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embeddedFontLst>
    <p:embeddedFont>
      <p:font typeface="Roboto Slab" pitchFamily="2" charset="0"/>
      <p:regular r:id="rId13"/>
      <p:bold r:id="rId14"/>
    </p:embeddedFont>
    <p:embeddedFont>
      <p:font typeface="Source Sans Pro"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5" d="100"/>
          <a:sy n="105" d="100"/>
        </p:scale>
        <p:origin x="-1710"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Shape 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[Présentation du groupe]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Merci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[Récapitulation de l’idée]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Avant de commencer la démo, on va juste préciser quelques détails à propos du fonctionnement de l’application. La personne qui perd l’objet est un “publisher”. On va mettre un “range" de 0 mètre sur sa position actuelle. Le problème qui peut se poser dans ce cas, c’est si ladite personne publie cette publication dans un lieu où elle n’a pas perdu l’objet, cela peut poser problème pour trouver des matches. Sa publication va durer 1 jour, ce qui reste raisonnable, car, par exemple, on trouve souvent des posts sur Facebook pour des chargeurs oublié dans une salle, l’heure qui suit la perte de l’objet à l’UNIL.</a:t>
            </a:r>
            <a:endParaRPr/>
          </a:p>
          <a:p>
            <a:pPr marL="0" lvl="0" indent="0">
              <a:spcBef>
                <a:spcPts val="0"/>
              </a:spcBef>
              <a:spcAft>
                <a:spcPts val="0"/>
              </a:spcAft>
              <a:buNone/>
            </a:pPr>
            <a:endParaRPr/>
          </a:p>
          <a:p>
            <a:pPr marL="0" lvl="0" indent="0">
              <a:spcBef>
                <a:spcPts val="0"/>
              </a:spcBef>
              <a:spcAft>
                <a:spcPts val="0"/>
              </a:spcAft>
              <a:buNone/>
            </a:pPr>
            <a:r>
              <a:rPr lang="en"/>
              <a:t>Le “subscriber” est la personne qui trouve l’objet. C’est lui qui aura les matches et qui sera responsable de rendre l’objet, comme dans la vie réelle. Un problème qui peut se poser à l’état actuel, c’est d’identifier la personne qui a perdu l’objet. Mais c’est un problème qui sera probablement réglé lors de l’implémentation du backend. Sa portée sera de 3 km, ce qui couvre le campus. Il y a eu quelques soucis en mettant le durée de la souscription à 0, c’est pour ça que la souscription dure 1 heure.</a:t>
            </a:r>
            <a:endParaRPr/>
          </a:p>
          <a:p>
            <a:pPr marL="0" lvl="0" indent="0">
              <a:spcBef>
                <a:spcPts val="0"/>
              </a:spcBef>
              <a:spcAft>
                <a:spcPts val="0"/>
              </a:spcAft>
              <a:buNone/>
            </a:pPr>
            <a:endParaRPr/>
          </a:p>
          <a:p>
            <a:pPr marL="0" lvl="0" indent="0">
              <a:spcBef>
                <a:spcPts val="0"/>
              </a:spcBef>
              <a:spcAft>
                <a:spcPts val="0"/>
              </a:spcAft>
              <a:buNone/>
            </a:pPr>
            <a:r>
              <a:rPr lang="en"/>
              <a:t>Quand matchmore trouve un match, il est automatiquement ajouté dans la page “Status”. On peut cliquer sur le match pour voir la localisation de la publication pour rendre l’objet perdu.</a:t>
            </a:r>
            <a:endParaRPr/>
          </a:p>
          <a:p>
            <a:pPr marL="0" lvl="0" indent="0"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Qu’est-ce qui a changé depuis la dernière fois ? Dans le front-end, pas grand chose n’a changé. On a juste ajouté une nouvelle fonctionnalité qui permet d’afficher l'adresse mail du propriétaire de l’objet quand on clique sur un match. On peut désormais créer un compte et on a aussi fini la page des paramètres où l’utilisateur peut modifier ses informations personnelles et ses identifiants.</a:t>
            </a:r>
            <a:endParaRPr/>
          </a:p>
          <a:p>
            <a:pPr marL="0" lvl="0" indent="0">
              <a:spcBef>
                <a:spcPts val="0"/>
              </a:spcBef>
              <a:spcAft>
                <a:spcPts val="0"/>
              </a:spcAft>
              <a:buNone/>
            </a:pPr>
            <a:endParaRPr/>
          </a:p>
          <a:p>
            <a:pPr marL="0" lvl="0" indent="0" rtl="0">
              <a:spcBef>
                <a:spcPts val="0"/>
              </a:spcBef>
              <a:spcAft>
                <a:spcPts val="0"/>
              </a:spcAft>
              <a:buNone/>
            </a:pPr>
            <a:r>
              <a:rPr lang="en"/>
              <a:t>On s’est plus concentré au niveau du back-end que le front-end.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On va passer à la démo. [Henri montre la démo]</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[Slide connectée avec la suivante]</a:t>
            </a:r>
            <a:br>
              <a:rPr lang="en"/>
            </a:br>
            <a:r>
              <a:rPr lang="en"/>
              <a:t>Du côté client, on a toujours un téléphone Android avec notre app dessus. On utilise pour l’instant 2 APIs: l’API de MatchMore pour les Match, et l’API de Google Maps pour la carte et notre localisation actuelle. Ces deux APIs utilisent leur propres serveurs pour les requêtes. </a:t>
            </a:r>
            <a:endParaRPr/>
          </a:p>
          <a:p>
            <a:pPr marL="0" lvl="0" indent="0">
              <a:spcBef>
                <a:spcPts val="0"/>
              </a:spcBef>
              <a:spcAft>
                <a:spcPts val="0"/>
              </a:spcAft>
              <a:buNone/>
            </a:pPr>
            <a:endParaRPr/>
          </a:p>
          <a:p>
            <a:pPr marL="0" lvl="0" indent="0" rtl="0">
              <a:spcBef>
                <a:spcPts val="0"/>
              </a:spcBef>
              <a:spcAft>
                <a:spcPts val="0"/>
              </a:spcAft>
              <a:buNone/>
            </a:pPr>
            <a:r>
              <a:rPr lang="en"/>
              <a:t>En ce qui concerne notre serveur glassfish, on utilise une base de donnée Java Derby et notre back-end tourne sur Java Enterprise Edition (Java EE). On utilise aussi des Enterprise Java Beans (EJB), Servlets et des Java Server Pages (JSP).</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spcBef>
                <a:spcPts val="0"/>
              </a:spcBef>
              <a:spcAft>
                <a:spcPts val="0"/>
              </a:spcAft>
              <a:buSzPts val="1400"/>
              <a:buChar char="-"/>
            </a:pPr>
            <a:r>
              <a:rPr lang="en"/>
              <a:t>Quand on crée une nouvelle notice, l’application va utiliser l’API de MatchMore afin de créer une nouvelle publication ou souscription sur le serveur de MatchMore</a:t>
            </a:r>
            <a:endParaRPr/>
          </a:p>
          <a:p>
            <a:pPr marL="457200" lvl="0" indent="-317500">
              <a:spcBef>
                <a:spcPts val="0"/>
              </a:spcBef>
              <a:spcAft>
                <a:spcPts val="0"/>
              </a:spcAft>
              <a:buSzPts val="1400"/>
              <a:buChar char="-"/>
            </a:pPr>
            <a:r>
              <a:rPr lang="en"/>
              <a:t>Si il y a un match, le serveur de MatchMore va notifier l’application au travers de l’API de MatchMore</a:t>
            </a:r>
            <a:endParaRPr/>
          </a:p>
          <a:p>
            <a:pPr marL="457200" lvl="0" indent="-317500">
              <a:spcBef>
                <a:spcPts val="0"/>
              </a:spcBef>
              <a:spcAft>
                <a:spcPts val="0"/>
              </a:spcAft>
              <a:buSzPts val="1400"/>
              <a:buChar char="-"/>
            </a:pPr>
            <a:r>
              <a:rPr lang="en"/>
              <a:t>Nous utilisons l’API de Google Map pour montrer sur notre apllication une carte avec notre location, et afin de montrer où l’objet se trouve, nous utilisons l’API de MatchMore qui va demander au serveur MatchMore où ledit objet se trouve.</a:t>
            </a:r>
            <a:endParaRPr/>
          </a:p>
          <a:p>
            <a:pPr marL="0" lvl="0" indent="0">
              <a:spcBef>
                <a:spcPts val="0"/>
              </a:spcBef>
              <a:spcAft>
                <a:spcPts val="0"/>
              </a:spcAft>
              <a:buNone/>
            </a:pPr>
            <a:endParaRPr>
              <a:solidFill>
                <a:schemeClr val="dk1"/>
              </a:solidFill>
            </a:endParaRPr>
          </a:p>
          <a:p>
            <a:pPr marL="0" lvl="0" indent="0" rtl="0">
              <a:spcBef>
                <a:spcPts val="0"/>
              </a:spcBef>
              <a:spcAft>
                <a:spcPts val="0"/>
              </a:spcAft>
              <a:buClr>
                <a:schemeClr val="dk1"/>
              </a:buClr>
              <a:buSzPts val="1100"/>
              <a:buFont typeface="Arial"/>
              <a:buNone/>
            </a:pPr>
            <a:r>
              <a:rPr lang="en">
                <a:solidFill>
                  <a:schemeClr val="dk1"/>
                </a:solidFill>
              </a:rPr>
              <a:t>Pour récupérer les données de notre base de données, on utilise un EJB et un Servlet. Pour ajouter de nouvelles données ou modifier des données existantes, on utilise en plus un Java Server Pages qui contient un formulaire qui est rempli automatiquement du côté client. Notre serveur se charge d’exécuter le formulaire et de faire les changements nécessaires dans la base de données.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[La slide est parlante]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Maintenant que tout fonctionne, qu’est-ce qu’on peut faire pour aller plus loin ? L’ajout de notification via firebase par exemple, et la possibilité d’ajouter une photo quand on créé une notice. On peut aussi considérer l’éventualité d’ajouter un système de messagerie instantané dans l’application pour faciliter les rendez-vous.</a:t>
            </a: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1700185" y="1360350"/>
            <a:ext cx="5807400" cy="1546500"/>
          </a:xfrm>
          <a:prstGeom prst="rect">
            <a:avLst/>
          </a:prstGeom>
        </p:spPr>
        <p:txBody>
          <a:bodyPr spcFirstLastPara="1" wrap="square" lIns="91425" tIns="91425" rIns="91425" bIns="91425" anchor="t" anchorCtr="0"/>
          <a:lstStyle>
            <a:lvl1pPr lvl="0">
              <a:spcBef>
                <a:spcPts val="0"/>
              </a:spcBef>
              <a:spcAft>
                <a:spcPts val="0"/>
              </a:spcAft>
              <a:buClr>
                <a:srgbClr val="0091EA"/>
              </a:buClr>
              <a:buSzPts val="6000"/>
              <a:buNone/>
              <a:defRPr sz="6000" b="1">
                <a:solidFill>
                  <a:srgbClr val="0091EA"/>
                </a:solidFill>
              </a:defRPr>
            </a:lvl1pPr>
            <a:lvl2pPr lvl="1">
              <a:spcBef>
                <a:spcPts val="0"/>
              </a:spcBef>
              <a:spcAft>
                <a:spcPts val="0"/>
              </a:spcAft>
              <a:buClr>
                <a:srgbClr val="0091EA"/>
              </a:buClr>
              <a:buSzPts val="6000"/>
              <a:buNone/>
              <a:defRPr sz="6000" b="1">
                <a:solidFill>
                  <a:srgbClr val="0091EA"/>
                </a:solidFill>
              </a:defRPr>
            </a:lvl2pPr>
            <a:lvl3pPr lvl="2">
              <a:spcBef>
                <a:spcPts val="0"/>
              </a:spcBef>
              <a:spcAft>
                <a:spcPts val="0"/>
              </a:spcAft>
              <a:buClr>
                <a:srgbClr val="0091EA"/>
              </a:buClr>
              <a:buSzPts val="6000"/>
              <a:buNone/>
              <a:defRPr sz="6000" b="1">
                <a:solidFill>
                  <a:srgbClr val="0091EA"/>
                </a:solidFill>
              </a:defRPr>
            </a:lvl3pPr>
            <a:lvl4pPr lvl="3">
              <a:spcBef>
                <a:spcPts val="0"/>
              </a:spcBef>
              <a:spcAft>
                <a:spcPts val="0"/>
              </a:spcAft>
              <a:buClr>
                <a:srgbClr val="0091EA"/>
              </a:buClr>
              <a:buSzPts val="6000"/>
              <a:buNone/>
              <a:defRPr sz="6000" b="1">
                <a:solidFill>
                  <a:srgbClr val="0091EA"/>
                </a:solidFill>
              </a:defRPr>
            </a:lvl4pPr>
            <a:lvl5pPr lvl="4">
              <a:spcBef>
                <a:spcPts val="0"/>
              </a:spcBef>
              <a:spcAft>
                <a:spcPts val="0"/>
              </a:spcAft>
              <a:buClr>
                <a:srgbClr val="0091EA"/>
              </a:buClr>
              <a:buSzPts val="6000"/>
              <a:buNone/>
              <a:defRPr sz="6000" b="1">
                <a:solidFill>
                  <a:srgbClr val="0091EA"/>
                </a:solidFill>
              </a:defRPr>
            </a:lvl5pPr>
            <a:lvl6pPr lvl="5">
              <a:spcBef>
                <a:spcPts val="0"/>
              </a:spcBef>
              <a:spcAft>
                <a:spcPts val="0"/>
              </a:spcAft>
              <a:buClr>
                <a:srgbClr val="0091EA"/>
              </a:buClr>
              <a:buSzPts val="6000"/>
              <a:buNone/>
              <a:defRPr sz="6000" b="1">
                <a:solidFill>
                  <a:srgbClr val="0091EA"/>
                </a:solidFill>
              </a:defRPr>
            </a:lvl6pPr>
            <a:lvl7pPr lvl="6">
              <a:spcBef>
                <a:spcPts val="0"/>
              </a:spcBef>
              <a:spcAft>
                <a:spcPts val="0"/>
              </a:spcAft>
              <a:buClr>
                <a:srgbClr val="0091EA"/>
              </a:buClr>
              <a:buSzPts val="6000"/>
              <a:buNone/>
              <a:defRPr sz="6000" b="1">
                <a:solidFill>
                  <a:srgbClr val="0091EA"/>
                </a:solidFill>
              </a:defRPr>
            </a:lvl7pPr>
            <a:lvl8pPr lvl="7">
              <a:spcBef>
                <a:spcPts val="0"/>
              </a:spcBef>
              <a:spcAft>
                <a:spcPts val="0"/>
              </a:spcAft>
              <a:buClr>
                <a:srgbClr val="0091EA"/>
              </a:buClr>
              <a:buSzPts val="6000"/>
              <a:buNone/>
              <a:defRPr sz="6000" b="1">
                <a:solidFill>
                  <a:srgbClr val="0091EA"/>
                </a:solidFill>
              </a:defRPr>
            </a:lvl8pPr>
            <a:lvl9pPr lvl="8">
              <a:spcBef>
                <a:spcPts val="0"/>
              </a:spcBef>
              <a:spcAft>
                <a:spcPts val="0"/>
              </a:spcAft>
              <a:buClr>
                <a:srgbClr val="0091EA"/>
              </a:buClr>
              <a:buSzPts val="6000"/>
              <a:buNone/>
              <a:defRPr sz="6000" b="1">
                <a:solidFill>
                  <a:srgbClr val="0091EA"/>
                </a:solidFill>
              </a:defRPr>
            </a:lvl9pPr>
          </a:lstStyle>
          <a:p>
            <a:endParaRPr/>
          </a:p>
        </p:txBody>
      </p:sp>
      <p:sp>
        <p:nvSpPr>
          <p:cNvPr id="11" name="Shape 11"/>
          <p:cNvSpPr/>
          <p:nvPr/>
        </p:nvSpPr>
        <p:spPr>
          <a:xfrm>
            <a:off x="6897625" y="6199950"/>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12"/>
          <p:cNvSpPr/>
          <p:nvPr/>
        </p:nvSpPr>
        <p:spPr>
          <a:xfrm>
            <a:off x="7454375" y="5638800"/>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a:off x="8827727" y="4597554"/>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14"/>
          <p:cNvSpPr/>
          <p:nvPr/>
        </p:nvSpPr>
        <p:spPr>
          <a:xfrm>
            <a:off x="8677050" y="6577875"/>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15"/>
          <p:cNvSpPr/>
          <p:nvPr/>
        </p:nvSpPr>
        <p:spPr>
          <a:xfrm>
            <a:off x="2972225" y="633400"/>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Shape 16"/>
          <p:cNvSpPr/>
          <p:nvPr/>
        </p:nvSpPr>
        <p:spPr>
          <a:xfrm>
            <a:off x="579635" y="3373479"/>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Shape 17"/>
          <p:cNvSpPr/>
          <p:nvPr/>
        </p:nvSpPr>
        <p:spPr>
          <a:xfrm>
            <a:off x="311843" y="791518"/>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 name="Shape 18"/>
          <p:cNvSpPr/>
          <p:nvPr/>
        </p:nvSpPr>
        <p:spPr>
          <a:xfrm>
            <a:off x="626322" y="1339872"/>
            <a:ext cx="253800" cy="2538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 name="Shape 19"/>
          <p:cNvSpPr/>
          <p:nvPr/>
        </p:nvSpPr>
        <p:spPr>
          <a:xfrm>
            <a:off x="8104500" y="4963100"/>
            <a:ext cx="190200" cy="1905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0"/>
          <p:cNvSpPr/>
          <p:nvPr/>
        </p:nvSpPr>
        <p:spPr>
          <a:xfrm>
            <a:off x="8803950" y="5654657"/>
            <a:ext cx="190200" cy="1905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21"/>
          <p:cNvSpPr/>
          <p:nvPr/>
        </p:nvSpPr>
        <p:spPr>
          <a:xfrm>
            <a:off x="196310" y="1990890"/>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22"/>
          <p:cNvSpPr/>
          <p:nvPr/>
        </p:nvSpPr>
        <p:spPr>
          <a:xfrm>
            <a:off x="1738050" y="271322"/>
            <a:ext cx="253800" cy="2538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23"/>
          <p:cNvSpPr/>
          <p:nvPr/>
        </p:nvSpPr>
        <p:spPr>
          <a:xfrm>
            <a:off x="771659" y="2504485"/>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Shape 24"/>
          <p:cNvSpPr/>
          <p:nvPr/>
        </p:nvSpPr>
        <p:spPr>
          <a:xfrm>
            <a:off x="4271584" y="474825"/>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a:off x="7729213" y="6127438"/>
            <a:ext cx="253800" cy="2541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complete pattern">
  <p:cSld name="BLANK_1">
    <p:bg>
      <p:bgPr>
        <a:blipFill>
          <a:blip r:embed="rId2">
            <a:alphaModFix/>
          </a:blip>
          <a:stretch>
            <a:fillRect/>
          </a:stretch>
        </a:blipFill>
        <a:effectLst/>
      </p:bgPr>
    </p:bg>
    <p:spTree>
      <p:nvGrpSpPr>
        <p:cNvPr id="1" name="Shape 63"/>
        <p:cNvGrpSpPr/>
        <p:nvPr/>
      </p:nvGrpSpPr>
      <p:grpSpPr>
        <a:xfrm>
          <a:off x="0" y="0"/>
          <a:ext cx="0" cy="0"/>
          <a:chOff x="0" y="0"/>
          <a:chExt cx="0" cy="0"/>
        </a:xfrm>
      </p:grpSpPr>
      <p:sp>
        <p:nvSpPr>
          <p:cNvPr id="64" name="Shape 64"/>
          <p:cNvSpPr/>
          <p:nvPr/>
        </p:nvSpPr>
        <p:spPr>
          <a:xfrm>
            <a:off x="-26550" y="-19800"/>
            <a:ext cx="9197100" cy="6897600"/>
          </a:xfrm>
          <a:prstGeom prst="rect">
            <a:avLst/>
          </a:prstGeom>
          <a:solidFill>
            <a:srgbClr val="CFD8DC">
              <a:alpha val="4923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 name="Shape 65"/>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Shape 27"/>
          <p:cNvSpPr txBox="1">
            <a:spLocks noGrp="1"/>
          </p:cNvSpPr>
          <p:nvPr>
            <p:ph type="ctrTitle"/>
          </p:nvPr>
        </p:nvSpPr>
        <p:spPr>
          <a:xfrm>
            <a:off x="1546025" y="2034925"/>
            <a:ext cx="5832600" cy="1546500"/>
          </a:xfrm>
          <a:prstGeom prst="rect">
            <a:avLst/>
          </a:prstGeom>
        </p:spPr>
        <p:txBody>
          <a:bodyPr spcFirstLastPara="1" wrap="square" lIns="91425" tIns="91425" rIns="91425" bIns="91425" anchor="b" anchorCtr="0"/>
          <a:lstStyle>
            <a:lvl1pPr lvl="0" rtl="0">
              <a:spcBef>
                <a:spcPts val="0"/>
              </a:spcBef>
              <a:spcAft>
                <a:spcPts val="0"/>
              </a:spcAft>
              <a:buSzPts val="4800"/>
              <a:buNone/>
              <a:defRPr sz="4800" b="1"/>
            </a:lvl1pPr>
            <a:lvl2pPr lvl="1" rtl="0">
              <a:spcBef>
                <a:spcPts val="0"/>
              </a:spcBef>
              <a:spcAft>
                <a:spcPts val="0"/>
              </a:spcAft>
              <a:buSzPts val="4800"/>
              <a:buNone/>
              <a:defRPr sz="4800" b="1"/>
            </a:lvl2pPr>
            <a:lvl3pPr lvl="2" rtl="0">
              <a:spcBef>
                <a:spcPts val="0"/>
              </a:spcBef>
              <a:spcAft>
                <a:spcPts val="0"/>
              </a:spcAft>
              <a:buSzPts val="4800"/>
              <a:buNone/>
              <a:defRPr sz="4800" b="1"/>
            </a:lvl3pPr>
            <a:lvl4pPr lvl="3" rtl="0">
              <a:spcBef>
                <a:spcPts val="0"/>
              </a:spcBef>
              <a:spcAft>
                <a:spcPts val="0"/>
              </a:spcAft>
              <a:buSzPts val="4800"/>
              <a:buNone/>
              <a:defRPr sz="4800" b="1"/>
            </a:lvl4pPr>
            <a:lvl5pPr lvl="4" rtl="0">
              <a:spcBef>
                <a:spcPts val="0"/>
              </a:spcBef>
              <a:spcAft>
                <a:spcPts val="0"/>
              </a:spcAft>
              <a:buSzPts val="4800"/>
              <a:buNone/>
              <a:defRPr sz="4800" b="1"/>
            </a:lvl5pPr>
            <a:lvl6pPr lvl="5" rtl="0">
              <a:spcBef>
                <a:spcPts val="0"/>
              </a:spcBef>
              <a:spcAft>
                <a:spcPts val="0"/>
              </a:spcAft>
              <a:buSzPts val="4800"/>
              <a:buNone/>
              <a:defRPr sz="4800" b="1"/>
            </a:lvl6pPr>
            <a:lvl7pPr lvl="6" rtl="0">
              <a:spcBef>
                <a:spcPts val="0"/>
              </a:spcBef>
              <a:spcAft>
                <a:spcPts val="0"/>
              </a:spcAft>
              <a:buSzPts val="4800"/>
              <a:buNone/>
              <a:defRPr sz="4800" b="1"/>
            </a:lvl7pPr>
            <a:lvl8pPr lvl="7" rtl="0">
              <a:spcBef>
                <a:spcPts val="0"/>
              </a:spcBef>
              <a:spcAft>
                <a:spcPts val="0"/>
              </a:spcAft>
              <a:buSzPts val="4800"/>
              <a:buNone/>
              <a:defRPr sz="4800" b="1"/>
            </a:lvl8pPr>
            <a:lvl9pPr lvl="8" rtl="0">
              <a:spcBef>
                <a:spcPts val="0"/>
              </a:spcBef>
              <a:spcAft>
                <a:spcPts val="0"/>
              </a:spcAft>
              <a:buSzPts val="4800"/>
              <a:buNone/>
              <a:defRPr sz="4800" b="1"/>
            </a:lvl9pPr>
          </a:lstStyle>
          <a:p>
            <a:endParaRPr/>
          </a:p>
        </p:txBody>
      </p:sp>
      <p:sp>
        <p:nvSpPr>
          <p:cNvPr id="28" name="Shape 28"/>
          <p:cNvSpPr txBox="1">
            <a:spLocks noGrp="1"/>
          </p:cNvSpPr>
          <p:nvPr>
            <p:ph type="subTitle" idx="1"/>
          </p:nvPr>
        </p:nvSpPr>
        <p:spPr>
          <a:xfrm>
            <a:off x="1546025" y="3710548"/>
            <a:ext cx="5832600" cy="1046400"/>
          </a:xfrm>
          <a:prstGeom prst="rect">
            <a:avLst/>
          </a:prstGeom>
        </p:spPr>
        <p:txBody>
          <a:bodyPr spcFirstLastPara="1" wrap="square" lIns="91425" tIns="91425" rIns="91425" bIns="91425" anchor="t" anchorCtr="0"/>
          <a:lstStyle>
            <a:lvl1pPr lvl="0" rtl="0">
              <a:spcBef>
                <a:spcPts val="0"/>
              </a:spcBef>
              <a:spcAft>
                <a:spcPts val="0"/>
              </a:spcAft>
              <a:buClr>
                <a:srgbClr val="607D8B"/>
              </a:buClr>
              <a:buSzPts val="3000"/>
              <a:buNone/>
              <a:defRPr>
                <a:solidFill>
                  <a:srgbClr val="607D8B"/>
                </a:solidFill>
              </a:defRPr>
            </a:lvl1pPr>
            <a:lvl2pPr lvl="1" rtl="0">
              <a:spcBef>
                <a:spcPts val="0"/>
              </a:spcBef>
              <a:spcAft>
                <a:spcPts val="0"/>
              </a:spcAft>
              <a:buClr>
                <a:srgbClr val="607D8B"/>
              </a:buClr>
              <a:buSzPts val="3000"/>
              <a:buNone/>
              <a:defRPr sz="3000">
                <a:solidFill>
                  <a:srgbClr val="607D8B"/>
                </a:solidFill>
              </a:defRPr>
            </a:lvl2pPr>
            <a:lvl3pPr lvl="2" rtl="0">
              <a:spcBef>
                <a:spcPts val="0"/>
              </a:spcBef>
              <a:spcAft>
                <a:spcPts val="0"/>
              </a:spcAft>
              <a:buClr>
                <a:srgbClr val="607D8B"/>
              </a:buClr>
              <a:buSzPts val="3000"/>
              <a:buNone/>
              <a:defRPr sz="3000">
                <a:solidFill>
                  <a:srgbClr val="607D8B"/>
                </a:solidFill>
              </a:defRPr>
            </a:lvl3pPr>
            <a:lvl4pPr lvl="3" rtl="0">
              <a:spcBef>
                <a:spcPts val="0"/>
              </a:spcBef>
              <a:spcAft>
                <a:spcPts val="0"/>
              </a:spcAft>
              <a:buClr>
                <a:srgbClr val="607D8B"/>
              </a:buClr>
              <a:buSzPts val="3000"/>
              <a:buNone/>
              <a:defRPr sz="3000">
                <a:solidFill>
                  <a:srgbClr val="607D8B"/>
                </a:solidFill>
              </a:defRPr>
            </a:lvl4pPr>
            <a:lvl5pPr lvl="4" rtl="0">
              <a:spcBef>
                <a:spcPts val="0"/>
              </a:spcBef>
              <a:spcAft>
                <a:spcPts val="0"/>
              </a:spcAft>
              <a:buClr>
                <a:srgbClr val="607D8B"/>
              </a:buClr>
              <a:buSzPts val="3000"/>
              <a:buNone/>
              <a:defRPr sz="3000">
                <a:solidFill>
                  <a:srgbClr val="607D8B"/>
                </a:solidFill>
              </a:defRPr>
            </a:lvl5pPr>
            <a:lvl6pPr lvl="5" rtl="0">
              <a:spcBef>
                <a:spcPts val="0"/>
              </a:spcBef>
              <a:spcAft>
                <a:spcPts val="0"/>
              </a:spcAft>
              <a:buClr>
                <a:srgbClr val="607D8B"/>
              </a:buClr>
              <a:buSzPts val="3000"/>
              <a:buNone/>
              <a:defRPr sz="3000">
                <a:solidFill>
                  <a:srgbClr val="607D8B"/>
                </a:solidFill>
              </a:defRPr>
            </a:lvl6pPr>
            <a:lvl7pPr lvl="6" rtl="0">
              <a:spcBef>
                <a:spcPts val="0"/>
              </a:spcBef>
              <a:spcAft>
                <a:spcPts val="0"/>
              </a:spcAft>
              <a:buClr>
                <a:srgbClr val="607D8B"/>
              </a:buClr>
              <a:buSzPts val="3000"/>
              <a:buNone/>
              <a:defRPr sz="3000">
                <a:solidFill>
                  <a:srgbClr val="607D8B"/>
                </a:solidFill>
              </a:defRPr>
            </a:lvl7pPr>
            <a:lvl8pPr lvl="7" rtl="0">
              <a:spcBef>
                <a:spcPts val="0"/>
              </a:spcBef>
              <a:spcAft>
                <a:spcPts val="0"/>
              </a:spcAft>
              <a:buClr>
                <a:srgbClr val="607D8B"/>
              </a:buClr>
              <a:buSzPts val="3000"/>
              <a:buNone/>
              <a:defRPr sz="3000">
                <a:solidFill>
                  <a:srgbClr val="607D8B"/>
                </a:solidFill>
              </a:defRPr>
            </a:lvl8pPr>
            <a:lvl9pPr lvl="8" rtl="0">
              <a:spcBef>
                <a:spcPts val="0"/>
              </a:spcBef>
              <a:spcAft>
                <a:spcPts val="0"/>
              </a:spcAft>
              <a:buClr>
                <a:srgbClr val="607D8B"/>
              </a:buClr>
              <a:buSzPts val="3000"/>
              <a:buNone/>
              <a:defRPr sz="3000">
                <a:solidFill>
                  <a:srgbClr val="607D8B"/>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9"/>
        <p:cNvGrpSpPr/>
        <p:nvPr/>
      </p:nvGrpSpPr>
      <p:grpSpPr>
        <a:xfrm>
          <a:off x="0" y="0"/>
          <a:ext cx="0" cy="0"/>
          <a:chOff x="0" y="0"/>
          <a:chExt cx="0" cy="0"/>
        </a:xfrm>
      </p:grpSpPr>
      <p:pic>
        <p:nvPicPr>
          <p:cNvPr id="30" name="Shape 30" descr="connections-05.png"/>
          <p:cNvPicPr preferRelativeResize="0"/>
          <p:nvPr/>
        </p:nvPicPr>
        <p:blipFill>
          <a:blip r:embed="rId2">
            <a:alphaModFix/>
          </a:blip>
          <a:stretch>
            <a:fillRect/>
          </a:stretch>
        </p:blipFill>
        <p:spPr>
          <a:xfrm rot="10800000" flipH="1">
            <a:off x="5945" y="0"/>
            <a:ext cx="9132109" cy="6858000"/>
          </a:xfrm>
          <a:prstGeom prst="rect">
            <a:avLst/>
          </a:prstGeom>
          <a:noFill/>
          <a:ln>
            <a:noFill/>
          </a:ln>
        </p:spPr>
      </p:pic>
      <p:sp>
        <p:nvSpPr>
          <p:cNvPr id="31" name="Shape 31"/>
          <p:cNvSpPr txBox="1">
            <a:spLocks noGrp="1"/>
          </p:cNvSpPr>
          <p:nvPr>
            <p:ph type="body" idx="1"/>
          </p:nvPr>
        </p:nvSpPr>
        <p:spPr>
          <a:xfrm>
            <a:off x="1215300" y="2501400"/>
            <a:ext cx="6713400" cy="1093200"/>
          </a:xfrm>
          <a:prstGeom prst="rect">
            <a:avLst/>
          </a:prstGeom>
        </p:spPr>
        <p:txBody>
          <a:bodyPr spcFirstLastPara="1" wrap="square" lIns="91425" tIns="91425" rIns="91425" bIns="91425" anchor="t" anchorCtr="0"/>
          <a:lstStyle>
            <a:lvl1pPr marL="457200" lvl="0" indent="-457200" algn="ctr" rtl="0">
              <a:spcBef>
                <a:spcPts val="600"/>
              </a:spcBef>
              <a:spcAft>
                <a:spcPts val="0"/>
              </a:spcAft>
              <a:buClr>
                <a:srgbClr val="263238"/>
              </a:buClr>
              <a:buSzPts val="3600"/>
              <a:buChar char="◎"/>
              <a:defRPr sz="3600" i="1"/>
            </a:lvl1pPr>
            <a:lvl2pPr marL="914400" lvl="1" indent="-457200" algn="ctr" rtl="0">
              <a:spcBef>
                <a:spcPts val="0"/>
              </a:spcBef>
              <a:spcAft>
                <a:spcPts val="0"/>
              </a:spcAft>
              <a:buClr>
                <a:srgbClr val="263238"/>
              </a:buClr>
              <a:buSzPts val="3600"/>
              <a:buChar char="○"/>
              <a:defRPr sz="3600" i="1"/>
            </a:lvl2pPr>
            <a:lvl3pPr marL="1371600" lvl="2" indent="-457200" algn="ctr" rtl="0">
              <a:spcBef>
                <a:spcPts val="0"/>
              </a:spcBef>
              <a:spcAft>
                <a:spcPts val="0"/>
              </a:spcAft>
              <a:buClr>
                <a:srgbClr val="263238"/>
              </a:buClr>
              <a:buSzPts val="3600"/>
              <a:buChar char="◉"/>
              <a:defRPr sz="3600" i="1"/>
            </a:lvl3pPr>
            <a:lvl4pPr marL="1828800" lvl="3" indent="-457200" algn="ctr" rtl="0">
              <a:spcBef>
                <a:spcPts val="0"/>
              </a:spcBef>
              <a:spcAft>
                <a:spcPts val="0"/>
              </a:spcAft>
              <a:buClr>
                <a:srgbClr val="263238"/>
              </a:buClr>
              <a:buSzPts val="3600"/>
              <a:buChar char="●"/>
              <a:defRPr sz="3600" i="1"/>
            </a:lvl4pPr>
            <a:lvl5pPr marL="2286000" lvl="4" indent="-457200" algn="ctr" rtl="0">
              <a:spcBef>
                <a:spcPts val="0"/>
              </a:spcBef>
              <a:spcAft>
                <a:spcPts val="0"/>
              </a:spcAft>
              <a:buClr>
                <a:srgbClr val="263238"/>
              </a:buClr>
              <a:buSzPts val="3600"/>
              <a:buChar char="○"/>
              <a:defRPr sz="3600" i="1"/>
            </a:lvl5pPr>
            <a:lvl6pPr marL="2743200" lvl="5" indent="-457200" algn="ctr" rtl="0">
              <a:spcBef>
                <a:spcPts val="0"/>
              </a:spcBef>
              <a:spcAft>
                <a:spcPts val="0"/>
              </a:spcAft>
              <a:buClr>
                <a:srgbClr val="263238"/>
              </a:buClr>
              <a:buSzPts val="3600"/>
              <a:buChar char="■"/>
              <a:defRPr sz="3600" i="1"/>
            </a:lvl6pPr>
            <a:lvl7pPr marL="3200400" lvl="6" indent="-457200" algn="ctr" rtl="0">
              <a:spcBef>
                <a:spcPts val="0"/>
              </a:spcBef>
              <a:spcAft>
                <a:spcPts val="0"/>
              </a:spcAft>
              <a:buClr>
                <a:srgbClr val="263238"/>
              </a:buClr>
              <a:buSzPts val="3600"/>
              <a:buChar char="●"/>
              <a:defRPr sz="3600" i="1"/>
            </a:lvl7pPr>
            <a:lvl8pPr marL="3657600" lvl="7" indent="-457200" algn="ctr" rtl="0">
              <a:spcBef>
                <a:spcPts val="0"/>
              </a:spcBef>
              <a:spcAft>
                <a:spcPts val="0"/>
              </a:spcAft>
              <a:buClr>
                <a:srgbClr val="263238"/>
              </a:buClr>
              <a:buSzPts val="3600"/>
              <a:buChar char="○"/>
              <a:defRPr sz="3600" i="1"/>
            </a:lvl8pPr>
            <a:lvl9pPr marL="4114800" lvl="8" indent="-457200" algn="ctr">
              <a:spcBef>
                <a:spcPts val="0"/>
              </a:spcBef>
              <a:spcAft>
                <a:spcPts val="0"/>
              </a:spcAft>
              <a:buClr>
                <a:srgbClr val="263238"/>
              </a:buClr>
              <a:buSzPts val="3600"/>
              <a:buChar char="■"/>
              <a:defRPr sz="3600" i="1"/>
            </a:lvl9pPr>
          </a:lstStyle>
          <a:p>
            <a:endParaRPr/>
          </a:p>
        </p:txBody>
      </p:sp>
      <p:grpSp>
        <p:nvGrpSpPr>
          <p:cNvPr id="32" name="Shape 32"/>
          <p:cNvGrpSpPr/>
          <p:nvPr/>
        </p:nvGrpSpPr>
        <p:grpSpPr>
          <a:xfrm>
            <a:off x="3593400" y="1074285"/>
            <a:ext cx="1957200" cy="1093200"/>
            <a:chOff x="3593400" y="1760085"/>
            <a:chExt cx="1957200" cy="1093200"/>
          </a:xfrm>
        </p:grpSpPr>
        <p:sp>
          <p:nvSpPr>
            <p:cNvPr id="33" name="Shape 33"/>
            <p:cNvSpPr txBox="1"/>
            <p:nvPr/>
          </p:nvSpPr>
          <p:spPr>
            <a:xfrm>
              <a:off x="3593400" y="1872097"/>
              <a:ext cx="1957200" cy="8715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6000" b="1">
                  <a:solidFill>
                    <a:srgbClr val="0091EA"/>
                  </a:solidFill>
                  <a:latin typeface="Source Sans Pro"/>
                  <a:ea typeface="Source Sans Pro"/>
                  <a:cs typeface="Source Sans Pro"/>
                  <a:sym typeface="Source Sans Pro"/>
                </a:rPr>
                <a:t>“</a:t>
              </a:r>
              <a:endParaRPr sz="6000" b="1">
                <a:solidFill>
                  <a:srgbClr val="0091EA"/>
                </a:solidFill>
                <a:latin typeface="Source Sans Pro"/>
                <a:ea typeface="Source Sans Pro"/>
                <a:cs typeface="Source Sans Pro"/>
                <a:sym typeface="Source Sans Pro"/>
              </a:endParaRPr>
            </a:p>
          </p:txBody>
        </p:sp>
        <p:sp>
          <p:nvSpPr>
            <p:cNvPr id="34" name="Shape 34"/>
            <p:cNvSpPr/>
            <p:nvPr/>
          </p:nvSpPr>
          <p:spPr>
            <a:xfrm>
              <a:off x="4025400" y="1760085"/>
              <a:ext cx="1093200" cy="10932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35"/>
            <p:cNvSpPr/>
            <p:nvPr/>
          </p:nvSpPr>
          <p:spPr>
            <a:xfrm>
              <a:off x="4190700" y="1925385"/>
              <a:ext cx="762600" cy="7626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cxnSp>
        <p:nvCxnSpPr>
          <p:cNvPr id="36" name="Shape 36"/>
          <p:cNvCxnSpPr>
            <a:endCxn id="34" idx="1"/>
          </p:cNvCxnSpPr>
          <p:nvPr/>
        </p:nvCxnSpPr>
        <p:spPr>
          <a:xfrm>
            <a:off x="3742095" y="871980"/>
            <a:ext cx="443400" cy="362400"/>
          </a:xfrm>
          <a:prstGeom prst="straightConnector1">
            <a:avLst/>
          </a:prstGeom>
          <a:noFill/>
          <a:ln w="9525" cap="flat" cmpd="sng">
            <a:solidFill>
              <a:srgbClr val="CFD8DC"/>
            </a:solidFill>
            <a:prstDash val="solid"/>
            <a:round/>
            <a:headEnd type="none" w="med" len="med"/>
            <a:tailEnd type="none" w="med" len="med"/>
          </a:ln>
        </p:spPr>
      </p:cxnSp>
      <p:cxnSp>
        <p:nvCxnSpPr>
          <p:cNvPr id="37" name="Shape 37"/>
          <p:cNvCxnSpPr/>
          <p:nvPr/>
        </p:nvCxnSpPr>
        <p:spPr>
          <a:xfrm rot="10800000">
            <a:off x="4114800" y="269685"/>
            <a:ext cx="457200" cy="804600"/>
          </a:xfrm>
          <a:prstGeom prst="straightConnector1">
            <a:avLst/>
          </a:prstGeom>
          <a:noFill/>
          <a:ln w="9525" cap="flat" cmpd="sng">
            <a:solidFill>
              <a:srgbClr val="CFD8DC"/>
            </a:solidFill>
            <a:prstDash val="solid"/>
            <a:round/>
            <a:headEnd type="none" w="med" len="med"/>
            <a:tailEnd type="none" w="med" len="med"/>
          </a:ln>
        </p:spPr>
      </p:cxnSp>
      <p:cxnSp>
        <p:nvCxnSpPr>
          <p:cNvPr id="38" name="Shape 38"/>
          <p:cNvCxnSpPr/>
          <p:nvPr/>
        </p:nvCxnSpPr>
        <p:spPr>
          <a:xfrm rot="10800000" flipH="1">
            <a:off x="4749075" y="753125"/>
            <a:ext cx="95100" cy="348900"/>
          </a:xfrm>
          <a:prstGeom prst="straightConnector1">
            <a:avLst/>
          </a:prstGeom>
          <a:noFill/>
          <a:ln w="9525" cap="flat" cmpd="sng">
            <a:solidFill>
              <a:srgbClr val="CFD8DC"/>
            </a:solidFill>
            <a:prstDash val="solid"/>
            <a:round/>
            <a:headEnd type="none" w="med" len="med"/>
            <a:tailEnd type="none" w="med" len="med"/>
          </a:ln>
        </p:spPr>
      </p:cxnSp>
      <p:sp>
        <p:nvSpPr>
          <p:cNvPr id="39" name="Shape 39"/>
          <p:cNvSpPr txBox="1">
            <a:spLocks noGrp="1"/>
          </p:cNvSpPr>
          <p:nvPr>
            <p:ph type="sldNum" idx="12"/>
          </p:nvPr>
        </p:nvSpPr>
        <p:spPr>
          <a:xfrm>
            <a:off x="-87" y="6333125"/>
            <a:ext cx="9144000" cy="5250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Shape 42"/>
          <p:cNvSpPr txBox="1">
            <a:spLocks noGrp="1"/>
          </p:cNvSpPr>
          <p:nvPr>
            <p:ph type="body" idx="1"/>
          </p:nvPr>
        </p:nvSpPr>
        <p:spPr>
          <a:xfrm>
            <a:off x="786150" y="1682267"/>
            <a:ext cx="7571700" cy="4764900"/>
          </a:xfrm>
          <a:prstGeom prst="rect">
            <a:avLst/>
          </a:prstGeom>
        </p:spPr>
        <p:txBody>
          <a:bodyPr spcFirstLastPara="1" wrap="square" lIns="91425" tIns="91425" rIns="91425" bIns="91425" anchor="t" anchorCtr="0"/>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3" name="Shape 43"/>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Shape 46"/>
          <p:cNvSpPr txBox="1">
            <a:spLocks noGrp="1"/>
          </p:cNvSpPr>
          <p:nvPr>
            <p:ph type="body" idx="1"/>
          </p:nvPr>
        </p:nvSpPr>
        <p:spPr>
          <a:xfrm>
            <a:off x="786137" y="1600200"/>
            <a:ext cx="3675300" cy="4967700"/>
          </a:xfrm>
          <a:prstGeom prst="rect">
            <a:avLst/>
          </a:prstGeom>
        </p:spPr>
        <p:txBody>
          <a:bodyPr spcFirstLastPara="1" wrap="square" lIns="91425" tIns="91425" rIns="91425" bIns="91425" anchor="t" anchorCtr="0"/>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47" name="Shape 47"/>
          <p:cNvSpPr txBox="1">
            <a:spLocks noGrp="1"/>
          </p:cNvSpPr>
          <p:nvPr>
            <p:ph type="body" idx="2"/>
          </p:nvPr>
        </p:nvSpPr>
        <p:spPr>
          <a:xfrm>
            <a:off x="4682659" y="1600200"/>
            <a:ext cx="3675300" cy="4967700"/>
          </a:xfrm>
          <a:prstGeom prst="rect">
            <a:avLst/>
          </a:prstGeom>
        </p:spPr>
        <p:txBody>
          <a:bodyPr spcFirstLastPara="1" wrap="square" lIns="91425" tIns="91425" rIns="91425" bIns="91425" anchor="t" anchorCtr="0"/>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48" name="Shape 48"/>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51" name="Shape 51"/>
          <p:cNvSpPr txBox="1">
            <a:spLocks noGrp="1"/>
          </p:cNvSpPr>
          <p:nvPr>
            <p:ph type="body" idx="1"/>
          </p:nvPr>
        </p:nvSpPr>
        <p:spPr>
          <a:xfrm>
            <a:off x="786150" y="1600200"/>
            <a:ext cx="2419800" cy="4967700"/>
          </a:xfrm>
          <a:prstGeom prst="rect">
            <a:avLst/>
          </a:prstGeom>
        </p:spPr>
        <p:txBody>
          <a:bodyPr spcFirstLastPara="1" wrap="square" lIns="91425" tIns="91425" rIns="91425" bIns="91425" anchor="t" anchorCtr="0"/>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52" name="Shape 52"/>
          <p:cNvSpPr txBox="1">
            <a:spLocks noGrp="1"/>
          </p:cNvSpPr>
          <p:nvPr>
            <p:ph type="body" idx="2"/>
          </p:nvPr>
        </p:nvSpPr>
        <p:spPr>
          <a:xfrm>
            <a:off x="3329992" y="1600200"/>
            <a:ext cx="2419800" cy="4967700"/>
          </a:xfrm>
          <a:prstGeom prst="rect">
            <a:avLst/>
          </a:prstGeom>
        </p:spPr>
        <p:txBody>
          <a:bodyPr spcFirstLastPara="1" wrap="square" lIns="91425" tIns="91425" rIns="91425" bIns="91425" anchor="t" anchorCtr="0"/>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53" name="Shape 53"/>
          <p:cNvSpPr txBox="1">
            <a:spLocks noGrp="1"/>
          </p:cNvSpPr>
          <p:nvPr>
            <p:ph type="body" idx="3"/>
          </p:nvPr>
        </p:nvSpPr>
        <p:spPr>
          <a:xfrm>
            <a:off x="5873834" y="1600200"/>
            <a:ext cx="2419800" cy="4967700"/>
          </a:xfrm>
          <a:prstGeom prst="rect">
            <a:avLst/>
          </a:prstGeom>
        </p:spPr>
        <p:txBody>
          <a:bodyPr spcFirstLastPara="1" wrap="square" lIns="91425" tIns="91425" rIns="91425" bIns="91425" anchor="t" anchorCtr="0"/>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54" name="Shape 54"/>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7" name="Shape 57"/>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58"/>
        <p:cNvGrpSpPr/>
        <p:nvPr/>
      </p:nvGrpSpPr>
      <p:grpSpPr>
        <a:xfrm>
          <a:off x="0" y="0"/>
          <a:ext cx="0" cy="0"/>
          <a:chOff x="0" y="0"/>
          <a:chExt cx="0" cy="0"/>
        </a:xfrm>
      </p:grpSpPr>
      <p:sp>
        <p:nvSpPr>
          <p:cNvPr id="59" name="Shape 59"/>
          <p:cNvSpPr txBox="1">
            <a:spLocks noGrp="1"/>
          </p:cNvSpPr>
          <p:nvPr>
            <p:ph type="body" idx="1"/>
          </p:nvPr>
        </p:nvSpPr>
        <p:spPr>
          <a:xfrm>
            <a:off x="457200" y="5407123"/>
            <a:ext cx="8229600" cy="491400"/>
          </a:xfrm>
          <a:prstGeom prst="rect">
            <a:avLst/>
          </a:prstGeom>
        </p:spPr>
        <p:txBody>
          <a:bodyPr spcFirstLastPara="1" wrap="square" lIns="91425" tIns="91425" rIns="91425" bIns="91425" anchor="t" anchorCtr="0"/>
          <a:lstStyle>
            <a:lvl1pPr marL="457200" lvl="0" indent="-228600" algn="ctr">
              <a:spcBef>
                <a:spcPts val="360"/>
              </a:spcBef>
              <a:spcAft>
                <a:spcPts val="0"/>
              </a:spcAft>
              <a:buSzPts val="1800"/>
              <a:buNone/>
              <a:defRPr sz="1800"/>
            </a:lvl1pPr>
          </a:lstStyle>
          <a:p>
            <a:endParaRPr/>
          </a:p>
        </p:txBody>
      </p:sp>
      <p:sp>
        <p:nvSpPr>
          <p:cNvPr id="60" name="Shape 60"/>
          <p:cNvSpPr txBox="1">
            <a:spLocks noGrp="1"/>
          </p:cNvSpPr>
          <p:nvPr>
            <p:ph type="sldNum" idx="12"/>
          </p:nvPr>
        </p:nvSpPr>
        <p:spPr>
          <a:xfrm>
            <a:off x="-92" y="6333125"/>
            <a:ext cx="9144000" cy="5250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Shape 62"/>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786150" y="410826"/>
            <a:ext cx="7571700" cy="9369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1pPr>
            <a:lvl2pPr lvl="1">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2pPr>
            <a:lvl3pPr lvl="2">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3pPr>
            <a:lvl4pPr lvl="3">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4pPr>
            <a:lvl5pPr lvl="4">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5pPr>
            <a:lvl6pPr lvl="5">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6pPr>
            <a:lvl7pPr lvl="6">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7pPr>
            <a:lvl8pPr lvl="7">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8pPr>
            <a:lvl9pPr lvl="8">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9pPr>
          </a:lstStyle>
          <a:p>
            <a:endParaRPr/>
          </a:p>
        </p:txBody>
      </p:sp>
      <p:sp>
        <p:nvSpPr>
          <p:cNvPr id="7" name="Shape 7"/>
          <p:cNvSpPr txBox="1">
            <a:spLocks noGrp="1"/>
          </p:cNvSpPr>
          <p:nvPr>
            <p:ph type="body" idx="1"/>
          </p:nvPr>
        </p:nvSpPr>
        <p:spPr>
          <a:xfrm>
            <a:off x="786150" y="1682267"/>
            <a:ext cx="7571700" cy="4764900"/>
          </a:xfrm>
          <a:prstGeom prst="rect">
            <a:avLst/>
          </a:prstGeom>
          <a:noFill/>
          <a:ln>
            <a:noFill/>
          </a:ln>
        </p:spPr>
        <p:txBody>
          <a:bodyPr spcFirstLastPara="1" wrap="square" lIns="91425" tIns="91425" rIns="91425" bIns="91425" anchor="t" anchorCtr="0"/>
          <a:lstStyle>
            <a:lvl1pPr marL="457200" lvl="0" indent="-419100">
              <a:spcBef>
                <a:spcPts val="600"/>
              </a:spcBef>
              <a:spcAft>
                <a:spcPts val="0"/>
              </a:spcAft>
              <a:buClr>
                <a:srgbClr val="CFD8DC"/>
              </a:buClr>
              <a:buSzPts val="3000"/>
              <a:buFont typeface="Source Sans Pro"/>
              <a:buChar char="◎"/>
              <a:defRPr sz="3000">
                <a:solidFill>
                  <a:srgbClr val="263238"/>
                </a:solidFill>
                <a:latin typeface="Source Sans Pro"/>
                <a:ea typeface="Source Sans Pro"/>
                <a:cs typeface="Source Sans Pro"/>
                <a:sym typeface="Source Sans Pro"/>
              </a:defRPr>
            </a:lvl1pPr>
            <a:lvl2pPr marL="914400" lvl="1" indent="-38100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2pPr>
            <a:lvl3pPr marL="1371600" lvl="2" indent="-38100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3pPr>
            <a:lvl4pPr marL="1828800" lvl="3"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4pPr>
            <a:lvl5pPr marL="2286000" lvl="4"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5pPr>
            <a:lvl6pPr marL="2743200" lvl="5"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6pPr>
            <a:lvl7pPr marL="3200400" lvl="6"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7pPr>
            <a:lvl8pPr marL="3657600" lvl="7"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8pPr>
            <a:lvl9pPr marL="4114800" lvl="8"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9pPr>
          </a:lstStyle>
          <a:p>
            <a:endParaRPr/>
          </a:p>
        </p:txBody>
      </p:sp>
      <p:sp>
        <p:nvSpPr>
          <p:cNvPr id="8" name="Shape 8"/>
          <p:cNvSpPr txBox="1">
            <a:spLocks noGrp="1"/>
          </p:cNvSpPr>
          <p:nvPr>
            <p:ph type="sldNum" idx="12"/>
          </p:nvPr>
        </p:nvSpPr>
        <p:spPr>
          <a:xfrm>
            <a:off x="8404384" y="6333134"/>
            <a:ext cx="548700" cy="525000"/>
          </a:xfrm>
          <a:prstGeom prst="rect">
            <a:avLst/>
          </a:prstGeom>
          <a:noFill/>
          <a:ln>
            <a:noFill/>
          </a:ln>
        </p:spPr>
        <p:txBody>
          <a:bodyPr spcFirstLastPara="1" wrap="square" lIns="91425" tIns="91425" rIns="91425" bIns="91425" anchor="t" anchorCtr="0">
            <a:noAutofit/>
          </a:bodyPr>
          <a:lstStyle>
            <a:lvl1pPr lvl="0" algn="r">
              <a:buNone/>
              <a:defRPr sz="1300" b="1">
                <a:solidFill>
                  <a:srgbClr val="0091EA"/>
                </a:solidFill>
                <a:latin typeface="Source Sans Pro"/>
                <a:ea typeface="Source Sans Pro"/>
                <a:cs typeface="Source Sans Pro"/>
                <a:sym typeface="Source Sans Pro"/>
              </a:defRPr>
            </a:lvl1pPr>
            <a:lvl2pPr lvl="1" algn="r">
              <a:buNone/>
              <a:defRPr sz="1300" b="1">
                <a:solidFill>
                  <a:srgbClr val="0091EA"/>
                </a:solidFill>
                <a:latin typeface="Source Sans Pro"/>
                <a:ea typeface="Source Sans Pro"/>
                <a:cs typeface="Source Sans Pro"/>
                <a:sym typeface="Source Sans Pro"/>
              </a:defRPr>
            </a:lvl2pPr>
            <a:lvl3pPr lvl="2" algn="r">
              <a:buNone/>
              <a:defRPr sz="1300" b="1">
                <a:solidFill>
                  <a:srgbClr val="0091EA"/>
                </a:solidFill>
                <a:latin typeface="Source Sans Pro"/>
                <a:ea typeface="Source Sans Pro"/>
                <a:cs typeface="Source Sans Pro"/>
                <a:sym typeface="Source Sans Pro"/>
              </a:defRPr>
            </a:lvl3pPr>
            <a:lvl4pPr lvl="3" algn="r">
              <a:buNone/>
              <a:defRPr sz="1300" b="1">
                <a:solidFill>
                  <a:srgbClr val="0091EA"/>
                </a:solidFill>
                <a:latin typeface="Source Sans Pro"/>
                <a:ea typeface="Source Sans Pro"/>
                <a:cs typeface="Source Sans Pro"/>
                <a:sym typeface="Source Sans Pro"/>
              </a:defRPr>
            </a:lvl4pPr>
            <a:lvl5pPr lvl="4" algn="r">
              <a:buNone/>
              <a:defRPr sz="1300" b="1">
                <a:solidFill>
                  <a:srgbClr val="0091EA"/>
                </a:solidFill>
                <a:latin typeface="Source Sans Pro"/>
                <a:ea typeface="Source Sans Pro"/>
                <a:cs typeface="Source Sans Pro"/>
                <a:sym typeface="Source Sans Pro"/>
              </a:defRPr>
            </a:lvl5pPr>
            <a:lvl6pPr lvl="5" algn="r">
              <a:buNone/>
              <a:defRPr sz="1300" b="1">
                <a:solidFill>
                  <a:srgbClr val="0091EA"/>
                </a:solidFill>
                <a:latin typeface="Source Sans Pro"/>
                <a:ea typeface="Source Sans Pro"/>
                <a:cs typeface="Source Sans Pro"/>
                <a:sym typeface="Source Sans Pro"/>
              </a:defRPr>
            </a:lvl6pPr>
            <a:lvl7pPr lvl="6" algn="r">
              <a:buNone/>
              <a:defRPr sz="1300" b="1">
                <a:solidFill>
                  <a:srgbClr val="0091EA"/>
                </a:solidFill>
                <a:latin typeface="Source Sans Pro"/>
                <a:ea typeface="Source Sans Pro"/>
                <a:cs typeface="Source Sans Pro"/>
                <a:sym typeface="Source Sans Pro"/>
              </a:defRPr>
            </a:lvl7pPr>
            <a:lvl8pPr lvl="7" algn="r">
              <a:buNone/>
              <a:defRPr sz="1300" b="1">
                <a:solidFill>
                  <a:srgbClr val="0091EA"/>
                </a:solidFill>
                <a:latin typeface="Source Sans Pro"/>
                <a:ea typeface="Source Sans Pro"/>
                <a:cs typeface="Source Sans Pro"/>
                <a:sym typeface="Source Sans Pro"/>
              </a:defRPr>
            </a:lvl8pPr>
            <a:lvl9pPr lvl="8" algn="r">
              <a:buNone/>
              <a:defRPr sz="1300" b="1">
                <a:solidFill>
                  <a:srgbClr val="0091EA"/>
                </a:solidFill>
                <a:latin typeface="Source Sans Pro"/>
                <a:ea typeface="Source Sans Pro"/>
                <a:cs typeface="Source Sans Pro"/>
                <a:sym typeface="Source Sans Pro"/>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‹N°›</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ctrTitle"/>
          </p:nvPr>
        </p:nvSpPr>
        <p:spPr>
          <a:xfrm>
            <a:off x="1668300" y="1360350"/>
            <a:ext cx="5807400" cy="10986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dirty="0"/>
              <a:t>Lost &amp; Found</a:t>
            </a:r>
            <a:endParaRPr dirty="0"/>
          </a:p>
        </p:txBody>
      </p:sp>
      <p:sp>
        <p:nvSpPr>
          <p:cNvPr id="71" name="Shape 71"/>
          <p:cNvSpPr txBox="1"/>
          <p:nvPr/>
        </p:nvSpPr>
        <p:spPr>
          <a:xfrm>
            <a:off x="2333400" y="3732700"/>
            <a:ext cx="4477200" cy="23220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3000">
                <a:solidFill>
                  <a:srgbClr val="0091EA"/>
                </a:solidFill>
                <a:latin typeface="Roboto Slab"/>
                <a:ea typeface="Roboto Slab"/>
                <a:cs typeface="Roboto Slab"/>
                <a:sym typeface="Roboto Slab"/>
              </a:rPr>
              <a:t>Aloïs Borgognon</a:t>
            </a:r>
            <a:endParaRPr sz="3000">
              <a:solidFill>
                <a:srgbClr val="0091EA"/>
              </a:solidFill>
              <a:latin typeface="Roboto Slab"/>
              <a:ea typeface="Roboto Slab"/>
              <a:cs typeface="Roboto Slab"/>
              <a:sym typeface="Roboto Slab"/>
            </a:endParaRPr>
          </a:p>
          <a:p>
            <a:pPr marL="0" lvl="0" indent="0" algn="ctr">
              <a:spcBef>
                <a:spcPts val="0"/>
              </a:spcBef>
              <a:spcAft>
                <a:spcPts val="0"/>
              </a:spcAft>
              <a:buNone/>
            </a:pPr>
            <a:r>
              <a:rPr lang="en" sz="3000">
                <a:solidFill>
                  <a:srgbClr val="0091EA"/>
                </a:solidFill>
                <a:latin typeface="Roboto Slab"/>
                <a:ea typeface="Roboto Slab"/>
                <a:cs typeface="Roboto Slab"/>
                <a:sym typeface="Roboto Slab"/>
              </a:rPr>
              <a:t>Henri Keopraseuth</a:t>
            </a:r>
            <a:endParaRPr sz="3000">
              <a:solidFill>
                <a:srgbClr val="0091EA"/>
              </a:solidFill>
              <a:latin typeface="Roboto Slab"/>
              <a:ea typeface="Roboto Slab"/>
              <a:cs typeface="Roboto Slab"/>
              <a:sym typeface="Roboto Slab"/>
            </a:endParaRPr>
          </a:p>
          <a:p>
            <a:pPr marL="0" lvl="0" indent="0" algn="ctr">
              <a:spcBef>
                <a:spcPts val="0"/>
              </a:spcBef>
              <a:spcAft>
                <a:spcPts val="0"/>
              </a:spcAft>
              <a:buNone/>
            </a:pPr>
            <a:r>
              <a:rPr lang="en" sz="3000">
                <a:solidFill>
                  <a:srgbClr val="0091EA"/>
                </a:solidFill>
                <a:latin typeface="Roboto Slab"/>
                <a:ea typeface="Roboto Slab"/>
                <a:cs typeface="Roboto Slab"/>
                <a:sym typeface="Roboto Slab"/>
              </a:rPr>
              <a:t>Samuel Nguyen</a:t>
            </a:r>
            <a:endParaRPr sz="3000">
              <a:solidFill>
                <a:srgbClr val="0091EA"/>
              </a:solidFill>
              <a:latin typeface="Roboto Slab"/>
              <a:ea typeface="Roboto Slab"/>
              <a:cs typeface="Roboto Slab"/>
              <a:sym typeface="Roboto Slab"/>
            </a:endParaRPr>
          </a:p>
        </p:txBody>
      </p:sp>
      <p:pic>
        <p:nvPicPr>
          <p:cNvPr id="72" name="Shape 72"/>
          <p:cNvPicPr preferRelativeResize="0"/>
          <p:nvPr/>
        </p:nvPicPr>
        <p:blipFill>
          <a:blip r:embed="rId3">
            <a:alphaModFix/>
          </a:blip>
          <a:stretch>
            <a:fillRect/>
          </a:stretch>
        </p:blipFill>
        <p:spPr>
          <a:xfrm>
            <a:off x="3557700" y="1445500"/>
            <a:ext cx="2028599" cy="360639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ctrTitle" idx="4294967295"/>
          </p:nvPr>
        </p:nvSpPr>
        <p:spPr>
          <a:xfrm>
            <a:off x="2891850" y="1635838"/>
            <a:ext cx="3282000" cy="15465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6000" b="1"/>
              <a:t>Thanks!</a:t>
            </a:r>
            <a:endParaRPr sz="6000" b="1"/>
          </a:p>
        </p:txBody>
      </p:sp>
      <p:sp>
        <p:nvSpPr>
          <p:cNvPr id="152" name="Shape 152"/>
          <p:cNvSpPr txBox="1">
            <a:spLocks noGrp="1"/>
          </p:cNvSpPr>
          <p:nvPr>
            <p:ph type="subTitle" idx="4294967295"/>
          </p:nvPr>
        </p:nvSpPr>
        <p:spPr>
          <a:xfrm>
            <a:off x="2891850" y="3235263"/>
            <a:ext cx="3360300" cy="10464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sz="3600" b="1"/>
              <a:t>Any questions?</a:t>
            </a:r>
            <a:endParaRPr sz="3600" b="1"/>
          </a:p>
        </p:txBody>
      </p:sp>
      <p:sp>
        <p:nvSpPr>
          <p:cNvPr id="153" name="Shape 153"/>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fld id="{00000000-1234-1234-1234-123412341234}" type="slidenum">
              <a:rPr lang="en"/>
              <a:pPr marL="0" lvl="0" indent="0" rtl="0">
                <a:spcBef>
                  <a:spcPts val="0"/>
                </a:spcBef>
                <a:spcAft>
                  <a:spcPts val="0"/>
                </a:spcAft>
                <a:buNone/>
              </a:pPr>
              <a:t>10</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p:nvPr/>
        </p:nvSpPr>
        <p:spPr>
          <a:xfrm>
            <a:off x="4860600" y="1212825"/>
            <a:ext cx="2470200" cy="24702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 name="Shape 78"/>
          <p:cNvSpPr txBox="1">
            <a:spLocks noGrp="1"/>
          </p:cNvSpPr>
          <p:nvPr>
            <p:ph type="ctrTitle" idx="4294967295"/>
          </p:nvPr>
        </p:nvSpPr>
        <p:spPr>
          <a:xfrm>
            <a:off x="533400" y="1882525"/>
            <a:ext cx="4015800" cy="15465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6000" b="1"/>
              <a:t>Our</a:t>
            </a:r>
            <a:endParaRPr sz="6000" b="1"/>
          </a:p>
          <a:p>
            <a:pPr marL="0" lvl="0" indent="0" algn="r" rtl="0">
              <a:spcBef>
                <a:spcPts val="0"/>
              </a:spcBef>
              <a:spcAft>
                <a:spcPts val="0"/>
              </a:spcAft>
              <a:buNone/>
            </a:pPr>
            <a:r>
              <a:rPr lang="en" sz="6000" b="1"/>
              <a:t>Idea</a:t>
            </a:r>
            <a:endParaRPr sz="6000" b="1"/>
          </a:p>
        </p:txBody>
      </p:sp>
      <p:sp>
        <p:nvSpPr>
          <p:cNvPr id="79" name="Shape 79"/>
          <p:cNvSpPr txBox="1">
            <a:spLocks noGrp="1"/>
          </p:cNvSpPr>
          <p:nvPr>
            <p:ph type="subTitle" idx="4294967295"/>
          </p:nvPr>
        </p:nvSpPr>
        <p:spPr>
          <a:xfrm>
            <a:off x="533400" y="3405748"/>
            <a:ext cx="4015800" cy="1046400"/>
          </a:xfrm>
          <a:prstGeom prst="rect">
            <a:avLst/>
          </a:prstGeom>
        </p:spPr>
        <p:txBody>
          <a:bodyPr spcFirstLastPara="1" wrap="square" lIns="91425" tIns="91425" rIns="91425" bIns="91425" anchor="t" anchorCtr="0">
            <a:noAutofit/>
          </a:bodyPr>
          <a:lstStyle/>
          <a:p>
            <a:pPr marL="0" lvl="0" indent="0" algn="r" rtl="0">
              <a:spcBef>
                <a:spcPts val="600"/>
              </a:spcBef>
              <a:spcAft>
                <a:spcPts val="0"/>
              </a:spcAft>
              <a:buNone/>
            </a:pPr>
            <a:r>
              <a:rPr lang="en"/>
              <a:t>Help students, who have lost something, as efficiently as possible</a:t>
            </a:r>
            <a:endParaRPr/>
          </a:p>
        </p:txBody>
      </p:sp>
      <p:cxnSp>
        <p:nvCxnSpPr>
          <p:cNvPr id="80" name="Shape 80"/>
          <p:cNvCxnSpPr/>
          <p:nvPr/>
        </p:nvCxnSpPr>
        <p:spPr>
          <a:xfrm rot="10800000" flipH="1">
            <a:off x="6282450" y="705375"/>
            <a:ext cx="121500" cy="518700"/>
          </a:xfrm>
          <a:prstGeom prst="straightConnector1">
            <a:avLst/>
          </a:prstGeom>
          <a:noFill/>
          <a:ln w="9525" cap="flat" cmpd="sng">
            <a:solidFill>
              <a:srgbClr val="CFD8DC"/>
            </a:solidFill>
            <a:prstDash val="solid"/>
            <a:round/>
            <a:headEnd type="none" w="med" len="med"/>
            <a:tailEnd type="none" w="med" len="med"/>
          </a:ln>
        </p:spPr>
      </p:cxnSp>
      <p:cxnSp>
        <p:nvCxnSpPr>
          <p:cNvPr id="81" name="Shape 81"/>
          <p:cNvCxnSpPr/>
          <p:nvPr/>
        </p:nvCxnSpPr>
        <p:spPr>
          <a:xfrm flipH="1">
            <a:off x="7133575" y="1483475"/>
            <a:ext cx="332400" cy="267600"/>
          </a:xfrm>
          <a:prstGeom prst="straightConnector1">
            <a:avLst/>
          </a:prstGeom>
          <a:noFill/>
          <a:ln w="9525" cap="flat" cmpd="sng">
            <a:solidFill>
              <a:srgbClr val="CFD8DC"/>
            </a:solidFill>
            <a:prstDash val="solid"/>
            <a:round/>
            <a:headEnd type="none" w="med" len="med"/>
            <a:tailEnd type="none" w="med" len="med"/>
          </a:ln>
        </p:spPr>
      </p:cxnSp>
      <p:cxnSp>
        <p:nvCxnSpPr>
          <p:cNvPr id="82" name="Shape 82"/>
          <p:cNvCxnSpPr>
            <a:endCxn id="77" idx="6"/>
          </p:cNvCxnSpPr>
          <p:nvPr/>
        </p:nvCxnSpPr>
        <p:spPr>
          <a:xfrm flipH="1">
            <a:off x="7330800" y="2440125"/>
            <a:ext cx="1124100" cy="7800"/>
          </a:xfrm>
          <a:prstGeom prst="straightConnector1">
            <a:avLst/>
          </a:prstGeom>
          <a:noFill/>
          <a:ln w="9525" cap="flat" cmpd="sng">
            <a:solidFill>
              <a:srgbClr val="CFD8DC"/>
            </a:solidFill>
            <a:prstDash val="solid"/>
            <a:round/>
            <a:headEnd type="none" w="med" len="med"/>
            <a:tailEnd type="none" w="med" len="med"/>
          </a:ln>
        </p:spPr>
      </p:cxnSp>
      <p:sp>
        <p:nvSpPr>
          <p:cNvPr id="83" name="Shape 83"/>
          <p:cNvSpPr/>
          <p:nvPr/>
        </p:nvSpPr>
        <p:spPr>
          <a:xfrm>
            <a:off x="5057825" y="1410050"/>
            <a:ext cx="2075700" cy="2075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 name="Shape 84"/>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fld id="{00000000-1234-1234-1234-123412341234}" type="slidenum">
              <a:rPr lang="en"/>
              <a:pPr marL="0" lvl="0" indent="0" rtl="0">
                <a:spcBef>
                  <a:spcPts val="0"/>
                </a:spcBef>
                <a:spcAft>
                  <a:spcPts val="0"/>
                </a:spcAft>
                <a:buNone/>
              </a:pPr>
              <a:t>2</a:t>
            </a:fld>
            <a:endParaRPr/>
          </a:p>
        </p:txBody>
      </p:sp>
      <p:pic>
        <p:nvPicPr>
          <p:cNvPr id="85" name="Shape 85"/>
          <p:cNvPicPr preferRelativeResize="0"/>
          <p:nvPr/>
        </p:nvPicPr>
        <p:blipFill>
          <a:blip r:embed="rId3">
            <a:alphaModFix/>
          </a:blip>
          <a:stretch>
            <a:fillRect/>
          </a:stretch>
        </p:blipFill>
        <p:spPr>
          <a:xfrm>
            <a:off x="4563925" y="-67375"/>
            <a:ext cx="3079874" cy="547539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A reminder...</a:t>
            </a:r>
            <a:endParaRPr/>
          </a:p>
        </p:txBody>
      </p:sp>
      <p:sp>
        <p:nvSpPr>
          <p:cNvPr id="91" name="Shape 91"/>
          <p:cNvSpPr txBox="1">
            <a:spLocks noGrp="1"/>
          </p:cNvSpPr>
          <p:nvPr>
            <p:ph type="body" idx="1"/>
          </p:nvPr>
        </p:nvSpPr>
        <p:spPr>
          <a:xfrm>
            <a:off x="786150" y="1682267"/>
            <a:ext cx="7571700" cy="4764900"/>
          </a:xfrm>
          <a:prstGeom prst="rect">
            <a:avLst/>
          </a:prstGeom>
        </p:spPr>
        <p:txBody>
          <a:bodyPr spcFirstLastPara="1" wrap="square" lIns="91425" tIns="91425" rIns="91425" bIns="91425" anchor="t" anchorCtr="0">
            <a:noAutofit/>
          </a:bodyPr>
          <a:lstStyle/>
          <a:p>
            <a:pPr marL="457200" lvl="0" indent="-317500" rtl="0">
              <a:spcBef>
                <a:spcPts val="600"/>
              </a:spcBef>
              <a:spcAft>
                <a:spcPts val="0"/>
              </a:spcAft>
              <a:buSzPts val="1400"/>
              <a:buChar char="◎"/>
            </a:pPr>
            <a:r>
              <a:rPr lang="en" sz="1400" dirty="0"/>
              <a:t>The person who lost an object is a publisher. He won’t get notified when someone finds his item. His publication will have a range of 0m and a duration of 1 day. (1 hour for the demo)</a:t>
            </a:r>
            <a:br>
              <a:rPr lang="en" sz="1400" dirty="0"/>
            </a:br>
            <a:endParaRPr sz="1400" dirty="0"/>
          </a:p>
          <a:p>
            <a:pPr marL="457200" lvl="0" indent="-317500" rtl="0">
              <a:spcBef>
                <a:spcPts val="0"/>
              </a:spcBef>
              <a:spcAft>
                <a:spcPts val="0"/>
              </a:spcAft>
              <a:buSzPts val="1400"/>
              <a:buChar char="◎"/>
            </a:pPr>
            <a:r>
              <a:rPr lang="en" sz="1400" dirty="0"/>
              <a:t>The person who found an object is a subscriber. He’s the one that is getting matches. He is responsible to find the owner (like in real life). His subscription will have a range of 3km and a duration of 1 hour.</a:t>
            </a:r>
            <a:br>
              <a:rPr lang="en" sz="1400" dirty="0"/>
            </a:br>
            <a:endParaRPr sz="1400" dirty="0"/>
          </a:p>
          <a:p>
            <a:pPr marL="457200" lvl="0" indent="-317500" rtl="0">
              <a:spcBef>
                <a:spcPts val="0"/>
              </a:spcBef>
              <a:spcAft>
                <a:spcPts val="0"/>
              </a:spcAft>
              <a:buSzPts val="1400"/>
              <a:buChar char="◎"/>
            </a:pPr>
            <a:r>
              <a:rPr lang="en" sz="1400" dirty="0"/>
              <a:t>When a match occurs, you will be able to see it in the “Status” page. You can also click on the match to get the location of the publication.</a:t>
            </a:r>
            <a:endParaRPr sz="1400" dirty="0"/>
          </a:p>
          <a:p>
            <a:pPr marL="0" lvl="0" indent="0" rtl="0">
              <a:spcBef>
                <a:spcPts val="600"/>
              </a:spcBef>
              <a:spcAft>
                <a:spcPts val="0"/>
              </a:spcAft>
              <a:buNone/>
            </a:pPr>
            <a:endParaRPr sz="1400" dirty="0"/>
          </a:p>
          <a:p>
            <a:pPr marL="0" lvl="0" indent="0" rtl="0">
              <a:spcBef>
                <a:spcPts val="600"/>
              </a:spcBef>
              <a:spcAft>
                <a:spcPts val="0"/>
              </a:spcAft>
              <a:buNone/>
            </a:pPr>
            <a:endParaRPr dirty="0"/>
          </a:p>
        </p:txBody>
      </p:sp>
      <p:sp>
        <p:nvSpPr>
          <p:cNvPr id="92" name="Shape 92"/>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fld id="{00000000-1234-1234-1234-123412341234}" type="slidenum">
              <a:rPr lang="en"/>
              <a:pPr marL="0" lvl="0" indent="0" rtl="0">
                <a:spcBef>
                  <a:spcPts val="0"/>
                </a:spcBef>
                <a:spcAft>
                  <a:spcPts val="0"/>
                </a:spcAft>
                <a:buNone/>
              </a:pPr>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But what changed since last time ?</a:t>
            </a:r>
            <a:endParaRPr/>
          </a:p>
        </p:txBody>
      </p:sp>
      <p:sp>
        <p:nvSpPr>
          <p:cNvPr id="98" name="Shape 98"/>
          <p:cNvSpPr txBox="1">
            <a:spLocks noGrp="1"/>
          </p:cNvSpPr>
          <p:nvPr>
            <p:ph type="body" idx="1"/>
          </p:nvPr>
        </p:nvSpPr>
        <p:spPr>
          <a:xfrm>
            <a:off x="786150" y="1682267"/>
            <a:ext cx="7571700" cy="4764900"/>
          </a:xfrm>
          <a:prstGeom prst="rect">
            <a:avLst/>
          </a:prstGeom>
        </p:spPr>
        <p:txBody>
          <a:bodyPr spcFirstLastPara="1" wrap="square" lIns="91425" tIns="91425" rIns="91425" bIns="91425" anchor="t" anchorCtr="0">
            <a:noAutofit/>
          </a:bodyPr>
          <a:lstStyle/>
          <a:p>
            <a:pPr marL="457200" lvl="0" indent="-317500" rtl="0">
              <a:spcBef>
                <a:spcPts val="600"/>
              </a:spcBef>
              <a:spcAft>
                <a:spcPts val="0"/>
              </a:spcAft>
              <a:buSzPts val="1400"/>
              <a:buChar char="◎"/>
            </a:pPr>
            <a:r>
              <a:rPr lang="en" sz="1400" dirty="0"/>
              <a:t>We just added a new functionality that shows the email address of the object owner when clicking on a match.</a:t>
            </a:r>
            <a:endParaRPr sz="1400" dirty="0"/>
          </a:p>
          <a:p>
            <a:pPr marL="457200" lvl="0" indent="-317500" rtl="0">
              <a:spcBef>
                <a:spcPts val="1000"/>
              </a:spcBef>
              <a:spcAft>
                <a:spcPts val="0"/>
              </a:spcAft>
              <a:buSzPts val="1400"/>
              <a:buChar char="◎"/>
            </a:pPr>
            <a:r>
              <a:rPr lang="en" sz="1400" dirty="0"/>
              <a:t>Possibility to create an account.</a:t>
            </a:r>
            <a:endParaRPr sz="1400" dirty="0"/>
          </a:p>
          <a:p>
            <a:pPr marL="457200" lvl="0" indent="-317500" rtl="0">
              <a:spcBef>
                <a:spcPts val="1000"/>
              </a:spcBef>
              <a:spcAft>
                <a:spcPts val="0"/>
              </a:spcAft>
              <a:buSzPts val="1400"/>
              <a:buChar char="◎"/>
            </a:pPr>
            <a:r>
              <a:rPr lang="en" sz="1400" dirty="0"/>
              <a:t>Settings page finished with the possibility to modify your personal information as well as your credentials.</a:t>
            </a:r>
            <a:br>
              <a:rPr lang="en" sz="1400" dirty="0"/>
            </a:br>
            <a:endParaRPr sz="1400" dirty="0"/>
          </a:p>
          <a:p>
            <a:pPr marL="0" lvl="0" indent="0" rtl="0">
              <a:spcBef>
                <a:spcPts val="1000"/>
              </a:spcBef>
              <a:spcAft>
                <a:spcPts val="0"/>
              </a:spcAft>
              <a:buNone/>
            </a:pPr>
            <a:endParaRPr dirty="0"/>
          </a:p>
        </p:txBody>
      </p:sp>
      <p:sp>
        <p:nvSpPr>
          <p:cNvPr id="99" name="Shape 99"/>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fld id="{00000000-1234-1234-1234-123412341234}" type="slidenum">
              <a:rPr lang="en"/>
              <a:pPr marL="0" lvl="0" indent="0" rtl="0">
                <a:spcBef>
                  <a:spcPts val="0"/>
                </a:spcBef>
                <a:spcAft>
                  <a:spcPts val="0"/>
                </a:spcAft>
                <a:buNone/>
              </a:pPr>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5</a:t>
            </a:fld>
            <a:endParaRPr/>
          </a:p>
        </p:txBody>
      </p:sp>
      <p:sp>
        <p:nvSpPr>
          <p:cNvPr id="105" name="Shape 105"/>
          <p:cNvSpPr txBox="1">
            <a:spLocks noGrp="1"/>
          </p:cNvSpPr>
          <p:nvPr>
            <p:ph type="ctrTitle" idx="4294967295"/>
          </p:nvPr>
        </p:nvSpPr>
        <p:spPr>
          <a:xfrm>
            <a:off x="2015850" y="2703575"/>
            <a:ext cx="5112300" cy="103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b="1"/>
              <a:t>Demo time !</a:t>
            </a:r>
            <a:endParaRPr sz="6000"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Architecture, description and communication</a:t>
            </a:r>
            <a:endParaRPr/>
          </a:p>
        </p:txBody>
      </p:sp>
      <p:sp>
        <p:nvSpPr>
          <p:cNvPr id="111" name="Shape 111"/>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fld id="{00000000-1234-1234-1234-123412341234}" type="slidenum">
              <a:rPr lang="en"/>
              <a:pPr marL="0" lvl="0" indent="0" rtl="0">
                <a:spcBef>
                  <a:spcPts val="0"/>
                </a:spcBef>
                <a:spcAft>
                  <a:spcPts val="0"/>
                </a:spcAft>
                <a:buNone/>
              </a:pPr>
              <a:t>6</a:t>
            </a:fld>
            <a:endParaRPr/>
          </a:p>
        </p:txBody>
      </p:sp>
      <p:sp>
        <p:nvSpPr>
          <p:cNvPr id="112" name="Shape 112"/>
          <p:cNvSpPr txBox="1"/>
          <p:nvPr/>
        </p:nvSpPr>
        <p:spPr>
          <a:xfrm>
            <a:off x="5873875" y="5737850"/>
            <a:ext cx="3079200" cy="588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a:latin typeface="Roboto Slab"/>
                <a:ea typeface="Roboto Slab"/>
                <a:cs typeface="Roboto Slab"/>
                <a:sym typeface="Roboto Slab"/>
              </a:rPr>
              <a:t>Made with ArchiMate Modelling Tool</a:t>
            </a:r>
            <a:endParaRPr sz="1000"/>
          </a:p>
        </p:txBody>
      </p:sp>
      <p:pic>
        <p:nvPicPr>
          <p:cNvPr id="113" name="Shape 113"/>
          <p:cNvPicPr preferRelativeResize="0"/>
          <p:nvPr/>
        </p:nvPicPr>
        <p:blipFill>
          <a:blip r:embed="rId3">
            <a:alphaModFix/>
          </a:blip>
          <a:stretch>
            <a:fillRect/>
          </a:stretch>
        </p:blipFill>
        <p:spPr>
          <a:xfrm>
            <a:off x="0" y="1656477"/>
            <a:ext cx="9144000" cy="382179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Architecture, description and communication</a:t>
            </a:r>
            <a:endParaRPr/>
          </a:p>
        </p:txBody>
      </p:sp>
      <p:sp>
        <p:nvSpPr>
          <p:cNvPr id="119" name="Shape 119"/>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fld id="{00000000-1234-1234-1234-123412341234}" type="slidenum">
              <a:rPr lang="en"/>
              <a:pPr marL="0" lvl="0" indent="0" rtl="0">
                <a:spcBef>
                  <a:spcPts val="0"/>
                </a:spcBef>
                <a:spcAft>
                  <a:spcPts val="0"/>
                </a:spcAft>
                <a:buNone/>
              </a:pPr>
              <a:t>7</a:t>
            </a:fld>
            <a:endParaRPr/>
          </a:p>
        </p:txBody>
      </p:sp>
      <p:sp>
        <p:nvSpPr>
          <p:cNvPr id="120" name="Shape 120"/>
          <p:cNvSpPr txBox="1">
            <a:spLocks noGrp="1"/>
          </p:cNvSpPr>
          <p:nvPr>
            <p:ph type="body" idx="4294967295"/>
          </p:nvPr>
        </p:nvSpPr>
        <p:spPr>
          <a:xfrm>
            <a:off x="786150" y="1682267"/>
            <a:ext cx="7571700" cy="4764900"/>
          </a:xfrm>
          <a:prstGeom prst="rect">
            <a:avLst/>
          </a:prstGeom>
        </p:spPr>
        <p:txBody>
          <a:bodyPr spcFirstLastPara="1" wrap="square" lIns="91425" tIns="91425" rIns="91425" bIns="91425" anchor="t" anchorCtr="0">
            <a:noAutofit/>
          </a:bodyPr>
          <a:lstStyle/>
          <a:p>
            <a:pPr marL="457200" lvl="0" indent="-317500" rtl="0">
              <a:spcBef>
                <a:spcPts val="600"/>
              </a:spcBef>
              <a:spcAft>
                <a:spcPts val="0"/>
              </a:spcAft>
              <a:buSzPts val="1400"/>
              <a:buChar char="◎"/>
            </a:pPr>
            <a:r>
              <a:rPr lang="en" sz="1400" dirty="0"/>
              <a:t>When creating a new notice, the app will use MatchMore’s API to create a new publication/subscription on MatchMore’s server.</a:t>
            </a:r>
            <a:endParaRPr sz="1400" dirty="0"/>
          </a:p>
          <a:p>
            <a:pPr marL="457200" lvl="0" indent="-317500" rtl="0">
              <a:spcBef>
                <a:spcPts val="1000"/>
              </a:spcBef>
              <a:spcAft>
                <a:spcPts val="0"/>
              </a:spcAft>
              <a:buSzPts val="1400"/>
              <a:buChar char="◎"/>
            </a:pPr>
            <a:r>
              <a:rPr lang="en" sz="1400" dirty="0"/>
              <a:t>If there is a match, MatchMore’s server will indicate it to the app through MatchMore’s API</a:t>
            </a:r>
            <a:endParaRPr sz="1400" dirty="0"/>
          </a:p>
          <a:p>
            <a:pPr marL="457200" lvl="0" indent="-317500" rtl="0">
              <a:spcBef>
                <a:spcPts val="1000"/>
              </a:spcBef>
              <a:spcAft>
                <a:spcPts val="0"/>
              </a:spcAft>
              <a:buSzPts val="1400"/>
              <a:buChar char="◎"/>
            </a:pPr>
            <a:r>
              <a:rPr lang="en" sz="1400" dirty="0"/>
              <a:t>We use Google Maps API to show a map with our location within our app and in order to show where the item is located, we use MatchMore’s API to ask MatchMore’s server where said item is.</a:t>
            </a:r>
            <a:endParaRPr sz="1400" dirty="0"/>
          </a:p>
          <a:p>
            <a:pPr marL="457200" lvl="0" indent="-317500" rtl="0">
              <a:spcBef>
                <a:spcPts val="1000"/>
              </a:spcBef>
              <a:spcAft>
                <a:spcPts val="0"/>
              </a:spcAft>
              <a:buSzPts val="1400"/>
              <a:buChar char="◎"/>
            </a:pPr>
            <a:r>
              <a:rPr lang="en" sz="1400" dirty="0"/>
              <a:t>We use EJB and Servlets to retrieve the data necessary to login.</a:t>
            </a:r>
            <a:endParaRPr sz="1400" dirty="0"/>
          </a:p>
          <a:p>
            <a:pPr marL="457200" lvl="0" indent="-317500" rtl="0">
              <a:spcBef>
                <a:spcPts val="1000"/>
              </a:spcBef>
              <a:spcAft>
                <a:spcPts val="1000"/>
              </a:spcAft>
              <a:buSzPts val="1400"/>
              <a:buChar char="◎"/>
            </a:pPr>
            <a:r>
              <a:rPr lang="en" sz="1400" dirty="0"/>
              <a:t>We use EJB, Servlets and JSP to modify our database.</a:t>
            </a:r>
            <a:endParaRPr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Work done</a:t>
            </a:r>
            <a:endParaRPr/>
          </a:p>
        </p:txBody>
      </p:sp>
      <p:sp>
        <p:nvSpPr>
          <p:cNvPr id="126" name="Shape 126"/>
          <p:cNvSpPr txBox="1">
            <a:spLocks noGrp="1"/>
          </p:cNvSpPr>
          <p:nvPr>
            <p:ph type="body" idx="1"/>
          </p:nvPr>
        </p:nvSpPr>
        <p:spPr>
          <a:xfrm>
            <a:off x="786150" y="1682267"/>
            <a:ext cx="7571700" cy="4764900"/>
          </a:xfrm>
          <a:prstGeom prst="rect">
            <a:avLst/>
          </a:prstGeom>
        </p:spPr>
        <p:txBody>
          <a:bodyPr spcFirstLastPara="1" wrap="square" lIns="91425" tIns="91425" rIns="91425" bIns="91425" anchor="t" anchorCtr="0">
            <a:noAutofit/>
          </a:bodyPr>
          <a:lstStyle/>
          <a:p>
            <a:pPr marL="457200" lvl="0" indent="-317500" algn="just" rtl="0">
              <a:spcBef>
                <a:spcPts val="600"/>
              </a:spcBef>
              <a:spcAft>
                <a:spcPts val="0"/>
              </a:spcAft>
              <a:buSzPts val="1400"/>
              <a:buChar char="◎"/>
            </a:pPr>
            <a:r>
              <a:rPr lang="en" sz="1400"/>
              <a:t>App entirely and back-end coded by Henri Keopraseuth, with the help of StackOverflow and other websites.</a:t>
            </a:r>
            <a:endParaRPr sz="1400"/>
          </a:p>
          <a:p>
            <a:pPr marL="0" lvl="0" indent="0" rtl="0">
              <a:spcBef>
                <a:spcPts val="1000"/>
              </a:spcBef>
              <a:spcAft>
                <a:spcPts val="0"/>
              </a:spcAft>
              <a:buNone/>
            </a:pPr>
            <a:endParaRPr/>
          </a:p>
        </p:txBody>
      </p:sp>
      <p:sp>
        <p:nvSpPr>
          <p:cNvPr id="127" name="Shape 127"/>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fld id="{00000000-1234-1234-1234-123412341234}" type="slidenum">
              <a:rPr lang="en"/>
              <a:pPr marL="0" lvl="0" indent="0" rtl="0">
                <a:spcBef>
                  <a:spcPts val="0"/>
                </a:spcBef>
                <a:spcAft>
                  <a:spcPts val="0"/>
                </a:spcAft>
                <a:buNone/>
              </a:pPr>
              <a:t>8</a:t>
            </a:fld>
            <a:endParaRPr/>
          </a:p>
        </p:txBody>
      </p:sp>
      <p:sp>
        <p:nvSpPr>
          <p:cNvPr id="128" name="Shape 128"/>
          <p:cNvSpPr/>
          <p:nvPr/>
        </p:nvSpPr>
        <p:spPr>
          <a:xfrm>
            <a:off x="1319550" y="3935275"/>
            <a:ext cx="258900" cy="258900"/>
          </a:xfrm>
          <a:prstGeom prst="ellipse">
            <a:avLst/>
          </a:prstGeom>
          <a:solidFill>
            <a:srgbClr val="0091EA"/>
          </a:solidFill>
          <a:ln w="9525"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 name="Shape 129"/>
          <p:cNvSpPr txBox="1"/>
          <p:nvPr/>
        </p:nvSpPr>
        <p:spPr>
          <a:xfrm>
            <a:off x="615000" y="3279700"/>
            <a:ext cx="1668000" cy="47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0091EA"/>
                </a:solidFill>
                <a:latin typeface="Source Sans Pro"/>
                <a:ea typeface="Source Sans Pro"/>
                <a:cs typeface="Source Sans Pro"/>
                <a:sym typeface="Source Sans Pro"/>
              </a:rPr>
              <a:t>22.03</a:t>
            </a:r>
            <a:endParaRPr>
              <a:solidFill>
                <a:srgbClr val="0091EA"/>
              </a:solidFill>
              <a:latin typeface="Source Sans Pro"/>
              <a:ea typeface="Source Sans Pro"/>
              <a:cs typeface="Source Sans Pro"/>
              <a:sym typeface="Source Sans Pro"/>
            </a:endParaRPr>
          </a:p>
          <a:p>
            <a:pPr marL="0" lvl="0" indent="0" algn="ctr" rtl="0">
              <a:spcBef>
                <a:spcPts val="0"/>
              </a:spcBef>
              <a:spcAft>
                <a:spcPts val="0"/>
              </a:spcAft>
              <a:buNone/>
            </a:pPr>
            <a:r>
              <a:rPr lang="en">
                <a:solidFill>
                  <a:srgbClr val="0091EA"/>
                </a:solidFill>
                <a:latin typeface="Source Sans Pro"/>
                <a:ea typeface="Source Sans Pro"/>
                <a:cs typeface="Source Sans Pro"/>
                <a:sym typeface="Source Sans Pro"/>
              </a:rPr>
              <a:t>Started project</a:t>
            </a:r>
            <a:endParaRPr>
              <a:solidFill>
                <a:srgbClr val="0091EA"/>
              </a:solidFill>
              <a:latin typeface="Source Sans Pro"/>
              <a:ea typeface="Source Sans Pro"/>
              <a:cs typeface="Source Sans Pro"/>
              <a:sym typeface="Source Sans Pro"/>
            </a:endParaRPr>
          </a:p>
        </p:txBody>
      </p:sp>
      <p:sp>
        <p:nvSpPr>
          <p:cNvPr id="130" name="Shape 130"/>
          <p:cNvSpPr/>
          <p:nvPr/>
        </p:nvSpPr>
        <p:spPr>
          <a:xfrm>
            <a:off x="3077625" y="3935275"/>
            <a:ext cx="258900" cy="258900"/>
          </a:xfrm>
          <a:prstGeom prst="ellipse">
            <a:avLst/>
          </a:prstGeom>
          <a:solidFill>
            <a:srgbClr val="0091EA"/>
          </a:solidFill>
          <a:ln w="9525"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1" name="Shape 131"/>
          <p:cNvSpPr txBox="1"/>
          <p:nvPr/>
        </p:nvSpPr>
        <p:spPr>
          <a:xfrm>
            <a:off x="2373075" y="3279700"/>
            <a:ext cx="1668000" cy="47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0091EA"/>
                </a:solidFill>
                <a:latin typeface="Source Sans Pro"/>
                <a:ea typeface="Source Sans Pro"/>
                <a:cs typeface="Source Sans Pro"/>
                <a:sym typeface="Source Sans Pro"/>
              </a:rPr>
              <a:t>04.04</a:t>
            </a:r>
            <a:endParaRPr>
              <a:solidFill>
                <a:srgbClr val="0091EA"/>
              </a:solidFill>
              <a:latin typeface="Source Sans Pro"/>
              <a:ea typeface="Source Sans Pro"/>
              <a:cs typeface="Source Sans Pro"/>
              <a:sym typeface="Source Sans Pro"/>
            </a:endParaRPr>
          </a:p>
          <a:p>
            <a:pPr marL="0" lvl="0" indent="0" algn="ctr" rtl="0">
              <a:spcBef>
                <a:spcPts val="0"/>
              </a:spcBef>
              <a:spcAft>
                <a:spcPts val="0"/>
              </a:spcAft>
              <a:buNone/>
            </a:pPr>
            <a:r>
              <a:rPr lang="en">
                <a:solidFill>
                  <a:srgbClr val="0091EA"/>
                </a:solidFill>
                <a:latin typeface="Source Sans Pro"/>
                <a:ea typeface="Source Sans Pro"/>
                <a:cs typeface="Source Sans Pro"/>
                <a:sym typeface="Source Sans Pro"/>
              </a:rPr>
              <a:t>Front-end finished</a:t>
            </a:r>
            <a:endParaRPr>
              <a:solidFill>
                <a:srgbClr val="0091EA"/>
              </a:solidFill>
              <a:latin typeface="Source Sans Pro"/>
              <a:ea typeface="Source Sans Pro"/>
              <a:cs typeface="Source Sans Pro"/>
              <a:sym typeface="Source Sans Pro"/>
            </a:endParaRPr>
          </a:p>
        </p:txBody>
      </p:sp>
      <p:sp>
        <p:nvSpPr>
          <p:cNvPr id="132" name="Shape 132"/>
          <p:cNvSpPr/>
          <p:nvPr/>
        </p:nvSpPr>
        <p:spPr>
          <a:xfrm>
            <a:off x="4041075" y="3935275"/>
            <a:ext cx="258900" cy="258900"/>
          </a:xfrm>
          <a:prstGeom prst="ellipse">
            <a:avLst/>
          </a:prstGeom>
          <a:solidFill>
            <a:srgbClr val="0091EA"/>
          </a:solidFill>
          <a:ln w="9525"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 name="Shape 133"/>
          <p:cNvSpPr txBox="1"/>
          <p:nvPr/>
        </p:nvSpPr>
        <p:spPr>
          <a:xfrm>
            <a:off x="6690025" y="3279700"/>
            <a:ext cx="1668000" cy="47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0091EA"/>
                </a:solidFill>
                <a:latin typeface="Source Sans Pro"/>
                <a:ea typeface="Source Sans Pro"/>
                <a:cs typeface="Source Sans Pro"/>
                <a:sym typeface="Source Sans Pro"/>
              </a:rPr>
              <a:t>16.05</a:t>
            </a:r>
            <a:endParaRPr>
              <a:solidFill>
                <a:srgbClr val="0091EA"/>
              </a:solidFill>
              <a:latin typeface="Source Sans Pro"/>
              <a:ea typeface="Source Sans Pro"/>
              <a:cs typeface="Source Sans Pro"/>
              <a:sym typeface="Source Sans Pro"/>
            </a:endParaRPr>
          </a:p>
          <a:p>
            <a:pPr marL="0" lvl="0" indent="0" algn="ctr" rtl="0">
              <a:spcBef>
                <a:spcPts val="0"/>
              </a:spcBef>
              <a:spcAft>
                <a:spcPts val="0"/>
              </a:spcAft>
              <a:buNone/>
            </a:pPr>
            <a:r>
              <a:rPr lang="en">
                <a:solidFill>
                  <a:srgbClr val="0091EA"/>
                </a:solidFill>
                <a:latin typeface="Source Sans Pro"/>
                <a:ea typeface="Source Sans Pro"/>
                <a:cs typeface="Source Sans Pro"/>
                <a:sym typeface="Source Sans Pro"/>
              </a:rPr>
              <a:t>Back-end finished</a:t>
            </a:r>
            <a:endParaRPr>
              <a:solidFill>
                <a:srgbClr val="0091EA"/>
              </a:solidFill>
              <a:latin typeface="Source Sans Pro"/>
              <a:ea typeface="Source Sans Pro"/>
              <a:cs typeface="Source Sans Pro"/>
              <a:sym typeface="Source Sans Pro"/>
            </a:endParaRPr>
          </a:p>
        </p:txBody>
      </p:sp>
      <p:cxnSp>
        <p:nvCxnSpPr>
          <p:cNvPr id="134" name="Shape 134"/>
          <p:cNvCxnSpPr>
            <a:endCxn id="130" idx="2"/>
          </p:cNvCxnSpPr>
          <p:nvPr/>
        </p:nvCxnSpPr>
        <p:spPr>
          <a:xfrm rot="10800000" flipH="1">
            <a:off x="1569225" y="4064725"/>
            <a:ext cx="1508400" cy="2100"/>
          </a:xfrm>
          <a:prstGeom prst="straightConnector1">
            <a:avLst/>
          </a:prstGeom>
          <a:noFill/>
          <a:ln w="9525" cap="flat" cmpd="sng">
            <a:solidFill>
              <a:srgbClr val="0091EA"/>
            </a:solidFill>
            <a:prstDash val="solid"/>
            <a:round/>
            <a:headEnd type="none" w="med" len="med"/>
            <a:tailEnd type="none" w="med" len="med"/>
          </a:ln>
        </p:spPr>
      </p:cxnSp>
      <p:cxnSp>
        <p:nvCxnSpPr>
          <p:cNvPr id="135" name="Shape 135"/>
          <p:cNvCxnSpPr>
            <a:stCxn id="130" idx="6"/>
            <a:endCxn id="132" idx="2"/>
          </p:cNvCxnSpPr>
          <p:nvPr/>
        </p:nvCxnSpPr>
        <p:spPr>
          <a:xfrm>
            <a:off x="3336525" y="4064725"/>
            <a:ext cx="704700" cy="0"/>
          </a:xfrm>
          <a:prstGeom prst="straightConnector1">
            <a:avLst/>
          </a:prstGeom>
          <a:noFill/>
          <a:ln w="9525" cap="flat" cmpd="sng">
            <a:solidFill>
              <a:srgbClr val="0091EA"/>
            </a:solidFill>
            <a:prstDash val="solid"/>
            <a:round/>
            <a:headEnd type="none" w="med" len="med"/>
            <a:tailEnd type="none" w="med" len="med"/>
          </a:ln>
        </p:spPr>
      </p:cxnSp>
      <p:sp>
        <p:nvSpPr>
          <p:cNvPr id="136" name="Shape 136"/>
          <p:cNvSpPr/>
          <p:nvPr/>
        </p:nvSpPr>
        <p:spPr>
          <a:xfrm>
            <a:off x="7394575" y="3935275"/>
            <a:ext cx="258900" cy="258900"/>
          </a:xfrm>
          <a:prstGeom prst="ellipse">
            <a:avLst/>
          </a:prstGeom>
          <a:solidFill>
            <a:srgbClr val="0091EA"/>
          </a:solidFill>
          <a:ln w="9525"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7" name="Shape 137"/>
          <p:cNvSpPr txBox="1"/>
          <p:nvPr/>
        </p:nvSpPr>
        <p:spPr>
          <a:xfrm>
            <a:off x="3336525" y="4373050"/>
            <a:ext cx="1668000" cy="47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0091EA"/>
                </a:solidFill>
                <a:latin typeface="Source Sans Pro"/>
                <a:ea typeface="Source Sans Pro"/>
                <a:cs typeface="Source Sans Pro"/>
                <a:sym typeface="Source Sans Pro"/>
              </a:rPr>
              <a:t>10.04</a:t>
            </a:r>
            <a:endParaRPr>
              <a:solidFill>
                <a:srgbClr val="0091EA"/>
              </a:solidFill>
              <a:latin typeface="Source Sans Pro"/>
              <a:ea typeface="Source Sans Pro"/>
              <a:cs typeface="Source Sans Pro"/>
              <a:sym typeface="Source Sans Pro"/>
            </a:endParaRPr>
          </a:p>
          <a:p>
            <a:pPr marL="0" lvl="0" indent="0" algn="ctr" rtl="0">
              <a:spcBef>
                <a:spcPts val="0"/>
              </a:spcBef>
              <a:spcAft>
                <a:spcPts val="0"/>
              </a:spcAft>
              <a:buNone/>
            </a:pPr>
            <a:r>
              <a:rPr lang="en">
                <a:solidFill>
                  <a:srgbClr val="0091EA"/>
                </a:solidFill>
                <a:latin typeface="Source Sans Pro"/>
                <a:ea typeface="Source Sans Pro"/>
                <a:cs typeface="Source Sans Pro"/>
                <a:sym typeface="Source Sans Pro"/>
              </a:rPr>
              <a:t>Bug fixes</a:t>
            </a:r>
            <a:endParaRPr>
              <a:solidFill>
                <a:srgbClr val="0091EA"/>
              </a:solidFill>
              <a:latin typeface="Source Sans Pro"/>
              <a:ea typeface="Source Sans Pro"/>
              <a:cs typeface="Source Sans Pro"/>
              <a:sym typeface="Source Sans Pro"/>
            </a:endParaRPr>
          </a:p>
        </p:txBody>
      </p:sp>
      <p:cxnSp>
        <p:nvCxnSpPr>
          <p:cNvPr id="138" name="Shape 138"/>
          <p:cNvCxnSpPr>
            <a:endCxn id="136" idx="2"/>
          </p:cNvCxnSpPr>
          <p:nvPr/>
        </p:nvCxnSpPr>
        <p:spPr>
          <a:xfrm>
            <a:off x="4304275" y="4056625"/>
            <a:ext cx="3090300" cy="8100"/>
          </a:xfrm>
          <a:prstGeom prst="straightConnector1">
            <a:avLst/>
          </a:prstGeom>
          <a:noFill/>
          <a:ln w="9525" cap="flat" cmpd="sng">
            <a:solidFill>
              <a:srgbClr val="0091EA"/>
            </a:solidFill>
            <a:prstDash val="solid"/>
            <a:round/>
            <a:headEnd type="none" w="med" len="med"/>
            <a:tailEnd type="none" w="med" len="med"/>
          </a:ln>
        </p:spPr>
      </p:cxnSp>
      <p:sp>
        <p:nvSpPr>
          <p:cNvPr id="139" name="Shape 139"/>
          <p:cNvSpPr txBox="1"/>
          <p:nvPr/>
        </p:nvSpPr>
        <p:spPr>
          <a:xfrm>
            <a:off x="5034125" y="3807925"/>
            <a:ext cx="1626300" cy="258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600">
                <a:solidFill>
                  <a:srgbClr val="0091EA"/>
                </a:solidFill>
                <a:latin typeface="Source Sans Pro"/>
                <a:ea typeface="Source Sans Pro"/>
                <a:cs typeface="Source Sans Pro"/>
                <a:sym typeface="Source Sans Pro"/>
              </a:rPr>
              <a:t>(procrastination)</a:t>
            </a:r>
            <a:endParaRPr sz="600">
              <a:solidFill>
                <a:srgbClr val="0091EA"/>
              </a:solidFill>
              <a:latin typeface="Source Sans Pro"/>
              <a:ea typeface="Source Sans Pro"/>
              <a:cs typeface="Source Sans Pro"/>
              <a:sym typeface="Source Sans Pr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What next ?</a:t>
            </a:r>
            <a:endParaRPr/>
          </a:p>
        </p:txBody>
      </p:sp>
      <p:sp>
        <p:nvSpPr>
          <p:cNvPr id="145" name="Shape 145"/>
          <p:cNvSpPr txBox="1">
            <a:spLocks noGrp="1"/>
          </p:cNvSpPr>
          <p:nvPr>
            <p:ph type="body" idx="1"/>
          </p:nvPr>
        </p:nvSpPr>
        <p:spPr>
          <a:xfrm>
            <a:off x="786150" y="1682285"/>
            <a:ext cx="7571700" cy="2383200"/>
          </a:xfrm>
          <a:prstGeom prst="rect">
            <a:avLst/>
          </a:prstGeom>
        </p:spPr>
        <p:txBody>
          <a:bodyPr spcFirstLastPara="1" wrap="square" lIns="91425" tIns="91425" rIns="91425" bIns="91425" anchor="t" anchorCtr="0">
            <a:noAutofit/>
          </a:bodyPr>
          <a:lstStyle/>
          <a:p>
            <a:pPr marL="457200" lvl="0" indent="-317500" algn="just" rtl="0">
              <a:spcBef>
                <a:spcPts val="600"/>
              </a:spcBef>
              <a:spcAft>
                <a:spcPts val="0"/>
              </a:spcAft>
              <a:buSzPts val="1400"/>
              <a:buChar char="◎"/>
            </a:pPr>
            <a:r>
              <a:rPr lang="en" sz="1400"/>
              <a:t>More categories to refine the matches</a:t>
            </a:r>
            <a:endParaRPr sz="1400"/>
          </a:p>
          <a:p>
            <a:pPr marL="457200" lvl="0" indent="-317500" algn="just" rtl="0">
              <a:spcBef>
                <a:spcPts val="1000"/>
              </a:spcBef>
              <a:spcAft>
                <a:spcPts val="0"/>
              </a:spcAft>
              <a:buSzPts val="1400"/>
              <a:buChar char="◎"/>
            </a:pPr>
            <a:r>
              <a:rPr lang="en" sz="1400"/>
              <a:t>Notifications (firebase)</a:t>
            </a:r>
            <a:endParaRPr sz="1400"/>
          </a:p>
          <a:p>
            <a:pPr marL="457200" lvl="0" indent="-317500" algn="just" rtl="0">
              <a:spcBef>
                <a:spcPts val="1000"/>
              </a:spcBef>
              <a:spcAft>
                <a:spcPts val="0"/>
              </a:spcAft>
              <a:buSzPts val="1400"/>
              <a:buChar char="◎"/>
            </a:pPr>
            <a:r>
              <a:rPr lang="en" sz="1400"/>
              <a:t>Implement photo uploading when creating a notice.</a:t>
            </a:r>
            <a:endParaRPr sz="1400"/>
          </a:p>
          <a:p>
            <a:pPr marL="457200" lvl="0" indent="-317500" algn="just" rtl="0">
              <a:spcBef>
                <a:spcPts val="1000"/>
              </a:spcBef>
              <a:spcAft>
                <a:spcPts val="0"/>
              </a:spcAft>
              <a:buSzPts val="1400"/>
              <a:buChar char="◎"/>
            </a:pPr>
            <a:r>
              <a:rPr lang="en" sz="1400"/>
              <a:t>In-app instant messaging instead of emails.</a:t>
            </a:r>
            <a:endParaRPr sz="1400"/>
          </a:p>
          <a:p>
            <a:pPr marL="0" lvl="0" indent="0" rtl="0">
              <a:spcBef>
                <a:spcPts val="1000"/>
              </a:spcBef>
              <a:spcAft>
                <a:spcPts val="0"/>
              </a:spcAft>
              <a:buNone/>
            </a:pPr>
            <a:endParaRPr/>
          </a:p>
        </p:txBody>
      </p:sp>
      <p:sp>
        <p:nvSpPr>
          <p:cNvPr id="146" name="Shape 146"/>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fld id="{00000000-1234-1234-1234-123412341234}" type="slidenum">
              <a:rPr lang="en"/>
              <a:pPr marL="0" lvl="0" indent="0" rtl="0">
                <a:spcBef>
                  <a:spcPts val="0"/>
                </a:spcBef>
                <a:spcAft>
                  <a:spcPts val="0"/>
                </a:spcAft>
                <a:buNone/>
              </a:pPr>
              <a:t>9</a:t>
            </a:fld>
            <a:endParaRPr/>
          </a:p>
        </p:txBody>
      </p:sp>
    </p:spTree>
  </p:cSld>
  <p:clrMapOvr>
    <a:masterClrMapping/>
  </p:clrMapOvr>
</p:sld>
</file>

<file path=ppt/theme/theme1.xml><?xml version="1.0" encoding="utf-8"?>
<a:theme xmlns:a="http://schemas.openxmlformats.org/drawingml/2006/main" name="Cord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902</Words>
  <Application>Microsoft Office PowerPoint</Application>
  <PresentationFormat>Affichage à l'écran (4:3)</PresentationFormat>
  <Paragraphs>73</Paragraphs>
  <Slides>10</Slides>
  <Notes>10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10</vt:i4>
      </vt:variant>
    </vt:vector>
  </HeadingPairs>
  <TitlesOfParts>
    <vt:vector size="14" baseType="lpstr">
      <vt:lpstr>Arial</vt:lpstr>
      <vt:lpstr>Roboto Slab</vt:lpstr>
      <vt:lpstr>Source Sans Pro</vt:lpstr>
      <vt:lpstr>Cordelia template</vt:lpstr>
      <vt:lpstr>Lost &amp; Found</vt:lpstr>
      <vt:lpstr>Our Idea</vt:lpstr>
      <vt:lpstr>A reminder...</vt:lpstr>
      <vt:lpstr>But what changed since last time ?</vt:lpstr>
      <vt:lpstr>Demo time !</vt:lpstr>
      <vt:lpstr>Architecture, description and communication</vt:lpstr>
      <vt:lpstr>Architecture, description and communication</vt:lpstr>
      <vt:lpstr>Work done</vt:lpstr>
      <vt:lpstr>What next ?</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Lost &amp; Found</dc:title>
  <cp:lastModifiedBy>Henri Keopraseuth</cp:lastModifiedBy>
  <cp:revision>1</cp:revision>
  <dcterms:modified xsi:type="dcterms:W3CDTF">2018-05-16T13:47:21Z</dcterms:modified>
</cp:coreProperties>
</file>