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Roboto Slab"/>
      <p:regular r:id="rId15"/>
      <p:bold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SourceSansPr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[Présentation du groupe]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Merci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[Récapitulation de l’idée]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Avant de commencer la démo, on va juste préciser quelques détails à propos du fonctionnement de l’application. La personne qui perd l’objet est un “publisher”. On va mettre un “range* de 0 mètre sur sa position actuelle. Le problème qui peut se poser dans ce cas, c’est si publie cette publication dans un lieu où elle n’a pas perdu l’objet, cela peut poser problème pour trouver des matches. Sa publication va durer 1 jour, ce qui reste raisonnable: on trouve souvent des posts sur Facebook pour des chargeurs oublié dans une salle, l’heure qui suit la perte de l’objet à l’UNIL.</a:t>
            </a:r>
            <a:endParaRPr/>
          </a:p>
          <a:p>
            <a:pPr indent="0" lvl="0" marL="0">
              <a:spcBef>
                <a:spcPts val="0"/>
              </a:spcBef>
              <a:spcAft>
                <a:spcPts val="0"/>
              </a:spcAft>
              <a:buNone/>
            </a:pPr>
            <a:r>
              <a:t/>
            </a:r>
            <a:endParaRPr/>
          </a:p>
          <a:p>
            <a:pPr indent="0" lvl="0" marL="0">
              <a:spcBef>
                <a:spcPts val="0"/>
              </a:spcBef>
              <a:spcAft>
                <a:spcPts val="0"/>
              </a:spcAft>
              <a:buNone/>
            </a:pPr>
            <a:r>
              <a:rPr lang="en"/>
              <a:t>Le “subscriber” est la personne qui trouve l’objet. C’est lui qui aura les matches et qui sera responsable de rendre l’objet, comme dans la vie réelle. Un problème qui peut se poser à l’état actuelle, c’est d’identifier la personne qui a perdu l’objet. Mais c’est un problème qui sera probablement réglé lors de l’implémentation du backend. Sa portée sera de 3 km, ce qui couvre le campus. Il y a eu quelques soucis en mettant le durée de la souscription à 0, c’est pour ça que la souscription dure 1 heure.</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va passer à la démo. [Henri montre la démo]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[Slide connectée avec la suivante]</a:t>
            </a:r>
            <a:br>
              <a:rPr lang="en"/>
            </a:br>
            <a:r>
              <a:rPr lang="en"/>
              <a:t>Du côté client, on a toujours un téléphone Android avec notre app dessus. On utilise pour l’instant 2 APIs: l’API de MatchMore pour les Match, et l’API de Google Maps pour la carte et notre localisation actuelle. Ces deux APIs utilisent leur propres serveurs pour les requêtes. </a:t>
            </a:r>
            <a:endParaRPr/>
          </a:p>
          <a:p>
            <a:pPr indent="0" lvl="0" marL="0">
              <a:spcBef>
                <a:spcPts val="0"/>
              </a:spcBef>
              <a:spcAft>
                <a:spcPts val="0"/>
              </a:spcAft>
              <a:buNone/>
            </a:pPr>
            <a:r>
              <a:t/>
            </a:r>
            <a:endParaRPr/>
          </a:p>
          <a:p>
            <a:pPr indent="0" lvl="0" marL="0" rtl="0">
              <a:spcBef>
                <a:spcPts val="0"/>
              </a:spcBef>
              <a:spcAft>
                <a:spcPts val="0"/>
              </a:spcAft>
              <a:buNone/>
            </a:pPr>
            <a:r>
              <a:rPr lang="en"/>
              <a:t>Pour l’instant, on a pas de backend à nous (donc du côté serveur).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[Les slides parlent d’elles-mêmes]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 problème rencontré dans l’émulateur Android, c’est qu’à partir de 40 matchs, le fichier JSON obtenus lors de la requête GET atteint sa limite. On n’est pas sûrs encore si ça vient du fait que la console d’Android Studio ne montre pas tous les caractères, ou si cela vient de la limite maximum imposée par MatchMore.</a:t>
            </a:r>
            <a:endParaRPr/>
          </a:p>
          <a:p>
            <a:pPr indent="0" lvl="0" marL="0">
              <a:spcBef>
                <a:spcPts val="0"/>
              </a:spcBef>
              <a:spcAft>
                <a:spcPts val="0"/>
              </a:spcAft>
              <a:buNone/>
            </a:pPr>
            <a:r>
              <a:t/>
            </a:r>
            <a:endParaRPr/>
          </a:p>
          <a:p>
            <a:pPr indent="0" lvl="0" marL="0" rtl="0">
              <a:spcBef>
                <a:spcPts val="0"/>
              </a:spcBef>
              <a:spcAft>
                <a:spcPts val="0"/>
              </a:spcAft>
              <a:buNone/>
            </a:pPr>
            <a:r>
              <a:rPr lang="en"/>
              <a:t>Un autre problème, mais cette fois dans la version APK-release, c’est que lorsqu’on lance l’app pour la première fois, l’application va mettre du temps pour se configurer et donc de trouver un match. On doit aussi probablement rafraîchir l’onglet “Status” manuellement. La localisation du premier match (publication et souscription créées par le même device) va se faire en (0;0), sûrement à cause du temps de configuration. Les prochaines utilisation de l’app et les prochains matches n’ont pas de problèmes.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 slide est parlante]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 travail qu’il nous reste à faire, c’est d’implémenter le backend. Optionnellement, implémenter l’upload d’une image lors d’une publication (sauf si trop dur à faire).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Shape 11"/>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Shape 27"/>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8" name="Shape 28"/>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descr="connections-05.png" id="30" name="Shape 30"/>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1" name="Shape 31"/>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2" name="Shape 32"/>
          <p:cNvGrpSpPr/>
          <p:nvPr/>
        </p:nvGrpSpPr>
        <p:grpSpPr>
          <a:xfrm>
            <a:off x="3593400" y="1074285"/>
            <a:ext cx="19572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36" name="Shape 36"/>
          <p:cNvCxnSpPr>
            <a:endCxn id="34"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7" name="Shape 3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8" name="Shape 38"/>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39" name="Shape 39"/>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Shape 41"/>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Shape 42"/>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Shape 4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Shape 45"/>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Shape 46"/>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7" name="Shape 47"/>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8" name="Shape 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Shape 50"/>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Shape 51"/>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Shape 52"/>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Shape 53"/>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Shape 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Shape 5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Shape 59"/>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60" name="Shape 60"/>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0091EA"/>
                </a:solidFill>
                <a:latin typeface="Source Sans Pro"/>
                <a:ea typeface="Source Sans Pro"/>
                <a:cs typeface="Source Sans Pro"/>
                <a:sym typeface="Source Sans Pro"/>
              </a:defRPr>
            </a:lvl1pPr>
            <a:lvl2pPr lvl="1" algn="r">
              <a:buNone/>
              <a:defRPr b="1" sz="1300">
                <a:solidFill>
                  <a:srgbClr val="0091EA"/>
                </a:solidFill>
                <a:latin typeface="Source Sans Pro"/>
                <a:ea typeface="Source Sans Pro"/>
                <a:cs typeface="Source Sans Pro"/>
                <a:sym typeface="Source Sans Pro"/>
              </a:defRPr>
            </a:lvl2pPr>
            <a:lvl3pPr lvl="2" algn="r">
              <a:buNone/>
              <a:defRPr b="1" sz="1300">
                <a:solidFill>
                  <a:srgbClr val="0091EA"/>
                </a:solidFill>
                <a:latin typeface="Source Sans Pro"/>
                <a:ea typeface="Source Sans Pro"/>
                <a:cs typeface="Source Sans Pro"/>
                <a:sym typeface="Source Sans Pro"/>
              </a:defRPr>
            </a:lvl3pPr>
            <a:lvl4pPr lvl="3" algn="r">
              <a:buNone/>
              <a:defRPr b="1" sz="1300">
                <a:solidFill>
                  <a:srgbClr val="0091EA"/>
                </a:solidFill>
                <a:latin typeface="Source Sans Pro"/>
                <a:ea typeface="Source Sans Pro"/>
                <a:cs typeface="Source Sans Pro"/>
                <a:sym typeface="Source Sans Pro"/>
              </a:defRPr>
            </a:lvl4pPr>
            <a:lvl5pPr lvl="4" algn="r">
              <a:buNone/>
              <a:defRPr b="1" sz="1300">
                <a:solidFill>
                  <a:srgbClr val="0091EA"/>
                </a:solidFill>
                <a:latin typeface="Source Sans Pro"/>
                <a:ea typeface="Source Sans Pro"/>
                <a:cs typeface="Source Sans Pro"/>
                <a:sym typeface="Source Sans Pro"/>
              </a:defRPr>
            </a:lvl5pPr>
            <a:lvl6pPr lvl="5" algn="r">
              <a:buNone/>
              <a:defRPr b="1" sz="1300">
                <a:solidFill>
                  <a:srgbClr val="0091EA"/>
                </a:solidFill>
                <a:latin typeface="Source Sans Pro"/>
                <a:ea typeface="Source Sans Pro"/>
                <a:cs typeface="Source Sans Pro"/>
                <a:sym typeface="Source Sans Pro"/>
              </a:defRPr>
            </a:lvl6pPr>
            <a:lvl7pPr lvl="6" algn="r">
              <a:buNone/>
              <a:defRPr b="1" sz="1300">
                <a:solidFill>
                  <a:srgbClr val="0091EA"/>
                </a:solidFill>
                <a:latin typeface="Source Sans Pro"/>
                <a:ea typeface="Source Sans Pro"/>
                <a:cs typeface="Source Sans Pro"/>
                <a:sym typeface="Source Sans Pro"/>
              </a:defRPr>
            </a:lvl7pPr>
            <a:lvl8pPr lvl="7" algn="r">
              <a:buNone/>
              <a:defRPr b="1" sz="1300">
                <a:solidFill>
                  <a:srgbClr val="0091EA"/>
                </a:solidFill>
                <a:latin typeface="Source Sans Pro"/>
                <a:ea typeface="Source Sans Pro"/>
                <a:cs typeface="Source Sans Pro"/>
                <a:sym typeface="Source Sans Pro"/>
              </a:defRPr>
            </a:lvl8pPr>
            <a:lvl9pPr lvl="8" algn="r">
              <a:buNone/>
              <a:defRPr b="1" sz="1300">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ctrTitle"/>
          </p:nvPr>
        </p:nvSpPr>
        <p:spPr>
          <a:xfrm>
            <a:off x="1668300" y="1360350"/>
            <a:ext cx="5807400" cy="1098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Lost &amp; Found</a:t>
            </a:r>
            <a:endParaRPr/>
          </a:p>
        </p:txBody>
      </p:sp>
      <p:sp>
        <p:nvSpPr>
          <p:cNvPr id="71" name="Shape 71"/>
          <p:cNvSpPr txBox="1"/>
          <p:nvPr/>
        </p:nvSpPr>
        <p:spPr>
          <a:xfrm>
            <a:off x="2333400" y="3732700"/>
            <a:ext cx="4477200" cy="2322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solidFill>
                  <a:srgbClr val="0091EA"/>
                </a:solidFill>
                <a:latin typeface="Roboto Slab"/>
                <a:ea typeface="Roboto Slab"/>
                <a:cs typeface="Roboto Slab"/>
                <a:sym typeface="Roboto Slab"/>
              </a:rPr>
              <a:t>Aloïs Borgognon</a:t>
            </a:r>
            <a:endParaRPr sz="3000">
              <a:solidFill>
                <a:srgbClr val="0091EA"/>
              </a:solidFill>
              <a:latin typeface="Roboto Slab"/>
              <a:ea typeface="Roboto Slab"/>
              <a:cs typeface="Roboto Slab"/>
              <a:sym typeface="Roboto Slab"/>
            </a:endParaRPr>
          </a:p>
          <a:p>
            <a:pPr indent="0" lvl="0" marL="0" algn="ctr">
              <a:spcBef>
                <a:spcPts val="0"/>
              </a:spcBef>
              <a:spcAft>
                <a:spcPts val="0"/>
              </a:spcAft>
              <a:buNone/>
            </a:pPr>
            <a:r>
              <a:rPr lang="en" sz="3000">
                <a:solidFill>
                  <a:srgbClr val="0091EA"/>
                </a:solidFill>
                <a:latin typeface="Roboto Slab"/>
                <a:ea typeface="Roboto Slab"/>
                <a:cs typeface="Roboto Slab"/>
                <a:sym typeface="Roboto Slab"/>
              </a:rPr>
              <a:t>Henri Keopraseuth</a:t>
            </a:r>
            <a:endParaRPr sz="3000">
              <a:solidFill>
                <a:srgbClr val="0091EA"/>
              </a:solidFill>
              <a:latin typeface="Roboto Slab"/>
              <a:ea typeface="Roboto Slab"/>
              <a:cs typeface="Roboto Slab"/>
              <a:sym typeface="Roboto Slab"/>
            </a:endParaRPr>
          </a:p>
          <a:p>
            <a:pPr indent="0" lvl="0" marL="0" algn="ctr">
              <a:spcBef>
                <a:spcPts val="0"/>
              </a:spcBef>
              <a:spcAft>
                <a:spcPts val="0"/>
              </a:spcAft>
              <a:buNone/>
            </a:pPr>
            <a:r>
              <a:rPr lang="en" sz="3000">
                <a:solidFill>
                  <a:srgbClr val="0091EA"/>
                </a:solidFill>
                <a:latin typeface="Roboto Slab"/>
                <a:ea typeface="Roboto Slab"/>
                <a:cs typeface="Roboto Slab"/>
                <a:sym typeface="Roboto Slab"/>
              </a:rPr>
              <a:t>Samuel Nguyen</a:t>
            </a:r>
            <a:endParaRPr sz="3000">
              <a:solidFill>
                <a:srgbClr val="0091EA"/>
              </a:solidFill>
              <a:latin typeface="Roboto Slab"/>
              <a:ea typeface="Roboto Slab"/>
              <a:cs typeface="Roboto Slab"/>
              <a:sym typeface="Roboto Slab"/>
            </a:endParaRPr>
          </a:p>
        </p:txBody>
      </p:sp>
      <p:pic>
        <p:nvPicPr>
          <p:cNvPr id="72" name="Shape 72"/>
          <p:cNvPicPr preferRelativeResize="0"/>
          <p:nvPr/>
        </p:nvPicPr>
        <p:blipFill>
          <a:blip r:embed="rId3">
            <a:alphaModFix/>
          </a:blip>
          <a:stretch>
            <a:fillRect/>
          </a:stretch>
        </p:blipFill>
        <p:spPr>
          <a:xfrm>
            <a:off x="3557700" y="1445500"/>
            <a:ext cx="2028599" cy="3606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4294967295" type="ctrTitle"/>
          </p:nvPr>
        </p:nvSpPr>
        <p:spPr>
          <a:xfrm>
            <a:off x="2891850" y="1635838"/>
            <a:ext cx="32820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6000"/>
              <a:t>Thanks!</a:t>
            </a:r>
            <a:endParaRPr b="1" sz="6000"/>
          </a:p>
        </p:txBody>
      </p:sp>
      <p:sp>
        <p:nvSpPr>
          <p:cNvPr id="140" name="Shape 140"/>
          <p:cNvSpPr txBox="1"/>
          <p:nvPr>
            <p:ph idx="4294967295" type="subTitle"/>
          </p:nvPr>
        </p:nvSpPr>
        <p:spPr>
          <a:xfrm>
            <a:off x="2891850" y="3235263"/>
            <a:ext cx="33603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3600"/>
              <a:t>Any questions?</a:t>
            </a:r>
            <a:endParaRPr b="1" sz="3600"/>
          </a:p>
        </p:txBody>
      </p:sp>
      <p:sp>
        <p:nvSpPr>
          <p:cNvPr id="141" name="Shape 14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p:nvPr/>
        </p:nvSpPr>
        <p:spPr>
          <a:xfrm>
            <a:off x="4860600" y="121282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txBox="1"/>
          <p:nvPr>
            <p:ph idx="4294967295" type="ctrTitle"/>
          </p:nvPr>
        </p:nvSpPr>
        <p:spPr>
          <a:xfrm>
            <a:off x="533400" y="1882525"/>
            <a:ext cx="4015800" cy="1546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Our</a:t>
            </a:r>
            <a:endParaRPr b="1" sz="6000"/>
          </a:p>
          <a:p>
            <a:pPr indent="0" lvl="0" marL="0" rtl="0" algn="r">
              <a:spcBef>
                <a:spcPts val="0"/>
              </a:spcBef>
              <a:spcAft>
                <a:spcPts val="0"/>
              </a:spcAft>
              <a:buNone/>
            </a:pPr>
            <a:r>
              <a:rPr b="1" lang="en" sz="6000"/>
              <a:t>Idea</a:t>
            </a:r>
            <a:endParaRPr b="1" sz="6000"/>
          </a:p>
        </p:txBody>
      </p:sp>
      <p:sp>
        <p:nvSpPr>
          <p:cNvPr id="79" name="Shape 79"/>
          <p:cNvSpPr txBox="1"/>
          <p:nvPr>
            <p:ph idx="4294967295" type="subTitle"/>
          </p:nvPr>
        </p:nvSpPr>
        <p:spPr>
          <a:xfrm>
            <a:off x="533400" y="3405748"/>
            <a:ext cx="4015800" cy="10464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Help students, who have lost something, as efficiently as possible</a:t>
            </a:r>
            <a:endParaRPr/>
          </a:p>
        </p:txBody>
      </p:sp>
      <p:cxnSp>
        <p:nvCxnSpPr>
          <p:cNvPr id="80" name="Shape 80"/>
          <p:cNvCxnSpPr/>
          <p:nvPr/>
        </p:nvCxnSpPr>
        <p:spPr>
          <a:xfrm flipH="1" rot="10800000">
            <a:off x="6282450" y="705375"/>
            <a:ext cx="121500" cy="518700"/>
          </a:xfrm>
          <a:prstGeom prst="straightConnector1">
            <a:avLst/>
          </a:prstGeom>
          <a:noFill/>
          <a:ln cap="flat" cmpd="sng" w="9525">
            <a:solidFill>
              <a:srgbClr val="CFD8DC"/>
            </a:solidFill>
            <a:prstDash val="solid"/>
            <a:round/>
            <a:headEnd len="med" w="med" type="none"/>
            <a:tailEnd len="med" w="med" type="none"/>
          </a:ln>
        </p:spPr>
      </p:cxnSp>
      <p:cxnSp>
        <p:nvCxnSpPr>
          <p:cNvPr id="81" name="Shape 81"/>
          <p:cNvCxnSpPr/>
          <p:nvPr/>
        </p:nvCxnSpPr>
        <p:spPr>
          <a:xfrm flipH="1">
            <a:off x="7133575" y="1483475"/>
            <a:ext cx="332400" cy="267600"/>
          </a:xfrm>
          <a:prstGeom prst="straightConnector1">
            <a:avLst/>
          </a:prstGeom>
          <a:noFill/>
          <a:ln cap="flat" cmpd="sng" w="9525">
            <a:solidFill>
              <a:srgbClr val="CFD8DC"/>
            </a:solidFill>
            <a:prstDash val="solid"/>
            <a:round/>
            <a:headEnd len="med" w="med" type="none"/>
            <a:tailEnd len="med" w="med" type="none"/>
          </a:ln>
        </p:spPr>
      </p:cxnSp>
      <p:cxnSp>
        <p:nvCxnSpPr>
          <p:cNvPr id="82" name="Shape 82"/>
          <p:cNvCxnSpPr>
            <a:endCxn id="77" idx="6"/>
          </p:cNvCxnSpPr>
          <p:nvPr/>
        </p:nvCxnSpPr>
        <p:spPr>
          <a:xfrm flipH="1">
            <a:off x="7330800" y="2440125"/>
            <a:ext cx="1124100" cy="7800"/>
          </a:xfrm>
          <a:prstGeom prst="straightConnector1">
            <a:avLst/>
          </a:prstGeom>
          <a:noFill/>
          <a:ln cap="flat" cmpd="sng" w="9525">
            <a:solidFill>
              <a:srgbClr val="CFD8DC"/>
            </a:solidFill>
            <a:prstDash val="solid"/>
            <a:round/>
            <a:headEnd len="med" w="med" type="none"/>
            <a:tailEnd len="med" w="med" type="none"/>
          </a:ln>
        </p:spPr>
      </p:cxnSp>
      <p:sp>
        <p:nvSpPr>
          <p:cNvPr id="83" name="Shape 83"/>
          <p:cNvSpPr/>
          <p:nvPr/>
        </p:nvSpPr>
        <p:spPr>
          <a:xfrm>
            <a:off x="5057825" y="1410050"/>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5" name="Shape 85"/>
          <p:cNvPicPr preferRelativeResize="0"/>
          <p:nvPr/>
        </p:nvPicPr>
        <p:blipFill>
          <a:blip r:embed="rId3">
            <a:alphaModFix/>
          </a:blip>
          <a:stretch>
            <a:fillRect/>
          </a:stretch>
        </p:blipFill>
        <p:spPr>
          <a:xfrm>
            <a:off x="4563925" y="-67375"/>
            <a:ext cx="3079874" cy="5475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Before the demo...</a:t>
            </a:r>
            <a:endParaRPr/>
          </a:p>
        </p:txBody>
      </p:sp>
      <p:sp>
        <p:nvSpPr>
          <p:cNvPr id="91" name="Shape 91"/>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lang="en" sz="1400"/>
              <a:t>The person who lost an object is a publisher. He won’t get notified when someone finds his item. His publication will have a range of 0m and a duration of 1 day. (1 hour for the demo)</a:t>
            </a:r>
            <a:br>
              <a:rPr lang="en" sz="1400"/>
            </a:br>
            <a:endParaRPr sz="1400"/>
          </a:p>
          <a:p>
            <a:pPr indent="-317500" lvl="0" marL="457200" rtl="0">
              <a:spcBef>
                <a:spcPts val="0"/>
              </a:spcBef>
              <a:spcAft>
                <a:spcPts val="0"/>
              </a:spcAft>
              <a:buSzPts val="1400"/>
              <a:buChar char="◎"/>
            </a:pPr>
            <a:r>
              <a:rPr lang="en" sz="1400"/>
              <a:t>The person who found an object is a subscriber. He’s the one that is getting matches. He is responsible to find the owner (like in real life). His subscription will have a range of 3km and a duration of 1 hour (explained why after the demo).</a:t>
            </a:r>
            <a:endParaRPr sz="1400"/>
          </a:p>
          <a:p>
            <a:pPr indent="0" lvl="0" marL="0" rtl="0">
              <a:spcBef>
                <a:spcPts val="600"/>
              </a:spcBef>
              <a:spcAft>
                <a:spcPts val="0"/>
              </a:spcAft>
              <a:buNone/>
            </a:pPr>
            <a:r>
              <a:t/>
            </a:r>
            <a:endParaRPr sz="1400"/>
          </a:p>
          <a:p>
            <a:pPr indent="0" lvl="0" marL="0" rtl="0">
              <a:spcBef>
                <a:spcPts val="600"/>
              </a:spcBef>
              <a:spcAft>
                <a:spcPts val="0"/>
              </a:spcAft>
              <a:buNone/>
            </a:pPr>
            <a:r>
              <a:t/>
            </a:r>
            <a:endParaRPr/>
          </a:p>
        </p:txBody>
      </p:sp>
      <p:sp>
        <p:nvSpPr>
          <p:cNvPr id="92" name="Shape 9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8" name="Shape 98"/>
          <p:cNvSpPr txBox="1"/>
          <p:nvPr>
            <p:ph idx="4294967295" type="ctrTitle"/>
          </p:nvPr>
        </p:nvSpPr>
        <p:spPr>
          <a:xfrm>
            <a:off x="2015850" y="2703575"/>
            <a:ext cx="5112300" cy="10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Demo t</a:t>
            </a:r>
            <a:r>
              <a:rPr b="1" lang="en" sz="6000"/>
              <a:t>ime !</a:t>
            </a:r>
            <a:endParaRPr b="1" sz="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description and communication</a:t>
            </a:r>
            <a:endParaRPr/>
          </a:p>
        </p:txBody>
      </p:sp>
      <p:sp>
        <p:nvSpPr>
          <p:cNvPr id="104" name="Shape 10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5" name="Shape 105"/>
          <p:cNvSpPr txBox="1"/>
          <p:nvPr/>
        </p:nvSpPr>
        <p:spPr>
          <a:xfrm>
            <a:off x="5873875" y="5737850"/>
            <a:ext cx="3079200" cy="58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Roboto Slab"/>
                <a:ea typeface="Roboto Slab"/>
                <a:cs typeface="Roboto Slab"/>
                <a:sym typeface="Roboto Slab"/>
              </a:rPr>
              <a:t>Made with ArchiMate Modelling Tool</a:t>
            </a:r>
            <a:endParaRPr sz="1000"/>
          </a:p>
        </p:txBody>
      </p:sp>
      <p:pic>
        <p:nvPicPr>
          <p:cNvPr id="106" name="Shape 106"/>
          <p:cNvPicPr preferRelativeResize="0"/>
          <p:nvPr/>
        </p:nvPicPr>
        <p:blipFill>
          <a:blip r:embed="rId3">
            <a:alphaModFix/>
          </a:blip>
          <a:stretch>
            <a:fillRect/>
          </a:stretch>
        </p:blipFill>
        <p:spPr>
          <a:xfrm>
            <a:off x="923925" y="1909251"/>
            <a:ext cx="7296150" cy="32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description and communication</a:t>
            </a:r>
            <a:endParaRPr/>
          </a:p>
        </p:txBody>
      </p:sp>
      <p:sp>
        <p:nvSpPr>
          <p:cNvPr id="112" name="Shape 11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3" name="Shape 113"/>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lgn="just">
              <a:spcBef>
                <a:spcPts val="600"/>
              </a:spcBef>
              <a:spcAft>
                <a:spcPts val="0"/>
              </a:spcAft>
              <a:buSzPts val="1800"/>
              <a:buChar char="◎"/>
            </a:pPr>
            <a:r>
              <a:rPr lang="en" sz="1800"/>
              <a:t>When creating a new notice, the app will use MatchMore’s API to create a new publication/subscription on MatchMore’s server.</a:t>
            </a:r>
            <a:endParaRPr sz="1800"/>
          </a:p>
          <a:p>
            <a:pPr indent="-342900" lvl="0" marL="457200" rtl="0" algn="just">
              <a:spcBef>
                <a:spcPts val="1000"/>
              </a:spcBef>
              <a:spcAft>
                <a:spcPts val="0"/>
              </a:spcAft>
              <a:buSzPts val="1800"/>
              <a:buChar char="◎"/>
            </a:pPr>
            <a:r>
              <a:rPr lang="en" sz="1800"/>
              <a:t>If there is a match, MatchMore’s server will indicate it to the app through MatchMore’s API</a:t>
            </a:r>
            <a:endParaRPr sz="1800"/>
          </a:p>
          <a:p>
            <a:pPr indent="-342900" lvl="0" marL="457200" rtl="0" algn="just">
              <a:spcBef>
                <a:spcPts val="1000"/>
              </a:spcBef>
              <a:spcAft>
                <a:spcPts val="1000"/>
              </a:spcAft>
              <a:buSzPts val="1800"/>
              <a:buChar char="◎"/>
            </a:pPr>
            <a:r>
              <a:rPr lang="en" sz="1800"/>
              <a:t>We use Google Map’s API to show a map with our location within our app and in order to show where the item is located, we use MatchMore’s API to ask MatchMore’s server where said item 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Notes</a:t>
            </a:r>
            <a:endParaRPr/>
          </a:p>
        </p:txBody>
      </p:sp>
      <p:sp>
        <p:nvSpPr>
          <p:cNvPr id="119" name="Shape 11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Bugs found:</a:t>
            </a:r>
            <a:endParaRPr sz="1800"/>
          </a:p>
          <a:p>
            <a:pPr indent="-342900" lvl="1" marL="914400" rtl="0">
              <a:spcBef>
                <a:spcPts val="1000"/>
              </a:spcBef>
              <a:spcAft>
                <a:spcPts val="0"/>
              </a:spcAft>
              <a:buSzPts val="1800"/>
              <a:buChar char="○"/>
            </a:pPr>
            <a:r>
              <a:rPr lang="en" sz="1800"/>
              <a:t>In our tests, our GET request reached a maximum of 40 matches. The JSONObject will reach the maximum GET request size. </a:t>
            </a:r>
            <a:endParaRPr sz="1800"/>
          </a:p>
          <a:p>
            <a:pPr indent="-342900" lvl="2" marL="1371600" rtl="0">
              <a:spcBef>
                <a:spcPts val="1000"/>
              </a:spcBef>
              <a:spcAft>
                <a:spcPts val="0"/>
              </a:spcAft>
              <a:buSzPts val="1800"/>
              <a:buChar char="◉"/>
            </a:pPr>
            <a:r>
              <a:rPr lang="en" sz="1800"/>
              <a:t>Possible causes :</a:t>
            </a:r>
            <a:endParaRPr sz="1800"/>
          </a:p>
          <a:p>
            <a:pPr indent="-342900" lvl="3" marL="1828800" rtl="0">
              <a:spcBef>
                <a:spcPts val="1000"/>
              </a:spcBef>
              <a:spcAft>
                <a:spcPts val="0"/>
              </a:spcAft>
              <a:buSzPts val="1800"/>
              <a:buChar char="●"/>
            </a:pPr>
            <a:r>
              <a:rPr lang="en" sz="1800"/>
              <a:t>It’s up to MatchMore to increase this limit.</a:t>
            </a:r>
            <a:endParaRPr sz="1800"/>
          </a:p>
          <a:p>
            <a:pPr indent="-342900" lvl="3" marL="1828800" rtl="0">
              <a:spcBef>
                <a:spcPts val="1000"/>
              </a:spcBef>
              <a:spcAft>
                <a:spcPts val="0"/>
              </a:spcAft>
              <a:buSzPts val="1800"/>
              <a:buChar char="●"/>
            </a:pPr>
            <a:r>
              <a:rPr lang="en"/>
              <a:t>Subscription duration was set to 0. It may not have found directly a match</a:t>
            </a:r>
            <a:br>
              <a:rPr lang="en" sz="1800"/>
            </a:br>
            <a:endParaRPr sz="1800"/>
          </a:p>
          <a:p>
            <a:pPr indent="-342900" lvl="0" marL="457200" rtl="0">
              <a:spcBef>
                <a:spcPts val="1000"/>
              </a:spcBef>
              <a:spcAft>
                <a:spcPts val="0"/>
              </a:spcAft>
              <a:buSzPts val="1800"/>
              <a:buChar char="◎"/>
            </a:pPr>
            <a:r>
              <a:rPr lang="en" sz="1800"/>
              <a:t>Bug found in APK release (not when using the AVD):</a:t>
            </a:r>
            <a:endParaRPr sz="1800"/>
          </a:p>
          <a:p>
            <a:pPr indent="-342900" lvl="1" marL="914400" rtl="0">
              <a:spcBef>
                <a:spcPts val="1000"/>
              </a:spcBef>
              <a:spcAft>
                <a:spcPts val="0"/>
              </a:spcAft>
              <a:buSzPts val="1800"/>
              <a:buChar char="○"/>
            </a:pPr>
            <a:r>
              <a:rPr lang="en" sz="1800"/>
              <a:t>When launching the app for the </a:t>
            </a:r>
            <a:r>
              <a:rPr b="1" lang="en" sz="1800"/>
              <a:t>first time</a:t>
            </a:r>
            <a:r>
              <a:rPr lang="en" sz="1800"/>
              <a:t>, the app will take some time to configure. The first match will take up to a minute to show up. The location for the first match will be at (0, 0) even if location has been activated for a minute.</a:t>
            </a:r>
            <a:endParaRPr sz="1800"/>
          </a:p>
          <a:p>
            <a:pPr indent="0" lvl="0" marL="0" rtl="0">
              <a:spcBef>
                <a:spcPts val="1000"/>
              </a:spcBef>
              <a:spcAft>
                <a:spcPts val="0"/>
              </a:spcAft>
              <a:buNone/>
            </a:pPr>
            <a:r>
              <a:t/>
            </a:r>
            <a:endParaRPr/>
          </a:p>
        </p:txBody>
      </p:sp>
      <p:sp>
        <p:nvSpPr>
          <p:cNvPr id="120" name="Shape 12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Work done</a:t>
            </a:r>
            <a:endParaRPr/>
          </a:p>
        </p:txBody>
      </p:sp>
      <p:sp>
        <p:nvSpPr>
          <p:cNvPr id="126" name="Shape 12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App </a:t>
            </a:r>
            <a:r>
              <a:rPr lang="en" sz="1400"/>
              <a:t>entirely</a:t>
            </a:r>
            <a:r>
              <a:rPr lang="en" sz="1400"/>
              <a:t> coded by Henri Keopraseuth, with the help of StackOverflow and others.</a:t>
            </a:r>
            <a:endParaRPr sz="1400"/>
          </a:p>
          <a:p>
            <a:pPr indent="0" lvl="0" marL="0" rtl="0">
              <a:spcBef>
                <a:spcPts val="1000"/>
              </a:spcBef>
              <a:spcAft>
                <a:spcPts val="0"/>
              </a:spcAft>
              <a:buNone/>
            </a:pPr>
            <a:r>
              <a:t/>
            </a:r>
            <a:endParaRPr/>
          </a:p>
        </p:txBody>
      </p:sp>
      <p:sp>
        <p:nvSpPr>
          <p:cNvPr id="127" name="Shape 1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 DO:</a:t>
            </a:r>
            <a:endParaRPr/>
          </a:p>
        </p:txBody>
      </p:sp>
      <p:sp>
        <p:nvSpPr>
          <p:cNvPr id="133" name="Shape 133"/>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Implement backend</a:t>
            </a:r>
            <a:endParaRPr sz="1400"/>
          </a:p>
          <a:p>
            <a:pPr indent="0" lvl="0" marL="0" rtl="0">
              <a:spcBef>
                <a:spcPts val="1000"/>
              </a:spcBef>
              <a:spcAft>
                <a:spcPts val="0"/>
              </a:spcAft>
              <a:buNone/>
            </a:pPr>
            <a:r>
              <a:t/>
            </a:r>
            <a:endParaRPr/>
          </a:p>
        </p:txBody>
      </p:sp>
      <p:sp>
        <p:nvSpPr>
          <p:cNvPr id="134" name="Shape 1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