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embeddedFontLst>
    <p:embeddedFont>
      <p:font typeface="Roboto Slab" pitchFamily="2" charset="0"/>
      <p:regular r:id="rId12"/>
      <p:bold r:id="rId13"/>
    </p:embeddedFont>
    <p:embeddedFont>
      <p:font typeface="Source Sans Pro"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60" autoAdjust="0"/>
  </p:normalViewPr>
  <p:slideViewPr>
    <p:cSldViewPr>
      <p:cViewPr varScale="1">
        <p:scale>
          <a:sx n="89" d="100"/>
          <a:sy n="89" d="100"/>
        </p:scale>
        <p:origin x="-219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[Présentation du groupe]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[Récapitulation de l’idée]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Avant de commencer la démo, on va juste préciser quelques détails à propos du fonctionnement de l’application. La personne qui perd l’objet est un “publisher”. On va mettre un “range" de 0 mètre sur sa position actuelle. Le problème qui peut se poser dans ce cas, c’est si ladite personne publie cette publication dans un lieu où elle n’a pas perdu l’objet, cela peut poser problème pour trouver des matches. Sa publication va durer 1 jour, ce qui reste raisonnable, car, par exemple, on trouve souvent des posts sur Facebook pour des chargeurs oublié dans une salle, l’heure qui suit la perte de l’objet à l’UNIL.</a:t>
            </a:r>
            <a:endParaRPr/>
          </a:p>
          <a:p>
            <a:pPr marL="0" lvl="0" indent="0">
              <a:spcBef>
                <a:spcPts val="0"/>
              </a:spcBef>
              <a:spcAft>
                <a:spcPts val="0"/>
              </a:spcAft>
              <a:buNone/>
            </a:pPr>
            <a:endParaRPr/>
          </a:p>
          <a:p>
            <a:pPr marL="0" lvl="0" indent="0">
              <a:spcBef>
                <a:spcPts val="0"/>
              </a:spcBef>
              <a:spcAft>
                <a:spcPts val="0"/>
              </a:spcAft>
              <a:buNone/>
            </a:pPr>
            <a:r>
              <a:rPr lang="en"/>
              <a:t>Le “subscriber” est la personne qui trouve l’objet. C’est lui qui aura les matches et qui sera responsable de rendre l’objet, comme dans la vie réelle. Un problème qui peut se poser à l’état actuel, c’est d’identifier la personne qui a perdu l’objet. Mais c’est un problème qui sera probablement réglé lors de l’implémentation du backend. Sa portée sera de 3 km, ce qui couvre le campus. Il y a eu quelques soucis en mettant le durée de la souscription à 0, c’est pour ça que la souscription dure 1 heure.</a:t>
            </a:r>
            <a:endParaRPr/>
          </a:p>
          <a:p>
            <a:pPr marL="0" lvl="0" indent="0">
              <a:spcBef>
                <a:spcPts val="0"/>
              </a:spcBef>
              <a:spcAft>
                <a:spcPts val="0"/>
              </a:spcAft>
              <a:buNone/>
            </a:pPr>
            <a:endParaRPr/>
          </a:p>
          <a:p>
            <a:pPr marL="0" lvl="0" indent="0">
              <a:spcBef>
                <a:spcPts val="0"/>
              </a:spcBef>
              <a:spcAft>
                <a:spcPts val="0"/>
              </a:spcAft>
              <a:buNone/>
            </a:pPr>
            <a:r>
              <a:rPr lang="en"/>
              <a:t>Quand matchmore trouve un match, il est automatiquement ajouté dans la page “Status”. On peut cliquer sur le match pour voir la localisation de la publication pour rendre l’objet perdu.</a:t>
            </a:r>
            <a:endParaRPr/>
          </a:p>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On va passer à la démo. [Henri montre la démo]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[Slide connectée avec la suivante]</a:t>
            </a:r>
            <a:br>
              <a:rPr lang="en"/>
            </a:br>
            <a:r>
              <a:rPr lang="en"/>
              <a:t>Du côté client, on a toujours un téléphone Android avec notre app dessus. On utilise pour l’instant 2 APIs: l’API de MatchMore pour les Match, et l’API de Google Maps pour la carte et notre localisation actuelle. Ces deux APIs utilisent leur propres serveurs pour les requêtes. </a:t>
            </a:r>
            <a:endParaRPr/>
          </a:p>
          <a:p>
            <a:pPr marL="0" lvl="0" indent="0">
              <a:spcBef>
                <a:spcPts val="0"/>
              </a:spcBef>
              <a:spcAft>
                <a:spcPts val="0"/>
              </a:spcAft>
              <a:buNone/>
            </a:pPr>
            <a:endParaRPr/>
          </a:p>
          <a:p>
            <a:pPr marL="0" lvl="0" indent="0" rtl="0">
              <a:spcBef>
                <a:spcPts val="0"/>
              </a:spcBef>
              <a:spcAft>
                <a:spcPts val="0"/>
              </a:spcAft>
              <a:buNone/>
            </a:pPr>
            <a:r>
              <a:rPr lang="en"/>
              <a:t>Pour l’instant, on a pas de backend à nous (donc du côté serveur).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-Quand on crée une nouvelle notice, l’application va utiliser l’API de MatchMore afin de créer une nouvelle publication ou souscription sur le serveur de MatchMore</a:t>
            </a:r>
            <a:endParaRPr/>
          </a:p>
          <a:p>
            <a:pPr marL="0" lvl="0" indent="0">
              <a:spcBef>
                <a:spcPts val="0"/>
              </a:spcBef>
              <a:spcAft>
                <a:spcPts val="0"/>
              </a:spcAft>
              <a:buNone/>
            </a:pPr>
            <a:r>
              <a:rPr lang="en"/>
              <a:t>-Si il y a un match, le serveur de MatchMore va notifier l’application au travers de l’API de MatchMore</a:t>
            </a:r>
            <a:endParaRPr/>
          </a:p>
          <a:p>
            <a:pPr marL="0" lvl="0" indent="0" rtl="0">
              <a:spcBef>
                <a:spcPts val="0"/>
              </a:spcBef>
              <a:spcAft>
                <a:spcPts val="0"/>
              </a:spcAft>
              <a:buNone/>
            </a:pPr>
            <a:r>
              <a:rPr lang="en"/>
              <a:t>-Nous utilisons l’API de Google Map pour montrer sur notre apllication une carte avec notre location, et afin de montrer où l’objet se trouve, nous utilisons l’API de MatchMore qui va demander au serveur MatchMore où ledit objet se trouve.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[La slide est parlante]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 travail qu’il nous reste à faire, c’est d’implémenter le backend et les notifications lors des matchs. Et, optionnellement, la possibilité d’implémenter l’upload d’une image lors d’une publication (sauf si trop dur à faire). On a mis le 30 mai (qui est la dernière deadline) comme fin du projet, mais on va sûrement terminer plus tôt.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Merci !</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60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a:p>
        </p:txBody>
      </p:sp>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Shape 64"/>
          <p:cNvSpPr/>
          <p:nvPr/>
        </p:nvSpPr>
        <p:spPr>
          <a:xfrm>
            <a:off x="-26550" y="-19800"/>
            <a:ext cx="9197100" cy="68976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Shape 28"/>
          <p:cNvSpPr txBox="1">
            <a:spLocks noGrp="1"/>
          </p:cNvSpPr>
          <p:nvPr>
            <p:ph type="subTitle" idx="1"/>
          </p:nvPr>
        </p:nvSpPr>
        <p:spPr>
          <a:xfrm>
            <a:off x="1546025" y="3710548"/>
            <a:ext cx="5832600" cy="1046400"/>
          </a:xfrm>
          <a:prstGeom prst="rect">
            <a:avLst/>
          </a:prstGeom>
        </p:spPr>
        <p:txBody>
          <a:bodyPr spcFirstLastPara="1" wrap="square" lIns="91425" tIns="91425" rIns="91425" bIns="91425" anchor="t" anchorCtr="0"/>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Shape 30" descr="connections-05.png"/>
          <p:cNvPicPr preferRelativeResize="0"/>
          <p:nvPr/>
        </p:nvPicPr>
        <p:blipFill>
          <a:blip r:embed="rId2">
            <a:alphaModFix/>
          </a:blip>
          <a:stretch>
            <a:fillRect/>
          </a:stretch>
        </p:blipFill>
        <p:spPr>
          <a:xfrm rot="10800000" flipH="1">
            <a:off x="5945" y="0"/>
            <a:ext cx="9132109" cy="6858000"/>
          </a:xfrm>
          <a:prstGeom prst="rect">
            <a:avLst/>
          </a:prstGeom>
          <a:noFill/>
          <a:ln>
            <a:noFill/>
          </a:ln>
        </p:spPr>
      </p:pic>
      <p:sp>
        <p:nvSpPr>
          <p:cNvPr id="31" name="Shape 31"/>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endParaRPr/>
          </a:p>
        </p:txBody>
      </p:sp>
      <p:grpSp>
        <p:nvGrpSpPr>
          <p:cNvPr id="32" name="Shape 32"/>
          <p:cNvGrpSpPr/>
          <p:nvPr/>
        </p:nvGrpSpPr>
        <p:grpSpPr>
          <a:xfrm>
            <a:off x="3593400" y="1074285"/>
            <a:ext cx="1957200" cy="1093200"/>
            <a:chOff x="3593400" y="1760085"/>
            <a:chExt cx="1957200" cy="1093200"/>
          </a:xfrm>
        </p:grpSpPr>
        <p:sp>
          <p:nvSpPr>
            <p:cNvPr id="33" name="Shape 33"/>
            <p:cNvSpPr txBox="1"/>
            <p:nvPr/>
          </p:nvSpPr>
          <p:spPr>
            <a:xfrm>
              <a:off x="3593400" y="1872097"/>
              <a:ext cx="1957200" cy="871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6000" b="1">
                  <a:solidFill>
                    <a:srgbClr val="0091EA"/>
                  </a:solidFill>
                  <a:latin typeface="Source Sans Pro"/>
                  <a:ea typeface="Source Sans Pro"/>
                  <a:cs typeface="Source Sans Pro"/>
                  <a:sym typeface="Source Sans Pro"/>
                </a:rPr>
                <a:t>“</a:t>
              </a:r>
              <a:endParaRPr sz="6000" b="1">
                <a:solidFill>
                  <a:srgbClr val="0091EA"/>
                </a:solidFill>
                <a:latin typeface="Source Sans Pro"/>
                <a:ea typeface="Source Sans Pro"/>
                <a:cs typeface="Source Sans Pro"/>
                <a:sym typeface="Source Sans Pro"/>
              </a:endParaRPr>
            </a:p>
          </p:txBody>
        </p:sp>
        <p:sp>
          <p:nvSpPr>
            <p:cNvPr id="34" name="Shape 3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36" name="Shape 36"/>
          <p:cNvCxnSpPr>
            <a:endCxn id="34" idx="1"/>
          </p:cNvCxnSpPr>
          <p:nvPr/>
        </p:nvCxnSpPr>
        <p:spPr>
          <a:xfrm>
            <a:off x="3742095" y="871980"/>
            <a:ext cx="443400" cy="362400"/>
          </a:xfrm>
          <a:prstGeom prst="straightConnector1">
            <a:avLst/>
          </a:prstGeom>
          <a:noFill/>
          <a:ln w="9525" cap="flat" cmpd="sng">
            <a:solidFill>
              <a:srgbClr val="CFD8DC"/>
            </a:solidFill>
            <a:prstDash val="solid"/>
            <a:round/>
            <a:headEnd type="none" w="med" len="med"/>
            <a:tailEnd type="none" w="med" len="med"/>
          </a:ln>
        </p:spPr>
      </p:cxnSp>
      <p:cxnSp>
        <p:nvCxnSpPr>
          <p:cNvPr id="37" name="Shape 37"/>
          <p:cNvCxnSpPr/>
          <p:nvPr/>
        </p:nvCxnSpPr>
        <p:spPr>
          <a:xfrm rot="10800000">
            <a:off x="4114800" y="269685"/>
            <a:ext cx="457200" cy="804600"/>
          </a:xfrm>
          <a:prstGeom prst="straightConnector1">
            <a:avLst/>
          </a:prstGeom>
          <a:noFill/>
          <a:ln w="9525" cap="flat" cmpd="sng">
            <a:solidFill>
              <a:srgbClr val="CFD8DC"/>
            </a:solidFill>
            <a:prstDash val="solid"/>
            <a:round/>
            <a:headEnd type="none" w="med" len="med"/>
            <a:tailEnd type="none" w="med" len="med"/>
          </a:ln>
        </p:spPr>
      </p:cxnSp>
      <p:cxnSp>
        <p:nvCxnSpPr>
          <p:cNvPr id="38" name="Shape 38"/>
          <p:cNvCxnSpPr/>
          <p:nvPr/>
        </p:nvCxnSpPr>
        <p:spPr>
          <a:xfrm rot="10800000" flipH="1">
            <a:off x="4749075" y="753125"/>
            <a:ext cx="95100" cy="348900"/>
          </a:xfrm>
          <a:prstGeom prst="straightConnector1">
            <a:avLst/>
          </a:prstGeom>
          <a:noFill/>
          <a:ln w="9525" cap="flat" cmpd="sng">
            <a:solidFill>
              <a:srgbClr val="CFD8DC"/>
            </a:solidFill>
            <a:prstDash val="solid"/>
            <a:round/>
            <a:headEnd type="none" w="med" len="med"/>
            <a:tailEnd type="none" w="med" len="med"/>
          </a:ln>
        </p:spPr>
      </p:cxnSp>
      <p:sp>
        <p:nvSpPr>
          <p:cNvPr id="39" name="Shape 39"/>
          <p:cNvSpPr txBox="1">
            <a:spLocks noGrp="1"/>
          </p:cNvSpPr>
          <p:nvPr>
            <p:ph type="sldNum" idx="12"/>
          </p:nvPr>
        </p:nvSpPr>
        <p:spPr>
          <a:xfrm>
            <a:off x="-87"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Shape 42"/>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Shape 43"/>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Shape 46"/>
          <p:cNvSpPr txBox="1">
            <a:spLocks noGrp="1"/>
          </p:cNvSpPr>
          <p:nvPr>
            <p:ph type="body" idx="1"/>
          </p:nvPr>
        </p:nvSpPr>
        <p:spPr>
          <a:xfrm>
            <a:off x="786137"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7" name="Shape 47"/>
          <p:cNvSpPr txBox="1">
            <a:spLocks noGrp="1"/>
          </p:cNvSpPr>
          <p:nvPr>
            <p:ph type="body" idx="2"/>
          </p:nvPr>
        </p:nvSpPr>
        <p:spPr>
          <a:xfrm>
            <a:off x="4682659" y="1600200"/>
            <a:ext cx="36753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8" name="Shape 48"/>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Shape 51"/>
          <p:cNvSpPr txBox="1">
            <a:spLocks noGrp="1"/>
          </p:cNvSpPr>
          <p:nvPr>
            <p:ph type="body" idx="1"/>
          </p:nvPr>
        </p:nvSpPr>
        <p:spPr>
          <a:xfrm>
            <a:off x="786150" y="1600200"/>
            <a:ext cx="24198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2" name="Shape 52"/>
          <p:cNvSpPr txBox="1">
            <a:spLocks noGrp="1"/>
          </p:cNvSpPr>
          <p:nvPr>
            <p:ph type="body" idx="2"/>
          </p:nvPr>
        </p:nvSpPr>
        <p:spPr>
          <a:xfrm>
            <a:off x="3329992" y="1600200"/>
            <a:ext cx="24198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3" name="Shape 53"/>
          <p:cNvSpPr txBox="1">
            <a:spLocks noGrp="1"/>
          </p:cNvSpPr>
          <p:nvPr>
            <p:ph type="body" idx="3"/>
          </p:nvPr>
        </p:nvSpPr>
        <p:spPr>
          <a:xfrm>
            <a:off x="5873834" y="1600200"/>
            <a:ext cx="2419800" cy="4967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4" name="Shape 5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Shape 5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457200" y="5407123"/>
            <a:ext cx="8229600" cy="4914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60" name="Shape 60"/>
          <p:cNvSpPr txBox="1">
            <a:spLocks noGrp="1"/>
          </p:cNvSpPr>
          <p:nvPr>
            <p:ph type="sldNum" idx="12"/>
          </p:nvPr>
        </p:nvSpPr>
        <p:spPr>
          <a:xfrm>
            <a:off x="-92" y="6333125"/>
            <a:ext cx="9144000" cy="525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8404384" y="6333134"/>
            <a:ext cx="548700" cy="525000"/>
          </a:xfrm>
          <a:prstGeom prst="rect">
            <a:avLst/>
          </a:prstGeom>
          <a:noFill/>
          <a:ln>
            <a:noFill/>
          </a:ln>
        </p:spPr>
        <p:txBody>
          <a:bodyPr spcFirstLastPara="1" wrap="square" lIns="91425" tIns="91425" rIns="91425" bIns="91425" anchor="t" anchorCtr="0">
            <a:noAutofit/>
          </a:bodyPr>
          <a:lstStyle>
            <a:lvl1pPr lvl="0" algn="r">
              <a:buNone/>
              <a:defRPr sz="1300" b="1">
                <a:solidFill>
                  <a:srgbClr val="0091EA"/>
                </a:solidFill>
                <a:latin typeface="Source Sans Pro"/>
                <a:ea typeface="Source Sans Pro"/>
                <a:cs typeface="Source Sans Pro"/>
                <a:sym typeface="Source Sans Pro"/>
              </a:defRPr>
            </a:lvl1pPr>
            <a:lvl2pPr lvl="1" algn="r">
              <a:buNone/>
              <a:defRPr sz="1300" b="1">
                <a:solidFill>
                  <a:srgbClr val="0091EA"/>
                </a:solidFill>
                <a:latin typeface="Source Sans Pro"/>
                <a:ea typeface="Source Sans Pro"/>
                <a:cs typeface="Source Sans Pro"/>
                <a:sym typeface="Source Sans Pro"/>
              </a:defRPr>
            </a:lvl2pPr>
            <a:lvl3pPr lvl="2" algn="r">
              <a:buNone/>
              <a:defRPr sz="1300" b="1">
                <a:solidFill>
                  <a:srgbClr val="0091EA"/>
                </a:solidFill>
                <a:latin typeface="Source Sans Pro"/>
                <a:ea typeface="Source Sans Pro"/>
                <a:cs typeface="Source Sans Pro"/>
                <a:sym typeface="Source Sans Pro"/>
              </a:defRPr>
            </a:lvl3pPr>
            <a:lvl4pPr lvl="3" algn="r">
              <a:buNone/>
              <a:defRPr sz="1300" b="1">
                <a:solidFill>
                  <a:srgbClr val="0091EA"/>
                </a:solidFill>
                <a:latin typeface="Source Sans Pro"/>
                <a:ea typeface="Source Sans Pro"/>
                <a:cs typeface="Source Sans Pro"/>
                <a:sym typeface="Source Sans Pro"/>
              </a:defRPr>
            </a:lvl4pPr>
            <a:lvl5pPr lvl="4" algn="r">
              <a:buNone/>
              <a:defRPr sz="1300" b="1">
                <a:solidFill>
                  <a:srgbClr val="0091EA"/>
                </a:solidFill>
                <a:latin typeface="Source Sans Pro"/>
                <a:ea typeface="Source Sans Pro"/>
                <a:cs typeface="Source Sans Pro"/>
                <a:sym typeface="Source Sans Pro"/>
              </a:defRPr>
            </a:lvl5pPr>
            <a:lvl6pPr lvl="5" algn="r">
              <a:buNone/>
              <a:defRPr sz="1300" b="1">
                <a:solidFill>
                  <a:srgbClr val="0091EA"/>
                </a:solidFill>
                <a:latin typeface="Source Sans Pro"/>
                <a:ea typeface="Source Sans Pro"/>
                <a:cs typeface="Source Sans Pro"/>
                <a:sym typeface="Source Sans Pro"/>
              </a:defRPr>
            </a:lvl6pPr>
            <a:lvl7pPr lvl="6" algn="r">
              <a:buNone/>
              <a:defRPr sz="1300" b="1">
                <a:solidFill>
                  <a:srgbClr val="0091EA"/>
                </a:solidFill>
                <a:latin typeface="Source Sans Pro"/>
                <a:ea typeface="Source Sans Pro"/>
                <a:cs typeface="Source Sans Pro"/>
                <a:sym typeface="Source Sans Pro"/>
              </a:defRPr>
            </a:lvl7pPr>
            <a:lvl8pPr lvl="7" algn="r">
              <a:buNone/>
              <a:defRPr sz="1300" b="1">
                <a:solidFill>
                  <a:srgbClr val="0091EA"/>
                </a:solidFill>
                <a:latin typeface="Source Sans Pro"/>
                <a:ea typeface="Source Sans Pro"/>
                <a:cs typeface="Source Sans Pro"/>
                <a:sym typeface="Source Sans Pro"/>
              </a:defRPr>
            </a:lvl8pPr>
            <a:lvl9pPr lvl="8" algn="r">
              <a:buNone/>
              <a:defRPr sz="1300" b="1">
                <a:solidFill>
                  <a:srgbClr val="0091EA"/>
                </a:solidFill>
                <a:latin typeface="Source Sans Pro"/>
                <a:ea typeface="Source Sans Pro"/>
                <a:cs typeface="Source Sans Pro"/>
                <a:sym typeface="Source Sans Pro"/>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‹N°›</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1668300" y="1360350"/>
            <a:ext cx="5807400" cy="1098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Lost &amp; Found</a:t>
            </a:r>
            <a:endParaRPr/>
          </a:p>
        </p:txBody>
      </p:sp>
      <p:sp>
        <p:nvSpPr>
          <p:cNvPr id="71" name="Shape 71"/>
          <p:cNvSpPr txBox="1"/>
          <p:nvPr/>
        </p:nvSpPr>
        <p:spPr>
          <a:xfrm>
            <a:off x="2333400" y="3732700"/>
            <a:ext cx="4477200" cy="23220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000">
                <a:solidFill>
                  <a:srgbClr val="0091EA"/>
                </a:solidFill>
                <a:latin typeface="Roboto Slab"/>
                <a:ea typeface="Roboto Slab"/>
                <a:cs typeface="Roboto Slab"/>
                <a:sym typeface="Roboto Slab"/>
              </a:rPr>
              <a:t>Aloïs Borgognon</a:t>
            </a:r>
            <a:endParaRPr sz="3000">
              <a:solidFill>
                <a:srgbClr val="0091EA"/>
              </a:solidFill>
              <a:latin typeface="Roboto Slab"/>
              <a:ea typeface="Roboto Slab"/>
              <a:cs typeface="Roboto Slab"/>
              <a:sym typeface="Roboto Slab"/>
            </a:endParaRPr>
          </a:p>
          <a:p>
            <a:pPr marL="0" lvl="0" indent="0" algn="ctr">
              <a:spcBef>
                <a:spcPts val="0"/>
              </a:spcBef>
              <a:spcAft>
                <a:spcPts val="0"/>
              </a:spcAft>
              <a:buNone/>
            </a:pPr>
            <a:r>
              <a:rPr lang="en" sz="3000">
                <a:solidFill>
                  <a:srgbClr val="0091EA"/>
                </a:solidFill>
                <a:latin typeface="Roboto Slab"/>
                <a:ea typeface="Roboto Slab"/>
                <a:cs typeface="Roboto Slab"/>
                <a:sym typeface="Roboto Slab"/>
              </a:rPr>
              <a:t>Henri Keopraseuth</a:t>
            </a:r>
            <a:endParaRPr sz="3000">
              <a:solidFill>
                <a:srgbClr val="0091EA"/>
              </a:solidFill>
              <a:latin typeface="Roboto Slab"/>
              <a:ea typeface="Roboto Slab"/>
              <a:cs typeface="Roboto Slab"/>
              <a:sym typeface="Roboto Slab"/>
            </a:endParaRPr>
          </a:p>
          <a:p>
            <a:pPr marL="0" lvl="0" indent="0" algn="ctr">
              <a:spcBef>
                <a:spcPts val="0"/>
              </a:spcBef>
              <a:spcAft>
                <a:spcPts val="0"/>
              </a:spcAft>
              <a:buNone/>
            </a:pPr>
            <a:r>
              <a:rPr lang="en" sz="3000">
                <a:solidFill>
                  <a:srgbClr val="0091EA"/>
                </a:solidFill>
                <a:latin typeface="Roboto Slab"/>
                <a:ea typeface="Roboto Slab"/>
                <a:cs typeface="Roboto Slab"/>
                <a:sym typeface="Roboto Slab"/>
              </a:rPr>
              <a:t>Samuel Nguyen</a:t>
            </a:r>
            <a:endParaRPr sz="3000">
              <a:solidFill>
                <a:srgbClr val="0091EA"/>
              </a:solidFill>
              <a:latin typeface="Roboto Slab"/>
              <a:ea typeface="Roboto Slab"/>
              <a:cs typeface="Roboto Slab"/>
              <a:sym typeface="Roboto Slab"/>
            </a:endParaRPr>
          </a:p>
        </p:txBody>
      </p:sp>
      <p:pic>
        <p:nvPicPr>
          <p:cNvPr id="72" name="Shape 72"/>
          <p:cNvPicPr preferRelativeResize="0"/>
          <p:nvPr/>
        </p:nvPicPr>
        <p:blipFill>
          <a:blip r:embed="rId3">
            <a:alphaModFix/>
          </a:blip>
          <a:stretch>
            <a:fillRect/>
          </a:stretch>
        </p:blipFill>
        <p:spPr>
          <a:xfrm>
            <a:off x="3557700" y="1445500"/>
            <a:ext cx="2028599" cy="36063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p:nvPr/>
        </p:nvSpPr>
        <p:spPr>
          <a:xfrm>
            <a:off x="4860600" y="1212825"/>
            <a:ext cx="2470200" cy="2470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txBox="1">
            <a:spLocks noGrp="1"/>
          </p:cNvSpPr>
          <p:nvPr>
            <p:ph type="ctrTitle" idx="4294967295"/>
          </p:nvPr>
        </p:nvSpPr>
        <p:spPr>
          <a:xfrm>
            <a:off x="533400" y="1882525"/>
            <a:ext cx="4015800" cy="154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a:t>Our</a:t>
            </a:r>
            <a:endParaRPr sz="6000" b="1"/>
          </a:p>
          <a:p>
            <a:pPr marL="0" lvl="0" indent="0" algn="r" rtl="0">
              <a:spcBef>
                <a:spcPts val="0"/>
              </a:spcBef>
              <a:spcAft>
                <a:spcPts val="0"/>
              </a:spcAft>
              <a:buNone/>
            </a:pPr>
            <a:r>
              <a:rPr lang="en" sz="6000" b="1"/>
              <a:t>Idea</a:t>
            </a:r>
            <a:endParaRPr sz="6000" b="1"/>
          </a:p>
        </p:txBody>
      </p:sp>
      <p:sp>
        <p:nvSpPr>
          <p:cNvPr id="79" name="Shape 79"/>
          <p:cNvSpPr txBox="1">
            <a:spLocks noGrp="1"/>
          </p:cNvSpPr>
          <p:nvPr>
            <p:ph type="subTitle" idx="4294967295"/>
          </p:nvPr>
        </p:nvSpPr>
        <p:spPr>
          <a:xfrm>
            <a:off x="533400" y="3405748"/>
            <a:ext cx="4015800" cy="10464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a:t>Help students, who have lost something, as efficiently as possible</a:t>
            </a:r>
            <a:endParaRPr/>
          </a:p>
        </p:txBody>
      </p:sp>
      <p:cxnSp>
        <p:nvCxnSpPr>
          <p:cNvPr id="80" name="Shape 80"/>
          <p:cNvCxnSpPr/>
          <p:nvPr/>
        </p:nvCxnSpPr>
        <p:spPr>
          <a:xfrm rot="10800000" flipH="1">
            <a:off x="6282450" y="705375"/>
            <a:ext cx="121500" cy="518700"/>
          </a:xfrm>
          <a:prstGeom prst="straightConnector1">
            <a:avLst/>
          </a:prstGeom>
          <a:noFill/>
          <a:ln w="9525" cap="flat" cmpd="sng">
            <a:solidFill>
              <a:srgbClr val="CFD8DC"/>
            </a:solidFill>
            <a:prstDash val="solid"/>
            <a:round/>
            <a:headEnd type="none" w="med" len="med"/>
            <a:tailEnd type="none" w="med" len="med"/>
          </a:ln>
        </p:spPr>
      </p:cxnSp>
      <p:cxnSp>
        <p:nvCxnSpPr>
          <p:cNvPr id="81" name="Shape 81"/>
          <p:cNvCxnSpPr/>
          <p:nvPr/>
        </p:nvCxnSpPr>
        <p:spPr>
          <a:xfrm flipH="1">
            <a:off x="7133575" y="1483475"/>
            <a:ext cx="332400" cy="267600"/>
          </a:xfrm>
          <a:prstGeom prst="straightConnector1">
            <a:avLst/>
          </a:prstGeom>
          <a:noFill/>
          <a:ln w="9525" cap="flat" cmpd="sng">
            <a:solidFill>
              <a:srgbClr val="CFD8DC"/>
            </a:solidFill>
            <a:prstDash val="solid"/>
            <a:round/>
            <a:headEnd type="none" w="med" len="med"/>
            <a:tailEnd type="none" w="med" len="med"/>
          </a:ln>
        </p:spPr>
      </p:cxnSp>
      <p:cxnSp>
        <p:nvCxnSpPr>
          <p:cNvPr id="82" name="Shape 82"/>
          <p:cNvCxnSpPr>
            <a:endCxn id="77" idx="6"/>
          </p:cNvCxnSpPr>
          <p:nvPr/>
        </p:nvCxnSpPr>
        <p:spPr>
          <a:xfrm flipH="1">
            <a:off x="7330800" y="2440125"/>
            <a:ext cx="1124100" cy="7800"/>
          </a:xfrm>
          <a:prstGeom prst="straightConnector1">
            <a:avLst/>
          </a:prstGeom>
          <a:noFill/>
          <a:ln w="9525" cap="flat" cmpd="sng">
            <a:solidFill>
              <a:srgbClr val="CFD8DC"/>
            </a:solidFill>
            <a:prstDash val="solid"/>
            <a:round/>
            <a:headEnd type="none" w="med" len="med"/>
            <a:tailEnd type="none" w="med" len="med"/>
          </a:ln>
        </p:spPr>
      </p:cxnSp>
      <p:sp>
        <p:nvSpPr>
          <p:cNvPr id="83" name="Shape 83"/>
          <p:cNvSpPr/>
          <p:nvPr/>
        </p:nvSpPr>
        <p:spPr>
          <a:xfrm>
            <a:off x="5057825" y="1410050"/>
            <a:ext cx="2075700" cy="2075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2</a:t>
            </a:fld>
            <a:endParaRPr/>
          </a:p>
        </p:txBody>
      </p:sp>
      <p:pic>
        <p:nvPicPr>
          <p:cNvPr id="85" name="Shape 85"/>
          <p:cNvPicPr preferRelativeResize="0"/>
          <p:nvPr/>
        </p:nvPicPr>
        <p:blipFill>
          <a:blip r:embed="rId3">
            <a:alphaModFix/>
          </a:blip>
          <a:stretch>
            <a:fillRect/>
          </a:stretch>
        </p:blipFill>
        <p:spPr>
          <a:xfrm>
            <a:off x="4563925" y="-67375"/>
            <a:ext cx="3079874" cy="54753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Before the demo...</a:t>
            </a:r>
            <a:endParaRPr/>
          </a:p>
        </p:txBody>
      </p:sp>
      <p:sp>
        <p:nvSpPr>
          <p:cNvPr id="91" name="Shape 91"/>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17500" rtl="0">
              <a:spcBef>
                <a:spcPts val="600"/>
              </a:spcBef>
              <a:spcAft>
                <a:spcPts val="0"/>
              </a:spcAft>
              <a:buSzPts val="1400"/>
              <a:buChar char="◎"/>
            </a:pPr>
            <a:r>
              <a:rPr lang="en" sz="1400" dirty="0"/>
              <a:t>The person who lost an object is a publisher. He won’t get notified when someone finds his item. His publication will have a range of 0m and a duration of 1 day. (1 hour for the demo)</a:t>
            </a:r>
            <a:br>
              <a:rPr lang="en" sz="1400" dirty="0"/>
            </a:br>
            <a:endParaRPr sz="1400" dirty="0"/>
          </a:p>
          <a:p>
            <a:pPr marL="457200" lvl="0" indent="-317500" rtl="0">
              <a:spcBef>
                <a:spcPts val="0"/>
              </a:spcBef>
              <a:spcAft>
                <a:spcPts val="0"/>
              </a:spcAft>
              <a:buSzPts val="1400"/>
              <a:buChar char="◎"/>
            </a:pPr>
            <a:r>
              <a:rPr lang="en" sz="1400" dirty="0"/>
              <a:t>The person who found an object is a subscriber. He’s the one that is getting matches. He is responsible to find the owner (like in real life). </a:t>
            </a:r>
            <a:r>
              <a:rPr lang="en" sz="1400"/>
              <a:t>His subscription will have a range of 3km and a duration of 1 </a:t>
            </a:r>
            <a:r>
              <a:rPr lang="en" sz="1400" smtClean="0"/>
              <a:t>hour.</a:t>
            </a:r>
            <a:r>
              <a:rPr lang="en" sz="1400"/>
              <a:t/>
            </a:r>
            <a:br>
              <a:rPr lang="en" sz="1400"/>
            </a:br>
            <a:endParaRPr sz="1400" dirty="0"/>
          </a:p>
          <a:p>
            <a:pPr marL="457200" lvl="0" indent="-317500" rtl="0">
              <a:spcBef>
                <a:spcPts val="0"/>
              </a:spcBef>
              <a:spcAft>
                <a:spcPts val="0"/>
              </a:spcAft>
              <a:buSzPts val="1400"/>
              <a:buChar char="◎"/>
            </a:pPr>
            <a:r>
              <a:rPr lang="en" sz="1400" dirty="0"/>
              <a:t>When a match occurs, you will be able to see it in the “Status” page. You can also click on the match to get the location of the publication.</a:t>
            </a:r>
            <a:endParaRPr sz="1400" dirty="0"/>
          </a:p>
          <a:p>
            <a:pPr marL="0" lvl="0" indent="0" rtl="0">
              <a:spcBef>
                <a:spcPts val="600"/>
              </a:spcBef>
              <a:spcAft>
                <a:spcPts val="0"/>
              </a:spcAft>
              <a:buNone/>
            </a:pPr>
            <a:endParaRPr sz="1400" dirty="0"/>
          </a:p>
          <a:p>
            <a:pPr marL="0" lvl="0" indent="0" rtl="0">
              <a:spcBef>
                <a:spcPts val="600"/>
              </a:spcBef>
              <a:spcAft>
                <a:spcPts val="0"/>
              </a:spcAft>
              <a:buNone/>
            </a:pPr>
            <a:endParaRPr dirty="0"/>
          </a:p>
        </p:txBody>
      </p:sp>
      <p:sp>
        <p:nvSpPr>
          <p:cNvPr id="92" name="Shape 9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pPr marL="0" lvl="0" indent="0">
                <a:spcBef>
                  <a:spcPts val="0"/>
                </a:spcBef>
                <a:spcAft>
                  <a:spcPts val="0"/>
                </a:spcAft>
                <a:buNone/>
              </a:pPr>
              <a:t>4</a:t>
            </a:fld>
            <a:endParaRPr/>
          </a:p>
        </p:txBody>
      </p:sp>
      <p:sp>
        <p:nvSpPr>
          <p:cNvPr id="98" name="Shape 98"/>
          <p:cNvSpPr txBox="1">
            <a:spLocks noGrp="1"/>
          </p:cNvSpPr>
          <p:nvPr>
            <p:ph type="ctrTitle" idx="4294967295"/>
          </p:nvPr>
        </p:nvSpPr>
        <p:spPr>
          <a:xfrm>
            <a:off x="2015850" y="2703575"/>
            <a:ext cx="5112300" cy="10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a:t>Demo time !</a:t>
            </a:r>
            <a:endParaRPr sz="6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Architecture, description and communication</a:t>
            </a:r>
            <a:endParaRPr/>
          </a:p>
        </p:txBody>
      </p:sp>
      <p:sp>
        <p:nvSpPr>
          <p:cNvPr id="104" name="Shape 104"/>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5</a:t>
            </a:fld>
            <a:endParaRPr/>
          </a:p>
        </p:txBody>
      </p:sp>
      <p:sp>
        <p:nvSpPr>
          <p:cNvPr id="105" name="Shape 105"/>
          <p:cNvSpPr txBox="1"/>
          <p:nvPr/>
        </p:nvSpPr>
        <p:spPr>
          <a:xfrm>
            <a:off x="5873875" y="5737850"/>
            <a:ext cx="3079200" cy="58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Roboto Slab"/>
                <a:ea typeface="Roboto Slab"/>
                <a:cs typeface="Roboto Slab"/>
                <a:sym typeface="Roboto Slab"/>
              </a:rPr>
              <a:t>Made with ArchiMate Modelling Tool</a:t>
            </a:r>
            <a:endParaRPr sz="1000"/>
          </a:p>
        </p:txBody>
      </p:sp>
      <p:pic>
        <p:nvPicPr>
          <p:cNvPr id="106" name="Shape 106"/>
          <p:cNvPicPr preferRelativeResize="0"/>
          <p:nvPr/>
        </p:nvPicPr>
        <p:blipFill>
          <a:blip r:embed="rId3">
            <a:alphaModFix/>
          </a:blip>
          <a:stretch>
            <a:fillRect/>
          </a:stretch>
        </p:blipFill>
        <p:spPr>
          <a:xfrm>
            <a:off x="923925" y="1909251"/>
            <a:ext cx="7296150" cy="326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Architecture, description and communication</a:t>
            </a:r>
            <a:endParaRPr/>
          </a:p>
        </p:txBody>
      </p:sp>
      <p:sp>
        <p:nvSpPr>
          <p:cNvPr id="112" name="Shape 112"/>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6</a:t>
            </a:fld>
            <a:endParaRPr/>
          </a:p>
        </p:txBody>
      </p:sp>
      <p:sp>
        <p:nvSpPr>
          <p:cNvPr id="113" name="Shape 113"/>
          <p:cNvSpPr txBox="1">
            <a:spLocks noGrp="1"/>
          </p:cNvSpPr>
          <p:nvPr>
            <p:ph type="body" idx="4294967295"/>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42900" algn="just" rtl="0">
              <a:spcBef>
                <a:spcPts val="600"/>
              </a:spcBef>
              <a:spcAft>
                <a:spcPts val="0"/>
              </a:spcAft>
              <a:buSzPts val="1800"/>
              <a:buChar char="◎"/>
            </a:pPr>
            <a:r>
              <a:rPr lang="en" sz="1800"/>
              <a:t>When creating a new notice, the app will use MatchMore’s API to create a new publication/subscription on MatchMore’s server.</a:t>
            </a:r>
            <a:endParaRPr sz="1800"/>
          </a:p>
          <a:p>
            <a:pPr marL="457200" lvl="0" indent="-342900" algn="just" rtl="0">
              <a:spcBef>
                <a:spcPts val="1000"/>
              </a:spcBef>
              <a:spcAft>
                <a:spcPts val="0"/>
              </a:spcAft>
              <a:buSzPts val="1800"/>
              <a:buChar char="◎"/>
            </a:pPr>
            <a:r>
              <a:rPr lang="en" sz="1800"/>
              <a:t>If there is a match, MatchMore’s server will indicate it to the app through MatchMore’s API</a:t>
            </a:r>
            <a:endParaRPr sz="1800"/>
          </a:p>
          <a:p>
            <a:pPr marL="457200" lvl="0" indent="-342900" algn="just" rtl="0">
              <a:spcBef>
                <a:spcPts val="1000"/>
              </a:spcBef>
              <a:spcAft>
                <a:spcPts val="1000"/>
              </a:spcAft>
              <a:buSzPts val="1800"/>
              <a:buChar char="◎"/>
            </a:pPr>
            <a:r>
              <a:rPr lang="en" sz="1800"/>
              <a:t>We use Google Map’s API to show a map with our location within our app and in order to show where the item is located, we use MatchMore’s API to ask MatchMore’s server where said item is.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Work done</a:t>
            </a:r>
            <a:endParaRPr/>
          </a:p>
        </p:txBody>
      </p:sp>
      <p:sp>
        <p:nvSpPr>
          <p:cNvPr id="119" name="Shape 119"/>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noAutofit/>
          </a:bodyPr>
          <a:lstStyle/>
          <a:p>
            <a:pPr marL="457200" lvl="0" indent="-317500" algn="just" rtl="0">
              <a:spcBef>
                <a:spcPts val="600"/>
              </a:spcBef>
              <a:spcAft>
                <a:spcPts val="0"/>
              </a:spcAft>
              <a:buSzPts val="1400"/>
              <a:buChar char="◎"/>
            </a:pPr>
            <a:r>
              <a:rPr lang="en" sz="1400"/>
              <a:t>App entirely coded by Henri Keopraseuth, with the help of StackOverflow and others.</a:t>
            </a:r>
            <a:endParaRPr sz="1400"/>
          </a:p>
          <a:p>
            <a:pPr marL="0" lvl="0" indent="0" rtl="0">
              <a:spcBef>
                <a:spcPts val="1000"/>
              </a:spcBef>
              <a:spcAft>
                <a:spcPts val="0"/>
              </a:spcAft>
              <a:buNone/>
            </a:pPr>
            <a:endParaRPr/>
          </a:p>
        </p:txBody>
      </p:sp>
      <p:sp>
        <p:nvSpPr>
          <p:cNvPr id="120" name="Shape 120"/>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TO DO:</a:t>
            </a:r>
            <a:endParaRPr/>
          </a:p>
        </p:txBody>
      </p:sp>
      <p:sp>
        <p:nvSpPr>
          <p:cNvPr id="126" name="Shape 126"/>
          <p:cNvSpPr txBox="1">
            <a:spLocks noGrp="1"/>
          </p:cNvSpPr>
          <p:nvPr>
            <p:ph type="body" idx="1"/>
          </p:nvPr>
        </p:nvSpPr>
        <p:spPr>
          <a:xfrm>
            <a:off x="786150" y="1682269"/>
            <a:ext cx="7571700" cy="936900"/>
          </a:xfrm>
          <a:prstGeom prst="rect">
            <a:avLst/>
          </a:prstGeom>
        </p:spPr>
        <p:txBody>
          <a:bodyPr spcFirstLastPara="1" wrap="square" lIns="91425" tIns="91425" rIns="91425" bIns="91425" anchor="t" anchorCtr="0">
            <a:noAutofit/>
          </a:bodyPr>
          <a:lstStyle/>
          <a:p>
            <a:pPr marL="457200" lvl="0" indent="-317500" algn="just" rtl="0">
              <a:spcBef>
                <a:spcPts val="600"/>
              </a:spcBef>
              <a:spcAft>
                <a:spcPts val="0"/>
              </a:spcAft>
              <a:buSzPts val="1400"/>
              <a:buChar char="◎"/>
            </a:pPr>
            <a:r>
              <a:rPr lang="en" sz="1400"/>
              <a:t>Implement back-end</a:t>
            </a:r>
            <a:endParaRPr sz="1400"/>
          </a:p>
          <a:p>
            <a:pPr marL="457200" lvl="0" indent="-317500" algn="just" rtl="0">
              <a:spcBef>
                <a:spcPts val="1000"/>
              </a:spcBef>
              <a:spcAft>
                <a:spcPts val="0"/>
              </a:spcAft>
              <a:buSzPts val="1400"/>
              <a:buChar char="◎"/>
            </a:pPr>
            <a:r>
              <a:rPr lang="en" sz="1400"/>
              <a:t>Notifications</a:t>
            </a:r>
            <a:endParaRPr sz="1400"/>
          </a:p>
          <a:p>
            <a:pPr marL="457200" lvl="0" indent="-317500" algn="just" rtl="0">
              <a:spcBef>
                <a:spcPts val="1000"/>
              </a:spcBef>
              <a:spcAft>
                <a:spcPts val="0"/>
              </a:spcAft>
              <a:buSzPts val="1400"/>
              <a:buChar char="◎"/>
            </a:pPr>
            <a:r>
              <a:rPr lang="en" sz="1400"/>
              <a:t>(Optional) Implement photo uploading when creating a notice.</a:t>
            </a:r>
            <a:endParaRPr sz="1400"/>
          </a:p>
          <a:p>
            <a:pPr marL="0" lvl="0" indent="0" rtl="0">
              <a:spcBef>
                <a:spcPts val="1000"/>
              </a:spcBef>
              <a:spcAft>
                <a:spcPts val="0"/>
              </a:spcAft>
              <a:buNone/>
            </a:pPr>
            <a:endParaRPr/>
          </a:p>
        </p:txBody>
      </p:sp>
      <p:sp>
        <p:nvSpPr>
          <p:cNvPr id="127" name="Shape 127"/>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8</a:t>
            </a:fld>
            <a:endParaRPr/>
          </a:p>
        </p:txBody>
      </p:sp>
      <p:sp>
        <p:nvSpPr>
          <p:cNvPr id="128" name="Shape 128"/>
          <p:cNvSpPr/>
          <p:nvPr/>
        </p:nvSpPr>
        <p:spPr>
          <a:xfrm>
            <a:off x="1319550" y="3935275"/>
            <a:ext cx="258900" cy="258900"/>
          </a:xfrm>
          <a:prstGeom prst="ellipse">
            <a:avLst/>
          </a:prstGeom>
          <a:solidFill>
            <a:srgbClr val="0091EA"/>
          </a:solidFill>
          <a:ln w="952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txBox="1"/>
          <p:nvPr/>
        </p:nvSpPr>
        <p:spPr>
          <a:xfrm>
            <a:off x="615000" y="3279700"/>
            <a:ext cx="1668000" cy="47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22.03</a:t>
            </a:r>
            <a:endParaRPr>
              <a:solidFill>
                <a:srgbClr val="0091EA"/>
              </a:solidFill>
              <a:latin typeface="Source Sans Pro"/>
              <a:ea typeface="Source Sans Pro"/>
              <a:cs typeface="Source Sans Pro"/>
              <a:sym typeface="Source Sans Pro"/>
            </a:endParaRPr>
          </a:p>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Started project</a:t>
            </a:r>
            <a:endParaRPr>
              <a:solidFill>
                <a:srgbClr val="0091EA"/>
              </a:solidFill>
              <a:latin typeface="Source Sans Pro"/>
              <a:ea typeface="Source Sans Pro"/>
              <a:cs typeface="Source Sans Pro"/>
              <a:sym typeface="Source Sans Pro"/>
            </a:endParaRPr>
          </a:p>
        </p:txBody>
      </p:sp>
      <p:sp>
        <p:nvSpPr>
          <p:cNvPr id="130" name="Shape 130"/>
          <p:cNvSpPr/>
          <p:nvPr/>
        </p:nvSpPr>
        <p:spPr>
          <a:xfrm>
            <a:off x="3077625" y="3935275"/>
            <a:ext cx="258900" cy="258900"/>
          </a:xfrm>
          <a:prstGeom prst="ellipse">
            <a:avLst/>
          </a:prstGeom>
          <a:solidFill>
            <a:srgbClr val="0091EA"/>
          </a:solidFill>
          <a:ln w="952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txBox="1"/>
          <p:nvPr/>
        </p:nvSpPr>
        <p:spPr>
          <a:xfrm>
            <a:off x="2373075" y="3279700"/>
            <a:ext cx="1668000" cy="47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04.04</a:t>
            </a:r>
            <a:endParaRPr>
              <a:solidFill>
                <a:srgbClr val="0091EA"/>
              </a:solidFill>
              <a:latin typeface="Source Sans Pro"/>
              <a:ea typeface="Source Sans Pro"/>
              <a:cs typeface="Source Sans Pro"/>
              <a:sym typeface="Source Sans Pro"/>
            </a:endParaRPr>
          </a:p>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Front-end finished</a:t>
            </a:r>
            <a:endParaRPr>
              <a:solidFill>
                <a:srgbClr val="0091EA"/>
              </a:solidFill>
              <a:latin typeface="Source Sans Pro"/>
              <a:ea typeface="Source Sans Pro"/>
              <a:cs typeface="Source Sans Pro"/>
              <a:sym typeface="Source Sans Pro"/>
            </a:endParaRPr>
          </a:p>
        </p:txBody>
      </p:sp>
      <p:sp>
        <p:nvSpPr>
          <p:cNvPr id="132" name="Shape 132"/>
          <p:cNvSpPr/>
          <p:nvPr/>
        </p:nvSpPr>
        <p:spPr>
          <a:xfrm>
            <a:off x="4041075" y="3935275"/>
            <a:ext cx="258900" cy="258900"/>
          </a:xfrm>
          <a:prstGeom prst="ellipse">
            <a:avLst/>
          </a:prstGeom>
          <a:solidFill>
            <a:srgbClr val="0091EA"/>
          </a:solidFill>
          <a:ln w="952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txBox="1"/>
          <p:nvPr/>
        </p:nvSpPr>
        <p:spPr>
          <a:xfrm>
            <a:off x="6690025" y="3279700"/>
            <a:ext cx="1668000" cy="47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(30.05)</a:t>
            </a:r>
            <a:endParaRPr>
              <a:solidFill>
                <a:srgbClr val="0091EA"/>
              </a:solidFill>
              <a:latin typeface="Source Sans Pro"/>
              <a:ea typeface="Source Sans Pro"/>
              <a:cs typeface="Source Sans Pro"/>
              <a:sym typeface="Source Sans Pro"/>
            </a:endParaRPr>
          </a:p>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Finish back-end</a:t>
            </a:r>
            <a:endParaRPr>
              <a:solidFill>
                <a:srgbClr val="0091EA"/>
              </a:solidFill>
              <a:latin typeface="Source Sans Pro"/>
              <a:ea typeface="Source Sans Pro"/>
              <a:cs typeface="Source Sans Pro"/>
              <a:sym typeface="Source Sans Pro"/>
            </a:endParaRPr>
          </a:p>
        </p:txBody>
      </p:sp>
      <p:cxnSp>
        <p:nvCxnSpPr>
          <p:cNvPr id="134" name="Shape 134"/>
          <p:cNvCxnSpPr>
            <a:endCxn id="130" idx="2"/>
          </p:cNvCxnSpPr>
          <p:nvPr/>
        </p:nvCxnSpPr>
        <p:spPr>
          <a:xfrm rot="10800000" flipH="1">
            <a:off x="1569225" y="4064725"/>
            <a:ext cx="1508400" cy="2100"/>
          </a:xfrm>
          <a:prstGeom prst="straightConnector1">
            <a:avLst/>
          </a:prstGeom>
          <a:noFill/>
          <a:ln w="9525" cap="flat" cmpd="sng">
            <a:solidFill>
              <a:srgbClr val="0091EA"/>
            </a:solidFill>
            <a:prstDash val="solid"/>
            <a:round/>
            <a:headEnd type="none" w="med" len="med"/>
            <a:tailEnd type="none" w="med" len="med"/>
          </a:ln>
        </p:spPr>
      </p:cxnSp>
      <p:cxnSp>
        <p:nvCxnSpPr>
          <p:cNvPr id="135" name="Shape 135"/>
          <p:cNvCxnSpPr>
            <a:stCxn id="130" idx="6"/>
            <a:endCxn id="132" idx="2"/>
          </p:cNvCxnSpPr>
          <p:nvPr/>
        </p:nvCxnSpPr>
        <p:spPr>
          <a:xfrm>
            <a:off x="3336525" y="4064725"/>
            <a:ext cx="704700" cy="0"/>
          </a:xfrm>
          <a:prstGeom prst="straightConnector1">
            <a:avLst/>
          </a:prstGeom>
          <a:noFill/>
          <a:ln w="9525" cap="flat" cmpd="sng">
            <a:solidFill>
              <a:srgbClr val="0091EA"/>
            </a:solidFill>
            <a:prstDash val="solid"/>
            <a:round/>
            <a:headEnd type="none" w="med" len="med"/>
            <a:tailEnd type="none" w="med" len="med"/>
          </a:ln>
        </p:spPr>
      </p:cxnSp>
      <p:sp>
        <p:nvSpPr>
          <p:cNvPr id="136" name="Shape 136"/>
          <p:cNvSpPr/>
          <p:nvPr/>
        </p:nvSpPr>
        <p:spPr>
          <a:xfrm>
            <a:off x="7394575" y="3935275"/>
            <a:ext cx="258900" cy="258900"/>
          </a:xfrm>
          <a:prstGeom prst="ellipse">
            <a:avLst/>
          </a:prstGeom>
          <a:noFill/>
          <a:ln w="952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txBox="1"/>
          <p:nvPr/>
        </p:nvSpPr>
        <p:spPr>
          <a:xfrm>
            <a:off x="3336525" y="4373050"/>
            <a:ext cx="1668000" cy="47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10.04</a:t>
            </a:r>
            <a:endParaRPr>
              <a:solidFill>
                <a:srgbClr val="0091EA"/>
              </a:solidFill>
              <a:latin typeface="Source Sans Pro"/>
              <a:ea typeface="Source Sans Pro"/>
              <a:cs typeface="Source Sans Pro"/>
              <a:sym typeface="Source Sans Pro"/>
            </a:endParaRPr>
          </a:p>
          <a:p>
            <a:pPr marL="0" lvl="0" indent="0" algn="ctr" rtl="0">
              <a:spcBef>
                <a:spcPts val="0"/>
              </a:spcBef>
              <a:spcAft>
                <a:spcPts val="0"/>
              </a:spcAft>
              <a:buNone/>
            </a:pPr>
            <a:r>
              <a:rPr lang="en">
                <a:solidFill>
                  <a:srgbClr val="0091EA"/>
                </a:solidFill>
                <a:latin typeface="Source Sans Pro"/>
                <a:ea typeface="Source Sans Pro"/>
                <a:cs typeface="Source Sans Pro"/>
                <a:sym typeface="Source Sans Pro"/>
              </a:rPr>
              <a:t>Bug fixes</a:t>
            </a:r>
            <a:endParaRPr>
              <a:solidFill>
                <a:srgbClr val="0091EA"/>
              </a:solidFill>
              <a:latin typeface="Source Sans Pro"/>
              <a:ea typeface="Source Sans Pro"/>
              <a:cs typeface="Source Sans Pro"/>
              <a:sym typeface="Source Sans Pro"/>
            </a:endParaRPr>
          </a:p>
        </p:txBody>
      </p:sp>
      <p:cxnSp>
        <p:nvCxnSpPr>
          <p:cNvPr id="138" name="Shape 138"/>
          <p:cNvCxnSpPr>
            <a:endCxn id="136" idx="2"/>
          </p:cNvCxnSpPr>
          <p:nvPr/>
        </p:nvCxnSpPr>
        <p:spPr>
          <a:xfrm>
            <a:off x="4304275" y="4056625"/>
            <a:ext cx="3090300" cy="8100"/>
          </a:xfrm>
          <a:prstGeom prst="straightConnector1">
            <a:avLst/>
          </a:prstGeom>
          <a:noFill/>
          <a:ln w="9525" cap="flat" cmpd="sng">
            <a:solidFill>
              <a:srgbClr val="0091EA"/>
            </a:solidFill>
            <a:prstDash val="dot"/>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idx="4294967295"/>
          </p:nvPr>
        </p:nvSpPr>
        <p:spPr>
          <a:xfrm>
            <a:off x="2891850" y="1635838"/>
            <a:ext cx="3282000" cy="154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a:t>Thanks!</a:t>
            </a:r>
            <a:endParaRPr sz="6000" b="1"/>
          </a:p>
        </p:txBody>
      </p:sp>
      <p:sp>
        <p:nvSpPr>
          <p:cNvPr id="144" name="Shape 144"/>
          <p:cNvSpPr txBox="1">
            <a:spLocks noGrp="1"/>
          </p:cNvSpPr>
          <p:nvPr>
            <p:ph type="subTitle" idx="4294967295"/>
          </p:nvPr>
        </p:nvSpPr>
        <p:spPr>
          <a:xfrm>
            <a:off x="2891850" y="3235263"/>
            <a:ext cx="3360300" cy="1046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b="1"/>
              <a:t>Any questions?</a:t>
            </a:r>
            <a:endParaRPr sz="3600" b="1"/>
          </a:p>
        </p:txBody>
      </p:sp>
      <p:sp>
        <p:nvSpPr>
          <p:cNvPr id="145" name="Shape 145"/>
          <p:cNvSpPr txBox="1">
            <a:spLocks noGrp="1"/>
          </p:cNvSpPr>
          <p:nvPr>
            <p:ph type="sldNum" idx="12"/>
          </p:nvPr>
        </p:nvSpPr>
        <p:spPr>
          <a:xfrm>
            <a:off x="8404384" y="6333134"/>
            <a:ext cx="548700" cy="52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fld id="{00000000-1234-1234-1234-123412341234}" type="slidenum">
              <a:rPr lang="en"/>
              <a:pPr marL="0" lvl="0" indent="0"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680</Words>
  <Application>Microsoft Office PowerPoint</Application>
  <PresentationFormat>Affichage à l'écran (4:3)</PresentationFormat>
  <Paragraphs>59</Paragraphs>
  <Slides>9</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Roboto Slab</vt:lpstr>
      <vt:lpstr>Source Sans Pro</vt:lpstr>
      <vt:lpstr>Cordelia template</vt:lpstr>
      <vt:lpstr>Lost &amp; Found</vt:lpstr>
      <vt:lpstr>Our Idea</vt:lpstr>
      <vt:lpstr>Before the demo...</vt:lpstr>
      <vt:lpstr>Demo time !</vt:lpstr>
      <vt:lpstr>Architecture, description and communication</vt:lpstr>
      <vt:lpstr>Architecture, description and communication</vt:lpstr>
      <vt:lpstr>Work done</vt:lpstr>
      <vt:lpstr>TO DO:</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&amp; Found</dc:title>
  <cp:lastModifiedBy>Henri Keopraseuth</cp:lastModifiedBy>
  <cp:revision>1</cp:revision>
  <dcterms:modified xsi:type="dcterms:W3CDTF">2018-04-11T16:39:17Z</dcterms:modified>
</cp:coreProperties>
</file>