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Roboto Slab"/>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[Présentation du groupe]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Merci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Avant de commencer la démo, on va juste préciser quelques détails à propos du fonctionnement de l’application. La personne qui perd l’objet est un “publisher”. On va mettre un “range</a:t>
            </a:r>
            <a:r>
              <a:rPr lang="en"/>
              <a:t>"</a:t>
            </a:r>
            <a:r>
              <a:rPr lang="en"/>
              <a:t> de 0 mètre sur sa position actuelle. Sa publication va durer 1 jour, ce qui reste raisonnable, car, par exemple, on trouve souvent des posts sur Facebook pour des chargeurs oublié dans une salle, l’heure qui suit la perte de l’objet à l’UNIL.</a:t>
            </a:r>
            <a:endParaRPr/>
          </a:p>
          <a:p>
            <a:pPr indent="0" lvl="0" marL="0">
              <a:spcBef>
                <a:spcPts val="0"/>
              </a:spcBef>
              <a:spcAft>
                <a:spcPts val="0"/>
              </a:spcAft>
              <a:buNone/>
            </a:pPr>
            <a:r>
              <a:t/>
            </a:r>
            <a:endParaRPr/>
          </a:p>
          <a:p>
            <a:pPr indent="0" lvl="0" marL="0">
              <a:spcBef>
                <a:spcPts val="0"/>
              </a:spcBef>
              <a:spcAft>
                <a:spcPts val="0"/>
              </a:spcAft>
              <a:buNone/>
            </a:pPr>
            <a:r>
              <a:rPr lang="en"/>
              <a:t>Le “subscriber” est la personne qui trouve l’objet. C’est lui qui aura les matches et qui sera responsable de rendre l’objet, comme dans la vie réelle. Sa portée sera de 3 km, ce qui couvre le campus.</a:t>
            </a:r>
            <a:endParaRPr/>
          </a:p>
          <a:p>
            <a:pPr indent="0" lvl="0" marL="0">
              <a:spcBef>
                <a:spcPts val="0"/>
              </a:spcBef>
              <a:spcAft>
                <a:spcPts val="0"/>
              </a:spcAft>
              <a:buNone/>
            </a:pPr>
            <a:r>
              <a:t/>
            </a:r>
            <a:endParaRPr/>
          </a:p>
          <a:p>
            <a:pPr indent="0" lvl="0" marL="0">
              <a:spcBef>
                <a:spcPts val="0"/>
              </a:spcBef>
              <a:spcAft>
                <a:spcPts val="0"/>
              </a:spcAft>
              <a:buNone/>
            </a:pPr>
            <a:r>
              <a:rPr lang="en"/>
              <a:t>Quand matchmore trouve un match, il est automatiquement ajouté dans la page “Status”. On peut cliquer sur le match pour voir la localisation de la publication pour rendre l’objet perdu.</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Qu’est-ce qui a changé depuis la dernière fois ? Dans le front-end, pas grand chose n’a changé. On a juste ajouté une nouvelle fonctionnalité qui permet d’afficher </a:t>
            </a:r>
            <a:r>
              <a:rPr lang="en"/>
              <a:t>l'adresse</a:t>
            </a:r>
            <a:r>
              <a:rPr lang="en"/>
              <a:t> mail du propriétaire de l’objet quand on clique sur un match. On peut désormais créer un compte et on a aussi fini la page des paramètres où l’utilisateur peut modifier ses informations personnelles et ses identifiants.</a:t>
            </a:r>
            <a:endParaRPr/>
          </a:p>
          <a:p>
            <a:pPr indent="0" lvl="0" marL="0">
              <a:spcBef>
                <a:spcPts val="0"/>
              </a:spcBef>
              <a:spcAft>
                <a:spcPts val="0"/>
              </a:spcAft>
              <a:buNone/>
            </a:pPr>
            <a:r>
              <a:t/>
            </a:r>
            <a:endParaRPr/>
          </a:p>
          <a:p>
            <a:pPr indent="0" lvl="0" marL="0" rtl="0">
              <a:spcBef>
                <a:spcPts val="0"/>
              </a:spcBef>
              <a:spcAft>
                <a:spcPts val="0"/>
              </a:spcAft>
              <a:buNone/>
            </a:pPr>
            <a:r>
              <a:rPr lang="en"/>
              <a:t>On s’est plus concentré au niveau du back-end que le front-end.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va passer à la démo. [Henri montre la démo]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[Slide connectée avec la suivante]</a:t>
            </a:r>
            <a:br>
              <a:rPr lang="en"/>
            </a:br>
            <a:r>
              <a:rPr lang="en"/>
              <a:t>Du côté client, on a toujours un téléphone Android avec notre app dessus. On utilise 2 APIs: l’API de MatchMore pour les Match, et l’API de Google Maps pour la carte et notre localisation actuelle. Ces deux APIs utilisent leur propres serveurs pour les requêtes. </a:t>
            </a:r>
            <a:endParaRPr/>
          </a:p>
          <a:p>
            <a:pPr indent="0" lvl="0" marL="0">
              <a:spcBef>
                <a:spcPts val="0"/>
              </a:spcBef>
              <a:spcAft>
                <a:spcPts val="0"/>
              </a:spcAft>
              <a:buNone/>
            </a:pPr>
            <a:r>
              <a:t/>
            </a:r>
            <a:endParaRPr/>
          </a:p>
          <a:p>
            <a:pPr indent="0" lvl="0" marL="0" rtl="0">
              <a:spcBef>
                <a:spcPts val="0"/>
              </a:spcBef>
              <a:spcAft>
                <a:spcPts val="0"/>
              </a:spcAft>
              <a:buNone/>
            </a:pPr>
            <a:r>
              <a:rPr lang="en"/>
              <a:t>En ce qui concerne notre serveur glassfish, on utilise une base de donnée Java Derby et notre back-end tourne sur Java Enterprise Edition (Java EE). On utilise aussi des Enterprise Java Beans (EJB), Servlets et des Java Server Pages (JSP).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Quand on crée une nouvelle notice, l’application va utiliser l’API de MatchMore afin de créer une nouvelle publication ou souscription sur le serveur de MatchMore</a:t>
            </a:r>
            <a:endParaRPr/>
          </a:p>
          <a:p>
            <a:pPr indent="-317500" lvl="0" marL="457200">
              <a:spcBef>
                <a:spcPts val="0"/>
              </a:spcBef>
              <a:spcAft>
                <a:spcPts val="0"/>
              </a:spcAft>
              <a:buSzPts val="1400"/>
              <a:buChar char="-"/>
            </a:pPr>
            <a:r>
              <a:rPr lang="en"/>
              <a:t>Si il y a un match, le serveur de MatchMore va notifier l’application au travers de l’API de MatchMore</a:t>
            </a:r>
            <a:endParaRPr/>
          </a:p>
          <a:p>
            <a:pPr indent="-317500" lvl="0" marL="457200" rtl="0">
              <a:spcBef>
                <a:spcPts val="0"/>
              </a:spcBef>
              <a:spcAft>
                <a:spcPts val="0"/>
              </a:spcAft>
              <a:buSzPts val="1400"/>
              <a:buChar char="-"/>
            </a:pPr>
            <a:r>
              <a:rPr lang="en"/>
              <a:t>Nous utilisons l’API de Google Map pour montrer sur notre application une carte avec notre location, et afin de montrer où l’objet se trouve, nous utilisons l’API de MatchMore qui va demander au serveur MatchMore où ledit objet se trouve.</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P</a:t>
            </a:r>
            <a:r>
              <a:rPr lang="en">
                <a:solidFill>
                  <a:schemeClr val="dk1"/>
                </a:solidFill>
              </a:rPr>
              <a:t>our récupérer les données de notre base de données, on utilise un EJB et un Servlet. </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Pour ajouter de nouvelles données ou modifier des données existantes, on utilise en plus un Java Server Page (JSP) qui contient un formulaire. Les données du formulaire se retrouvent dans l’adresse http lors de l’envoi du formulaire, et les informations sont remplis du côté client. Notre serveur se charge d’exécuter le formulaire et de faire les changements nécessaires dans la base de données.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 slide est parlante]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Maintenant que tout fonctionne, qu’est-ce qu’on peut faire pour aller plus loin ? On pourrait ajouter plus de catégories comme le font les CFF, on pourrait ajouter laisser la possibilité à l’utilisateur de personnaliser la durée de sa publication/souscription par exemple. On devrait ajouter des notifications lors des matches (pour les publishers ET subscribers) grâce à firebase par exemple, et la possibilité d’ajouter une photo quand on créé une notice. On peut aussi considérer l’éventualité d’ajouter un système de messagerie instantané dans l’application pour faciliter les rendez-vous ou s’assurer que l’objet trouvé est le bon.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Shape 11"/>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Shape 27"/>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Shape 28"/>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Shape 30"/>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Shape 31"/>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36" name="Shape 36"/>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Shape 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Shape 38"/>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Shape 39"/>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Shape 4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Shape 42"/>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Shape 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Shape 4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Shape 4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Shape 47"/>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Shape 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Shape 50"/>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Shape 51"/>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Shape 52"/>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Shape 53"/>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Shape 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Shape 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Shape 5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Shape 60"/>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1668300" y="1360350"/>
            <a:ext cx="5807400" cy="1098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Lost &amp; Found</a:t>
            </a:r>
            <a:endParaRPr/>
          </a:p>
        </p:txBody>
      </p:sp>
      <p:sp>
        <p:nvSpPr>
          <p:cNvPr id="71" name="Shape 71"/>
          <p:cNvSpPr txBox="1"/>
          <p:nvPr/>
        </p:nvSpPr>
        <p:spPr>
          <a:xfrm>
            <a:off x="2333400" y="3732700"/>
            <a:ext cx="4477200" cy="2322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4294967295" type="ctrTitle"/>
          </p:nvPr>
        </p:nvSpPr>
        <p:spPr>
          <a:xfrm>
            <a:off x="2891850" y="1635838"/>
            <a:ext cx="32820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6000"/>
              <a:t>Thanks!</a:t>
            </a:r>
            <a:endParaRPr b="1" sz="6000"/>
          </a:p>
        </p:txBody>
      </p:sp>
      <p:sp>
        <p:nvSpPr>
          <p:cNvPr id="155" name="Shape 155"/>
          <p:cNvSpPr txBox="1"/>
          <p:nvPr>
            <p:ph idx="4294967295" type="subTitle"/>
          </p:nvPr>
        </p:nvSpPr>
        <p:spPr>
          <a:xfrm>
            <a:off x="2891850" y="3235263"/>
            <a:ext cx="33603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t>Any questions?</a:t>
            </a:r>
            <a:endParaRPr b="1" sz="3600"/>
          </a:p>
        </p:txBody>
      </p:sp>
      <p:sp>
        <p:nvSpPr>
          <p:cNvPr id="156" name="Shape 15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txBox="1"/>
          <p:nvPr>
            <p:ph idx="4294967295" type="ctrTitle"/>
          </p:nvPr>
        </p:nvSpPr>
        <p:spPr>
          <a:xfrm>
            <a:off x="533400" y="1882525"/>
            <a:ext cx="4015800" cy="154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Our</a:t>
            </a:r>
            <a:endParaRPr b="1" sz="6000"/>
          </a:p>
          <a:p>
            <a:pPr indent="0" lvl="0" marL="0" rtl="0" algn="r">
              <a:spcBef>
                <a:spcPts val="0"/>
              </a:spcBef>
              <a:spcAft>
                <a:spcPts val="0"/>
              </a:spcAft>
              <a:buNone/>
            </a:pPr>
            <a:r>
              <a:rPr b="1" lang="en" sz="6000"/>
              <a:t>Idea</a:t>
            </a:r>
            <a:endParaRPr b="1" sz="6000"/>
          </a:p>
        </p:txBody>
      </p:sp>
      <p:sp>
        <p:nvSpPr>
          <p:cNvPr id="79" name="Shape 79"/>
          <p:cNvSpPr txBox="1"/>
          <p:nvPr>
            <p:ph idx="4294967295" type="subTitle"/>
          </p:nvPr>
        </p:nvSpPr>
        <p:spPr>
          <a:xfrm>
            <a:off x="533400" y="3405748"/>
            <a:ext cx="4015800" cy="10464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Help students, who have lost something, as efficiently as possible</a:t>
            </a:r>
            <a:endParaRPr/>
          </a:p>
        </p:txBody>
      </p:sp>
      <p:cxnSp>
        <p:nvCxnSpPr>
          <p:cNvPr id="80" name="Shape 80"/>
          <p:cNvCxnSpPr/>
          <p:nvPr/>
        </p:nvCxnSpPr>
        <p:spPr>
          <a:xfrm flipH="1" rot="10800000">
            <a:off x="6282450" y="705375"/>
            <a:ext cx="121500" cy="518700"/>
          </a:xfrm>
          <a:prstGeom prst="straightConnector1">
            <a:avLst/>
          </a:prstGeom>
          <a:noFill/>
          <a:ln cap="flat" cmpd="sng" w="9525">
            <a:solidFill>
              <a:srgbClr val="CFD8DC"/>
            </a:solidFill>
            <a:prstDash val="solid"/>
            <a:round/>
            <a:headEnd len="med" w="med" type="none"/>
            <a:tailEnd len="med" w="med" type="none"/>
          </a:ln>
        </p:spPr>
      </p:cxnSp>
      <p:cxnSp>
        <p:nvCxnSpPr>
          <p:cNvPr id="81" name="Shape 81"/>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82" name="Shape 82"/>
          <p:cNvCxnSpPr>
            <a:endCxn id="77" idx="6"/>
          </p:cNvCxnSpPr>
          <p:nvPr/>
        </p:nvCxnSpPr>
        <p:spPr>
          <a:xfrm flipH="1">
            <a:off x="7330800" y="2440125"/>
            <a:ext cx="1124100" cy="7800"/>
          </a:xfrm>
          <a:prstGeom prst="straightConnector1">
            <a:avLst/>
          </a:prstGeom>
          <a:noFill/>
          <a:ln cap="flat" cmpd="sng" w="9525">
            <a:solidFill>
              <a:srgbClr val="CFD8DC"/>
            </a:solidFill>
            <a:prstDash val="solid"/>
            <a:round/>
            <a:headEnd len="med" w="med" type="none"/>
            <a:tailEnd len="med" w="med" type="none"/>
          </a:ln>
        </p:spPr>
      </p:cxnSp>
      <p:sp>
        <p:nvSpPr>
          <p:cNvPr id="83" name="Shape 83"/>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reminder...</a:t>
            </a:r>
            <a:endParaRPr/>
          </a:p>
        </p:txBody>
      </p:sp>
      <p:sp>
        <p:nvSpPr>
          <p:cNvPr id="91" name="Shape 9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sz="1400"/>
              <a:t>The person who lost an object is a publisher. He won’t get notified when someone finds his item. His publication will have a range of 0m and a duration of 1 day. (1 hour for the demo)</a:t>
            </a:r>
            <a:br>
              <a:rPr lang="en" sz="1400"/>
            </a:br>
            <a:endParaRPr sz="1400"/>
          </a:p>
          <a:p>
            <a:pPr indent="-317500" lvl="0" marL="457200" rtl="0">
              <a:spcBef>
                <a:spcPts val="0"/>
              </a:spcBef>
              <a:spcAft>
                <a:spcPts val="0"/>
              </a:spcAft>
              <a:buSzPts val="1400"/>
              <a:buChar char="◎"/>
            </a:pPr>
            <a:r>
              <a:rPr lang="en" sz="1400"/>
              <a:t>The person who found an object is a subscriber. He’s the one that is getting matches. He is responsible to find the owner (like in real life). His subscription will have a range of 3km and a duration of 1 hour.</a:t>
            </a:r>
            <a:br>
              <a:rPr lang="en" sz="1400"/>
            </a:b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a:p>
        </p:txBody>
      </p:sp>
      <p:sp>
        <p:nvSpPr>
          <p:cNvPr id="92" name="Shape 9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But what changed since last time ?</a:t>
            </a:r>
            <a:endParaRPr/>
          </a:p>
        </p:txBody>
      </p:sp>
      <p:sp>
        <p:nvSpPr>
          <p:cNvPr id="98" name="Shape 9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sz="1400"/>
              <a:t>We just added a new functionality that shows the email address of the object owner when clicking on a match.</a:t>
            </a:r>
            <a:endParaRPr sz="1400"/>
          </a:p>
          <a:p>
            <a:pPr indent="-317500" lvl="0" marL="457200" rtl="0">
              <a:spcBef>
                <a:spcPts val="1000"/>
              </a:spcBef>
              <a:spcAft>
                <a:spcPts val="0"/>
              </a:spcAft>
              <a:buSzPts val="1400"/>
              <a:buChar char="◎"/>
            </a:pPr>
            <a:r>
              <a:rPr lang="en" sz="1400"/>
              <a:t>Possibility to create an account.</a:t>
            </a:r>
            <a:endParaRPr sz="1400"/>
          </a:p>
          <a:p>
            <a:pPr indent="-317500" lvl="0" marL="457200" rtl="0">
              <a:spcBef>
                <a:spcPts val="1000"/>
              </a:spcBef>
              <a:spcAft>
                <a:spcPts val="0"/>
              </a:spcAft>
              <a:buSzPts val="1400"/>
              <a:buChar char="◎"/>
            </a:pPr>
            <a:r>
              <a:rPr lang="en" sz="1400"/>
              <a:t>Settings page finished with the possibility to modify your personal information as well as your credentials.</a:t>
            </a:r>
            <a:br>
              <a:rPr lang="en" sz="1400"/>
            </a:br>
            <a:endParaRPr sz="1400"/>
          </a:p>
          <a:p>
            <a:pPr indent="0" lvl="0" marL="0" rtl="0">
              <a:spcBef>
                <a:spcPts val="1000"/>
              </a:spcBef>
              <a:spcAft>
                <a:spcPts val="0"/>
              </a:spcAft>
              <a:buNone/>
            </a:pPr>
            <a:r>
              <a:t/>
            </a:r>
            <a:endParaRPr/>
          </a:p>
        </p:txBody>
      </p:sp>
      <p:sp>
        <p:nvSpPr>
          <p:cNvPr id="99" name="Shape 9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5" name="Shape 105"/>
          <p:cNvSpPr txBox="1"/>
          <p:nvPr>
            <p:ph idx="4294967295" type="ctrTitle"/>
          </p:nvPr>
        </p:nvSpPr>
        <p:spPr>
          <a:xfrm>
            <a:off x="2015850" y="2703575"/>
            <a:ext cx="51123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Demo t</a:t>
            </a:r>
            <a:r>
              <a:rPr b="1" lang="en" sz="6000"/>
              <a:t>ime !</a:t>
            </a:r>
            <a:endParaRPr b="1" sz="6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11" name="Shape 1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2" name="Shape 112"/>
          <p:cNvSpPr txBox="1"/>
          <p:nvPr/>
        </p:nvSpPr>
        <p:spPr>
          <a:xfrm>
            <a:off x="5873875" y="5737850"/>
            <a:ext cx="3079200" cy="58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13" name="Shape 113"/>
          <p:cNvPicPr preferRelativeResize="0"/>
          <p:nvPr/>
        </p:nvPicPr>
        <p:blipFill>
          <a:blip r:embed="rId3">
            <a:alphaModFix/>
          </a:blip>
          <a:stretch>
            <a:fillRect/>
          </a:stretch>
        </p:blipFill>
        <p:spPr>
          <a:xfrm>
            <a:off x="152400" y="1576326"/>
            <a:ext cx="8839201" cy="36944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19" name="Shape 11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0" name="Shape 120"/>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sz="1400"/>
              <a:t>When creating a new notice, the app will use MatchMore’s API to create a new publication/subscription on MatchMore’s server.</a:t>
            </a:r>
            <a:endParaRPr sz="1400"/>
          </a:p>
          <a:p>
            <a:pPr indent="-317500" lvl="0" marL="457200" rtl="0">
              <a:spcBef>
                <a:spcPts val="1000"/>
              </a:spcBef>
              <a:spcAft>
                <a:spcPts val="0"/>
              </a:spcAft>
              <a:buSzPts val="1400"/>
              <a:buChar char="◎"/>
            </a:pPr>
            <a:r>
              <a:rPr lang="en" sz="1400"/>
              <a:t>If there is a match, MatchMore’s server will indicate it to the app through MatchMore’s API</a:t>
            </a:r>
            <a:endParaRPr sz="1400"/>
          </a:p>
          <a:p>
            <a:pPr indent="-317500" lvl="0" marL="457200" rtl="0">
              <a:spcBef>
                <a:spcPts val="1000"/>
              </a:spcBef>
              <a:spcAft>
                <a:spcPts val="0"/>
              </a:spcAft>
              <a:buSzPts val="1400"/>
              <a:buChar char="◎"/>
            </a:pPr>
            <a:r>
              <a:rPr lang="en" sz="1400"/>
              <a:t>We use Google Maps API to show a map with our location within our app and in order to show where the item is located, we use MatchMore’s API to ask MatchMore’s server where said item is.</a:t>
            </a:r>
            <a:endParaRPr sz="1400"/>
          </a:p>
          <a:p>
            <a:pPr indent="-317500" lvl="0" marL="457200" rtl="0">
              <a:spcBef>
                <a:spcPts val="1000"/>
              </a:spcBef>
              <a:spcAft>
                <a:spcPts val="0"/>
              </a:spcAft>
              <a:buSzPts val="1400"/>
              <a:buChar char="◎"/>
            </a:pPr>
            <a:r>
              <a:rPr lang="en" sz="1400"/>
              <a:t>We use EJB and Servlets to retrieve the data necessary to login.</a:t>
            </a:r>
            <a:endParaRPr sz="1400"/>
          </a:p>
          <a:p>
            <a:pPr indent="-317500" lvl="0" marL="457200" rtl="0">
              <a:spcBef>
                <a:spcPts val="1000"/>
              </a:spcBef>
              <a:spcAft>
                <a:spcPts val="1000"/>
              </a:spcAft>
              <a:buSzPts val="1400"/>
              <a:buChar char="◎"/>
            </a:pPr>
            <a:r>
              <a:rPr lang="en" sz="1400"/>
              <a:t>We use EJB, Servlets and JSP to modify our database.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 done</a:t>
            </a:r>
            <a:endParaRPr/>
          </a:p>
        </p:txBody>
      </p:sp>
      <p:sp>
        <p:nvSpPr>
          <p:cNvPr id="126" name="Shape 12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App </a:t>
            </a:r>
            <a:r>
              <a:rPr lang="en" sz="1400"/>
              <a:t>entirely and back-end</a:t>
            </a:r>
            <a:r>
              <a:rPr lang="en" sz="1400"/>
              <a:t> coded by Henri Keopraseuth, with the help of StackOverflow and other websites.</a:t>
            </a:r>
            <a:endParaRPr sz="1400"/>
          </a:p>
          <a:p>
            <a:pPr indent="0" lvl="0" marL="0" rtl="0">
              <a:spcBef>
                <a:spcPts val="1000"/>
              </a:spcBef>
              <a:spcAft>
                <a:spcPts val="0"/>
              </a:spcAft>
              <a:buNone/>
            </a:pPr>
            <a:r>
              <a:t/>
            </a:r>
            <a:endParaRPr/>
          </a:p>
        </p:txBody>
      </p:sp>
      <p:sp>
        <p:nvSpPr>
          <p:cNvPr id="127" name="Shape 1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p:nvPr/>
        </p:nvSpPr>
        <p:spPr>
          <a:xfrm>
            <a:off x="1167150" y="393527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nvSpPr>
        <p:spPr>
          <a:xfrm>
            <a:off x="462600" y="327970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22.03</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Started project</a:t>
            </a:r>
            <a:endParaRPr>
              <a:solidFill>
                <a:srgbClr val="0091EA"/>
              </a:solidFill>
              <a:latin typeface="Source Sans Pro"/>
              <a:ea typeface="Source Sans Pro"/>
              <a:cs typeface="Source Sans Pro"/>
              <a:sym typeface="Source Sans Pro"/>
            </a:endParaRPr>
          </a:p>
        </p:txBody>
      </p:sp>
      <p:sp>
        <p:nvSpPr>
          <p:cNvPr id="130" name="Shape 130"/>
          <p:cNvSpPr/>
          <p:nvPr/>
        </p:nvSpPr>
        <p:spPr>
          <a:xfrm>
            <a:off x="2925225" y="393527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txBox="1"/>
          <p:nvPr/>
        </p:nvSpPr>
        <p:spPr>
          <a:xfrm>
            <a:off x="2220675" y="327970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04.04</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Front-end finished</a:t>
            </a:r>
            <a:endParaRPr>
              <a:solidFill>
                <a:srgbClr val="0091EA"/>
              </a:solidFill>
              <a:latin typeface="Source Sans Pro"/>
              <a:ea typeface="Source Sans Pro"/>
              <a:cs typeface="Source Sans Pro"/>
              <a:sym typeface="Source Sans Pro"/>
            </a:endParaRPr>
          </a:p>
        </p:txBody>
      </p:sp>
      <p:sp>
        <p:nvSpPr>
          <p:cNvPr id="132" name="Shape 132"/>
          <p:cNvSpPr/>
          <p:nvPr/>
        </p:nvSpPr>
        <p:spPr>
          <a:xfrm>
            <a:off x="3888675" y="393527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nvSpPr>
        <p:spPr>
          <a:xfrm>
            <a:off x="6537625" y="327970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16.05</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Back-end finished</a:t>
            </a:r>
            <a:endParaRPr>
              <a:solidFill>
                <a:srgbClr val="0091EA"/>
              </a:solidFill>
              <a:latin typeface="Source Sans Pro"/>
              <a:ea typeface="Source Sans Pro"/>
              <a:cs typeface="Source Sans Pro"/>
              <a:sym typeface="Source Sans Pro"/>
            </a:endParaRPr>
          </a:p>
        </p:txBody>
      </p:sp>
      <p:cxnSp>
        <p:nvCxnSpPr>
          <p:cNvPr id="134" name="Shape 134"/>
          <p:cNvCxnSpPr>
            <a:endCxn id="130" idx="2"/>
          </p:cNvCxnSpPr>
          <p:nvPr/>
        </p:nvCxnSpPr>
        <p:spPr>
          <a:xfrm flipH="1" rot="10800000">
            <a:off x="1416825" y="4064725"/>
            <a:ext cx="1508400" cy="2100"/>
          </a:xfrm>
          <a:prstGeom prst="straightConnector1">
            <a:avLst/>
          </a:prstGeom>
          <a:noFill/>
          <a:ln cap="flat" cmpd="sng" w="9525">
            <a:solidFill>
              <a:srgbClr val="0091EA"/>
            </a:solidFill>
            <a:prstDash val="solid"/>
            <a:round/>
            <a:headEnd len="med" w="med" type="none"/>
            <a:tailEnd len="med" w="med" type="none"/>
          </a:ln>
        </p:spPr>
      </p:cxnSp>
      <p:cxnSp>
        <p:nvCxnSpPr>
          <p:cNvPr id="135" name="Shape 135"/>
          <p:cNvCxnSpPr>
            <a:stCxn id="130" idx="6"/>
            <a:endCxn id="132" idx="2"/>
          </p:cNvCxnSpPr>
          <p:nvPr/>
        </p:nvCxnSpPr>
        <p:spPr>
          <a:xfrm>
            <a:off x="3184125" y="4064725"/>
            <a:ext cx="704700" cy="0"/>
          </a:xfrm>
          <a:prstGeom prst="straightConnector1">
            <a:avLst/>
          </a:prstGeom>
          <a:noFill/>
          <a:ln cap="flat" cmpd="sng" w="9525">
            <a:solidFill>
              <a:srgbClr val="0091EA"/>
            </a:solidFill>
            <a:prstDash val="solid"/>
            <a:round/>
            <a:headEnd len="med" w="med" type="none"/>
            <a:tailEnd len="med" w="med" type="none"/>
          </a:ln>
        </p:spPr>
      </p:cxnSp>
      <p:sp>
        <p:nvSpPr>
          <p:cNvPr id="136" name="Shape 136"/>
          <p:cNvSpPr/>
          <p:nvPr/>
        </p:nvSpPr>
        <p:spPr>
          <a:xfrm>
            <a:off x="7242175" y="393527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nvSpPr>
        <p:spPr>
          <a:xfrm>
            <a:off x="3184125" y="437305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10.04</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Bug fixes</a:t>
            </a:r>
            <a:endParaRPr>
              <a:solidFill>
                <a:srgbClr val="0091EA"/>
              </a:solidFill>
              <a:latin typeface="Source Sans Pro"/>
              <a:ea typeface="Source Sans Pro"/>
              <a:cs typeface="Source Sans Pro"/>
              <a:sym typeface="Source Sans Pro"/>
            </a:endParaRPr>
          </a:p>
        </p:txBody>
      </p:sp>
      <p:cxnSp>
        <p:nvCxnSpPr>
          <p:cNvPr id="138" name="Shape 138"/>
          <p:cNvCxnSpPr>
            <a:endCxn id="136" idx="2"/>
          </p:cNvCxnSpPr>
          <p:nvPr/>
        </p:nvCxnSpPr>
        <p:spPr>
          <a:xfrm>
            <a:off x="4151875" y="4056625"/>
            <a:ext cx="3090300" cy="8100"/>
          </a:xfrm>
          <a:prstGeom prst="straightConnector1">
            <a:avLst/>
          </a:prstGeom>
          <a:noFill/>
          <a:ln cap="flat" cmpd="sng" w="9525">
            <a:solidFill>
              <a:srgbClr val="0091EA"/>
            </a:solidFill>
            <a:prstDash val="solid"/>
            <a:round/>
            <a:headEnd len="med" w="med" type="none"/>
            <a:tailEnd len="med" w="med" type="none"/>
          </a:ln>
        </p:spPr>
      </p:cxnSp>
      <p:sp>
        <p:nvSpPr>
          <p:cNvPr id="139" name="Shape 139"/>
          <p:cNvSpPr txBox="1"/>
          <p:nvPr/>
        </p:nvSpPr>
        <p:spPr>
          <a:xfrm>
            <a:off x="4881725" y="3807925"/>
            <a:ext cx="1626300" cy="2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0091EA"/>
                </a:solidFill>
                <a:latin typeface="Source Sans Pro"/>
                <a:ea typeface="Source Sans Pro"/>
                <a:cs typeface="Source Sans Pro"/>
                <a:sym typeface="Source Sans Pro"/>
              </a:rPr>
              <a:t>(procrastination)</a:t>
            </a:r>
            <a:endParaRPr sz="600">
              <a:solidFill>
                <a:srgbClr val="0091EA"/>
              </a:solidFill>
              <a:latin typeface="Source Sans Pro"/>
              <a:ea typeface="Source Sans Pro"/>
              <a:cs typeface="Source Sans Pro"/>
              <a:sym typeface="Source Sans Pro"/>
            </a:endParaRPr>
          </a:p>
        </p:txBody>
      </p:sp>
      <p:cxnSp>
        <p:nvCxnSpPr>
          <p:cNvPr id="140" name="Shape 140"/>
          <p:cNvCxnSpPr>
            <a:endCxn id="141" idx="2"/>
          </p:cNvCxnSpPr>
          <p:nvPr/>
        </p:nvCxnSpPr>
        <p:spPr>
          <a:xfrm>
            <a:off x="7501075" y="4065775"/>
            <a:ext cx="317400" cy="0"/>
          </a:xfrm>
          <a:prstGeom prst="straightConnector1">
            <a:avLst/>
          </a:prstGeom>
          <a:noFill/>
          <a:ln cap="flat" cmpd="sng" w="9525">
            <a:solidFill>
              <a:srgbClr val="0091EA"/>
            </a:solidFill>
            <a:prstDash val="solid"/>
            <a:round/>
            <a:headEnd len="med" w="med" type="none"/>
            <a:tailEnd len="med" w="med" type="none"/>
          </a:ln>
        </p:spPr>
      </p:cxnSp>
      <p:sp>
        <p:nvSpPr>
          <p:cNvPr id="141" name="Shape 141"/>
          <p:cNvSpPr/>
          <p:nvPr/>
        </p:nvSpPr>
        <p:spPr>
          <a:xfrm>
            <a:off x="7818475" y="3936325"/>
            <a:ext cx="258900" cy="258900"/>
          </a:xfrm>
          <a:prstGeom prst="ellipse">
            <a:avLst/>
          </a:prstGeom>
          <a:solidFill>
            <a:srgbClr val="0091EA"/>
          </a:solid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txBox="1"/>
          <p:nvPr/>
        </p:nvSpPr>
        <p:spPr>
          <a:xfrm>
            <a:off x="7113925" y="4375150"/>
            <a:ext cx="16680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18.05</a:t>
            </a:r>
            <a:endParaRPr>
              <a:solidFill>
                <a:srgbClr val="0091EA"/>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0091EA"/>
                </a:solidFill>
                <a:latin typeface="Source Sans Pro"/>
                <a:ea typeface="Source Sans Pro"/>
                <a:cs typeface="Source Sans Pro"/>
                <a:sym typeface="Source Sans Pro"/>
              </a:rPr>
              <a:t>Bug fixes</a:t>
            </a:r>
            <a:endParaRPr>
              <a:solidFill>
                <a:srgbClr val="0091EA"/>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next ?</a:t>
            </a:r>
            <a:endParaRPr/>
          </a:p>
        </p:txBody>
      </p:sp>
      <p:sp>
        <p:nvSpPr>
          <p:cNvPr id="148" name="Shape 148"/>
          <p:cNvSpPr txBox="1"/>
          <p:nvPr>
            <p:ph idx="1" type="body"/>
          </p:nvPr>
        </p:nvSpPr>
        <p:spPr>
          <a:xfrm>
            <a:off x="786150" y="1682285"/>
            <a:ext cx="7571700" cy="23832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More categories to refine the matches</a:t>
            </a:r>
            <a:endParaRPr sz="1400"/>
          </a:p>
          <a:p>
            <a:pPr indent="-317500" lvl="0" marL="457200" rtl="0" algn="just">
              <a:spcBef>
                <a:spcPts val="1000"/>
              </a:spcBef>
              <a:spcAft>
                <a:spcPts val="0"/>
              </a:spcAft>
              <a:buSzPts val="1400"/>
              <a:buChar char="◎"/>
            </a:pPr>
            <a:r>
              <a:rPr lang="en" sz="1400"/>
              <a:t>Possibility to personalize the notice (ex: duration of publication/subscription)</a:t>
            </a:r>
            <a:endParaRPr sz="1400"/>
          </a:p>
          <a:p>
            <a:pPr indent="-317500" lvl="0" marL="457200" rtl="0" algn="just">
              <a:spcBef>
                <a:spcPts val="1000"/>
              </a:spcBef>
              <a:spcAft>
                <a:spcPts val="0"/>
              </a:spcAft>
              <a:buSzPts val="1400"/>
              <a:buChar char="◎"/>
            </a:pPr>
            <a:r>
              <a:rPr lang="en" sz="1400"/>
              <a:t>Implement photo uploading when creating a notice.</a:t>
            </a:r>
            <a:endParaRPr sz="1400"/>
          </a:p>
          <a:p>
            <a:pPr indent="-317500" lvl="0" marL="457200" rtl="0" algn="just">
              <a:spcBef>
                <a:spcPts val="1000"/>
              </a:spcBef>
              <a:spcAft>
                <a:spcPts val="0"/>
              </a:spcAft>
              <a:buSzPts val="1400"/>
              <a:buChar char="◎"/>
            </a:pPr>
            <a:r>
              <a:rPr lang="en" sz="1400"/>
              <a:t>Notifications when there is a match (publisher and subscriber) (firebase)</a:t>
            </a:r>
            <a:endParaRPr sz="1400"/>
          </a:p>
          <a:p>
            <a:pPr indent="-317500" lvl="0" marL="457200" rtl="0" algn="just">
              <a:spcBef>
                <a:spcPts val="1000"/>
              </a:spcBef>
              <a:spcAft>
                <a:spcPts val="0"/>
              </a:spcAft>
              <a:buSzPts val="1400"/>
              <a:buChar char="◎"/>
            </a:pPr>
            <a:r>
              <a:rPr lang="en" sz="1400"/>
              <a:t>In-app instant messaging instead of emails.</a:t>
            </a:r>
            <a:endParaRPr sz="1400"/>
          </a:p>
          <a:p>
            <a:pPr indent="0" lvl="0" marL="0" rtl="0">
              <a:spcBef>
                <a:spcPts val="1000"/>
              </a:spcBef>
              <a:spcAft>
                <a:spcPts val="0"/>
              </a:spcAft>
              <a:buNone/>
            </a:pPr>
            <a:r>
              <a:t/>
            </a:r>
            <a:endParaRPr/>
          </a:p>
        </p:txBody>
      </p:sp>
      <p:sp>
        <p:nvSpPr>
          <p:cNvPr id="149" name="Shape 14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