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embeddedFontLst>
    <p:embeddedFont>
      <p:font typeface="Roboto Slab"/>
      <p:regular r:id="rId14"/>
      <p:bold r:id="rId15"/>
    </p:embeddedFon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[Présentation du groupe]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Avant de commencer la démo, on va juste préciser quelques détails à propos du fonctionnement de l’application. La personne qui perd l’objet est un “publisher”. On va mettre un “range</a:t>
            </a:r>
            <a:r>
              <a:rPr lang="en"/>
              <a:t>"</a:t>
            </a:r>
            <a:r>
              <a:rPr lang="en"/>
              <a:t> de 0 mètre sur sa position actuelle. Le problème qui peut se poser dans ce cas, c’est si ladite personne publie </a:t>
            </a:r>
            <a:r>
              <a:rPr lang="en"/>
              <a:t>cette </a:t>
            </a:r>
            <a:r>
              <a:rPr lang="en"/>
              <a:t>publication dans un lieu où elle n’a pas perdu l’objet, cela peut poser problème pour trouver des matches. Sa publication va durer 1 jour, ce qui reste raisonnable, car, par exemple, on trouve souvent des posts sur Facebook pour des chargeurs oublié dans une salle, l’heure qui suit la perte de l’objet à l’UNIL.</a:t>
            </a:r>
            <a:endParaRPr/>
          </a:p>
          <a:p>
            <a:pPr indent="0" lvl="0" marL="0">
              <a:spcBef>
                <a:spcPts val="0"/>
              </a:spcBef>
              <a:spcAft>
                <a:spcPts val="0"/>
              </a:spcAft>
              <a:buNone/>
            </a:pPr>
            <a:r>
              <a:t/>
            </a:r>
            <a:endParaRPr/>
          </a:p>
          <a:p>
            <a:pPr indent="0" lvl="0" marL="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indent="0" lvl="0" marL="0">
              <a:spcBef>
                <a:spcPts val="0"/>
              </a:spcBef>
              <a:spcAft>
                <a:spcPts val="0"/>
              </a:spcAft>
              <a:buNone/>
            </a:pPr>
            <a:r>
              <a:t/>
            </a:r>
            <a:endParaRPr/>
          </a:p>
          <a:p>
            <a:pPr indent="0" lvl="0" marL="0">
              <a:spcBef>
                <a:spcPts val="0"/>
              </a:spcBef>
              <a:spcAft>
                <a:spcPts val="0"/>
              </a:spcAft>
              <a:buNone/>
            </a:pPr>
            <a:r>
              <a:rPr lang="en"/>
              <a:t>Quand matchmore trouve un match, il est automatiquement ajouté dans la page “Status”. On peut cliquer sur le match pour voir la localisation de la publication pour rendre l’objet perdu.</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indent="0" lvl="0" marL="0">
              <a:spcBef>
                <a:spcPts val="0"/>
              </a:spcBef>
              <a:spcAft>
                <a:spcPts val="0"/>
              </a:spcAft>
              <a:buNone/>
            </a:pPr>
            <a:r>
              <a:t/>
            </a:r>
            <a:endParaRPr/>
          </a:p>
          <a:p>
            <a:pPr indent="0" lvl="0" marL="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-Quand on crée une nouvelle notice, l’application va utiliser l’API de MatchMore afin de créer une nouvelle publication ou souscription sur le serveur de MatchMore</a:t>
            </a:r>
            <a:endParaRPr/>
          </a:p>
          <a:p>
            <a:pPr indent="0" lvl="0" marL="0">
              <a:spcBef>
                <a:spcPts val="0"/>
              </a:spcBef>
              <a:spcAft>
                <a:spcPts val="0"/>
              </a:spcAft>
              <a:buNone/>
            </a:pPr>
            <a:r>
              <a:rPr lang="en"/>
              <a:t>-Si il y a un match, le serveur de MatchMore va notifier l’application au travers de l’API de MatchMore</a:t>
            </a:r>
            <a:endParaRPr/>
          </a:p>
          <a:p>
            <a:pPr indent="0" lvl="0" marL="0" rtl="0">
              <a:spcBef>
                <a:spcPts val="0"/>
              </a:spcBef>
              <a:spcAft>
                <a:spcPts val="0"/>
              </a:spcAft>
              <a:buNone/>
            </a:pPr>
            <a:r>
              <a:rPr lang="en"/>
              <a:t>-Nous utilisons l’API de Google Map pour montrer sur notre apllication une carte avec notre location, et afin de montrer où l’objet se trouve, nous utilisons l’API de MatchMore qui va demander au serveur MatchMore où ledit objet se trouve.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 slide est parlante]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 travail qu’il nous reste à faire, c’est d’implémenter le backend et les notifications lors des matchs. Et, optionnellement, la possibilité d’implémenter l’upload d’une image lors d’une publication (sauf si trop dur à faire). On a mis le 30 mai (qui est la dernière deadline) comme fin du projet, mais on va sûrement terminer plus tôt.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Merci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Shape 1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Shape 28"/>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Shape 30"/>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Shape 31"/>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6" name="Shape 36"/>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Shape 38"/>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Shape 39"/>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Shape 4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Shape 4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Shape 4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Shape 4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Shape 47"/>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Shape 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Shape 50"/>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Shape 51"/>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Shape 52"/>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Shape 53"/>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Shape 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Shape 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Shape 60"/>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1668300" y="1360350"/>
            <a:ext cx="5807400" cy="1098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ph idx="4294967295" type="ctrTitle"/>
          </p:nvPr>
        </p:nvSpPr>
        <p:spPr>
          <a:xfrm>
            <a:off x="533400" y="1882525"/>
            <a:ext cx="40158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Our</a:t>
            </a:r>
            <a:endParaRPr b="1" sz="6000"/>
          </a:p>
          <a:p>
            <a:pPr indent="0" lvl="0" marL="0" rtl="0" algn="r">
              <a:spcBef>
                <a:spcPts val="0"/>
              </a:spcBef>
              <a:spcAft>
                <a:spcPts val="0"/>
              </a:spcAft>
              <a:buNone/>
            </a:pPr>
            <a:r>
              <a:rPr b="1" lang="en" sz="6000"/>
              <a:t>Idea</a:t>
            </a:r>
            <a:endParaRPr b="1" sz="6000"/>
          </a:p>
        </p:txBody>
      </p:sp>
      <p:sp>
        <p:nvSpPr>
          <p:cNvPr id="79" name="Shape 79"/>
          <p:cNvSpPr txBox="1"/>
          <p:nvPr>
            <p:ph idx="4294967295" type="subTitle"/>
          </p:nvPr>
        </p:nvSpPr>
        <p:spPr>
          <a:xfrm>
            <a:off x="533400" y="3405748"/>
            <a:ext cx="4015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Help students, who have lost something, as efficiently as possible</a:t>
            </a:r>
            <a:endParaRPr/>
          </a:p>
        </p:txBody>
      </p:sp>
      <p:cxnSp>
        <p:nvCxnSpPr>
          <p:cNvPr id="80" name="Shape 80"/>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81" name="Shape 81"/>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82" name="Shape 82"/>
          <p:cNvCxnSpPr>
            <a:endCxn id="77" idx="6"/>
          </p:cNvCxnSpPr>
          <p:nvPr/>
        </p:nvCxnSpPr>
        <p:spPr>
          <a:xfrm flipH="1">
            <a:off x="7330800" y="2440125"/>
            <a:ext cx="1124100" cy="7800"/>
          </a:xfrm>
          <a:prstGeom prst="straightConnector1">
            <a:avLst/>
          </a:prstGeom>
          <a:noFill/>
          <a:ln cap="flat" cmpd="sng" w="9525">
            <a:solidFill>
              <a:srgbClr val="CFD8DC"/>
            </a:solidFill>
            <a:prstDash val="solid"/>
            <a:round/>
            <a:headEnd len="med" w="med" type="none"/>
            <a:tailEnd len="med" w="med" type="none"/>
          </a:ln>
        </p:spPr>
      </p:cxnSp>
      <p:sp>
        <p:nvSpPr>
          <p:cNvPr id="83" name="Shape 83"/>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Before the demo...</a:t>
            </a:r>
            <a:endParaRPr/>
          </a:p>
        </p:txBody>
      </p:sp>
      <p:sp>
        <p:nvSpPr>
          <p:cNvPr id="91" name="Shape 9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indent="-317500" lvl="0" marL="4572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 (explained why after the demo).</a:t>
            </a:r>
            <a:br>
              <a:rPr lang="en" sz="1400"/>
            </a:br>
            <a:endParaRPr sz="1400"/>
          </a:p>
          <a:p>
            <a:pPr indent="-317500" lvl="0" marL="457200" rtl="0">
              <a:spcBef>
                <a:spcPts val="0"/>
              </a:spcBef>
              <a:spcAft>
                <a:spcPts val="0"/>
              </a:spcAft>
              <a:buSzPts val="1400"/>
              <a:buChar char="◎"/>
            </a:pPr>
            <a:r>
              <a:rPr lang="en" sz="1400"/>
              <a:t>When a match occurs, you will be able to see it in the “Status” page. You can also click on the match to get the location of the publication.</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a:p>
        </p:txBody>
      </p:sp>
      <p:sp>
        <p:nvSpPr>
          <p:cNvPr id="92" name="Shape 9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8" name="Shape 98"/>
          <p:cNvSpPr txBox="1"/>
          <p:nvPr>
            <p:ph idx="4294967295" type="ctrTitle"/>
          </p:nvPr>
        </p:nvSpPr>
        <p:spPr>
          <a:xfrm>
            <a:off x="2015850" y="2703575"/>
            <a:ext cx="51123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Demo t</a:t>
            </a:r>
            <a:r>
              <a:rPr b="1" lang="en" sz="6000"/>
              <a:t>ime !</a:t>
            </a:r>
            <a:endParaRPr b="1"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04" name="Shape 10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5" name="Shape 105"/>
          <p:cNvSpPr txBox="1"/>
          <p:nvPr/>
        </p:nvSpPr>
        <p:spPr>
          <a:xfrm>
            <a:off x="5873875" y="5737850"/>
            <a:ext cx="3079200" cy="58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12" name="Shape 11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3" name="Shape 11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n" sz="1800"/>
              <a:t>When creating a new notice, the app will use MatchMore’s API to create a new publication/subscription on MatchMore’s server.</a:t>
            </a:r>
            <a:endParaRPr sz="1800"/>
          </a:p>
          <a:p>
            <a:pPr indent="-342900" lvl="0" marL="457200" rtl="0" algn="just">
              <a:spcBef>
                <a:spcPts val="1000"/>
              </a:spcBef>
              <a:spcAft>
                <a:spcPts val="0"/>
              </a:spcAft>
              <a:buSzPts val="1800"/>
              <a:buChar char="◎"/>
            </a:pPr>
            <a:r>
              <a:rPr lang="en" sz="1800"/>
              <a:t>If there is a match, MatchMore’s server will indicate it to the app through MatchMore’s API</a:t>
            </a:r>
            <a:endParaRPr sz="1800"/>
          </a:p>
          <a:p>
            <a:pPr indent="-342900" lvl="0" marL="457200" rtl="0" algn="just">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 done</a:t>
            </a:r>
            <a:endParaRPr/>
          </a:p>
        </p:txBody>
      </p:sp>
      <p:sp>
        <p:nvSpPr>
          <p:cNvPr id="119" name="Shape 11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App </a:t>
            </a:r>
            <a:r>
              <a:rPr lang="en" sz="1400"/>
              <a:t>entirely</a:t>
            </a:r>
            <a:r>
              <a:rPr lang="en" sz="1400"/>
              <a:t> coded by Henri Keopraseuth, with the help of StackOverflow and others.</a:t>
            </a:r>
            <a:endParaRPr sz="1400"/>
          </a:p>
          <a:p>
            <a:pPr indent="0" lvl="0" marL="0" rtl="0">
              <a:spcBef>
                <a:spcPts val="1000"/>
              </a:spcBef>
              <a:spcAft>
                <a:spcPts val="0"/>
              </a:spcAft>
              <a:buNone/>
            </a:pPr>
            <a:r>
              <a:t/>
            </a:r>
            <a:endParaRPr/>
          </a:p>
        </p:txBody>
      </p:sp>
      <p:sp>
        <p:nvSpPr>
          <p:cNvPr id="120" name="Shape 1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 DO:</a:t>
            </a:r>
            <a:endParaRPr/>
          </a:p>
        </p:txBody>
      </p:sp>
      <p:sp>
        <p:nvSpPr>
          <p:cNvPr id="126" name="Shape 126"/>
          <p:cNvSpPr txBox="1"/>
          <p:nvPr>
            <p:ph idx="1" type="body"/>
          </p:nvPr>
        </p:nvSpPr>
        <p:spPr>
          <a:xfrm>
            <a:off x="786150" y="1682269"/>
            <a:ext cx="7571700" cy="936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Implement back-end</a:t>
            </a:r>
            <a:endParaRPr sz="1400"/>
          </a:p>
          <a:p>
            <a:pPr indent="-317500" lvl="0" marL="457200" rtl="0" algn="just">
              <a:spcBef>
                <a:spcPts val="1000"/>
              </a:spcBef>
              <a:spcAft>
                <a:spcPts val="0"/>
              </a:spcAft>
              <a:buSzPts val="1400"/>
              <a:buChar char="◎"/>
            </a:pPr>
            <a:r>
              <a:rPr lang="en" sz="1400"/>
              <a:t>Notifications</a:t>
            </a:r>
            <a:endParaRPr sz="1400"/>
          </a:p>
          <a:p>
            <a:pPr indent="-317500" lvl="0" marL="457200" rtl="0" algn="just">
              <a:spcBef>
                <a:spcPts val="1000"/>
              </a:spcBef>
              <a:spcAft>
                <a:spcPts val="0"/>
              </a:spcAft>
              <a:buSzPts val="1400"/>
              <a:buChar char="◎"/>
            </a:pPr>
            <a:r>
              <a:rPr lang="en" sz="1400"/>
              <a:t>(Optional) Implement photo uploading when creating a notice.</a:t>
            </a:r>
            <a:endParaRPr sz="1400"/>
          </a:p>
          <a:p>
            <a:pPr indent="0" lvl="0" marL="0" rtl="0">
              <a:spcBef>
                <a:spcPts val="1000"/>
              </a:spcBef>
              <a:spcAft>
                <a:spcPts val="0"/>
              </a:spcAft>
              <a:buNone/>
            </a:pPr>
            <a:r>
              <a:t/>
            </a:r>
            <a:endParaRPr/>
          </a:p>
        </p:txBody>
      </p:sp>
      <p:sp>
        <p:nvSpPr>
          <p:cNvPr id="127" name="Shape 1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p:nvPr/>
        </p:nvSpPr>
        <p:spPr>
          <a:xfrm>
            <a:off x="1319550"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615000"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22.03</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Started project</a:t>
            </a:r>
            <a:endParaRPr>
              <a:solidFill>
                <a:srgbClr val="0091EA"/>
              </a:solidFill>
              <a:latin typeface="Source Sans Pro"/>
              <a:ea typeface="Source Sans Pro"/>
              <a:cs typeface="Source Sans Pro"/>
              <a:sym typeface="Source Sans Pro"/>
            </a:endParaRPr>
          </a:p>
        </p:txBody>
      </p:sp>
      <p:sp>
        <p:nvSpPr>
          <p:cNvPr id="130" name="Shape 130"/>
          <p:cNvSpPr/>
          <p:nvPr/>
        </p:nvSpPr>
        <p:spPr>
          <a:xfrm>
            <a:off x="3077625"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nvSpPr>
        <p:spPr>
          <a:xfrm>
            <a:off x="2373075"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04</a:t>
            </a:r>
            <a:r>
              <a:rPr lang="en">
                <a:solidFill>
                  <a:srgbClr val="0091EA"/>
                </a:solidFill>
                <a:latin typeface="Source Sans Pro"/>
                <a:ea typeface="Source Sans Pro"/>
                <a:cs typeface="Source Sans Pro"/>
                <a:sym typeface="Source Sans Pro"/>
              </a:rPr>
              <a:t>.04</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Front-end finished</a:t>
            </a:r>
            <a:endParaRPr>
              <a:solidFill>
                <a:srgbClr val="0091EA"/>
              </a:solidFill>
              <a:latin typeface="Source Sans Pro"/>
              <a:ea typeface="Source Sans Pro"/>
              <a:cs typeface="Source Sans Pro"/>
              <a:sym typeface="Source Sans Pro"/>
            </a:endParaRPr>
          </a:p>
        </p:txBody>
      </p:sp>
      <p:sp>
        <p:nvSpPr>
          <p:cNvPr id="132" name="Shape 132"/>
          <p:cNvSpPr/>
          <p:nvPr/>
        </p:nvSpPr>
        <p:spPr>
          <a:xfrm>
            <a:off x="4041075"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6690025"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(30</a:t>
            </a:r>
            <a:r>
              <a:rPr lang="en">
                <a:solidFill>
                  <a:srgbClr val="0091EA"/>
                </a:solidFill>
                <a:latin typeface="Source Sans Pro"/>
                <a:ea typeface="Source Sans Pro"/>
                <a:cs typeface="Source Sans Pro"/>
                <a:sym typeface="Source Sans Pro"/>
              </a:rPr>
              <a:t>.05)</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Finish back-end</a:t>
            </a:r>
            <a:endParaRPr>
              <a:solidFill>
                <a:srgbClr val="0091EA"/>
              </a:solidFill>
              <a:latin typeface="Source Sans Pro"/>
              <a:ea typeface="Source Sans Pro"/>
              <a:cs typeface="Source Sans Pro"/>
              <a:sym typeface="Source Sans Pro"/>
            </a:endParaRPr>
          </a:p>
        </p:txBody>
      </p:sp>
      <p:cxnSp>
        <p:nvCxnSpPr>
          <p:cNvPr id="134" name="Shape 134"/>
          <p:cNvCxnSpPr>
            <a:endCxn id="130" idx="2"/>
          </p:cNvCxnSpPr>
          <p:nvPr/>
        </p:nvCxnSpPr>
        <p:spPr>
          <a:xfrm flipH="1" rot="10800000">
            <a:off x="1569225" y="4064725"/>
            <a:ext cx="1508400" cy="2100"/>
          </a:xfrm>
          <a:prstGeom prst="straightConnector1">
            <a:avLst/>
          </a:prstGeom>
          <a:noFill/>
          <a:ln cap="flat" cmpd="sng" w="9525">
            <a:solidFill>
              <a:srgbClr val="0091EA"/>
            </a:solidFill>
            <a:prstDash val="solid"/>
            <a:round/>
            <a:headEnd len="med" w="med" type="none"/>
            <a:tailEnd len="med" w="med" type="none"/>
          </a:ln>
        </p:spPr>
      </p:cxnSp>
      <p:cxnSp>
        <p:nvCxnSpPr>
          <p:cNvPr id="135" name="Shape 135"/>
          <p:cNvCxnSpPr>
            <a:stCxn id="130" idx="6"/>
            <a:endCxn id="132" idx="2"/>
          </p:cNvCxnSpPr>
          <p:nvPr/>
        </p:nvCxnSpPr>
        <p:spPr>
          <a:xfrm>
            <a:off x="3336525" y="4064725"/>
            <a:ext cx="704700" cy="0"/>
          </a:xfrm>
          <a:prstGeom prst="straightConnector1">
            <a:avLst/>
          </a:prstGeom>
          <a:noFill/>
          <a:ln cap="flat" cmpd="sng" w="9525">
            <a:solidFill>
              <a:srgbClr val="0091EA"/>
            </a:solidFill>
            <a:prstDash val="solid"/>
            <a:round/>
            <a:headEnd len="med" w="med" type="none"/>
            <a:tailEnd len="med" w="med" type="none"/>
          </a:ln>
        </p:spPr>
      </p:cxnSp>
      <p:sp>
        <p:nvSpPr>
          <p:cNvPr id="136" name="Shape 136"/>
          <p:cNvSpPr/>
          <p:nvPr/>
        </p:nvSpPr>
        <p:spPr>
          <a:xfrm>
            <a:off x="7394575" y="3935275"/>
            <a:ext cx="258900" cy="258900"/>
          </a:xfrm>
          <a:prstGeom prst="ellipse">
            <a:avLst/>
          </a:prstGeom>
          <a:no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nvSpPr>
        <p:spPr>
          <a:xfrm>
            <a:off x="3336525" y="437305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10.04</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Bug fixes</a:t>
            </a:r>
            <a:endParaRPr>
              <a:solidFill>
                <a:srgbClr val="0091EA"/>
              </a:solidFill>
              <a:latin typeface="Source Sans Pro"/>
              <a:ea typeface="Source Sans Pro"/>
              <a:cs typeface="Source Sans Pro"/>
              <a:sym typeface="Source Sans Pro"/>
            </a:endParaRPr>
          </a:p>
        </p:txBody>
      </p:sp>
      <p:cxnSp>
        <p:nvCxnSpPr>
          <p:cNvPr id="138" name="Shape 138"/>
          <p:cNvCxnSpPr>
            <a:endCxn id="136" idx="2"/>
          </p:cNvCxnSpPr>
          <p:nvPr/>
        </p:nvCxnSpPr>
        <p:spPr>
          <a:xfrm>
            <a:off x="4304275" y="4056625"/>
            <a:ext cx="3090300" cy="8100"/>
          </a:xfrm>
          <a:prstGeom prst="straightConnector1">
            <a:avLst/>
          </a:prstGeom>
          <a:noFill/>
          <a:ln cap="flat" cmpd="sng" w="9525">
            <a:solidFill>
              <a:srgbClr val="0091EA"/>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4294967295" type="ctrTitle"/>
          </p:nvPr>
        </p:nvSpPr>
        <p:spPr>
          <a:xfrm>
            <a:off x="2891850" y="1635838"/>
            <a:ext cx="32820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144" name="Shape 144"/>
          <p:cNvSpPr txBox="1"/>
          <p:nvPr>
            <p:ph idx="4294967295" type="subTitle"/>
          </p:nvPr>
        </p:nvSpPr>
        <p:spPr>
          <a:xfrm>
            <a:off x="2891850" y="3235263"/>
            <a:ext cx="33603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145" name="Shape 14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