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0"/>
  </p:notesMasterIdLst>
  <p:handoutMasterIdLst>
    <p:handoutMasterId r:id="rId31"/>
  </p:handoutMasterIdLst>
  <p:sldIdLst>
    <p:sldId id="448" r:id="rId5"/>
    <p:sldId id="465" r:id="rId6"/>
    <p:sldId id="271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3" r:id="rId24"/>
    <p:sldId id="484" r:id="rId25"/>
    <p:sldId id="482" r:id="rId26"/>
    <p:sldId id="485" r:id="rId27"/>
    <p:sldId id="486" r:id="rId28"/>
    <p:sldId id="487" r:id="rId2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ii Manuiev" initials="AM" lastIdx="1" clrIdx="2">
    <p:extLst>
      <p:ext uri="{19B8F6BF-5375-455C-9EA6-DF929625EA0E}">
        <p15:presenceInfo xmlns:p15="http://schemas.microsoft.com/office/powerpoint/2012/main" userId="S-1-5-21-3465154619-3282790773-2173923322-139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1A9CB0"/>
    <a:srgbClr val="B22746"/>
    <a:srgbClr val="000000"/>
    <a:srgbClr val="464547"/>
    <a:srgbClr val="666666"/>
    <a:srgbClr val="A3C644"/>
    <a:srgbClr val="E6E6E6"/>
    <a:srgbClr val="CCCCCC"/>
    <a:srgbClr val="2F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71256" autoAdjust="0"/>
  </p:normalViewPr>
  <p:slideViewPr>
    <p:cSldViewPr snapToGrid="0">
      <p:cViewPr varScale="1">
        <p:scale>
          <a:sx n="114" d="100"/>
          <a:sy n="114" d="100"/>
        </p:scale>
        <p:origin x="1428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0FB3F-30C8-421D-80B3-D1E8724FAE1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16D6CA-99E1-4617-BE96-4FBB4E16943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OSGi</a:t>
          </a:r>
          <a:endParaRPr lang="ru-RU" b="1" dirty="0"/>
        </a:p>
      </dgm:t>
    </dgm:pt>
    <dgm:pt modelId="{8D7A1BFF-5619-49B9-B295-3879EAB861FD}" type="parTrans" cxnId="{40E7CFDD-4DD7-49ED-8B25-C237A07A7CF1}">
      <dgm:prSet/>
      <dgm:spPr/>
      <dgm:t>
        <a:bodyPr/>
        <a:lstStyle/>
        <a:p>
          <a:endParaRPr lang="ru-RU"/>
        </a:p>
      </dgm:t>
    </dgm:pt>
    <dgm:pt modelId="{AB51DA3A-46CC-4928-8DA5-94FB4C465685}" type="sibTrans" cxnId="{40E7CFDD-4DD7-49ED-8B25-C237A07A7CF1}">
      <dgm:prSet/>
      <dgm:spPr/>
      <dgm:t>
        <a:bodyPr/>
        <a:lstStyle/>
        <a:p>
          <a:endParaRPr lang="ru-RU"/>
        </a:p>
      </dgm:t>
    </dgm:pt>
    <dgm:pt modelId="{24ADD867-060F-4C5D-AC92-15C182BFC6B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/>
            <a:t>AEM</a:t>
          </a:r>
          <a:endParaRPr lang="ru-RU" b="1" dirty="0"/>
        </a:p>
      </dgm:t>
    </dgm:pt>
    <dgm:pt modelId="{25A3E25F-3711-4B10-A457-0A6D4DF4BC9B}" type="parTrans" cxnId="{F6CF3E02-1C8E-4046-B414-B798C2E2FD84}">
      <dgm:prSet/>
      <dgm:spPr/>
      <dgm:t>
        <a:bodyPr/>
        <a:lstStyle/>
        <a:p>
          <a:endParaRPr lang="ru-RU"/>
        </a:p>
      </dgm:t>
    </dgm:pt>
    <dgm:pt modelId="{4F550931-3000-4F36-BB63-A82ADBD3142E}" type="sibTrans" cxnId="{F6CF3E02-1C8E-4046-B414-B798C2E2FD84}">
      <dgm:prSet/>
      <dgm:spPr/>
      <dgm:t>
        <a:bodyPr/>
        <a:lstStyle/>
        <a:p>
          <a:endParaRPr lang="ru-RU"/>
        </a:p>
      </dgm:t>
    </dgm:pt>
    <dgm:pt modelId="{C1BAC878-11B2-4B24-A9C8-BF78D1762FA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SLING</a:t>
          </a:r>
          <a:endParaRPr lang="ru-RU" b="1" dirty="0"/>
        </a:p>
      </dgm:t>
    </dgm:pt>
    <dgm:pt modelId="{5F5F0C75-1CBB-4DF8-B48A-52C6F579ECDC}" type="parTrans" cxnId="{305462B9-1B5B-42D5-B26D-2B0182794BC1}">
      <dgm:prSet/>
      <dgm:spPr/>
      <dgm:t>
        <a:bodyPr/>
        <a:lstStyle/>
        <a:p>
          <a:endParaRPr lang="ru-RU"/>
        </a:p>
      </dgm:t>
    </dgm:pt>
    <dgm:pt modelId="{55BA554C-1C8D-4A78-9E80-7DAA67C4403E}" type="sibTrans" cxnId="{305462B9-1B5B-42D5-B26D-2B0182794BC1}">
      <dgm:prSet/>
      <dgm:spPr/>
      <dgm:t>
        <a:bodyPr/>
        <a:lstStyle/>
        <a:p>
          <a:endParaRPr lang="ru-RU"/>
        </a:p>
      </dgm:t>
    </dgm:pt>
    <dgm:pt modelId="{DB973E7A-E46B-49AC-A137-957065287DDF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JCR</a:t>
          </a:r>
          <a:endParaRPr lang="ru-RU" b="1" dirty="0"/>
        </a:p>
      </dgm:t>
    </dgm:pt>
    <dgm:pt modelId="{70AE167D-1812-48D9-BF95-D7780B50AAEA}" type="parTrans" cxnId="{39854E69-9B67-4F4F-A658-2CB7E3305E9F}">
      <dgm:prSet/>
      <dgm:spPr/>
      <dgm:t>
        <a:bodyPr/>
        <a:lstStyle/>
        <a:p>
          <a:endParaRPr lang="ru-RU"/>
        </a:p>
      </dgm:t>
    </dgm:pt>
    <dgm:pt modelId="{AF0F7C0E-DC29-4614-B84B-B2D9BC2BE6EC}" type="sibTrans" cxnId="{39854E69-9B67-4F4F-A658-2CB7E3305E9F}">
      <dgm:prSet/>
      <dgm:spPr/>
      <dgm:t>
        <a:bodyPr/>
        <a:lstStyle/>
        <a:p>
          <a:endParaRPr lang="ru-RU"/>
        </a:p>
      </dgm:t>
    </dgm:pt>
    <dgm:pt modelId="{E424A2D7-C17E-4BFE-BBA0-0F276692C641}" type="pres">
      <dgm:prSet presAssocID="{60B0FB3F-30C8-421D-80B3-D1E8724FAE1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76B48B-AAE6-4A8C-BFB1-9DF40E9B1793}" type="pres">
      <dgm:prSet presAssocID="{60B0FB3F-30C8-421D-80B3-D1E8724FAE12}" presName="comp1" presStyleCnt="0"/>
      <dgm:spPr/>
    </dgm:pt>
    <dgm:pt modelId="{6A96ED0C-C4E7-46B6-A689-EAC93609F82D}" type="pres">
      <dgm:prSet presAssocID="{60B0FB3F-30C8-421D-80B3-D1E8724FAE12}" presName="circle1" presStyleLbl="node1" presStyleIdx="0" presStyleCnt="4"/>
      <dgm:spPr/>
      <dgm:t>
        <a:bodyPr/>
        <a:lstStyle/>
        <a:p>
          <a:endParaRPr lang="ru-RU"/>
        </a:p>
      </dgm:t>
    </dgm:pt>
    <dgm:pt modelId="{4B2F95E3-5727-4697-83A8-5FCB89AB6E4A}" type="pres">
      <dgm:prSet presAssocID="{60B0FB3F-30C8-421D-80B3-D1E8724FAE1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067187-7640-468B-9BF4-24DFE7D39677}" type="pres">
      <dgm:prSet presAssocID="{60B0FB3F-30C8-421D-80B3-D1E8724FAE12}" presName="comp2" presStyleCnt="0"/>
      <dgm:spPr/>
    </dgm:pt>
    <dgm:pt modelId="{8BD014E6-D89E-43A3-8114-9BFEC8047A1E}" type="pres">
      <dgm:prSet presAssocID="{60B0FB3F-30C8-421D-80B3-D1E8724FAE12}" presName="circle2" presStyleLbl="node1" presStyleIdx="1" presStyleCnt="4"/>
      <dgm:spPr/>
      <dgm:t>
        <a:bodyPr/>
        <a:lstStyle/>
        <a:p>
          <a:endParaRPr lang="ru-RU"/>
        </a:p>
      </dgm:t>
    </dgm:pt>
    <dgm:pt modelId="{1B7ECE67-A22A-4B76-B089-53F84A7014AB}" type="pres">
      <dgm:prSet presAssocID="{60B0FB3F-30C8-421D-80B3-D1E8724FAE1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DF5D3F-1A24-46A5-A471-637A6D430589}" type="pres">
      <dgm:prSet presAssocID="{60B0FB3F-30C8-421D-80B3-D1E8724FAE12}" presName="comp3" presStyleCnt="0"/>
      <dgm:spPr/>
    </dgm:pt>
    <dgm:pt modelId="{21CCA399-CB29-4D14-8E64-F97EAB62B526}" type="pres">
      <dgm:prSet presAssocID="{60B0FB3F-30C8-421D-80B3-D1E8724FAE12}" presName="circle3" presStyleLbl="node1" presStyleIdx="2" presStyleCnt="4"/>
      <dgm:spPr/>
      <dgm:t>
        <a:bodyPr/>
        <a:lstStyle/>
        <a:p>
          <a:endParaRPr lang="ru-RU"/>
        </a:p>
      </dgm:t>
    </dgm:pt>
    <dgm:pt modelId="{B90AEF4D-B50D-4A9D-832E-0CCA29E41958}" type="pres">
      <dgm:prSet presAssocID="{60B0FB3F-30C8-421D-80B3-D1E8724FAE1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486321-221D-4AFD-A191-2BC8CF0C4C3F}" type="pres">
      <dgm:prSet presAssocID="{60B0FB3F-30C8-421D-80B3-D1E8724FAE12}" presName="comp4" presStyleCnt="0"/>
      <dgm:spPr/>
    </dgm:pt>
    <dgm:pt modelId="{1943002A-863B-4FE5-AFA1-3BBE49C01DF7}" type="pres">
      <dgm:prSet presAssocID="{60B0FB3F-30C8-421D-80B3-D1E8724FAE12}" presName="circle4" presStyleLbl="node1" presStyleIdx="3" presStyleCnt="4"/>
      <dgm:spPr/>
      <dgm:t>
        <a:bodyPr/>
        <a:lstStyle/>
        <a:p>
          <a:endParaRPr lang="ru-RU"/>
        </a:p>
      </dgm:t>
    </dgm:pt>
    <dgm:pt modelId="{0A0F0D32-AE9B-45C4-8095-CD8A4C6DCFD5}" type="pres">
      <dgm:prSet presAssocID="{60B0FB3F-30C8-421D-80B3-D1E8724FAE1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E7CFDD-4DD7-49ED-8B25-C237A07A7CF1}" srcId="{60B0FB3F-30C8-421D-80B3-D1E8724FAE12}" destId="{C716D6CA-99E1-4617-BE96-4FBB4E16943E}" srcOrd="0" destOrd="0" parTransId="{8D7A1BFF-5619-49B9-B295-3879EAB861FD}" sibTransId="{AB51DA3A-46CC-4928-8DA5-94FB4C465685}"/>
    <dgm:cxn modelId="{92DDE38E-B536-4D21-8A38-E2EB74A4E552}" type="presOf" srcId="{C1BAC878-11B2-4B24-A9C8-BF78D1762FAB}" destId="{21CCA399-CB29-4D14-8E64-F97EAB62B526}" srcOrd="0" destOrd="0" presId="urn:microsoft.com/office/officeart/2005/8/layout/venn2"/>
    <dgm:cxn modelId="{AEBA183B-D9B2-4DBB-B97D-146189607FE2}" type="presOf" srcId="{60B0FB3F-30C8-421D-80B3-D1E8724FAE12}" destId="{E424A2D7-C17E-4BFE-BBA0-0F276692C641}" srcOrd="0" destOrd="0" presId="urn:microsoft.com/office/officeart/2005/8/layout/venn2"/>
    <dgm:cxn modelId="{0E6791D7-2C8A-49C2-97E0-AB5614750C24}" type="presOf" srcId="{DB973E7A-E46B-49AC-A137-957065287DDF}" destId="{0A0F0D32-AE9B-45C4-8095-CD8A4C6DCFD5}" srcOrd="1" destOrd="0" presId="urn:microsoft.com/office/officeart/2005/8/layout/venn2"/>
    <dgm:cxn modelId="{3A29548A-6109-4001-89DD-93D64AB6EEC3}" type="presOf" srcId="{C716D6CA-99E1-4617-BE96-4FBB4E16943E}" destId="{4B2F95E3-5727-4697-83A8-5FCB89AB6E4A}" srcOrd="1" destOrd="0" presId="urn:microsoft.com/office/officeart/2005/8/layout/venn2"/>
    <dgm:cxn modelId="{E2F9BC83-F6BA-4AE8-AAA2-EFFDA99DBEA2}" type="presOf" srcId="{C1BAC878-11B2-4B24-A9C8-BF78D1762FAB}" destId="{B90AEF4D-B50D-4A9D-832E-0CCA29E41958}" srcOrd="1" destOrd="0" presId="urn:microsoft.com/office/officeart/2005/8/layout/venn2"/>
    <dgm:cxn modelId="{A7D1BC28-E16B-4D19-A050-93A415C90550}" type="presOf" srcId="{C716D6CA-99E1-4617-BE96-4FBB4E16943E}" destId="{6A96ED0C-C4E7-46B6-A689-EAC93609F82D}" srcOrd="0" destOrd="0" presId="urn:microsoft.com/office/officeart/2005/8/layout/venn2"/>
    <dgm:cxn modelId="{39854E69-9B67-4F4F-A658-2CB7E3305E9F}" srcId="{60B0FB3F-30C8-421D-80B3-D1E8724FAE12}" destId="{DB973E7A-E46B-49AC-A137-957065287DDF}" srcOrd="3" destOrd="0" parTransId="{70AE167D-1812-48D9-BF95-D7780B50AAEA}" sibTransId="{AF0F7C0E-DC29-4614-B84B-B2D9BC2BE6EC}"/>
    <dgm:cxn modelId="{305462B9-1B5B-42D5-B26D-2B0182794BC1}" srcId="{60B0FB3F-30C8-421D-80B3-D1E8724FAE12}" destId="{C1BAC878-11B2-4B24-A9C8-BF78D1762FAB}" srcOrd="2" destOrd="0" parTransId="{5F5F0C75-1CBB-4DF8-B48A-52C6F579ECDC}" sibTransId="{55BA554C-1C8D-4A78-9E80-7DAA67C4403E}"/>
    <dgm:cxn modelId="{F6CF3E02-1C8E-4046-B414-B798C2E2FD84}" srcId="{60B0FB3F-30C8-421D-80B3-D1E8724FAE12}" destId="{24ADD867-060F-4C5D-AC92-15C182BFC6B9}" srcOrd="1" destOrd="0" parTransId="{25A3E25F-3711-4B10-A457-0A6D4DF4BC9B}" sibTransId="{4F550931-3000-4F36-BB63-A82ADBD3142E}"/>
    <dgm:cxn modelId="{5EB3DD51-7C2E-41E2-AAFE-E31EB0FA4C7D}" type="presOf" srcId="{24ADD867-060F-4C5D-AC92-15C182BFC6B9}" destId="{8BD014E6-D89E-43A3-8114-9BFEC8047A1E}" srcOrd="0" destOrd="0" presId="urn:microsoft.com/office/officeart/2005/8/layout/venn2"/>
    <dgm:cxn modelId="{36E84C50-2D52-4D2D-B77A-31D1BB155DEF}" type="presOf" srcId="{24ADD867-060F-4C5D-AC92-15C182BFC6B9}" destId="{1B7ECE67-A22A-4B76-B089-53F84A7014AB}" srcOrd="1" destOrd="0" presId="urn:microsoft.com/office/officeart/2005/8/layout/venn2"/>
    <dgm:cxn modelId="{78E64D3C-F9D4-4E8E-8BC7-CCCF0295EBED}" type="presOf" srcId="{DB973E7A-E46B-49AC-A137-957065287DDF}" destId="{1943002A-863B-4FE5-AFA1-3BBE49C01DF7}" srcOrd="0" destOrd="0" presId="urn:microsoft.com/office/officeart/2005/8/layout/venn2"/>
    <dgm:cxn modelId="{60456E51-70A9-49FF-AFDA-193D714B83D8}" type="presParOf" srcId="{E424A2D7-C17E-4BFE-BBA0-0F276692C641}" destId="{8776B48B-AAE6-4A8C-BFB1-9DF40E9B1793}" srcOrd="0" destOrd="0" presId="urn:microsoft.com/office/officeart/2005/8/layout/venn2"/>
    <dgm:cxn modelId="{F7D7E718-B497-412D-B29E-22C67350F4B9}" type="presParOf" srcId="{8776B48B-AAE6-4A8C-BFB1-9DF40E9B1793}" destId="{6A96ED0C-C4E7-46B6-A689-EAC93609F82D}" srcOrd="0" destOrd="0" presId="urn:microsoft.com/office/officeart/2005/8/layout/venn2"/>
    <dgm:cxn modelId="{4362148A-670A-40B7-8AEE-E3C126D11A7C}" type="presParOf" srcId="{8776B48B-AAE6-4A8C-BFB1-9DF40E9B1793}" destId="{4B2F95E3-5727-4697-83A8-5FCB89AB6E4A}" srcOrd="1" destOrd="0" presId="urn:microsoft.com/office/officeart/2005/8/layout/venn2"/>
    <dgm:cxn modelId="{FDA5662E-38F5-47A5-80E8-F71C4FA14A7A}" type="presParOf" srcId="{E424A2D7-C17E-4BFE-BBA0-0F276692C641}" destId="{54067187-7640-468B-9BF4-24DFE7D39677}" srcOrd="1" destOrd="0" presId="urn:microsoft.com/office/officeart/2005/8/layout/venn2"/>
    <dgm:cxn modelId="{23E56675-3E7F-495D-879B-37E8BC2AE590}" type="presParOf" srcId="{54067187-7640-468B-9BF4-24DFE7D39677}" destId="{8BD014E6-D89E-43A3-8114-9BFEC8047A1E}" srcOrd="0" destOrd="0" presId="urn:microsoft.com/office/officeart/2005/8/layout/venn2"/>
    <dgm:cxn modelId="{8E459A74-4C3A-487A-9B14-792F3476E0C7}" type="presParOf" srcId="{54067187-7640-468B-9BF4-24DFE7D39677}" destId="{1B7ECE67-A22A-4B76-B089-53F84A7014AB}" srcOrd="1" destOrd="0" presId="urn:microsoft.com/office/officeart/2005/8/layout/venn2"/>
    <dgm:cxn modelId="{F6D3A3E3-879F-4D94-8430-4EF36C4F98A4}" type="presParOf" srcId="{E424A2D7-C17E-4BFE-BBA0-0F276692C641}" destId="{49DF5D3F-1A24-46A5-A471-637A6D430589}" srcOrd="2" destOrd="0" presId="urn:microsoft.com/office/officeart/2005/8/layout/venn2"/>
    <dgm:cxn modelId="{40A7D3E7-920E-455E-80E1-CB33A3429C00}" type="presParOf" srcId="{49DF5D3F-1A24-46A5-A471-637A6D430589}" destId="{21CCA399-CB29-4D14-8E64-F97EAB62B526}" srcOrd="0" destOrd="0" presId="urn:microsoft.com/office/officeart/2005/8/layout/venn2"/>
    <dgm:cxn modelId="{C0C64EDF-7596-4E2F-9D6C-5CE4405F7C47}" type="presParOf" srcId="{49DF5D3F-1A24-46A5-A471-637A6D430589}" destId="{B90AEF4D-B50D-4A9D-832E-0CCA29E41958}" srcOrd="1" destOrd="0" presId="urn:microsoft.com/office/officeart/2005/8/layout/venn2"/>
    <dgm:cxn modelId="{AB59AE9A-C455-4451-AE95-C4F5AFFABDA8}" type="presParOf" srcId="{E424A2D7-C17E-4BFE-BBA0-0F276692C641}" destId="{57486321-221D-4AFD-A191-2BC8CF0C4C3F}" srcOrd="3" destOrd="0" presId="urn:microsoft.com/office/officeart/2005/8/layout/venn2"/>
    <dgm:cxn modelId="{04B1A415-09F0-46A2-A669-61F5F1D2EF35}" type="presParOf" srcId="{57486321-221D-4AFD-A191-2BC8CF0C4C3F}" destId="{1943002A-863B-4FE5-AFA1-3BBE49C01DF7}" srcOrd="0" destOrd="0" presId="urn:microsoft.com/office/officeart/2005/8/layout/venn2"/>
    <dgm:cxn modelId="{4BABB3E5-A92C-4AFE-A8B1-492696FAF0AB}" type="presParOf" srcId="{57486321-221D-4AFD-A191-2BC8CF0C4C3F}" destId="{0A0F0D32-AE9B-45C4-8095-CD8A4C6DCFD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ling.apache.org/documentation/development/osgi-mock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ling.apache.org/documentation/development/sling-mock.html" TargetMode="External"/><Relationship Id="rId4" Type="http://schemas.openxmlformats.org/officeDocument/2006/relationships/hyperlink" Target="http://sling.apache.org/documentation/development/jcr-mock.html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 привет! </a:t>
            </a:r>
            <a:r>
              <a:rPr lang="en-US" dirty="0" smtClean="0"/>
              <a:t> </a:t>
            </a:r>
            <a:r>
              <a:rPr lang="ru-RU" dirty="0" smtClean="0"/>
              <a:t>Рад</a:t>
            </a:r>
            <a:r>
              <a:rPr lang="ru-RU" baseline="0" dirty="0" smtClean="0"/>
              <a:t> что вы смогли выкроить время для меня, да еще в добавок после рабочего дня. Спасибо вам, мне не будет так скучно говорить. А то бы сидел сам и рассказывал Диме, коорый бы меня фоткал.</a:t>
            </a:r>
          </a:p>
          <a:p>
            <a:r>
              <a:rPr lang="ru-RU" dirty="0" smtClean="0"/>
              <a:t>Тема у меня про СКУКУ.</a:t>
            </a:r>
            <a:r>
              <a:rPr lang="ru-RU" baseline="0" dirty="0" smtClean="0"/>
              <a:t>  Т</a:t>
            </a:r>
            <a:r>
              <a:rPr lang="ru-RU" dirty="0" smtClean="0"/>
              <a:t>ема довольно</a:t>
            </a:r>
            <a:r>
              <a:rPr lang="ru-RU" baseline="0" dirty="0" smtClean="0"/>
              <a:t> заезженная на конференциях – юнит тесты, </a:t>
            </a:r>
            <a:r>
              <a:rPr lang="en-US" baseline="0" dirty="0" smtClean="0"/>
              <a:t>TDD, </a:t>
            </a:r>
            <a:r>
              <a:rPr lang="ru-RU" baseline="0" dirty="0" smtClean="0"/>
              <a:t>бла, бла, бла и прочее...  Давайте писать ровнее, стройнее и более правильно.</a:t>
            </a:r>
          </a:p>
          <a:p>
            <a:r>
              <a:rPr lang="ru-RU" baseline="0" dirty="0" smtClean="0"/>
              <a:t>Я не буду напрягать рассказам о том как хорошо работать через </a:t>
            </a:r>
            <a:r>
              <a:rPr lang="en-US" baseline="0" dirty="0" smtClean="0"/>
              <a:t>TDD. </a:t>
            </a:r>
            <a:r>
              <a:rPr lang="ru-RU" baseline="0" dirty="0" smtClean="0"/>
              <a:t>Я сам не следую постоянно этой методологии и иногда лажаю. Пишу код и только потом тесты.  Все мы не без греха.</a:t>
            </a:r>
          </a:p>
          <a:p>
            <a:r>
              <a:rPr lang="ru-RU" baseline="0" dirty="0" smtClean="0"/>
              <a:t>Но я точно знаю, что я в них верю.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скажите мне – что для вас юнит тесты</a:t>
            </a:r>
            <a:r>
              <a:rPr lang="en-US" baseline="0" dirty="0" smtClean="0"/>
              <a:t>? (</a:t>
            </a:r>
            <a:r>
              <a:rPr lang="ru-RU" baseline="0" dirty="0" smtClean="0"/>
              <a:t>спросить пару человек</a:t>
            </a:r>
            <a:r>
              <a:rPr lang="en-US" baseline="0" dirty="0" smtClean="0"/>
              <a:t>)</a:t>
            </a:r>
            <a:r>
              <a:rPr lang="ru-RU" baseline="0" dirty="0" smtClean="0"/>
              <a:t>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меня, это в первую очередь – уверенность, что в 80-90 % случаев после внесения изменений в код и</a:t>
            </a:r>
            <a:r>
              <a:rPr lang="ru-RU" dirty="0" smtClean="0"/>
              <a:t> при прохождении тестов и срабатывании теста на мою логику я могу спокойно уйти с работы быть уверенным, что СКОРЕЕ ВСЕГО ничего не поломал. Я</a:t>
            </a:r>
            <a:r>
              <a:rPr lang="ru-RU" baseline="0" dirty="0" smtClean="0"/>
              <a:t> прямо подчеркнул эти слова - СКОРЕЕ ВСЕГО. Но даже с этим скорее всего мне спиться спокойней. </a:t>
            </a:r>
            <a:r>
              <a:rPr lang="ru-RU" dirty="0" smtClean="0"/>
              <a:t>Ради этого самого спокойствия я поддерживаю тесты и даже переписываю полностью тесты на класс, когда нахожу на это время.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</a:t>
            </a:r>
            <a:r>
              <a:rPr lang="ru-RU" baseline="0" dirty="0" smtClean="0"/>
              <a:t> теперь про цель моей презентации. Она проста – рассказать вам что то новое и понять это самому немного глубже, ведь когда пытаешься кому то рассказать что то , понимаешь это лучше.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хотя тема немного не такая, как было заявлено, я смело поменял её, потому что нашел что то новое и хотел про это рассказать.  Т.е. не только контент репозитории, но и </a:t>
            </a:r>
            <a:r>
              <a:rPr lang="en-US" dirty="0" smtClean="0"/>
              <a:t>AEM</a:t>
            </a:r>
            <a:r>
              <a:rPr lang="en-US" baseline="0" dirty="0" smtClean="0"/>
              <a:t> </a:t>
            </a:r>
            <a:r>
              <a:rPr lang="ru-RU" baseline="0" dirty="0" smtClean="0"/>
              <a:t>как таковой.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Посмотрите сюда – (открыть проект и показать пример из пакета </a:t>
            </a:r>
            <a:r>
              <a:rPr lang="en-US" dirty="0" smtClean="0"/>
              <a:t>wrongmock</a:t>
            </a:r>
            <a:r>
              <a:rPr lang="ru-RU" dirty="0" smtClean="0"/>
              <a:t> – медленно скролить). Что тут у нас</a:t>
            </a:r>
            <a:r>
              <a:rPr lang="en-US" dirty="0" smtClean="0"/>
              <a:t>?</a:t>
            </a:r>
            <a:r>
              <a:rPr lang="ru-RU" dirty="0" smtClean="0"/>
              <a:t> А…. А ведь это из реального проекта… </a:t>
            </a:r>
            <a:r>
              <a:rPr lang="en-US" dirty="0" smtClean="0"/>
              <a:t> </a:t>
            </a:r>
            <a:r>
              <a:rPr lang="ru-RU" dirty="0" smtClean="0"/>
              <a:t>Как</a:t>
            </a:r>
            <a:r>
              <a:rPr lang="ru-RU" baseline="0" dirty="0" smtClean="0"/>
              <a:t> часто вы видите такие тесты</a:t>
            </a:r>
            <a:r>
              <a:rPr lang="en-US" baseline="0" dirty="0" smtClean="0"/>
              <a:t>?</a:t>
            </a:r>
            <a:r>
              <a:rPr lang="ru-RU" dirty="0" smtClean="0"/>
              <a:t> Это очень, очень трудозатратно такое писать. Иногда руки просто опускаються…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Следуящая</a:t>
            </a:r>
            <a:r>
              <a:rPr lang="ru-RU" baseline="0" dirty="0" smtClean="0"/>
              <a:t> у нас большая библиотека которая затрагивает не только ресурсы, но и прочие аспекты работы </a:t>
            </a:r>
            <a:r>
              <a:rPr lang="en-US" b="1" baseline="0" dirty="0" smtClean="0"/>
              <a:t>Sling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фреймворка</a:t>
            </a:r>
            <a:r>
              <a:rPr lang="ru-RU" baseline="0" dirty="0" smtClean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Используя </a:t>
            </a:r>
            <a:r>
              <a:rPr lang="ru-RU" dirty="0" smtClean="0"/>
              <a:t>эту </a:t>
            </a:r>
            <a:r>
              <a:rPr lang="ru-RU" baseline="0" dirty="0" smtClean="0"/>
              <a:t>библиотеку мы получаем </a:t>
            </a:r>
            <a:r>
              <a:rPr lang="ru-RU" baseline="0" dirty="0" smtClean="0"/>
              <a:t>дополнительно</a:t>
            </a:r>
            <a:r>
              <a:rPr lang="en-US" baseline="0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Всё возможности преведущей библиотеки по работе</a:t>
            </a:r>
            <a:r>
              <a:rPr lang="ru-RU" baseline="0" dirty="0" smtClean="0"/>
              <a:t> с деревом ресурсов</a:t>
            </a:r>
            <a:r>
              <a:rPr lang="ru-RU" b="1" baseline="0" dirty="0" smtClean="0"/>
              <a:t>. НО!! </a:t>
            </a:r>
            <a:r>
              <a:rPr lang="ru-RU" baseline="0" dirty="0" smtClean="0"/>
              <a:t>Мы можем выбирать какой тип репозитория использовать в тестах. Про это немного далее. </a:t>
            </a:r>
          </a:p>
          <a:p>
            <a:r>
              <a:rPr lang="ru-RU" dirty="0" smtClean="0"/>
              <a:t>Библиотека </a:t>
            </a:r>
            <a:r>
              <a:rPr lang="ru-RU" dirty="0" smtClean="0"/>
              <a:t>базирована на различных</a:t>
            </a:r>
            <a:r>
              <a:rPr lang="ru-RU" baseline="0" dirty="0" smtClean="0"/>
              <a:t> имплементациях репозитория, как реального так и виртуального.  </a:t>
            </a:r>
            <a:endParaRPr lang="ru-RU" baseline="0" dirty="0" smtClean="0"/>
          </a:p>
          <a:p>
            <a:r>
              <a:rPr lang="ru-RU" baseline="0" dirty="0" smtClean="0"/>
              <a:t>Внутренний </a:t>
            </a:r>
            <a:r>
              <a:rPr lang="ru-RU" baseline="0" dirty="0" smtClean="0"/>
              <a:t>ресурс провайдер позволяет мапить ресурсы на </a:t>
            </a:r>
            <a:r>
              <a:rPr lang="en-US" baseline="0" dirty="0" smtClean="0"/>
              <a:t>JCR</a:t>
            </a:r>
            <a:r>
              <a:rPr lang="ru-RU" baseline="0" dirty="0" smtClean="0"/>
              <a:t>, если это необходимо</a:t>
            </a:r>
            <a:r>
              <a:rPr lang="en-US" baseline="0" dirty="0" smtClean="0"/>
              <a:t>.</a:t>
            </a:r>
            <a:r>
              <a:rPr lang="ru-RU" baseline="0" dirty="0" smtClean="0"/>
              <a:t> При этом можно использовать не </a:t>
            </a:r>
            <a:r>
              <a:rPr lang="en-US" b="1" baseline="0" dirty="0" smtClean="0"/>
              <a:t>JCR</a:t>
            </a:r>
            <a:r>
              <a:rPr lang="en-US" baseline="0" dirty="0" smtClean="0"/>
              <a:t> </a:t>
            </a:r>
            <a:r>
              <a:rPr lang="ru-RU" baseline="0" dirty="0" smtClean="0"/>
              <a:t>реализацию</a:t>
            </a:r>
            <a:r>
              <a:rPr lang="en-US" baseline="0" dirty="0" smtClean="0"/>
              <a:t> </a:t>
            </a:r>
            <a:r>
              <a:rPr lang="ru-RU" baseline="0" dirty="0" smtClean="0"/>
              <a:t>основанную на пакете бибилотеке </a:t>
            </a:r>
            <a:r>
              <a:rPr lang="en-US" b="1" baseline="0" dirty="0" smtClean="0"/>
              <a:t>ResourceResolver</a:t>
            </a:r>
            <a:r>
              <a:rPr lang="ru-RU" b="1" baseline="0" dirty="0" smtClean="0"/>
              <a:t> </a:t>
            </a:r>
            <a:r>
              <a:rPr lang="en-US" b="1" baseline="0" dirty="0" smtClean="0"/>
              <a:t>Mock</a:t>
            </a:r>
            <a:r>
              <a:rPr lang="ru-RU" baseline="0" dirty="0" smtClean="0"/>
              <a:t> который мы рассмотрели</a:t>
            </a:r>
            <a:r>
              <a:rPr lang="en-US" baseline="0" dirty="0" smtClean="0"/>
              <a:t> </a:t>
            </a:r>
            <a:r>
              <a:rPr lang="ru-RU" baseline="0" dirty="0" smtClean="0"/>
              <a:t>ранне.</a:t>
            </a:r>
          </a:p>
          <a:p>
            <a:r>
              <a:rPr lang="ru-RU" baseline="0" dirty="0" smtClean="0"/>
              <a:t>Мы можем регистрировать свои адаптеры и тестировать их. </a:t>
            </a:r>
            <a:endParaRPr lang="ru-RU" baseline="0" dirty="0" smtClean="0"/>
          </a:p>
          <a:p>
            <a:r>
              <a:rPr lang="ru-RU" baseline="0" dirty="0" smtClean="0"/>
              <a:t>Реализация </a:t>
            </a:r>
            <a:r>
              <a:rPr lang="ru-RU" baseline="0" dirty="0" smtClean="0"/>
              <a:t>потоко безопасна , потому юнит тесты могу быть запущены паралельно.</a:t>
            </a:r>
            <a:r>
              <a:rPr lang="en-US" baseline="0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Мок </a:t>
            </a:r>
            <a:r>
              <a:rPr lang="en-US" b="1" dirty="0" smtClean="0"/>
              <a:t>SlingScriptHelper</a:t>
            </a:r>
            <a:r>
              <a:rPr lang="en-US" dirty="0" smtClean="0"/>
              <a:t> </a:t>
            </a:r>
            <a:r>
              <a:rPr lang="ru-RU" dirty="0" smtClean="0"/>
              <a:t>позволяет получить доступ к запросу, ответу и поддерживает</a:t>
            </a:r>
            <a:r>
              <a:rPr lang="ru-RU" baseline="0" dirty="0" smtClean="0"/>
              <a:t> получение </a:t>
            </a:r>
            <a:r>
              <a:rPr lang="en-US" b="1" dirty="0" smtClean="0"/>
              <a:t>OSGi</a:t>
            </a:r>
            <a:r>
              <a:rPr lang="en-US" dirty="0" smtClean="0"/>
              <a:t> </a:t>
            </a:r>
            <a:r>
              <a:rPr lang="ru-RU" dirty="0" smtClean="0"/>
              <a:t>сервиса из псевдо </a:t>
            </a:r>
            <a:r>
              <a:rPr lang="en-US" b="1" dirty="0" smtClean="0"/>
              <a:t>OSGi</a:t>
            </a:r>
            <a:r>
              <a:rPr lang="en-US" dirty="0" smtClean="0"/>
              <a:t> </a:t>
            </a:r>
            <a:r>
              <a:rPr lang="ru-RU" dirty="0" smtClean="0"/>
              <a:t>контейнера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Обьекты </a:t>
            </a:r>
            <a:r>
              <a:rPr lang="en-US" b="1" dirty="0" smtClean="0"/>
              <a:t>SlingHttpServletRequest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/>
              <a:t>SlingHttpServletRequest</a:t>
            </a:r>
            <a:r>
              <a:rPr lang="ru-RU" dirty="0" smtClean="0"/>
              <a:t> позволяют устанавливать параметры запросы. </a:t>
            </a:r>
          </a:p>
          <a:p>
            <a:r>
              <a:rPr lang="ru-RU" dirty="0" smtClean="0"/>
              <a:t>В самом фреймворке реализованы некоторые псевдо сервисы, типа </a:t>
            </a:r>
            <a:r>
              <a:rPr lang="en-US" b="1" dirty="0" smtClean="0"/>
              <a:t>MockModelAdapterFactory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/>
              <a:t>MimeTypeService</a:t>
            </a:r>
          </a:p>
          <a:p>
            <a:endParaRPr lang="ru-RU" dirty="0" smtClean="0"/>
          </a:p>
          <a:p>
            <a:r>
              <a:rPr lang="ru-RU" dirty="0" smtClean="0"/>
              <a:t>Дополнительно добавлена правило </a:t>
            </a:r>
            <a:r>
              <a:rPr lang="en-US" b="1" dirty="0" smtClean="0"/>
              <a:t>SlingContext</a:t>
            </a:r>
            <a:r>
              <a:rPr lang="ru-RU" dirty="0" smtClean="0"/>
              <a:t>, которая позволяет интегрироваться в </a:t>
            </a:r>
            <a:r>
              <a:rPr lang="en-US" b="1" dirty="0" smtClean="0"/>
              <a:t>Junit</a:t>
            </a:r>
            <a:r>
              <a:rPr lang="en-US" dirty="0" smtClean="0"/>
              <a:t>. </a:t>
            </a:r>
            <a:r>
              <a:rPr lang="en-US" b="1" dirty="0" smtClean="0"/>
              <a:t>ContentLoader</a:t>
            </a:r>
            <a:r>
              <a:rPr lang="en-US" dirty="0" smtClean="0"/>
              <a:t> </a:t>
            </a:r>
            <a:r>
              <a:rPr lang="ru-RU" dirty="0" smtClean="0"/>
              <a:t>поддерживает импорт данных</a:t>
            </a:r>
            <a:r>
              <a:rPr lang="ru-RU" baseline="0" dirty="0" smtClean="0"/>
              <a:t> из </a:t>
            </a:r>
            <a:r>
              <a:rPr lang="en-US" dirty="0" smtClean="0"/>
              <a:t>JSON</a:t>
            </a:r>
            <a:r>
              <a:rPr lang="ru-RU" dirty="0" smtClean="0"/>
              <a:t> файлов и бинарных данных в нашу иерархию ресурсов.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ContentBuilder </a:t>
            </a:r>
            <a:r>
              <a:rPr lang="ru-RU" dirty="0" smtClean="0"/>
              <a:t>позволяет легко создавать структуру тестовых данных.</a:t>
            </a:r>
          </a:p>
          <a:p>
            <a:endParaRPr lang="ru-RU" dirty="0" smtClean="0"/>
          </a:p>
          <a:p>
            <a:r>
              <a:rPr lang="ru-RU" dirty="0" smtClean="0"/>
              <a:t>Что не поддерживается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Реальное исполнение скриптов </a:t>
            </a:r>
            <a:r>
              <a:rPr lang="en-US" b="1" dirty="0" smtClean="0"/>
              <a:t>Sling</a:t>
            </a:r>
            <a:r>
              <a:rPr lang="en-US" dirty="0" smtClean="0"/>
              <a:t> </a:t>
            </a:r>
            <a:r>
              <a:rPr lang="ru-RU" dirty="0" smtClean="0"/>
              <a:t>фреймворка и рэндер результатов, потому как основная цель всё таки протестировать классы в контексе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Небольшой пример кода для вас. Создание обьект контекста и получение ресурс резолвера.</a:t>
            </a:r>
          </a:p>
          <a:p>
            <a:endParaRPr lang="ru-RU" dirty="0" smtClean="0"/>
          </a:p>
          <a:p>
            <a:r>
              <a:rPr lang="ru-RU" dirty="0" smtClean="0"/>
              <a:t>Но, как я упомянул,</a:t>
            </a:r>
            <a:r>
              <a:rPr lang="ru-RU" baseline="0" dirty="0" smtClean="0"/>
              <a:t> мы можем играться с типами контекста. В </a:t>
            </a:r>
            <a:r>
              <a:rPr lang="ru-RU" baseline="0" dirty="0" smtClean="0"/>
              <a:t>зависимости от того какой тип мы </a:t>
            </a:r>
            <a:r>
              <a:rPr lang="ru-RU" baseline="0" dirty="0" smtClean="0"/>
              <a:t>выберем разные </a:t>
            </a:r>
            <a:r>
              <a:rPr lang="ru-RU" baseline="0" dirty="0" smtClean="0"/>
              <a:t>типы репозиториев будут доступны нам.</a:t>
            </a:r>
          </a:p>
          <a:p>
            <a:endParaRPr lang="en-US" dirty="0" smtClean="0"/>
          </a:p>
          <a:p>
            <a:r>
              <a:rPr lang="ru-RU" dirty="0" smtClean="0"/>
              <a:t>По </a:t>
            </a:r>
            <a:r>
              <a:rPr lang="ru-RU" dirty="0" smtClean="0"/>
              <a:t>умолчанию используеться тип</a:t>
            </a:r>
            <a:r>
              <a:rPr lang="en-US" dirty="0" smtClean="0"/>
              <a:t>: </a:t>
            </a:r>
            <a:r>
              <a:rPr lang="ru-RU" dirty="0" smtClean="0"/>
              <a:t> </a:t>
            </a:r>
            <a:r>
              <a:rPr lang="en-US" b="1" dirty="0" smtClean="0"/>
              <a:t>RESOURCERESOLVER_MOCK</a:t>
            </a:r>
            <a:r>
              <a:rPr lang="ru-RU" b="1" dirty="0" smtClean="0"/>
              <a:t>.</a:t>
            </a:r>
            <a:r>
              <a:rPr lang="en-US" b="1" dirty="0" smtClean="0"/>
              <a:t> </a:t>
            </a:r>
            <a:r>
              <a:rPr lang="ru-RU" b="0" dirty="0" smtClean="0"/>
              <a:t>Мы указываем что хотим эмулировать</a:t>
            </a:r>
            <a:r>
              <a:rPr lang="en-US" b="0" dirty="0" smtClean="0"/>
              <a:t> </a:t>
            </a:r>
            <a:r>
              <a:rPr lang="ru-RU" b="0" dirty="0" smtClean="0"/>
              <a:t>дерево ресурсов в </a:t>
            </a:r>
            <a:r>
              <a:rPr lang="ru-RU" b="0" dirty="0" smtClean="0"/>
              <a:t>памяти как это делает преведущая библиотека.</a:t>
            </a:r>
            <a:r>
              <a:rPr lang="ru-RU" b="0" baseline="0" dirty="0" smtClean="0"/>
              <a:t> </a:t>
            </a:r>
            <a:r>
              <a:rPr lang="ru-RU" b="0" baseline="0" dirty="0" smtClean="0"/>
              <a:t>Быстрое и простое решение.</a:t>
            </a:r>
            <a:endParaRPr lang="en-US" b="0" dirty="0" smtClean="0"/>
          </a:p>
          <a:p>
            <a:endParaRPr lang="ru-RU" b="1" dirty="0" smtClean="0"/>
          </a:p>
          <a:p>
            <a:r>
              <a:rPr lang="en-US" b="1" dirty="0" smtClean="0"/>
              <a:t>JCR_MOCK</a:t>
            </a:r>
            <a:r>
              <a:rPr lang="ru-RU" b="1" dirty="0" smtClean="0"/>
              <a:t> </a:t>
            </a:r>
            <a:r>
              <a:rPr lang="ru-RU" b="0" dirty="0" smtClean="0"/>
              <a:t>создаёт дерево ресурсов и имитацию реаозитория к</a:t>
            </a:r>
            <a:r>
              <a:rPr lang="ru-RU" b="0" baseline="0" dirty="0" smtClean="0"/>
              <a:t>оторая </a:t>
            </a:r>
            <a:r>
              <a:rPr lang="ru-RU" b="0" dirty="0" smtClean="0"/>
              <a:t>базируется </a:t>
            </a:r>
            <a:r>
              <a:rPr lang="ru-RU" b="0" dirty="0" smtClean="0"/>
              <a:t>на </a:t>
            </a:r>
            <a:r>
              <a:rPr lang="en-US" b="1" dirty="0" smtClean="0"/>
              <a:t>JCR Mocks</a:t>
            </a:r>
            <a:r>
              <a:rPr lang="en-US" dirty="0" smtClean="0"/>
              <a:t> </a:t>
            </a:r>
            <a:r>
              <a:rPr lang="ru-RU" dirty="0" smtClean="0"/>
              <a:t>реализации, рассмотреной ранее. </a:t>
            </a:r>
          </a:p>
          <a:p>
            <a:endParaRPr lang="ru-RU" b="1" dirty="0" smtClean="0"/>
          </a:p>
          <a:p>
            <a:r>
              <a:rPr lang="en-US" b="1" dirty="0" smtClean="0"/>
              <a:t>NONE</a:t>
            </a:r>
            <a:r>
              <a:rPr lang="ru-RU" b="1" dirty="0" smtClean="0"/>
              <a:t> </a:t>
            </a:r>
            <a:r>
              <a:rPr lang="ru-RU" b="1" dirty="0" smtClean="0"/>
              <a:t>– </a:t>
            </a:r>
            <a:r>
              <a:rPr lang="ru-RU" b="0" dirty="0" smtClean="0"/>
              <a:t>использует реализацию</a:t>
            </a:r>
            <a:r>
              <a:rPr lang="ru-RU" b="1" baseline="0" dirty="0" smtClean="0"/>
              <a:t> </a:t>
            </a:r>
            <a:r>
              <a:rPr lang="en-US" b="1" dirty="0" smtClean="0"/>
              <a:t>Sling Resource Factory</a:t>
            </a:r>
            <a:r>
              <a:rPr lang="en-US" dirty="0" smtClean="0"/>
              <a:t> </a:t>
            </a:r>
            <a:r>
              <a:rPr lang="ru-RU" dirty="0" smtClean="0"/>
              <a:t>без </a:t>
            </a:r>
            <a:r>
              <a:rPr lang="en-US" b="1" dirty="0" smtClean="0"/>
              <a:t>ResourceProvider </a:t>
            </a:r>
            <a:r>
              <a:rPr lang="ru-RU" b="1" dirty="0" smtClean="0"/>
              <a:t>ов</a:t>
            </a:r>
            <a:r>
              <a:rPr lang="en-US" dirty="0" smtClean="0"/>
              <a:t>. </a:t>
            </a:r>
            <a:r>
              <a:rPr lang="ru-RU" dirty="0" smtClean="0"/>
              <a:t>Необходимо регистрировать свои провайдеры которые будут предоставлять данные.</a:t>
            </a:r>
            <a:r>
              <a:rPr lang="en-US" dirty="0" smtClean="0"/>
              <a:t> </a:t>
            </a:r>
            <a:r>
              <a:rPr lang="ru-RU" dirty="0" smtClean="0"/>
              <a:t>Т.е.</a:t>
            </a:r>
            <a:r>
              <a:rPr lang="ru-RU" baseline="0" dirty="0" smtClean="0"/>
              <a:t> свои реализации </a:t>
            </a:r>
            <a:r>
              <a:rPr lang="ru-RU" baseline="0" dirty="0" smtClean="0"/>
              <a:t>интерфейса </a:t>
            </a:r>
            <a:r>
              <a:rPr lang="en-US" b="1" dirty="0" smtClean="0"/>
              <a:t>ResourceResolverFactory</a:t>
            </a:r>
            <a:r>
              <a:rPr lang="ru-RU" b="1" dirty="0" smtClean="0"/>
              <a:t> и </a:t>
            </a:r>
            <a:r>
              <a:rPr lang="en-US" b="1" dirty="0" smtClean="0"/>
              <a:t>ResourceResolver</a:t>
            </a:r>
            <a:r>
              <a:rPr lang="ru-RU" baseline="0" dirty="0" smtClean="0"/>
              <a:t>. </a:t>
            </a:r>
            <a:r>
              <a:rPr lang="ru-RU" baseline="0" dirty="0" smtClean="0"/>
              <a:t>Полезно только, </a:t>
            </a:r>
            <a:r>
              <a:rPr lang="ru-RU" baseline="0" dirty="0" smtClean="0"/>
              <a:t>если мы </a:t>
            </a:r>
            <a:r>
              <a:rPr lang="ru-RU" baseline="0" dirty="0" smtClean="0"/>
              <a:t>используеться другое хранилище данных.  </a:t>
            </a:r>
          </a:p>
          <a:p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JCR_JACKRABBIT</a:t>
            </a:r>
            <a:r>
              <a:rPr lang="ru-RU" b="1" dirty="0" smtClean="0"/>
              <a:t> – </a:t>
            </a:r>
            <a:r>
              <a:rPr lang="ru-RU" b="0" dirty="0" smtClean="0"/>
              <a:t>использует реальный репозиторий из</a:t>
            </a:r>
            <a:r>
              <a:rPr lang="ru-RU" b="0" baseline="0" dirty="0" smtClean="0"/>
              <a:t> пакета </a:t>
            </a:r>
            <a:r>
              <a:rPr lang="en-US" b="1" dirty="0" smtClean="0"/>
              <a:t>sling</a:t>
            </a:r>
            <a:r>
              <a:rPr lang="ru-RU" b="1" dirty="0" smtClean="0"/>
              <a:t>.</a:t>
            </a:r>
            <a:r>
              <a:rPr lang="en-US" b="1" dirty="0" smtClean="0"/>
              <a:t>commons</a:t>
            </a:r>
            <a:r>
              <a:rPr lang="ru-RU" b="1" dirty="0" smtClean="0"/>
              <a:t>.</a:t>
            </a:r>
            <a:r>
              <a:rPr lang="en-US" b="1" dirty="0" smtClean="0"/>
              <a:t>testing</a:t>
            </a:r>
            <a:r>
              <a:rPr lang="ru-RU" dirty="0" smtClean="0"/>
              <a:t>, т.е. тот самый </a:t>
            </a:r>
            <a:r>
              <a:rPr lang="en-US" b="1" dirty="0" smtClean="0"/>
              <a:t>TransientRepository </a:t>
            </a:r>
            <a:r>
              <a:rPr lang="ru-RU" b="0" dirty="0" smtClean="0"/>
              <a:t>который</a:t>
            </a:r>
            <a:r>
              <a:rPr lang="ru-RU" b="0" baseline="0" dirty="0" smtClean="0"/>
              <a:t> мы рассматривали ранее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JCR_OAK</a:t>
            </a:r>
            <a:r>
              <a:rPr lang="ru-RU" b="1" dirty="0" smtClean="0"/>
              <a:t> – </a:t>
            </a:r>
            <a:r>
              <a:rPr lang="ru-RU" b="0" dirty="0" smtClean="0"/>
              <a:t>использует</a:t>
            </a:r>
            <a:r>
              <a:rPr lang="ru-RU" b="0" baseline="0" dirty="0" smtClean="0"/>
              <a:t> реальный репозиторий, только </a:t>
            </a:r>
            <a:r>
              <a:rPr lang="ru-RU" b="0" baseline="0" dirty="0" smtClean="0"/>
              <a:t>уже имплементацию </a:t>
            </a:r>
            <a:r>
              <a:rPr lang="en-US" b="1" baseline="0" dirty="0" smtClean="0"/>
              <a:t>Oak</a:t>
            </a:r>
            <a:r>
              <a:rPr lang="ru-RU" b="0" baseline="0" dirty="0" smtClean="0"/>
              <a:t> базирующийся на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самой простой реализации </a:t>
            </a:r>
            <a:r>
              <a:rPr lang="en-US" b="1" baseline="0" dirty="0" smtClean="0"/>
              <a:t>MemoryNodeStore</a:t>
            </a:r>
            <a:r>
              <a:rPr lang="ru-RU" b="0" baseline="0" dirty="0" smtClean="0"/>
              <a:t>, которая хранит репоизторий в памяти</a:t>
            </a:r>
            <a:r>
              <a:rPr lang="en-US" b="0" baseline="0" dirty="0" smtClean="0"/>
              <a:t>.</a:t>
            </a:r>
            <a:r>
              <a:rPr lang="ru-RU" b="0" baseline="0" dirty="0" smtClean="0"/>
              <a:t> Все плюшки реального репозитория дают нам полный контроль над тестированием данных, хотя и занимает несколько </a:t>
            </a:r>
            <a:r>
              <a:rPr lang="ru-RU" b="0" baseline="0" dirty="0" smtClean="0"/>
              <a:t>секунд (миллисекунд?) </a:t>
            </a:r>
            <a:r>
              <a:rPr lang="ru-RU" b="0" baseline="0" dirty="0" smtClean="0"/>
              <a:t>для поднятия репозитория для каждого теста.</a:t>
            </a:r>
            <a:endParaRPr lang="en-US" b="0" dirty="0" smtClean="0"/>
          </a:p>
          <a:p>
            <a:endParaRPr lang="en-US" dirty="0" smtClean="0"/>
          </a:p>
          <a:p>
            <a:r>
              <a:rPr lang="ru-RU" dirty="0" smtClean="0"/>
              <a:t>При использовании реальных</a:t>
            </a:r>
            <a:r>
              <a:rPr lang="ru-RU" baseline="0" dirty="0" smtClean="0"/>
              <a:t> репозиториев необходимо помнить, что они не очищаются для каждого теста, потому необходимо это контролировать. </a:t>
            </a:r>
            <a:r>
              <a:rPr lang="ru-RU" baseline="0" dirty="0" smtClean="0"/>
              <a:t>Опять таки регистрация </a:t>
            </a:r>
            <a:r>
              <a:rPr lang="ru-RU" baseline="0" dirty="0" smtClean="0"/>
              <a:t>типов нод </a:t>
            </a:r>
            <a:r>
              <a:rPr lang="ru-RU" baseline="0" dirty="0" smtClean="0"/>
              <a:t>лежит </a:t>
            </a:r>
            <a:r>
              <a:rPr lang="ru-RU" baseline="0" dirty="0" smtClean="0"/>
              <a:t>на вас. Обе эти имплементации имею набор дополнительных зависимостей , которые надо подключить.</a:t>
            </a:r>
          </a:p>
          <a:p>
            <a:endParaRPr lang="ru-RU" baseline="0" dirty="0" smtClean="0"/>
          </a:p>
          <a:p>
            <a:r>
              <a:rPr lang="ru-RU" dirty="0" smtClean="0"/>
              <a:t>Открыть </a:t>
            </a:r>
            <a:r>
              <a:rPr lang="en-US" b="1" dirty="0" smtClean="0"/>
              <a:t>ImprovedJcrProductsDAOImplTest</a:t>
            </a:r>
            <a:endParaRPr lang="en-US" b="1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опять</a:t>
            </a:r>
            <a:r>
              <a:rPr lang="ru-RU" baseline="0" dirty="0" smtClean="0"/>
              <a:t> таки мы можем использовать обьект фактори для получения нужных нам обьектов. На этом примере – резолвер обычный и резолвер с типом.</a:t>
            </a:r>
          </a:p>
          <a:p>
            <a:r>
              <a:rPr lang="ru-RU" dirty="0" smtClean="0"/>
              <a:t>После </a:t>
            </a:r>
            <a:r>
              <a:rPr lang="ru-RU" dirty="0" smtClean="0"/>
              <a:t>того, как выбрали какой репозиторий вы хотите использовать для тестов, создаём его и создаём тестовые данные.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Посмотрим</a:t>
            </a:r>
            <a:r>
              <a:rPr lang="en-US" dirty="0" smtClean="0"/>
              <a:t> </a:t>
            </a:r>
            <a:r>
              <a:rPr lang="ru-RU" dirty="0" smtClean="0"/>
              <a:t>как я это делаю в </a:t>
            </a:r>
            <a:r>
              <a:rPr lang="en-US" b="1" dirty="0" smtClean="0"/>
              <a:t>ImprovedAgainAndAgainJcrBrandsDAOImplTest</a:t>
            </a:r>
            <a:r>
              <a:rPr lang="ru-RU" b="1" dirty="0" smtClean="0"/>
              <a:t> </a:t>
            </a:r>
            <a:r>
              <a:rPr lang="ru-RU" b="1" dirty="0" smtClean="0"/>
              <a:t>для примера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 дополнительных </a:t>
            </a:r>
            <a:r>
              <a:rPr lang="ru-RU" dirty="0" smtClean="0"/>
              <a:t>плюшек библиотеки, </a:t>
            </a:r>
            <a:r>
              <a:rPr lang="ru-RU" dirty="0" smtClean="0"/>
              <a:t>мы можем подключать свои </a:t>
            </a:r>
            <a:r>
              <a:rPr lang="ru-RU" smtClean="0"/>
              <a:t>классы </a:t>
            </a:r>
            <a:r>
              <a:rPr lang="ru-RU" smtClean="0"/>
              <a:t>адаптеры (пир этом вариант адаптации к моку тоже следует рассматривать) </a:t>
            </a:r>
            <a:r>
              <a:rPr lang="ru-RU" dirty="0" smtClean="0"/>
              <a:t>и тестировать </a:t>
            </a:r>
            <a:r>
              <a:rPr lang="ru-RU" dirty="0" smtClean="0"/>
              <a:t>их работу в </a:t>
            </a:r>
            <a:r>
              <a:rPr lang="ru-RU" smtClean="0"/>
              <a:t>контексте фреймворка.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наш класс получает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сервис, то мы можем зарегестрировать его через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BundleContext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реализация которого в 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 Mock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пакете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Но, мы можем использовать обьект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SlingScriptHelper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фабричный метод класса </a:t>
            </a:r>
            <a:r>
              <a:rPr lang="en-US" b="1" dirty="0" smtClean="0"/>
              <a:t>MockSling</a:t>
            </a:r>
            <a:r>
              <a:rPr lang="ru-RU" dirty="0" smtClean="0"/>
              <a:t> который предоставляет экземпляры реквеста, респонса и контекста бандла для тестирования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одна из плюшек, которую мы видели уже – обьекты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быстрого создания тестового контента через импорт данных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файла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Обьект лоадер достпен в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SlingContext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метод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load().</a:t>
            </a:r>
          </a:p>
          <a:p>
            <a:r>
              <a:rPr lang="ru-RU" dirty="0" smtClean="0"/>
              <a:t>При необходимости можно</a:t>
            </a:r>
            <a:r>
              <a:rPr lang="ru-RU" baseline="0" dirty="0" smtClean="0"/>
              <a:t> загрузить бинарные данные если мы манипулируем стримами в нашем классе. Данные будут сохранены в стандартых нодах типа</a:t>
            </a:r>
            <a:r>
              <a:rPr lang="ru-RU" b="1" baseline="0" dirty="0" smtClean="0"/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nt:file/nt:resource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nt:resource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Напрмер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этот код создаёт новый ресурс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/content/binary/sample-file.gif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и, все вышележащие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ресурсы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импортирует бинарные данные в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jcr:content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дочернюю ноду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обект –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ContentBuilder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быстрого создания ресурсов вручную через методы билдера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Обьект билдер достпен в  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SlingContext 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метод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build().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последняя библиотека позволяет использовать мок</a:t>
            </a:r>
            <a:r>
              <a:rPr lang="ru-RU" baseline="0" dirty="0" smtClean="0"/>
              <a:t> обьект </a:t>
            </a:r>
            <a:r>
              <a:rPr lang="en-US" baseline="0" dirty="0" smtClean="0"/>
              <a:t>OSGi </a:t>
            </a:r>
            <a:r>
              <a:rPr lang="ru-RU" baseline="0" dirty="0" smtClean="0"/>
              <a:t>контейнер. Т.е типа бандл обьект,  конекст бандла и  взаимодействие между ними. В итоге регистрируя свои сервисы мы можем тестировать получение ссылок на них и работу с ними. Бибилиотека позволяе читать и разбирать метаинформацию по сервисам из </a:t>
            </a:r>
            <a:r>
              <a:rPr lang="en-US" baseline="0" dirty="0" smtClean="0"/>
              <a:t>XML </a:t>
            </a:r>
            <a:r>
              <a:rPr lang="ru-RU" baseline="0" dirty="0" smtClean="0"/>
              <a:t>файлов что позволяет применять конфигурацию на сервис.</a:t>
            </a:r>
          </a:p>
          <a:p>
            <a:endParaRPr lang="ru-RU" dirty="0" smtClean="0"/>
          </a:p>
          <a:p>
            <a:r>
              <a:rPr lang="ru-RU" dirty="0" smtClean="0"/>
              <a:t>Поддерживает внедрение зависимостей на основе аннотаций, как статичискую, так и динамическую. Наш псевдо контейнер вызывает методы активации, модификации и деактивации компонента среды </a:t>
            </a:r>
            <a:r>
              <a:rPr lang="en-US" dirty="0" smtClean="0"/>
              <a:t>OSGi.</a:t>
            </a:r>
            <a:endParaRPr lang="ru-RU" dirty="0" smtClean="0"/>
          </a:p>
          <a:p>
            <a:r>
              <a:rPr lang="ru-RU" dirty="0" smtClean="0"/>
              <a:t>Возможно регистрировать слушатели на сервисы и бандлы. Контейнер содержит моковую имплментацию</a:t>
            </a:r>
            <a:r>
              <a:rPr lang="ru-RU" baseline="0" dirty="0" smtClean="0"/>
              <a:t> </a:t>
            </a:r>
            <a:r>
              <a:rPr lang="en-US" baseline="0" dirty="0" smtClean="0"/>
              <a:t>LOGService </a:t>
            </a:r>
            <a:r>
              <a:rPr lang="ru-RU" baseline="0" dirty="0" smtClean="0"/>
              <a:t>который логирует информацию через </a:t>
            </a:r>
            <a:r>
              <a:rPr lang="en-US" baseline="0" dirty="0" smtClean="0"/>
              <a:t>SLF4J </a:t>
            </a:r>
            <a:r>
              <a:rPr lang="ru-RU" baseline="0" dirty="0" smtClean="0"/>
              <a:t>в контексте </a:t>
            </a:r>
            <a:r>
              <a:rPr lang="en-US" baseline="0" dirty="0" smtClean="0"/>
              <a:t>Junit </a:t>
            </a:r>
            <a:r>
              <a:rPr lang="ru-RU" baseline="0" dirty="0" smtClean="0"/>
              <a:t>тестов и моковую имплементацию </a:t>
            </a:r>
            <a:r>
              <a:rPr lang="en-US" dirty="0" smtClean="0"/>
              <a:t>EventAdmin</a:t>
            </a:r>
            <a:r>
              <a:rPr lang="ru-RU" dirty="0" smtClean="0"/>
              <a:t> а</a:t>
            </a:r>
            <a:r>
              <a:rPr lang="en-US" dirty="0" smtClean="0"/>
              <a:t> </a:t>
            </a:r>
            <a:r>
              <a:rPr lang="ru-RU" dirty="0" smtClean="0"/>
              <a:t>который поддерживает регистрацию</a:t>
            </a:r>
            <a:r>
              <a:rPr lang="ru-RU" baseline="0" dirty="0" smtClean="0"/>
              <a:t> </a:t>
            </a:r>
            <a:r>
              <a:rPr lang="en-US" dirty="0" smtClean="0"/>
              <a:t>EventHandler </a:t>
            </a:r>
            <a:r>
              <a:rPr lang="ru-RU" dirty="0" smtClean="0"/>
              <a:t>ов</a:t>
            </a:r>
            <a:r>
              <a:rPr lang="en-US" dirty="0" smtClean="0"/>
              <a:t> </a:t>
            </a:r>
            <a:r>
              <a:rPr lang="ru-RU" dirty="0" smtClean="0"/>
              <a:t>сервисов.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Простенький пример использовани конекста. Создание нового контекста, добавление и активация нового класса и получение экземпляра сервиса.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2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использовании фабричного метода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MockOsgi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получить различные обьекты м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оки – бандл контекст, компонент контекст и прочее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поддерживаеться симуляция регистрации сервисов в контексте.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6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работе с конекстом необходим быть уверенным, что регистрируешь сервисы в правильном порядке по цепочке</a:t>
            </a:r>
            <a:r>
              <a:rPr lang="ru-RU" baseline="0" dirty="0" smtClean="0"/>
              <a:t> зависимостей.</a:t>
            </a:r>
            <a:r>
              <a:rPr lang="ru-RU" dirty="0" smtClean="0"/>
              <a:t>  Только динамические ссылки будут автоматическо обработаны</a:t>
            </a:r>
            <a:r>
              <a:rPr lang="ru-RU" baseline="0" dirty="0" smtClean="0"/>
              <a:t> в не зависимости от порядка регистрации классов. Метод </a:t>
            </a:r>
            <a:r>
              <a:rPr lang="en-US" b="1" dirty="0" smtClean="0"/>
              <a:t>injectServices</a:t>
            </a:r>
            <a:r>
              <a:rPr lang="en-US" dirty="0" smtClean="0"/>
              <a:t>, </a:t>
            </a:r>
            <a:r>
              <a:rPr lang="en-US" b="1" dirty="0" smtClean="0"/>
              <a:t>activate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/>
              <a:t>deactivate</a:t>
            </a:r>
            <a:r>
              <a:rPr lang="en-US" dirty="0" smtClean="0"/>
              <a:t> </a:t>
            </a:r>
            <a:r>
              <a:rPr lang="ru-RU" dirty="0" smtClean="0"/>
              <a:t>могут работать правильно только когда метаданные в </a:t>
            </a:r>
            <a:r>
              <a:rPr lang="en-US" dirty="0" smtClean="0"/>
              <a:t>XML </a:t>
            </a:r>
            <a:r>
              <a:rPr lang="ru-RU" dirty="0" smtClean="0"/>
              <a:t>файле найдены в текущем пути загрузки  классов в</a:t>
            </a:r>
            <a:r>
              <a:rPr lang="en-US" dirty="0" smtClean="0"/>
              <a:t> OSGI-INF</a:t>
            </a:r>
            <a:r>
              <a:rPr lang="ru-RU" dirty="0" smtClean="0"/>
              <a:t> директории</a:t>
            </a:r>
            <a:r>
              <a:rPr lang="en-US" dirty="0" smtClean="0"/>
              <a:t>. </a:t>
            </a:r>
            <a:r>
              <a:rPr lang="ru-RU" dirty="0" smtClean="0"/>
              <a:t>Как вы знете они генерируються автоматически плагином </a:t>
            </a:r>
            <a:r>
              <a:rPr lang="en-US" dirty="0" smtClean="0"/>
              <a:t>Maven SCR</a:t>
            </a:r>
            <a:r>
              <a:rPr lang="ru-RU" dirty="0" smtClean="0"/>
              <a:t> и выложены по правильно пути другим плагином, типа</a:t>
            </a:r>
            <a:r>
              <a:rPr lang="ru-RU" baseline="0" dirty="0" smtClean="0"/>
              <a:t> </a:t>
            </a:r>
            <a:r>
              <a:rPr lang="en-US" baseline="0" dirty="0" smtClean="0"/>
              <a:t>assemble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конечно, глядя</a:t>
            </a:r>
            <a:r>
              <a:rPr lang="ru-RU" baseline="0" dirty="0" smtClean="0"/>
              <a:t> на такое мне хотелось</a:t>
            </a:r>
            <a:r>
              <a:rPr lang="ru-RU" dirty="0" smtClean="0"/>
              <a:t> найти пути уменьшить оверхэд</a:t>
            </a:r>
            <a:r>
              <a:rPr lang="ru-RU" baseline="0" dirty="0" smtClean="0"/>
              <a:t> при написании тестов. Убрать эти простыни моков, ну или хотя бы уменьшить их.  Я решил посмотреть, что у нас есть сейчас на проекте и что можно использовать для того, что бы уменьшить количество времени затрачиваемого на написание тестов</a:t>
            </a:r>
            <a:r>
              <a:rPr lang="en-US" baseline="0" dirty="0" smtClean="0"/>
              <a:t>. </a:t>
            </a:r>
            <a:r>
              <a:rPr lang="ru-RU" baseline="0" dirty="0" smtClean="0"/>
              <a:t>При всём этом, проблему усиливает то, что у нас классы зачастую используют разные уровни </a:t>
            </a:r>
            <a:r>
              <a:rPr lang="en-US" baseline="0" dirty="0" smtClean="0"/>
              <a:t>API </a:t>
            </a:r>
            <a:r>
              <a:rPr lang="ru-RU" baseline="0" dirty="0" smtClean="0"/>
              <a:t> - </a:t>
            </a:r>
            <a:r>
              <a:rPr lang="en-US" baseline="0" dirty="0" smtClean="0"/>
              <a:t>JCR, Sling </a:t>
            </a:r>
            <a:r>
              <a:rPr lang="ru-RU" baseline="0" dirty="0" smtClean="0"/>
              <a:t>и </a:t>
            </a:r>
            <a:r>
              <a:rPr lang="en-US" baseline="0" dirty="0" smtClean="0"/>
              <a:t>AEM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Все видели классы разные методы которого работаю как с нодами так и с ресурсами </a:t>
            </a:r>
            <a:r>
              <a:rPr lang="en-US" baseline="0" dirty="0" smtClean="0"/>
              <a:t>SLING </a:t>
            </a:r>
            <a:r>
              <a:rPr lang="ru-RU" baseline="0" dirty="0" smtClean="0"/>
              <a:t>фреймворка.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того что бы написать хорошие тесты нам надо чётко определять, с каким уровнем </a:t>
            </a:r>
            <a:r>
              <a:rPr lang="en-US" baseline="0" dirty="0" smtClean="0"/>
              <a:t>API</a:t>
            </a:r>
            <a:r>
              <a:rPr lang="ru-RU" baseline="0" dirty="0" smtClean="0"/>
              <a:t> мы работаем в классе и при необходимости отрефакторить класс.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Давайте поёдем снизу вверх и рассмотрим, что мы можем использовать для своих нужд. К счастью, у нас не сильно большой выбор и потому я пошел по одной линейки самых лучших библиотек.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7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вот надо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идти глубже, вернее подниматься в наших абстракциях.  Тестировать работу с 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AEM.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здесь нам может помочь 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бибилотека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WCM.IO</a:t>
            </a:r>
            <a:r>
              <a:rPr lang="ru-RU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5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она поддерживате </a:t>
            </a:r>
            <a:r>
              <a:rPr lang="en-US" baseline="0" dirty="0" smtClean="0"/>
              <a:t>?</a:t>
            </a:r>
          </a:p>
          <a:p>
            <a:endParaRPr lang="en-US" dirty="0" smtClean="0"/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mock implementation supports: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mocked OSGi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mocked JCR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mocked Sling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environment provided by the Apache Sling project.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сути ко всему, что мы рассматривали ранее.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AEM WCM API objects PageManager, Page, Template, ComponentManager, Component, TagManager, Tag, Designer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AEM DAM API objects Asset and Rendition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rule AemContext for easy access to all context objects and registering adapter factories and OSGi services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support for Sling Models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run modes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adapter factory</a:t>
            </a: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features are 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supported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parts of the AEM API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8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Простенький пример.</a:t>
            </a: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Всё наше взаимодействие происходит через обьект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AemContext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создаётся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правилом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Обьект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 заботится об инициализациях и очистки для того что бы наши тесты проходили чисто и независимо. И если надо, паралельно. Мы можем комбинировать юнит тесты с аннотацией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@RunWith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фреймворком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AemContext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следующие обьекты и функционал, которые он, правильно, берёт из прочих библиотек рассмотренных ранее и наследует весь их фунционал. 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 Component Context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 Bundle Context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Resource Resolver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Request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Response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Script Helper</a:t>
            </a:r>
            <a:endParaRPr lang="ru-RU" sz="9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 OSGi services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 adapter factories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Accessing JSON Importer</a:t>
            </a:r>
            <a:b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3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и простой пример использования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AEM API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методов в Юнит тестах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построении юнит тестов для приложения мы обычно используем какие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либо специфические задачи, такие как регистрация сервисов, адапетров и импорт контента. Для того, что бы сделать тесты более чистыми мы можем использовать  каллбэк классы в которых будет реализован необходимый функционал.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6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и всё. </a:t>
            </a:r>
            <a:r>
              <a:rPr lang="ru-RU" sz="9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Спасибо!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давайте начнём с самого нижнего уровня -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мы ограничиваемся только библиотекой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иногда ИМЕЕТ смысл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использовать ТОЛЬКО её. Но часто, нам надо тестировать не просто вызовы методов репозитория, а манипуляции с данными в репозитории. Просто вызов методов что нам даст то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 вроде как что то сделали с нодой, выставили свойство, поменял что то. А если мы вызвали еще один метод и выставили новое свойство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Проверили, что вызвалось свойство ноды с любой строкой как имя свойства и любой строкой как значение? А если мы забыли замокать метод? Мокито нам вообще не даст никакой информации. </a:t>
            </a:r>
          </a:p>
          <a:p>
            <a:endParaRPr lang="ru-RU" dirty="0" smtClean="0"/>
          </a:p>
          <a:p>
            <a:r>
              <a:rPr lang="ru-RU" dirty="0" smtClean="0"/>
              <a:t>А методы которые складывают данные в репозиторий по определённой логике ?</a:t>
            </a:r>
          </a:p>
          <a:p>
            <a:r>
              <a:rPr lang="ru-RU" dirty="0" smtClean="0"/>
              <a:t>Так что же делать ? – Создавать реальные данные и тестировать</a:t>
            </a:r>
            <a:r>
              <a:rPr lang="ru-RU" baseline="0" dirty="0" smtClean="0"/>
              <a:t> логику манипуляции с данными.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Многим, если не всем известен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старый знакомый класс –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TransientRepository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ядра бибилиотеки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может быть лучше, чем реальный репозиторий для тестирования логики работы с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TransientRepository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стартует репозиторий после первого логина и останавливает его когда последняя сессия завершает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свою работу. Репозиторий сам по себе стартует в памяти, что позволяет ему работать довольно быстро, но несмотря на это репозиторий создаёт структуру файлов на диске и при сохранении сессии сохраняет все данные в эту структуру. Конечно, работа с диском нежелательна, но это так называемый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tradeoff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должны учитывать в нашем тесте ?  Для того, что бы уменишить время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обращения к диску, мы можем покладывать файл конфигурации, который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иначе будет создаваться и записываться на диск при каждом старте в каждом тесте. Мы будем обязаны подкладывать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CND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с моделями данных нашего репозитория. Нам нужна будет административная сессия для создания тестовых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и их очистки репозитория в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 методах тест класса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 я указал все зависимости которые будут нужны.  Это сама спецификация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 API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 имплементация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Jackrabbit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Jackrabbit commons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более комфортной работе с репозиторием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написал тест и постарался учесть все моменты и обьеденить лучшие практики в тесте.</a:t>
            </a:r>
          </a:p>
          <a:p>
            <a:r>
              <a:rPr lang="ru-RU" dirty="0" smtClean="0"/>
              <a:t>Основные точки класса которые нужно рассмотреть это временная директория, для того, что бы множественные запуски тестов не аффектили друг друга, если очистка репозитория проввалиться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Для этого можно использовать класс </a:t>
            </a:r>
            <a:r>
              <a:rPr lang="en-US" b="1" dirty="0" smtClean="0"/>
              <a:t>TemporaryFolder</a:t>
            </a:r>
            <a:r>
              <a:rPr lang="ru-RU" b="1" dirty="0" smtClean="0"/>
              <a:t> </a:t>
            </a:r>
            <a:r>
              <a:rPr lang="ru-RU" b="0" dirty="0" smtClean="0"/>
              <a:t>из бибилиотеки </a:t>
            </a:r>
            <a:r>
              <a:rPr lang="en-US" b="1" dirty="0" smtClean="0"/>
              <a:t>junit</a:t>
            </a:r>
            <a:r>
              <a:rPr lang="ru-RU" b="1" dirty="0" smtClean="0"/>
              <a:t> </a:t>
            </a:r>
            <a:r>
              <a:rPr lang="ru-RU" b="0" dirty="0" smtClean="0"/>
              <a:t>вместе с аннотацией </a:t>
            </a:r>
            <a:r>
              <a:rPr lang="en-US" b="1" dirty="0" smtClean="0"/>
              <a:t>ClassRule</a:t>
            </a:r>
            <a:r>
              <a:rPr lang="ru-RU" b="1" dirty="0" smtClean="0"/>
              <a:t>. </a:t>
            </a:r>
            <a:r>
              <a:rPr lang="ru-RU" b="0" dirty="0" smtClean="0"/>
              <a:t> Папочка</a:t>
            </a:r>
            <a:r>
              <a:rPr lang="ru-RU" b="0" baseline="0" dirty="0" smtClean="0"/>
              <a:t> созданная таким образом перед тестом будет уничтожаться после завершения тестов самим </a:t>
            </a:r>
            <a:r>
              <a:rPr lang="en-US" b="1" baseline="0" dirty="0" smtClean="0"/>
              <a:t>JUnit</a:t>
            </a:r>
            <a:r>
              <a:rPr lang="ru-RU" b="0" baseline="0" dirty="0" smtClean="0"/>
              <a:t>.</a:t>
            </a:r>
          </a:p>
          <a:p>
            <a:endParaRPr lang="ru-RU" b="0" baseline="0" dirty="0" smtClean="0"/>
          </a:p>
          <a:p>
            <a:r>
              <a:rPr lang="ru-RU" b="0" baseline="0" dirty="0" smtClean="0"/>
              <a:t>Далее, можно создать конфигурационный файл репозитория. Конечно, он может создаваться автоматически, но почему бы не попробовать создать свой и использовать его для всех репозиториев </a:t>
            </a:r>
            <a:r>
              <a:rPr lang="en-US" b="0" baseline="0" dirty="0" smtClean="0"/>
              <a:t>?</a:t>
            </a:r>
            <a:r>
              <a:rPr lang="ru-RU" b="0" baseline="0" dirty="0" smtClean="0"/>
              <a:t> Достаточно подложить его в ресурсы и использовать каждый раз.</a:t>
            </a:r>
            <a:endParaRPr lang="ru-RU" b="1" baseline="0" dirty="0" smtClean="0"/>
          </a:p>
          <a:p>
            <a:endParaRPr lang="en-US" dirty="0" smtClean="0"/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Далее,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необходимы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доступа для административной сессии которую и будем по возможности использовать в тестах. После этого, необходимо загрузить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CND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файл, если он нам необходим.</a:t>
            </a: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приготовления должны выполнятся в методе помеченной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аннотацией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BeforeClass</a:t>
            </a:r>
            <a:r>
              <a:rPr lang="ru-RU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 бы не делать</a:t>
            </a:r>
            <a:r>
              <a:rPr lang="ru-RU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этого перед каждым тест методом. После этого в метода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создавать структуру нод для тестирования и удалять их.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После тестов, необходимо очистить тестовые данные для последующих тестов. С временнай директория всё просто</a:t>
            </a:r>
            <a:r>
              <a:rPr lang="ru-RU" baseline="0" dirty="0" smtClean="0"/>
              <a:t> - она</a:t>
            </a:r>
            <a:r>
              <a:rPr lang="ru-RU" dirty="0" smtClean="0"/>
              <a:t> будет очищена </a:t>
            </a:r>
            <a:r>
              <a:rPr lang="en-US" dirty="0" smtClean="0"/>
              <a:t>Junit </a:t>
            </a:r>
            <a:r>
              <a:rPr lang="ru-RU" dirty="0" smtClean="0"/>
              <a:t>в ином случае необходимо сделать это вручную.</a:t>
            </a:r>
          </a:p>
          <a:p>
            <a:r>
              <a:rPr lang="ru-RU" dirty="0" smtClean="0"/>
              <a:t>В методе помеченном аннотицией </a:t>
            </a:r>
            <a:r>
              <a:rPr lang="en-US" dirty="0" smtClean="0"/>
              <a:t>@AfterClass</a:t>
            </a:r>
            <a:r>
              <a:rPr lang="ru-RU" dirty="0" smtClean="0"/>
              <a:t> необходимо завершить сессию. </a:t>
            </a:r>
            <a:r>
              <a:rPr lang="en-US" dirty="0" smtClean="0"/>
              <a:t>JUNit </a:t>
            </a:r>
            <a:r>
              <a:rPr lang="ru-RU" dirty="0" smtClean="0"/>
              <a:t>сам</a:t>
            </a:r>
            <a:r>
              <a:rPr lang="ru-RU" baseline="0" dirty="0" smtClean="0"/>
              <a:t> позаботится о том, что бу удалить репозиторий с диска при любом исходе тестов – провалятся они или нет. </a:t>
            </a: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Открыть и показать файл </a:t>
            </a:r>
            <a:r>
              <a:rPr lang="en-US" b="1" dirty="0" smtClean="0"/>
              <a:t>DefaultFeedGenerationPersisterTest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принципе это наверно единственный</a:t>
            </a:r>
            <a:r>
              <a:rPr lang="ru-RU" baseline="0" dirty="0" smtClean="0"/>
              <a:t> подход для тестирования логики классов работающих с репозиторием.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мы часто обращаемся к хранилищу данные через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которого те же ноды представлены в виде ресурсов. При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мы можем адаптировать ресурсы к нодам и работать уже с ними.</a:t>
            </a: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 совсем правильный подход, и это лично моё мнение, он обусловен не всегда удобной функциональность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незнанием и неумением с ним работать. А часто и не желанием искать функционал, а работе по принципу – буду делать так, как знаю и ладно.</a:t>
            </a: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Имитация двух уровней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более усложняют имитацию фреймворков и логики работы с ними. Но, к счастью, есть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бибилиотеки которые много могут сделать за нас. </a:t>
            </a: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данном случае мы будем использовать бибилотеки написанные именно для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тестов. При этом для нас есть целый ряд (5 штук) отдельных библиотек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тестов различного типа и уровня. </a:t>
            </a: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их отсортировал примерно по возрастанию сложности.</a:t>
            </a:r>
          </a:p>
          <a:p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библиотека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Testing Tools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загружаеться как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бандл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для следующих случаев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 в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обязателено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бандл может быть использован в различных реализациях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контейнера, не только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Felix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Далее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апуск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 в запущенном инстансе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фреймворка. Запуск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интеграционных тестов через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ru-RU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вызовы как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сборки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и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отдельными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командами в рабочем энве.</a:t>
            </a: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 Mocks </a:t>
            </a:r>
            <a:r>
              <a:rPr lang="ru-RU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которая облегчает нам написание тестов на репозиторий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 Mock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имитирует дерево ресурсов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фреймворка.</a:t>
            </a:r>
          </a:p>
          <a:p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</a:t>
            </a:r>
            <a:r>
              <a:rPr lang="ru-RU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обладает более шировкими возможностями чем преведущая бибилотека и позволяет тестировать классы которые используют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mocks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тестировать классы использующие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OSGi API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затрону ключевые моменты каждой библиотеки.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 testing tools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набор классов моков для различных уровней нашего приложения. В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частности, для нас будет интересен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базовый класс </a:t>
            </a:r>
            <a:r>
              <a:rPr lang="en-US" b="1" dirty="0" smtClean="0"/>
              <a:t>RepositoryTestBase</a:t>
            </a:r>
            <a:r>
              <a:rPr lang="ru-RU" dirty="0" smtClean="0"/>
              <a:t>  ( смотрим </a:t>
            </a:r>
            <a:r>
              <a:rPr lang="en-US" b="1" dirty="0" smtClean="0"/>
              <a:t>ImprovedBrandsDAOTest</a:t>
            </a:r>
            <a:r>
              <a:rPr lang="ru-RU" dirty="0" smtClean="0"/>
              <a:t>) который </a:t>
            </a:r>
            <a:r>
              <a:rPr lang="ru-RU" dirty="0" smtClean="0"/>
              <a:t>позволяет вынести </a:t>
            </a:r>
            <a:r>
              <a:rPr lang="ru-RU" dirty="0" smtClean="0"/>
              <a:t>некоторые затраты на создание репозитория из наших тестов. Остальное для нас не столь важно.</a:t>
            </a:r>
          </a:p>
          <a:p>
            <a:r>
              <a:rPr lang="ru-RU" dirty="0" smtClean="0"/>
              <a:t>Давайте </a:t>
            </a:r>
            <a:r>
              <a:rPr lang="ru-RU" dirty="0" smtClean="0"/>
              <a:t>посмотрим на </a:t>
            </a:r>
            <a:r>
              <a:rPr lang="ru-RU" dirty="0" smtClean="0"/>
              <a:t>пример в классе</a:t>
            </a:r>
            <a:r>
              <a:rPr lang="ru-RU" b="1" dirty="0" smtClean="0"/>
              <a:t>  </a:t>
            </a:r>
            <a:r>
              <a:rPr lang="en-US" b="1" dirty="0" smtClean="0"/>
              <a:t>ImprovedBrandsDAOTest</a:t>
            </a:r>
            <a:endParaRPr lang="ru-RU" sz="9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бибилиотека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Mock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уже имитирует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работу с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 API</a:t>
            </a:r>
            <a:r>
              <a:rPr lang="ru-RU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нашем тестируемом классе. Т.е. логику работы с реальным репозиторием, но при этом реального репозитория не поднимаеться.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всегда, у нас есть то, что поддерживаеться и то, что не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поддерживаться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реализация поддерживает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запись и чтение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даннных.</a:t>
            </a: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любого количества нод и свойств в памяти. (по сути в мапе).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Регистрация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пространств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имён. </a:t>
            </a: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Частичная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запросов через указание того какой результат будет возвращён.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поддерживаеться</a:t>
            </a: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нод поддерживаються, но их структура или огрничения нет.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версионирования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Транзакции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поддериваються.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Слушатели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событий могут быть зарегестрированы, но выполнятся не будут. </a:t>
            </a: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поддержки уровней доступа.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Экспорт или импорт данных из документа или систему не поддерживается. </a:t>
            </a:r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поддерживается.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endParaRPr lang="ru-RU" sz="9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рассмотрим совсем простенький примерчик. </a:t>
            </a:r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Всё взаимодействие происходит через обьект фабрику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MockJcr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получать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Моки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различных обьектов. Например, сессии и репозитория.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Тестовый репозиторий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пустой и содержит только корневую ноду.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методы работы с репозиторием (утильные классы),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создавать структуру необходимую для тестов. Если возникает необходимость тестировать запросы, то мы просто указываем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предполагаемое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 которое будет возвращено.</a:t>
            </a: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Либо, как альтернатива, можно указать каллбэк метод, который позволит  динамически настроить возвращаемый набор нод в зависимости от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переданного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выражения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библиотека позволяет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Мок структуру виртуального дерева ресурсов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которой можно получить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ResourceResolver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ResourceResolverFactory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под капотом </a:t>
            </a:r>
            <a:r>
              <a:rPr 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Sling</a:t>
            </a:r>
            <a:r>
              <a:rPr lang="en-US" sz="9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 API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 обычную мапу в памяти для хранения всех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данных.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структура поддерживает транзакционность 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методы </a:t>
            </a:r>
            <a:r>
              <a:rPr lang="en-US" b="1" dirty="0" smtClean="0"/>
              <a:t>commit</a:t>
            </a:r>
            <a:r>
              <a:rPr lang="ru-RU" dirty="0" smtClean="0"/>
              <a:t> и </a:t>
            </a:r>
            <a:r>
              <a:rPr lang="en-US" b="1" dirty="0" smtClean="0"/>
              <a:t>revert</a:t>
            </a:r>
            <a:r>
              <a:rPr lang="ru-RU" dirty="0" smtClean="0"/>
              <a:t>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Есть </a:t>
            </a:r>
            <a:r>
              <a:rPr lang="ru-RU" dirty="0" smtClean="0"/>
              <a:t>поддержка </a:t>
            </a:r>
            <a:r>
              <a:rPr lang="en-US" b="1" dirty="0" smtClean="0"/>
              <a:t>OSGi</a:t>
            </a:r>
            <a:r>
              <a:rPr lang="en-US" dirty="0" smtClean="0"/>
              <a:t> </a:t>
            </a:r>
            <a:r>
              <a:rPr lang="ru-RU" dirty="0" smtClean="0"/>
              <a:t>событий для добавления, изменения или удаления ресурсов.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</a:t>
            </a:r>
            <a:r>
              <a:rPr lang="ru-RU" dirty="0" smtClean="0"/>
              <a:t>имплементация написана так, что бы максимально близко</a:t>
            </a:r>
            <a:r>
              <a:rPr lang="ru-RU" baseline="0" dirty="0" smtClean="0"/>
              <a:t> имитировать поведение </a:t>
            </a:r>
            <a:r>
              <a:rPr lang="en-US" b="1" baseline="0" dirty="0" smtClean="0"/>
              <a:t>JCR</a:t>
            </a:r>
            <a:r>
              <a:rPr lang="en-US" baseline="0" dirty="0" smtClean="0"/>
              <a:t> </a:t>
            </a:r>
            <a:r>
              <a:rPr lang="ru-RU" baseline="0" dirty="0" smtClean="0"/>
              <a:t>реурсов, включая работу с датами и бинарными данными.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 функционал не поддерживается</a:t>
            </a:r>
            <a:r>
              <a:rPr lang="en-US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9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ru-RU" dirty="0" smtClean="0"/>
              <a:t>Аутонтефикация не поддерживается. Всегда имитируеться логин в репозиторий. </a:t>
            </a:r>
            <a:endParaRPr lang="en-US" dirty="0" smtClean="0"/>
          </a:p>
          <a:p>
            <a:r>
              <a:rPr lang="ru-RU" dirty="0" smtClean="0"/>
              <a:t>Механизм</a:t>
            </a:r>
            <a:r>
              <a:rPr lang="ru-RU" baseline="0" dirty="0" smtClean="0"/>
              <a:t> </a:t>
            </a:r>
            <a:r>
              <a:rPr lang="ru-RU" baseline="0" dirty="0" smtClean="0"/>
              <a:t>запросов методами </a:t>
            </a:r>
            <a:r>
              <a:rPr lang="en-US" b="1" dirty="0" smtClean="0"/>
              <a:t>queryResources</a:t>
            </a:r>
            <a:r>
              <a:rPr lang="ru-RU" dirty="0" smtClean="0"/>
              <a:t> и </a:t>
            </a:r>
            <a:r>
              <a:rPr lang="en-US" b="1" dirty="0" smtClean="0"/>
              <a:t>findResources</a:t>
            </a:r>
            <a:r>
              <a:rPr lang="en-US" dirty="0" smtClean="0"/>
              <a:t> </a:t>
            </a:r>
            <a:r>
              <a:rPr lang="ru-RU" dirty="0" smtClean="0"/>
              <a:t>не поддерживается</a:t>
            </a:r>
            <a:r>
              <a:rPr lang="en-US" dirty="0" smtClean="0"/>
              <a:t> </a:t>
            </a:r>
            <a:r>
              <a:rPr lang="ru-RU" dirty="0" smtClean="0"/>
              <a:t>всегда возвращается пустой набор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en-US" b="1" dirty="0" smtClean="0"/>
              <a:t>Sling</a:t>
            </a:r>
            <a:r>
              <a:rPr lang="en-US" baseline="0" dirty="0" smtClean="0"/>
              <a:t> </a:t>
            </a:r>
            <a:r>
              <a:rPr lang="ru-RU" baseline="0" dirty="0" smtClean="0"/>
              <a:t>м</a:t>
            </a:r>
            <a:r>
              <a:rPr lang="ru-RU" dirty="0" smtClean="0"/>
              <a:t>аппинг </a:t>
            </a:r>
            <a:r>
              <a:rPr lang="ru-RU" dirty="0" smtClean="0"/>
              <a:t>ресурсов</a:t>
            </a:r>
            <a:r>
              <a:rPr lang="en-US" dirty="0" smtClean="0"/>
              <a:t> </a:t>
            </a:r>
            <a:r>
              <a:rPr lang="ru-RU" dirty="0" smtClean="0"/>
              <a:t>на</a:t>
            </a:r>
            <a:r>
              <a:rPr lang="ru-RU" baseline="0" dirty="0" smtClean="0"/>
              <a:t> другие пути не поддеривается. </a:t>
            </a:r>
            <a:endParaRPr lang="en-US" baseline="0" dirty="0" smtClean="0"/>
          </a:p>
          <a:p>
            <a:r>
              <a:rPr lang="ru-RU" baseline="0" dirty="0" smtClean="0"/>
              <a:t>Нет </a:t>
            </a:r>
            <a:r>
              <a:rPr lang="ru-RU" baseline="0" dirty="0" smtClean="0"/>
              <a:t>поддержкки наследования типов. </a:t>
            </a:r>
            <a:endParaRPr lang="ru-RU" baseline="0" dirty="0" smtClean="0"/>
          </a:p>
          <a:p>
            <a:endParaRPr lang="ru-RU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 по сути при обычноей</a:t>
            </a:r>
            <a:r>
              <a:rPr lang="ru-RU" sz="9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работе с ресурсами, нам этой бибилотечки достаточно. Давайте откроем класс</a:t>
            </a:r>
            <a:r>
              <a:rPr lang="ru-RU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/>
              <a:t>ImprovedAgainJcrBrandsDAOImplTest</a:t>
            </a:r>
            <a:r>
              <a:rPr lang="ru-RU" b="1" dirty="0" smtClean="0"/>
              <a:t>     метод 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shouldGetAllBrands</a:t>
            </a:r>
            <a:r>
              <a:rPr lang="ru-RU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9" y="4917820"/>
            <a:ext cx="729293" cy="1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11" r:id="rId6"/>
    <p:sldLayoutId id="2147483749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46111" y="1492206"/>
            <a:ext cx="3678237" cy="624145"/>
          </a:xfrm>
        </p:spPr>
        <p:txBody>
          <a:bodyPr/>
          <a:lstStyle/>
          <a:p>
            <a:r>
              <a:rPr lang="en-US" sz="4400" dirty="0" smtClean="0"/>
              <a:t>AEM &amp; TDD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2760479"/>
            <a:ext cx="2100217" cy="397410"/>
          </a:xfrm>
        </p:spPr>
        <p:txBody>
          <a:bodyPr/>
          <a:lstStyle/>
          <a:p>
            <a:r>
              <a:rPr lang="en-US" sz="1800" dirty="0" smtClean="0"/>
              <a:t>It’s </a:t>
            </a:r>
            <a:r>
              <a:rPr lang="en-US" sz="1800" dirty="0"/>
              <a:t>so boring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60399" y="4219575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AUGUST 6, 2015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462543"/>
            <a:ext cx="1580421" cy="2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org.apache.sling.testing.sling</a:t>
            </a:r>
            <a:r>
              <a:rPr lang="en-US" sz="2000" b="1" dirty="0" smtClean="0"/>
              <a:t>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338" y="851678"/>
            <a:ext cx="85232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Supports:</a:t>
            </a:r>
          </a:p>
          <a:p>
            <a:endParaRPr lang="ru-RU" sz="1600" dirty="0" smtClean="0"/>
          </a:p>
          <a:p>
            <a:r>
              <a:rPr lang="en-US" sz="1600" dirty="0" smtClean="0"/>
              <a:t>1. Reading </a:t>
            </a:r>
            <a:r>
              <a:rPr lang="en-US" sz="1600" dirty="0"/>
              <a:t>and writing resource data using the Sling Resource </a:t>
            </a:r>
            <a:r>
              <a:rPr lang="en-US" sz="1600" dirty="0" smtClean="0"/>
              <a:t>API;</a:t>
            </a:r>
            <a:endParaRPr lang="en-US" sz="1600" dirty="0"/>
          </a:p>
          <a:p>
            <a:r>
              <a:rPr lang="en-US" sz="1600" dirty="0" smtClean="0"/>
              <a:t>2. Backed by a mocked or real </a:t>
            </a:r>
            <a:r>
              <a:rPr lang="en-US" sz="1600" dirty="0" smtClean="0">
                <a:solidFill>
                  <a:srgbClr val="0070C0"/>
                </a:solidFill>
              </a:rPr>
              <a:t>Jackrabbit</a:t>
            </a:r>
            <a:r>
              <a:rPr lang="en-US" sz="1600" dirty="0" smtClean="0"/>
              <a:t> JCR implementation;</a:t>
            </a:r>
          </a:p>
          <a:p>
            <a:r>
              <a:rPr lang="en-US" sz="1600" dirty="0" smtClean="0"/>
              <a:t>3. Resource-JCR mapping or non-JCR </a:t>
            </a:r>
            <a:r>
              <a:rPr lang="en-US" sz="1600" dirty="0"/>
              <a:t>mock </a:t>
            </a:r>
            <a:r>
              <a:rPr lang="en-US" sz="1600" dirty="0" smtClean="0"/>
              <a:t>implementation;</a:t>
            </a:r>
          </a:p>
          <a:p>
            <a:r>
              <a:rPr lang="ru-RU" sz="1600" dirty="0" smtClean="0"/>
              <a:t>4. </a:t>
            </a:r>
            <a:r>
              <a:rPr lang="en-US" sz="1600" dirty="0" smtClean="0"/>
              <a:t>Registering </a:t>
            </a:r>
            <a:r>
              <a:rPr lang="en-US" sz="1600" dirty="0"/>
              <a:t>adapter factories and resolving </a:t>
            </a:r>
            <a:r>
              <a:rPr lang="en-US" sz="1600" dirty="0" smtClean="0"/>
              <a:t>adaptions;</a:t>
            </a:r>
          </a:p>
          <a:p>
            <a:r>
              <a:rPr lang="en-US" sz="1600" dirty="0" smtClean="0"/>
              <a:t>5. </a:t>
            </a:r>
            <a:r>
              <a:rPr lang="en-US" sz="1600" dirty="0" smtClean="0">
                <a:solidFill>
                  <a:srgbClr val="0070C0"/>
                </a:solidFill>
              </a:rPr>
              <a:t>SlingScriptHelper</a:t>
            </a:r>
            <a:r>
              <a:rPr lang="en-US" sz="1600" dirty="0" smtClean="0"/>
              <a:t> mock implementation;</a:t>
            </a:r>
          </a:p>
          <a:p>
            <a:r>
              <a:rPr lang="en-US" sz="1600" dirty="0" smtClean="0"/>
              <a:t>6. </a:t>
            </a:r>
            <a:r>
              <a:rPr lang="en-US" sz="1600" dirty="0" smtClean="0">
                <a:solidFill>
                  <a:srgbClr val="0070C0"/>
                </a:solidFill>
              </a:rPr>
              <a:t>SlingHttpServletRequest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smtClean="0">
                <a:solidFill>
                  <a:srgbClr val="0070C0"/>
                </a:solidFill>
              </a:rPr>
              <a:t>SlingHttpServletRequest</a:t>
            </a:r>
            <a:r>
              <a:rPr lang="en-US" sz="1600" dirty="0" smtClean="0">
                <a:solidFill>
                  <a:srgbClr val="464547"/>
                </a:solidFill>
              </a:rPr>
              <a:t>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/>
              <a:t>7. </a:t>
            </a:r>
            <a:r>
              <a:rPr lang="en-US" sz="1600" dirty="0">
                <a:solidFill>
                  <a:srgbClr val="0070C0"/>
                </a:solidFill>
              </a:rPr>
              <a:t>MockModelAdapterFactory</a:t>
            </a:r>
            <a:r>
              <a:rPr lang="en-US" sz="1600" dirty="0"/>
              <a:t> and </a:t>
            </a:r>
            <a:r>
              <a:rPr lang="en-US" sz="1600" dirty="0" smtClean="0">
                <a:solidFill>
                  <a:srgbClr val="0070C0"/>
                </a:solidFill>
              </a:rPr>
              <a:t>MimeTypeService</a:t>
            </a:r>
            <a:r>
              <a:rPr lang="en-US" sz="1600" dirty="0" smtClean="0">
                <a:solidFill>
                  <a:srgbClr val="464547"/>
                </a:solidFill>
              </a:rPr>
              <a:t>;</a:t>
            </a:r>
          </a:p>
          <a:p>
            <a:endParaRPr lang="en-US" sz="1600" dirty="0"/>
          </a:p>
          <a:p>
            <a:r>
              <a:rPr lang="en-US" sz="1600" i="1" dirty="0" smtClean="0"/>
              <a:t>Not </a:t>
            </a:r>
            <a:r>
              <a:rPr lang="en-US" sz="1600" i="1" dirty="0"/>
              <a:t>supported:</a:t>
            </a:r>
          </a:p>
          <a:p>
            <a:r>
              <a:rPr lang="en-US" sz="1600" dirty="0" smtClean="0"/>
              <a:t>1. It </a:t>
            </a:r>
            <a:r>
              <a:rPr lang="en-US" sz="1600" dirty="0"/>
              <a:t>is not possible (nor intended) to really execute sling components/scripts and render their </a:t>
            </a:r>
            <a:r>
              <a:rPr lang="en-US" sz="1600" dirty="0" smtClean="0"/>
              <a:t>results, </a:t>
            </a:r>
            <a:endParaRPr lang="en-US" sz="1600" dirty="0"/>
          </a:p>
          <a:p>
            <a:r>
              <a:rPr lang="en-US" sz="1600" dirty="0" smtClean="0"/>
              <a:t>	because the </a:t>
            </a:r>
            <a:r>
              <a:rPr lang="en-US" sz="1600" dirty="0"/>
              <a:t>goal is to test supporting classes in Sling context, not the sling components/scripts </a:t>
            </a:r>
            <a:r>
              <a:rPr lang="en-US" sz="1600" dirty="0" smtClean="0"/>
              <a:t>	themselves;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70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org.apache.sling.testing.sling</a:t>
            </a:r>
            <a:r>
              <a:rPr lang="en-US" sz="2000" b="1" dirty="0" smtClean="0"/>
              <a:t>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45" y="769828"/>
            <a:ext cx="8390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@Rule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public </a:t>
            </a:r>
            <a:r>
              <a:rPr lang="en-US" sz="1800" dirty="0">
                <a:solidFill>
                  <a:srgbClr val="0070C0"/>
                </a:solidFill>
              </a:rPr>
              <a:t>final</a:t>
            </a:r>
            <a:r>
              <a:rPr lang="en-US" sz="1800" dirty="0"/>
              <a:t> SlingContext </a:t>
            </a:r>
            <a:r>
              <a:rPr lang="en-US" sz="1800" dirty="0">
                <a:solidFill>
                  <a:srgbClr val="C00000"/>
                </a:solidFill>
              </a:rPr>
              <a:t>context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SlingContext();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7030A0"/>
                </a:solidFill>
              </a:rPr>
              <a:t>@</a:t>
            </a:r>
            <a:r>
              <a:rPr lang="en-US" sz="1800" dirty="0">
                <a:solidFill>
                  <a:srgbClr val="7030A0"/>
                </a:solidFill>
              </a:rPr>
              <a:t>Test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public </a:t>
            </a:r>
            <a:r>
              <a:rPr lang="en-US" sz="1800" dirty="0">
                <a:solidFill>
                  <a:srgbClr val="0070C0"/>
                </a:solidFill>
              </a:rPr>
              <a:t>void</a:t>
            </a:r>
            <a:r>
              <a:rPr lang="en-US" sz="1800" dirty="0"/>
              <a:t> testSomething() {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Resource </a:t>
            </a:r>
            <a:r>
              <a:rPr lang="en-US" sz="1800" dirty="0">
                <a:solidFill>
                  <a:srgbClr val="C00000"/>
                </a:solidFill>
              </a:rPr>
              <a:t>resource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C00000"/>
                </a:solidFill>
              </a:rPr>
              <a:t>context</a:t>
            </a:r>
            <a:r>
              <a:rPr lang="en-US" sz="1800" dirty="0"/>
              <a:t>.resourceResolver().getResource(</a:t>
            </a:r>
            <a:r>
              <a:rPr lang="en-US" sz="1800" dirty="0">
                <a:solidFill>
                  <a:srgbClr val="00B050"/>
                </a:solidFill>
              </a:rPr>
              <a:t>"/content/sample/en"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>
                <a:solidFill>
                  <a:srgbClr val="1A9CB0"/>
                </a:solidFill>
              </a:rPr>
              <a:t>// further testing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14694" y="3179681"/>
            <a:ext cx="5681913" cy="1183345"/>
            <a:chOff x="1090569" y="3253374"/>
            <a:chExt cx="5681913" cy="1183345"/>
          </a:xfrm>
        </p:grpSpPr>
        <p:grpSp>
          <p:nvGrpSpPr>
            <p:cNvPr id="10" name="Group 9"/>
            <p:cNvGrpSpPr/>
            <p:nvPr/>
          </p:nvGrpSpPr>
          <p:grpSpPr>
            <a:xfrm>
              <a:off x="1420236" y="3253374"/>
              <a:ext cx="3125648" cy="362731"/>
              <a:chOff x="448467" y="1385345"/>
              <a:chExt cx="4167531" cy="48364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1818" y="1417581"/>
                <a:ext cx="362418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b="1" dirty="0"/>
                  <a:t>RESOURCERESOLVER_MOCK</a:t>
                </a:r>
                <a:endParaRPr lang="en-US" sz="1500" b="1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8467" y="1385345"/>
                <a:ext cx="464582" cy="464582"/>
                <a:chOff x="448467" y="1385718"/>
                <a:chExt cx="464582" cy="464582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448467" y="1385718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70439" y="1427189"/>
                  <a:ext cx="417291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dirty="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1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1420236" y="3668273"/>
              <a:ext cx="1627266" cy="362731"/>
              <a:chOff x="448467" y="1385345"/>
              <a:chExt cx="2169688" cy="48364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91819" y="1417581"/>
                <a:ext cx="162633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b="1" dirty="0"/>
                  <a:t>JCR_MOCK</a:t>
                </a:r>
                <a:endParaRPr lang="en-US" sz="1500" b="1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48467" y="1385345"/>
                <a:ext cx="464582" cy="464582"/>
                <a:chOff x="448467" y="1385718"/>
                <a:chExt cx="464582" cy="4645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67" y="1385718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0479" y="1427189"/>
                  <a:ext cx="417210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2</a:t>
                  </a:r>
                  <a:endPara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420236" y="4073988"/>
              <a:ext cx="1210162" cy="362731"/>
              <a:chOff x="448467" y="1385345"/>
              <a:chExt cx="1613549" cy="48364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819" y="1417581"/>
                <a:ext cx="1070197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b="1" dirty="0"/>
                  <a:t>NONE</a:t>
                </a:r>
                <a:endParaRPr lang="en-US" sz="1500" b="1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48467" y="1385345"/>
                <a:ext cx="464582" cy="464582"/>
                <a:chOff x="448467" y="1385718"/>
                <a:chExt cx="464582" cy="46458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48467" y="1385718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70479" y="1427189"/>
                  <a:ext cx="417210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3</a:t>
                  </a:r>
                  <a:endPara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4715082" y="3274439"/>
              <a:ext cx="2057400" cy="362731"/>
              <a:chOff x="448467" y="1385345"/>
              <a:chExt cx="2743200" cy="48364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991819" y="1417581"/>
                <a:ext cx="2199848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b="1" dirty="0"/>
                  <a:t>JCR_JACKRABBIT</a:t>
                </a:r>
                <a:endParaRPr lang="en-US" sz="1500" b="1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48467" y="1385345"/>
                <a:ext cx="464582" cy="464582"/>
                <a:chOff x="448467" y="1385718"/>
                <a:chExt cx="464582" cy="46458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448467" y="1385718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70479" y="1427189"/>
                  <a:ext cx="417209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4</a:t>
                  </a:r>
                  <a:endPara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>
              <a:off x="4731591" y="3661125"/>
              <a:ext cx="1352915" cy="362731"/>
              <a:chOff x="448467" y="1385345"/>
              <a:chExt cx="1803887" cy="48364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991819" y="1417581"/>
                <a:ext cx="126053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  <a:buSzPct val="140000"/>
                </a:pPr>
                <a:r>
                  <a:rPr lang="en-US" sz="1600" b="1" dirty="0"/>
                  <a:t>JCR_OAK</a:t>
                </a:r>
                <a:endParaRPr lang="en-US" sz="1500" b="1" dirty="0">
                  <a:solidFill>
                    <a:srgbClr val="444444"/>
                  </a:solidFill>
                  <a:latin typeface="Trebuchet MS"/>
                  <a:cs typeface="Trebuchet M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48467" y="1385345"/>
                <a:ext cx="464582" cy="464582"/>
                <a:chOff x="448467" y="1385718"/>
                <a:chExt cx="464582" cy="464582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448467" y="1385718"/>
                  <a:ext cx="464582" cy="464582"/>
                </a:xfrm>
                <a:prstGeom prst="ellipse">
                  <a:avLst/>
                </a:prstGeom>
                <a:solidFill>
                  <a:srgbClr val="2FC2D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70478" y="1427189"/>
                  <a:ext cx="417210" cy="406265"/>
                </a:xfrm>
                <a:prstGeom prst="rect">
                  <a:avLst/>
                </a:prstGeom>
                <a:noFill/>
              </p:spPr>
              <p:txBody>
                <a:bodyPr wrap="none" tIns="27432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solidFill>
                        <a:schemeClr val="bg1"/>
                      </a:solidFill>
                      <a:latin typeface="Arial Black"/>
                      <a:cs typeface="Arial Black"/>
                    </a:rPr>
                    <a:t>5</a:t>
                  </a:r>
                  <a:endPara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endParaRPr>
                </a:p>
              </p:txBody>
            </p:sp>
          </p:grpSp>
        </p:grpSp>
        <p:sp>
          <p:nvSpPr>
            <p:cNvPr id="3" name="Left Brace 2"/>
            <p:cNvSpPr/>
            <p:nvPr/>
          </p:nvSpPr>
          <p:spPr>
            <a:xfrm>
              <a:off x="1090569" y="3253374"/>
              <a:ext cx="226503" cy="118334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8532" y="3573685"/>
            <a:ext cx="18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new</a:t>
            </a:r>
            <a:r>
              <a:rPr lang="en-US" sz="1800" dirty="0" smtClean="0"/>
              <a:t> SlingContext(</a:t>
            </a:r>
            <a:endParaRPr lang="ru-RU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7896607" y="3573685"/>
            <a:ext cx="2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844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org.apache.sling.testing.sling</a:t>
            </a:r>
            <a:r>
              <a:rPr lang="en-US" sz="2000" b="1" dirty="0" smtClean="0"/>
              <a:t>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09" y="1072531"/>
            <a:ext cx="8975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99999"/>
                </a:solidFill>
              </a:rPr>
              <a:t>// get a resource </a:t>
            </a:r>
            <a:r>
              <a:rPr lang="en-US" sz="1800" dirty="0" smtClean="0">
                <a:solidFill>
                  <a:srgbClr val="999999"/>
                </a:solidFill>
              </a:rPr>
              <a:t>resolver</a:t>
            </a:r>
            <a:endParaRPr lang="en-US" sz="1800" dirty="0">
              <a:solidFill>
                <a:srgbClr val="999999"/>
              </a:solidFill>
            </a:endParaRPr>
          </a:p>
          <a:p>
            <a:r>
              <a:rPr lang="en-US" sz="1800" dirty="0"/>
              <a:t>ResourceResolver </a:t>
            </a:r>
            <a:r>
              <a:rPr lang="en-US" sz="1800" dirty="0">
                <a:solidFill>
                  <a:srgbClr val="0070C0"/>
                </a:solidFill>
              </a:rPr>
              <a:t>resolver</a:t>
            </a:r>
            <a:r>
              <a:rPr lang="en-US" sz="1800" dirty="0"/>
              <a:t> = MockSling.newResourceResolver</a:t>
            </a:r>
            <a:r>
              <a:rPr lang="en-US" sz="1800" dirty="0"/>
              <a:t>(); </a:t>
            </a:r>
            <a:endParaRPr lang="en-US" sz="1800" dirty="0" smtClean="0"/>
          </a:p>
          <a:p>
            <a:endParaRPr lang="en-US" sz="1800" dirty="0" smtClean="0">
              <a:solidFill>
                <a:srgbClr val="999999"/>
              </a:solidFill>
            </a:endParaRPr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get a resource </a:t>
            </a:r>
            <a:r>
              <a:rPr lang="en-US" sz="1800" dirty="0" smtClean="0">
                <a:solidFill>
                  <a:srgbClr val="999999"/>
                </a:solidFill>
              </a:rPr>
              <a:t>resolver factory</a:t>
            </a:r>
            <a:endParaRPr lang="en-US" sz="1800" dirty="0">
              <a:solidFill>
                <a:srgbClr val="999999"/>
              </a:solidFill>
            </a:endParaRPr>
          </a:p>
          <a:p>
            <a:r>
              <a:rPr lang="en-US" sz="1800" dirty="0" smtClean="0"/>
              <a:t>MockSling.newResourceResolverFactory(ResourceResolverType.RESOURCERESOLVER_MOCK);</a:t>
            </a:r>
            <a:endParaRPr lang="en-US" sz="1800" dirty="0"/>
          </a:p>
          <a:p>
            <a:endParaRPr lang="ru-RU" sz="1800" dirty="0" smtClean="0"/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get a resource resolver backed by a specific repository type</a:t>
            </a:r>
          </a:p>
          <a:p>
            <a:r>
              <a:rPr lang="en-US" sz="1800" dirty="0"/>
              <a:t>ResourceResolver </a:t>
            </a:r>
            <a:r>
              <a:rPr lang="en-US" sz="1800" dirty="0">
                <a:solidFill>
                  <a:srgbClr val="0070C0"/>
                </a:solidFill>
              </a:rPr>
              <a:t>resolver</a:t>
            </a:r>
            <a:r>
              <a:rPr lang="en-US" sz="1800" dirty="0"/>
              <a:t> = </a:t>
            </a:r>
            <a:r>
              <a:rPr lang="en-US" sz="1800" dirty="0" smtClean="0"/>
              <a:t>	MockSling.newResourceResolver(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ResourceResolverType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srgbClr val="FF0000"/>
                </a:solidFill>
              </a:rPr>
              <a:t>JCR_MOCK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75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</a:t>
            </a:r>
            <a:r>
              <a:rPr lang="en-US" dirty="0"/>
              <a:t>Adapter Factories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org.apache.sling.testing.sling</a:t>
            </a:r>
            <a:r>
              <a:rPr lang="en-US" sz="2000" b="1" dirty="0" smtClean="0"/>
              <a:t>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130" y="990555"/>
            <a:ext cx="86737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register adapter factory</a:t>
            </a:r>
          </a:p>
          <a:p>
            <a:r>
              <a:rPr lang="en-US" sz="1800" dirty="0"/>
              <a:t>BundleContext </a:t>
            </a:r>
            <a:r>
              <a:rPr lang="en-US" sz="1800" dirty="0">
                <a:solidFill>
                  <a:srgbClr val="0070C0"/>
                </a:solidFill>
              </a:rPr>
              <a:t>bundleContext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MockOsgi</a:t>
            </a:r>
            <a:r>
              <a:rPr lang="en-US" sz="1800" dirty="0"/>
              <a:t>.newBundleContext();</a:t>
            </a:r>
          </a:p>
          <a:p>
            <a:r>
              <a:rPr lang="en-US" sz="1800" dirty="0">
                <a:solidFill>
                  <a:srgbClr val="7030A0"/>
                </a:solidFill>
              </a:rPr>
              <a:t>MockSling</a:t>
            </a:r>
            <a:r>
              <a:rPr lang="en-US" sz="1800" dirty="0"/>
              <a:t>.setAdapterManagerBundleContext(</a:t>
            </a:r>
            <a:r>
              <a:rPr lang="en-US" sz="1800" dirty="0">
                <a:solidFill>
                  <a:srgbClr val="0070C0"/>
                </a:solidFill>
              </a:rPr>
              <a:t>bundleContext</a:t>
            </a:r>
            <a:r>
              <a:rPr lang="en-US" sz="1800" dirty="0"/>
              <a:t>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bundleContext</a:t>
            </a:r>
            <a:r>
              <a:rPr lang="en-US" sz="1800" dirty="0"/>
              <a:t>.registerService(</a:t>
            </a:r>
            <a:r>
              <a:rPr lang="en-US" sz="1800" dirty="0">
                <a:solidFill>
                  <a:srgbClr val="0070C0"/>
                </a:solidFill>
              </a:rPr>
              <a:t>myAdapterFactory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test adaption</a:t>
            </a:r>
          </a:p>
          <a:p>
            <a:r>
              <a:rPr lang="en-US" sz="1800" dirty="0">
                <a:solidFill>
                  <a:srgbClr val="B22746"/>
                </a:solidFill>
              </a:rPr>
              <a:t>MyClass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object</a:t>
            </a:r>
            <a:r>
              <a:rPr lang="en-US" sz="1800" dirty="0"/>
              <a:t> = resource.adaptTo(</a:t>
            </a:r>
            <a:r>
              <a:rPr lang="en-US" sz="1800" dirty="0">
                <a:solidFill>
                  <a:srgbClr val="B22746"/>
                </a:solidFill>
              </a:rPr>
              <a:t>MyClass</a:t>
            </a:r>
            <a:r>
              <a:rPr lang="en-US" sz="1800" dirty="0"/>
              <a:t>.class);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cleanup after unit test</a:t>
            </a:r>
          </a:p>
          <a:p>
            <a:r>
              <a:rPr lang="en-US" sz="1800" dirty="0"/>
              <a:t>MockSling.clearAdapterManagerBundleContext();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091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</a:t>
            </a:r>
            <a:r>
              <a:rPr lang="en-US" dirty="0"/>
              <a:t>Sling Helper, Response, request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org.apache.sling.testing.sling</a:t>
            </a:r>
            <a:r>
              <a:rPr lang="en-US" sz="2000" b="1" dirty="0" smtClean="0"/>
              <a:t>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93" y="975651"/>
            <a:ext cx="89524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SlingScriptHelper </a:t>
            </a:r>
            <a:r>
              <a:rPr lang="en-US" sz="1800" dirty="0">
                <a:solidFill>
                  <a:srgbClr val="0070C0"/>
                </a:solidFill>
              </a:rPr>
              <a:t>scriptHelper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50"/>
                </a:solidFill>
              </a:rPr>
              <a:t>MockSling</a:t>
            </a:r>
            <a:r>
              <a:rPr lang="en-US" sz="1800" dirty="0"/>
              <a:t>.newSlingScriptHelper(); </a:t>
            </a:r>
            <a:endParaRPr lang="en-US" sz="1800" dirty="0" smtClean="0"/>
          </a:p>
          <a:p>
            <a:r>
              <a:rPr lang="en-US" sz="1800" dirty="0"/>
              <a:t>SlingHttpServletRequest request = </a:t>
            </a:r>
            <a:r>
              <a:rPr lang="en-US" sz="1800" dirty="0">
                <a:solidFill>
                  <a:srgbClr val="0070C0"/>
                </a:solidFill>
              </a:rPr>
              <a:t>scriptHelper</a:t>
            </a:r>
            <a:r>
              <a:rPr lang="en-US" sz="1800" dirty="0"/>
              <a:t>.getRequest();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get service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MyService</a:t>
            </a:r>
            <a:r>
              <a:rPr lang="en-US" sz="1800" dirty="0"/>
              <a:t> object = </a:t>
            </a:r>
            <a:r>
              <a:rPr lang="en-US" sz="1800" dirty="0">
                <a:solidFill>
                  <a:srgbClr val="0070C0"/>
                </a:solidFill>
              </a:rPr>
              <a:t>scriptHelper</a:t>
            </a:r>
            <a:r>
              <a:rPr lang="en-US" sz="1800" dirty="0"/>
              <a:t>.getService(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MyService</a:t>
            </a:r>
            <a:r>
              <a:rPr lang="en-US" sz="1800" dirty="0"/>
              <a:t>.class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r>
              <a:rPr lang="en-US" sz="1800" dirty="0" smtClean="0"/>
              <a:t>MockSlingHttpServletRequest </a:t>
            </a:r>
            <a:r>
              <a:rPr lang="en-US" sz="1800" dirty="0"/>
              <a:t>request = </a:t>
            </a:r>
            <a:r>
              <a:rPr lang="en-US" sz="1800" dirty="0">
                <a:solidFill>
                  <a:srgbClr val="00B050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 smtClean="0"/>
              <a:t>MockSlingHttpServletRequest(</a:t>
            </a:r>
            <a:r>
              <a:rPr lang="en-US" sz="1800" dirty="0" smtClean="0">
                <a:solidFill>
                  <a:srgbClr val="0070C0"/>
                </a:solidFill>
              </a:rPr>
              <a:t>resourceResolver</a:t>
            </a:r>
            <a:r>
              <a:rPr lang="en-US" sz="1800" dirty="0"/>
              <a:t>);</a:t>
            </a:r>
            <a:endParaRPr lang="ru-RU" sz="1800" dirty="0"/>
          </a:p>
          <a:p>
            <a:r>
              <a:rPr lang="en-US" sz="1800" dirty="0">
                <a:solidFill>
                  <a:srgbClr val="0070C0"/>
                </a:solidFill>
              </a:rPr>
              <a:t>request</a:t>
            </a:r>
            <a:r>
              <a:rPr lang="en-US" sz="1800" dirty="0"/>
              <a:t>.setQueryString(</a:t>
            </a:r>
            <a:r>
              <a:rPr lang="en-US" sz="1800" dirty="0">
                <a:solidFill>
                  <a:srgbClr val="FF0000"/>
                </a:solidFill>
              </a:rPr>
              <a:t>"param1=aaa&amp;param2=bbb</a:t>
            </a:r>
            <a:r>
              <a:rPr lang="en-US" sz="1800" dirty="0" smtClean="0">
                <a:solidFill>
                  <a:srgbClr val="FF0000"/>
                </a:solidFill>
              </a:rPr>
              <a:t>"</a:t>
            </a:r>
            <a:r>
              <a:rPr lang="en-US" sz="1800" dirty="0" smtClean="0"/>
              <a:t>);</a:t>
            </a:r>
            <a:endParaRPr lang="ru-RU" sz="1800" dirty="0" smtClean="0"/>
          </a:p>
          <a:p>
            <a:r>
              <a:rPr lang="en-US" sz="1800" dirty="0">
                <a:solidFill>
                  <a:srgbClr val="0070C0"/>
                </a:solidFill>
              </a:rPr>
              <a:t>request</a:t>
            </a:r>
            <a:r>
              <a:rPr lang="en-US" sz="1800" dirty="0"/>
              <a:t>.setResource(</a:t>
            </a:r>
            <a:r>
              <a:rPr lang="en-US" sz="1800" dirty="0">
                <a:solidFill>
                  <a:srgbClr val="0070C0"/>
                </a:solidFill>
              </a:rPr>
              <a:t>resourceResolver</a:t>
            </a:r>
            <a:r>
              <a:rPr lang="en-US" sz="1800" dirty="0"/>
              <a:t>.getResource(</a:t>
            </a:r>
            <a:r>
              <a:rPr lang="en-US" sz="1800" dirty="0">
                <a:solidFill>
                  <a:srgbClr val="FF0000"/>
                </a:solidFill>
              </a:rPr>
              <a:t>"/content/sample</a:t>
            </a:r>
            <a:r>
              <a:rPr lang="en-US" sz="1800" dirty="0" smtClean="0">
                <a:solidFill>
                  <a:srgbClr val="FF0000"/>
                </a:solidFill>
              </a:rPr>
              <a:t>"</a:t>
            </a:r>
            <a:r>
              <a:rPr lang="en-US" sz="1800" dirty="0" smtClean="0"/>
              <a:t>));</a:t>
            </a:r>
            <a:endParaRPr lang="ru-RU" sz="1800" dirty="0" smtClean="0"/>
          </a:p>
          <a:p>
            <a:endParaRPr lang="ru-RU" sz="1800" dirty="0"/>
          </a:p>
          <a:p>
            <a:r>
              <a:rPr lang="en-US" sz="1800" dirty="0"/>
              <a:t>MockSlingHttpServletResponse </a:t>
            </a:r>
            <a:r>
              <a:rPr lang="en-US" sz="1800" dirty="0">
                <a:solidFill>
                  <a:srgbClr val="0070C0"/>
                </a:solidFill>
              </a:rPr>
              <a:t>response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50"/>
                </a:solidFill>
              </a:rPr>
              <a:t>new</a:t>
            </a:r>
            <a:r>
              <a:rPr lang="en-US" sz="1800" dirty="0"/>
              <a:t> MockSlingHttpServletResponse</a:t>
            </a:r>
            <a:r>
              <a:rPr lang="en-US" sz="1800" dirty="0" smtClean="0"/>
              <a:t>();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270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Create or Import test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org.apache.sling.testing.sling</a:t>
            </a:r>
            <a:r>
              <a:rPr lang="en-US" sz="2000" b="1" dirty="0" smtClean="0"/>
              <a:t>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93" y="975651"/>
            <a:ext cx="89524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ContentLoader </a:t>
            </a:r>
            <a:r>
              <a:rPr lang="en-US" sz="1800" dirty="0">
                <a:solidFill>
                  <a:srgbClr val="0070C0"/>
                </a:solidFill>
              </a:rPr>
              <a:t>contentLoader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new</a:t>
            </a:r>
            <a:r>
              <a:rPr lang="en-US" sz="1800" dirty="0"/>
              <a:t> ContentLoader(resolver);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contentLoader</a:t>
            </a:r>
            <a:r>
              <a:rPr lang="en-US" sz="1800" dirty="0"/>
              <a:t>.json(</a:t>
            </a:r>
            <a:r>
              <a:rPr lang="en-US" sz="1800" dirty="0">
                <a:solidFill>
                  <a:srgbClr val="00B050"/>
                </a:solidFill>
              </a:rPr>
              <a:t>"/sample-data.json"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"/content/sample/en"</a:t>
            </a:r>
            <a:r>
              <a:rPr lang="en-US" sz="1800" dirty="0"/>
              <a:t>);</a:t>
            </a:r>
          </a:p>
          <a:p>
            <a:endParaRPr lang="ru-RU" sz="1800" dirty="0" smtClean="0"/>
          </a:p>
          <a:p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Import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binary data from file in classpath</a:t>
            </a:r>
            <a:endParaRPr lang="ru-RU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/>
              <a:t>ContentLoader </a:t>
            </a:r>
            <a:r>
              <a:rPr lang="en-US" sz="1800" dirty="0">
                <a:solidFill>
                  <a:srgbClr val="0070C0"/>
                </a:solidFill>
              </a:rPr>
              <a:t>contentLoader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new</a:t>
            </a:r>
            <a:r>
              <a:rPr lang="en-US" sz="1800" dirty="0"/>
              <a:t> ContentLoader(resolver);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contentLoader</a:t>
            </a:r>
            <a:r>
              <a:rPr lang="en-US" sz="1800" dirty="0"/>
              <a:t>.binaryFile(</a:t>
            </a:r>
            <a:r>
              <a:rPr lang="en-US" sz="1800" dirty="0">
                <a:solidFill>
                  <a:srgbClr val="00B050"/>
                </a:solidFill>
              </a:rPr>
              <a:t>"/sample-file.gif"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"/content/binary/sample-file.gif"</a:t>
            </a:r>
            <a:r>
              <a:rPr lang="en-US" sz="1800" dirty="0"/>
              <a:t>);</a:t>
            </a:r>
            <a:endParaRPr lang="ru-RU" sz="1800" dirty="0"/>
          </a:p>
          <a:p>
            <a:endParaRPr lang="ru-RU" sz="1800" dirty="0" smtClean="0"/>
          </a:p>
          <a:p>
            <a:r>
              <a:rPr lang="en-US" sz="1800" dirty="0"/>
              <a:t>ContentBuilder </a:t>
            </a:r>
            <a:r>
              <a:rPr lang="en-US" sz="1800" dirty="0">
                <a:solidFill>
                  <a:srgbClr val="0070C0"/>
                </a:solidFill>
              </a:rPr>
              <a:t>contentBuilder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new</a:t>
            </a:r>
            <a:r>
              <a:rPr lang="en-US" sz="1800" dirty="0"/>
              <a:t> ContentBuilder(resolver);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contentBuilder</a:t>
            </a:r>
            <a:r>
              <a:rPr lang="en-US" sz="1800" dirty="0"/>
              <a:t>.resource(</a:t>
            </a:r>
            <a:r>
              <a:rPr lang="en-US" sz="1800" dirty="0">
                <a:solidFill>
                  <a:srgbClr val="00B050"/>
                </a:solidFill>
              </a:rPr>
              <a:t>"/content/test1"</a:t>
            </a:r>
            <a:r>
              <a:rPr lang="en-US" sz="1800" dirty="0"/>
              <a:t>, ImmutableMap.&lt;</a:t>
            </a:r>
            <a:r>
              <a:rPr lang="en-US" sz="1800" dirty="0">
                <a:solidFill>
                  <a:srgbClr val="C00000"/>
                </a:solidFill>
              </a:rPr>
              <a:t>String, Object</a:t>
            </a:r>
            <a:r>
              <a:rPr lang="en-US" sz="1800" dirty="0"/>
              <a:t>&gt;builder()</a:t>
            </a:r>
          </a:p>
          <a:p>
            <a:r>
              <a:rPr lang="en-US" sz="1800" dirty="0"/>
              <a:t>        .put(</a:t>
            </a:r>
            <a:r>
              <a:rPr lang="en-US" sz="1800" dirty="0">
                <a:solidFill>
                  <a:srgbClr val="00B050"/>
                </a:solidFill>
              </a:rPr>
              <a:t>"prop1"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"value1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smtClean="0"/>
              <a:t>).</a:t>
            </a:r>
            <a:r>
              <a:rPr lang="en-US" sz="1800" dirty="0"/>
              <a:t>put(</a:t>
            </a:r>
            <a:r>
              <a:rPr lang="en-US" sz="1800" dirty="0">
                <a:solidFill>
                  <a:srgbClr val="00B050"/>
                </a:solidFill>
              </a:rPr>
              <a:t>"prop2"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smtClean="0"/>
              <a:t>).</a:t>
            </a:r>
            <a:r>
              <a:rPr lang="en-US" sz="1800" dirty="0"/>
              <a:t>build());</a:t>
            </a:r>
            <a:endParaRPr lang="ru-R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19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OSGi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</a:t>
            </a:r>
            <a:r>
              <a:rPr lang="en-US" sz="2000" b="1" dirty="0" smtClean="0"/>
              <a:t>osgi-mock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224" y="975651"/>
            <a:ext cx="8875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Supports:</a:t>
            </a:r>
          </a:p>
          <a:p>
            <a:endParaRPr lang="ru-RU" sz="1800" dirty="0" smtClean="0"/>
          </a:p>
          <a:p>
            <a:r>
              <a:rPr lang="en-US" sz="1800" dirty="0" smtClean="0"/>
              <a:t>1. </a:t>
            </a:r>
            <a:r>
              <a:rPr lang="en-US" sz="1800" dirty="0" smtClean="0">
                <a:solidFill>
                  <a:srgbClr val="0070C0"/>
                </a:solidFill>
              </a:rPr>
              <a:t>Bundle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BundleContext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ComponentContext</a:t>
            </a:r>
            <a:r>
              <a:rPr lang="en-US" sz="1800" dirty="0"/>
              <a:t> objects and navigate between </a:t>
            </a:r>
            <a:r>
              <a:rPr lang="en-US" sz="1800" dirty="0" smtClean="0"/>
              <a:t>them;</a:t>
            </a:r>
            <a:endParaRPr lang="en-US" sz="1800" dirty="0"/>
          </a:p>
          <a:p>
            <a:r>
              <a:rPr lang="en-US" sz="1800" dirty="0" smtClean="0"/>
              <a:t>2. Register services;</a:t>
            </a:r>
            <a:endParaRPr lang="en-US" sz="1800" dirty="0"/>
          </a:p>
          <a:p>
            <a:r>
              <a:rPr lang="en-US" sz="1800" dirty="0" smtClean="0"/>
              <a:t>3. Reading metadata </a:t>
            </a:r>
            <a:r>
              <a:rPr lang="en-US" sz="1800" dirty="0"/>
              <a:t>from </a:t>
            </a:r>
            <a:r>
              <a:rPr lang="en-US" sz="1800" dirty="0">
                <a:solidFill>
                  <a:srgbClr val="C00000"/>
                </a:solidFill>
              </a:rPr>
              <a:t>/OSGI-INF/&lt;pid&gt;.xml </a:t>
            </a:r>
            <a:r>
              <a:rPr lang="en-US" sz="1800" dirty="0"/>
              <a:t>and from </a:t>
            </a:r>
            <a:r>
              <a:rPr lang="en-US" sz="1800" dirty="0">
                <a:solidFill>
                  <a:srgbClr val="C00000"/>
                </a:solidFill>
              </a:rPr>
              <a:t>/</a:t>
            </a:r>
            <a:r>
              <a:rPr lang="en-US" sz="1800" dirty="0" smtClean="0">
                <a:solidFill>
                  <a:srgbClr val="C00000"/>
                </a:solidFill>
              </a:rPr>
              <a:t>OSGI-INF/serviceComponents.xml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4. </a:t>
            </a:r>
            <a:r>
              <a:rPr lang="en-US" sz="1800" dirty="0" smtClean="0">
                <a:solidFill>
                  <a:srgbClr val="0070C0"/>
                </a:solidFill>
              </a:rPr>
              <a:t>Apply </a:t>
            </a:r>
            <a:r>
              <a:rPr lang="en-US" sz="1800" dirty="0">
                <a:solidFill>
                  <a:srgbClr val="0070C0"/>
                </a:solidFill>
              </a:rPr>
              <a:t>service </a:t>
            </a:r>
            <a:r>
              <a:rPr lang="en-US" sz="1800" dirty="0" smtClean="0">
                <a:solidFill>
                  <a:srgbClr val="0070C0"/>
                </a:solidFill>
              </a:rPr>
              <a:t>configuration</a:t>
            </a:r>
            <a:r>
              <a:rPr lang="en-US" sz="1800" dirty="0" smtClean="0"/>
              <a:t> </a:t>
            </a:r>
            <a:r>
              <a:rPr lang="en-US" sz="1800" dirty="0"/>
              <a:t>provided in unit test and from SCR </a:t>
            </a:r>
            <a:r>
              <a:rPr lang="en-US" sz="1800" dirty="0" smtClean="0"/>
              <a:t>metadata;</a:t>
            </a:r>
            <a:endParaRPr lang="en-US" sz="1800" dirty="0"/>
          </a:p>
          <a:p>
            <a:r>
              <a:rPr lang="en-US" sz="1800" dirty="0" smtClean="0"/>
              <a:t>5. </a:t>
            </a:r>
            <a:r>
              <a:rPr lang="en-US" sz="1800" dirty="0" smtClean="0">
                <a:solidFill>
                  <a:srgbClr val="0070C0"/>
                </a:solidFill>
              </a:rPr>
              <a:t>Inject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dependencies</a:t>
            </a:r>
            <a:r>
              <a:rPr lang="en-US" sz="1800" dirty="0" smtClean="0"/>
              <a:t> </a:t>
            </a:r>
            <a:r>
              <a:rPr lang="en-US" sz="1800" dirty="0"/>
              <a:t>- static and </a:t>
            </a:r>
            <a:r>
              <a:rPr lang="en-US" sz="1800" dirty="0" smtClean="0"/>
              <a:t>dynamic;</a:t>
            </a:r>
            <a:endParaRPr lang="en-US" sz="1800" dirty="0"/>
          </a:p>
          <a:p>
            <a:r>
              <a:rPr lang="en-US" sz="1800" dirty="0" smtClean="0"/>
              <a:t>6. </a:t>
            </a:r>
            <a:r>
              <a:rPr lang="en-US" sz="1800" dirty="0" smtClean="0">
                <a:solidFill>
                  <a:srgbClr val="0070C0"/>
                </a:solidFill>
              </a:rPr>
              <a:t>Call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0070C0"/>
                </a:solidFill>
              </a:rPr>
              <a:t>lifecycle</a:t>
            </a:r>
            <a:r>
              <a:rPr lang="en-US" sz="1800" dirty="0"/>
              <a:t> methods for activating, deactivating or </a:t>
            </a:r>
            <a:r>
              <a:rPr lang="en-US" sz="1800" dirty="0" smtClean="0"/>
              <a:t>modifying;</a:t>
            </a:r>
          </a:p>
          <a:p>
            <a:r>
              <a:rPr lang="en-US" sz="1800" dirty="0" smtClean="0"/>
              <a:t>7. Service </a:t>
            </a:r>
            <a:r>
              <a:rPr lang="en-US" sz="1800" dirty="0"/>
              <a:t>and bundle </a:t>
            </a:r>
            <a:r>
              <a:rPr lang="en-US" sz="1800" dirty="0">
                <a:solidFill>
                  <a:srgbClr val="0070C0"/>
                </a:solidFill>
              </a:rPr>
              <a:t>listener</a:t>
            </a:r>
            <a:r>
              <a:rPr lang="en-US" sz="1800" dirty="0"/>
              <a:t> </a:t>
            </a:r>
            <a:r>
              <a:rPr lang="en-US" sz="1800" dirty="0" smtClean="0"/>
              <a:t>implementation;</a:t>
            </a:r>
            <a:endParaRPr lang="en-US" sz="1800" dirty="0"/>
          </a:p>
          <a:p>
            <a:r>
              <a:rPr lang="en-US" sz="1800" dirty="0" smtClean="0"/>
              <a:t>8. Mock </a:t>
            </a:r>
            <a:r>
              <a:rPr lang="en-US" sz="1800" dirty="0"/>
              <a:t>implementation of </a:t>
            </a:r>
            <a:r>
              <a:rPr lang="en-US" sz="1800" dirty="0">
                <a:solidFill>
                  <a:srgbClr val="0070C0"/>
                </a:solidFill>
              </a:rPr>
              <a:t>LogService</a:t>
            </a:r>
            <a:r>
              <a:rPr lang="en-US" sz="1800" dirty="0"/>
              <a:t> which logs to </a:t>
            </a:r>
            <a:r>
              <a:rPr lang="en-US" sz="1800" dirty="0">
                <a:solidFill>
                  <a:srgbClr val="C00000"/>
                </a:solidFill>
              </a:rPr>
              <a:t>SLF4J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C00000"/>
                </a:solidFill>
              </a:rPr>
              <a:t>JUnit</a:t>
            </a:r>
            <a:r>
              <a:rPr lang="en-US" sz="1800" dirty="0"/>
              <a:t> </a:t>
            </a:r>
            <a:r>
              <a:rPr lang="en-US" sz="1800" dirty="0" smtClean="0"/>
              <a:t>context;</a:t>
            </a:r>
            <a:endParaRPr lang="en-US" sz="1800" dirty="0"/>
          </a:p>
          <a:p>
            <a:r>
              <a:rPr lang="en-US" sz="1800" dirty="0" smtClean="0"/>
              <a:t>9. Mock </a:t>
            </a:r>
            <a:r>
              <a:rPr lang="en-US" sz="1800" dirty="0"/>
              <a:t>implementation of </a:t>
            </a:r>
            <a:r>
              <a:rPr lang="en-US" sz="1800" dirty="0">
                <a:solidFill>
                  <a:srgbClr val="0070C0"/>
                </a:solidFill>
              </a:rPr>
              <a:t>EventAdmin</a:t>
            </a:r>
            <a:r>
              <a:rPr lang="en-US" sz="1800" dirty="0"/>
              <a:t> which supports </a:t>
            </a:r>
            <a:r>
              <a:rPr lang="en-US" sz="1800" dirty="0">
                <a:solidFill>
                  <a:srgbClr val="C00000"/>
                </a:solidFill>
              </a:rPr>
              <a:t>EventHandler</a:t>
            </a:r>
            <a:r>
              <a:rPr lang="en-US" sz="1800" dirty="0"/>
              <a:t> </a:t>
            </a:r>
            <a:r>
              <a:rPr lang="en-US" sz="1800" dirty="0" smtClean="0"/>
              <a:t>services;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054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OSGi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</a:t>
            </a:r>
            <a:r>
              <a:rPr lang="en-US" sz="2000" b="1" dirty="0" smtClean="0"/>
              <a:t>osgi-mock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946" y="765926"/>
            <a:ext cx="87832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public class</a:t>
            </a:r>
            <a:r>
              <a:rPr lang="en-US" sz="1800" dirty="0"/>
              <a:t> </a:t>
            </a:r>
            <a:r>
              <a:rPr lang="en-US" sz="1800" dirty="0" smtClean="0"/>
              <a:t>OSGiExampleTest </a:t>
            </a:r>
            <a:r>
              <a:rPr lang="en-US" sz="1800" dirty="0"/>
              <a:t>{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  </a:t>
            </a:r>
            <a:r>
              <a:rPr lang="en-US" sz="1800" dirty="0">
                <a:solidFill>
                  <a:srgbClr val="C00000"/>
                </a:solidFill>
              </a:rPr>
              <a:t>@Rule</a:t>
            </a:r>
          </a:p>
          <a:p>
            <a:r>
              <a:rPr lang="en-US" sz="1800" dirty="0"/>
              <a:t>  </a:t>
            </a:r>
            <a:r>
              <a:rPr lang="en-US" sz="1800" dirty="0" smtClean="0">
                <a:solidFill>
                  <a:srgbClr val="0070C0"/>
                </a:solidFill>
              </a:rPr>
              <a:t>private </a:t>
            </a:r>
            <a:r>
              <a:rPr lang="en-US" sz="1800" dirty="0">
                <a:solidFill>
                  <a:srgbClr val="0070C0"/>
                </a:solidFill>
              </a:rPr>
              <a:t>final</a:t>
            </a:r>
            <a:r>
              <a:rPr lang="en-US" sz="1800" dirty="0"/>
              <a:t> OsgiContext </a:t>
            </a:r>
            <a:r>
              <a:rPr lang="en-US" sz="1800" dirty="0">
                <a:solidFill>
                  <a:srgbClr val="7030A0"/>
                </a:solidFill>
              </a:rPr>
              <a:t>context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OsgiContext();</a:t>
            </a:r>
          </a:p>
          <a:p>
            <a:r>
              <a:rPr lang="en-US" sz="1800" dirty="0" smtClean="0"/>
              <a:t>  </a:t>
            </a:r>
            <a:r>
              <a:rPr lang="en-US" sz="1800" dirty="0">
                <a:solidFill>
                  <a:srgbClr val="C00000"/>
                </a:solidFill>
              </a:rPr>
              <a:t>@Test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public void</a:t>
            </a:r>
            <a:r>
              <a:rPr lang="en-US" sz="1800" dirty="0"/>
              <a:t> testSomething() {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rgbClr val="999999"/>
                </a:solidFill>
              </a:rPr>
              <a:t>// register and activate service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C00000"/>
                </a:solidFill>
              </a:rPr>
              <a:t>MyService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service1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context</a:t>
            </a:r>
            <a:r>
              <a:rPr lang="en-US" sz="1800" dirty="0"/>
              <a:t>.registerInjectActivateService(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MyService</a:t>
            </a:r>
            <a:r>
              <a:rPr lang="en-US" sz="1800" dirty="0"/>
              <a:t>(),</a:t>
            </a:r>
          </a:p>
          <a:p>
            <a:r>
              <a:rPr lang="en-US" sz="1800" dirty="0"/>
              <a:t>        ImmutableMap.&lt;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String, Object</a:t>
            </a:r>
            <a:r>
              <a:rPr lang="en-US" sz="1800" dirty="0"/>
              <a:t>&gt;of(</a:t>
            </a:r>
            <a:r>
              <a:rPr lang="en-US" sz="1800" dirty="0">
                <a:solidFill>
                  <a:srgbClr val="FF0000"/>
                </a:solidFill>
              </a:rPr>
              <a:t>"prop1"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"value1</a:t>
            </a:r>
            <a:r>
              <a:rPr lang="en-US" sz="1800" dirty="0" smtClean="0">
                <a:solidFill>
                  <a:srgbClr val="FF0000"/>
                </a:solidFill>
              </a:rPr>
              <a:t>"</a:t>
            </a:r>
            <a:r>
              <a:rPr lang="en-US" sz="1800" dirty="0" smtClean="0"/>
              <a:t>));</a:t>
            </a:r>
          </a:p>
          <a:p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>
                <a:solidFill>
                  <a:srgbClr val="999999"/>
                </a:solidFill>
              </a:rPr>
              <a:t>// get service instance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C00000"/>
                </a:solidFill>
              </a:rPr>
              <a:t>OtherService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service2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context</a:t>
            </a:r>
            <a:r>
              <a:rPr lang="en-US" sz="1800" dirty="0"/>
              <a:t>.getService(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OtherService</a:t>
            </a:r>
            <a:r>
              <a:rPr lang="en-US" sz="1800" dirty="0"/>
              <a:t>.class);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}</a:t>
            </a:r>
          </a:p>
          <a:p>
            <a:r>
              <a:rPr lang="en-US" sz="1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45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OSGi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</a:t>
            </a:r>
            <a:r>
              <a:rPr lang="en-US" sz="2000" b="1" dirty="0" smtClean="0"/>
              <a:t>osgi-mock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363" y="928547"/>
            <a:ext cx="87958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BundleContext </a:t>
            </a:r>
            <a:r>
              <a:rPr lang="en-US" sz="1800" dirty="0">
                <a:solidFill>
                  <a:srgbClr val="7030A0"/>
                </a:solidFill>
              </a:rPr>
              <a:t>bundleContext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MockOsgi</a:t>
            </a:r>
            <a:r>
              <a:rPr lang="en-US" sz="1800" dirty="0"/>
              <a:t>.newBundleContext();</a:t>
            </a:r>
          </a:p>
          <a:p>
            <a:endParaRPr lang="en-US" sz="1800" dirty="0"/>
          </a:p>
          <a:p>
            <a:r>
              <a:rPr lang="en-US" sz="1800" dirty="0"/>
              <a:t>BundleContext </a:t>
            </a:r>
            <a:r>
              <a:rPr lang="en-US" sz="1800" dirty="0">
                <a:solidFill>
                  <a:srgbClr val="7030A0"/>
                </a:solidFill>
              </a:rPr>
              <a:t>bundleContext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MockOsgi</a:t>
            </a:r>
            <a:r>
              <a:rPr lang="en-US" sz="1800" dirty="0"/>
              <a:t>.newComponentContext(properties,</a:t>
            </a:r>
          </a:p>
          <a:p>
            <a:r>
              <a:rPr lang="en-US" sz="1800" dirty="0"/>
              <a:t>    ImmutableMap.&lt;</a:t>
            </a:r>
            <a:r>
              <a:rPr lang="en-US" sz="1800" dirty="0">
                <a:solidFill>
                  <a:srgbClr val="00B050"/>
                </a:solidFill>
              </a:rPr>
              <a:t>String, Object</a:t>
            </a:r>
            <a:r>
              <a:rPr lang="en-US" sz="1800" dirty="0"/>
              <a:t>&gt;of(</a:t>
            </a:r>
            <a:r>
              <a:rPr lang="en-US" sz="1800" dirty="0">
                <a:solidFill>
                  <a:srgbClr val="FF0000"/>
                </a:solidFill>
              </a:rPr>
              <a:t>"prop1"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"value1</a:t>
            </a:r>
            <a:r>
              <a:rPr lang="en-US" sz="1800" dirty="0" smtClean="0">
                <a:solidFill>
                  <a:srgbClr val="FF0000"/>
                </a:solidFill>
              </a:rPr>
              <a:t>"</a:t>
            </a:r>
            <a:r>
              <a:rPr lang="en-US" sz="1800" dirty="0" smtClean="0"/>
              <a:t>));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999999"/>
                </a:solidFill>
              </a:rPr>
              <a:t>// register service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bundleContext</a:t>
            </a:r>
            <a:r>
              <a:rPr lang="en-US" sz="1800" dirty="0" smtClean="0"/>
              <a:t>.registerService(</a:t>
            </a:r>
            <a:r>
              <a:rPr lang="en-US" sz="1800" dirty="0" smtClean="0">
                <a:solidFill>
                  <a:srgbClr val="C00000"/>
                </a:solidFill>
              </a:rPr>
              <a:t>MyClass</a:t>
            </a:r>
            <a:r>
              <a:rPr lang="en-US" sz="1800" dirty="0" smtClean="0"/>
              <a:t>.class</a:t>
            </a:r>
            <a:r>
              <a:rPr lang="en-US" sz="1800" dirty="0"/>
              <a:t>, myService, properties);</a:t>
            </a:r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get service instance</a:t>
            </a:r>
          </a:p>
          <a:p>
            <a:r>
              <a:rPr lang="en-US" sz="1800" dirty="0"/>
              <a:t>ServiceReference </a:t>
            </a:r>
            <a:r>
              <a:rPr lang="en-US" sz="1800" dirty="0">
                <a:solidFill>
                  <a:srgbClr val="7030A0"/>
                </a:solidFill>
              </a:rPr>
              <a:t>ref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bundleContext</a:t>
            </a:r>
            <a:r>
              <a:rPr lang="en-US" sz="1800" dirty="0"/>
              <a:t>.getServiceReference(</a:t>
            </a:r>
            <a:r>
              <a:rPr lang="en-US" sz="1800" dirty="0">
                <a:solidFill>
                  <a:srgbClr val="C00000"/>
                </a:solidFill>
              </a:rPr>
              <a:t>MyClass</a:t>
            </a:r>
            <a:r>
              <a:rPr lang="en-US" sz="1800" dirty="0"/>
              <a:t>.class.getName());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MyClass</a:t>
            </a:r>
            <a:r>
              <a:rPr lang="en-US" sz="1800" dirty="0"/>
              <a:t> service = </a:t>
            </a:r>
            <a:r>
              <a:rPr lang="en-US" sz="1800" dirty="0">
                <a:solidFill>
                  <a:srgbClr val="7030A0"/>
                </a:solidFill>
              </a:rPr>
              <a:t>bundleContext</a:t>
            </a:r>
            <a:r>
              <a:rPr lang="en-US" sz="1800" dirty="0"/>
              <a:t>.getService(</a:t>
            </a:r>
            <a:r>
              <a:rPr lang="en-US" sz="1800" dirty="0">
                <a:solidFill>
                  <a:srgbClr val="7030A0"/>
                </a:solidFill>
              </a:rPr>
              <a:t>ref</a:t>
            </a:r>
            <a:r>
              <a:rPr lang="en-US" sz="1800" dirty="0"/>
              <a:t>)</a:t>
            </a:r>
            <a:endParaRPr lang="ru-R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1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Mocks: OSGi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9199" y="4391108"/>
            <a:ext cx="586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</a:t>
            </a:r>
            <a:r>
              <a:rPr lang="en-US" sz="2000" b="1" dirty="0" smtClean="0"/>
              <a:t>osgi-mock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071" y="861435"/>
            <a:ext cx="87958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99999"/>
                </a:solidFill>
              </a:rPr>
              <a:t>// </a:t>
            </a:r>
            <a:r>
              <a:rPr lang="en-US" sz="1800" dirty="0" smtClean="0">
                <a:solidFill>
                  <a:srgbClr val="999999"/>
                </a:solidFill>
              </a:rPr>
              <a:t>get mock </a:t>
            </a:r>
            <a:r>
              <a:rPr lang="en-US" sz="1800" dirty="0">
                <a:solidFill>
                  <a:srgbClr val="999999"/>
                </a:solidFill>
              </a:rPr>
              <a:t>bundle context</a:t>
            </a:r>
          </a:p>
          <a:p>
            <a:r>
              <a:rPr lang="en-US" sz="1800" dirty="0"/>
              <a:t>BundleContext </a:t>
            </a:r>
            <a:r>
              <a:rPr lang="en-US" sz="1800" dirty="0">
                <a:solidFill>
                  <a:srgbClr val="C00000"/>
                </a:solidFill>
              </a:rPr>
              <a:t>bundleContext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MockOsgi</a:t>
            </a:r>
            <a:r>
              <a:rPr lang="en-US" sz="1800" dirty="0"/>
              <a:t>.newBundleContext();</a:t>
            </a:r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create service instance manually</a:t>
            </a:r>
          </a:p>
          <a:p>
            <a:r>
              <a:rPr lang="en-US" sz="1800" dirty="0"/>
              <a:t>MyService </a:t>
            </a:r>
            <a:r>
              <a:rPr lang="en-US" sz="1800" dirty="0" smtClean="0">
                <a:solidFill>
                  <a:srgbClr val="7030A0"/>
                </a:solidFill>
              </a:rPr>
              <a:t>testedService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B050"/>
                </a:solidFill>
              </a:rPr>
              <a:t>new</a:t>
            </a:r>
            <a:r>
              <a:rPr lang="en-US" sz="1800" dirty="0"/>
              <a:t> MyService();</a:t>
            </a:r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inject dependencies</a:t>
            </a:r>
          </a:p>
          <a:p>
            <a:r>
              <a:rPr lang="en-US" sz="1800" dirty="0" smtClean="0"/>
              <a:t>MockOsgi.injectServices(</a:t>
            </a:r>
            <a:r>
              <a:rPr lang="en-US" sz="1800" dirty="0" smtClean="0">
                <a:solidFill>
                  <a:srgbClr val="7030A0"/>
                </a:solidFill>
              </a:rPr>
              <a:t>testedService</a:t>
            </a:r>
            <a:r>
              <a:rPr lang="en-US" sz="1800" dirty="0" smtClean="0"/>
              <a:t>, </a:t>
            </a:r>
            <a:r>
              <a:rPr lang="en-US" sz="1800" dirty="0">
                <a:solidFill>
                  <a:srgbClr val="C00000"/>
                </a:solidFill>
              </a:rPr>
              <a:t>bundleContext</a:t>
            </a:r>
            <a:r>
              <a:rPr lang="en-US" sz="1800" dirty="0"/>
              <a:t>);</a:t>
            </a:r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activate service</a:t>
            </a:r>
          </a:p>
          <a:p>
            <a:r>
              <a:rPr lang="en-US" sz="1800" dirty="0" smtClean="0"/>
              <a:t>MockOsgi.activate(</a:t>
            </a:r>
            <a:r>
              <a:rPr lang="en-US" sz="1800" dirty="0" smtClean="0">
                <a:solidFill>
                  <a:srgbClr val="7030A0"/>
                </a:solidFill>
              </a:rPr>
              <a:t>testedService</a:t>
            </a:r>
            <a:r>
              <a:rPr lang="en-US" sz="1800" dirty="0" smtClean="0"/>
              <a:t>, </a:t>
            </a:r>
            <a:r>
              <a:rPr lang="en-US" sz="1800" dirty="0"/>
              <a:t>props</a:t>
            </a:r>
            <a:r>
              <a:rPr lang="en-US" sz="1800" dirty="0" smtClean="0"/>
              <a:t>);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999999"/>
                </a:solidFill>
              </a:rPr>
              <a:t>// test service</a:t>
            </a:r>
            <a:r>
              <a:rPr lang="en-US" sz="1800" dirty="0">
                <a:solidFill>
                  <a:srgbClr val="999999"/>
                </a:solidFill>
              </a:rPr>
              <a:t>...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999999"/>
                </a:solidFill>
              </a:rPr>
              <a:t>// </a:t>
            </a:r>
            <a:r>
              <a:rPr lang="en-US" sz="1800" dirty="0">
                <a:solidFill>
                  <a:srgbClr val="999999"/>
                </a:solidFill>
              </a:rPr>
              <a:t>deactivate service</a:t>
            </a:r>
          </a:p>
          <a:p>
            <a:r>
              <a:rPr lang="en-US" sz="1800" dirty="0" smtClean="0"/>
              <a:t>MockOsgi.deactivate(</a:t>
            </a:r>
            <a:r>
              <a:rPr lang="en-US" sz="1800" dirty="0" smtClean="0">
                <a:solidFill>
                  <a:srgbClr val="7030A0"/>
                </a:solidFill>
              </a:rPr>
              <a:t>testedService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40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AEM as </a:t>
            </a:r>
            <a:r>
              <a:rPr lang="en-US" dirty="0"/>
              <a:t>JCR-based Applications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06645" y="1703574"/>
            <a:ext cx="2142111" cy="348437"/>
            <a:chOff x="448467" y="1385345"/>
            <a:chExt cx="2990279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244692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JCR testing tools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206645" y="2220226"/>
            <a:ext cx="2007887" cy="348437"/>
            <a:chOff x="448467" y="2074215"/>
            <a:chExt cx="2802909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225955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Sling API level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206645" y="2736879"/>
            <a:ext cx="2007886" cy="348437"/>
            <a:chOff x="448467" y="2763085"/>
            <a:chExt cx="2802908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9" y="2795321"/>
              <a:ext cx="225955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OSGi API level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221780" y="3277709"/>
            <a:ext cx="2487702" cy="348437"/>
            <a:chOff x="448467" y="2763085"/>
            <a:chExt cx="3472707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9" y="2795321"/>
              <a:ext cx="292935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AEM application level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4040" y="2802034"/>
                <a:ext cx="454226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5624043"/>
              </p:ext>
            </p:extLst>
          </p:nvPr>
        </p:nvGraphicFramePr>
        <p:xfrm>
          <a:off x="0" y="956863"/>
          <a:ext cx="5220749" cy="3655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0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WCM.IO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055" y="4340774"/>
            <a:ext cx="3884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wcm.io : io.wcm.testing.aem-mock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85" y="1658791"/>
            <a:ext cx="50387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WCM.IO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3167" y="4391108"/>
            <a:ext cx="394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wcm.io : io.wcm.testing.aem-mock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224" y="837152"/>
            <a:ext cx="8875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Supports:</a:t>
            </a:r>
          </a:p>
          <a:p>
            <a:endParaRPr lang="ru-RU" sz="1800" dirty="0" smtClean="0"/>
          </a:p>
          <a:p>
            <a:r>
              <a:rPr lang="en-US" sz="1800" dirty="0" smtClean="0"/>
              <a:t>1</a:t>
            </a:r>
            <a:r>
              <a:rPr lang="en-US" sz="1800" dirty="0"/>
              <a:t>. </a:t>
            </a:r>
            <a:r>
              <a:rPr lang="en-US" sz="1800" dirty="0" smtClean="0">
                <a:solidFill>
                  <a:srgbClr val="0070C0"/>
                </a:solidFill>
              </a:rPr>
              <a:t>Mocked </a:t>
            </a:r>
            <a:r>
              <a:rPr lang="en-US" sz="1800" dirty="0">
                <a:solidFill>
                  <a:srgbClr val="0070C0"/>
                </a:solidFill>
              </a:rPr>
              <a:t>OSGi, </a:t>
            </a:r>
            <a:r>
              <a:rPr lang="en-US" sz="1800" dirty="0" smtClean="0">
                <a:solidFill>
                  <a:srgbClr val="0070C0"/>
                </a:solidFill>
              </a:rPr>
              <a:t>JCR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Sling</a:t>
            </a:r>
            <a:r>
              <a:rPr lang="en-US" sz="1800" dirty="0" smtClean="0"/>
              <a:t> </a:t>
            </a:r>
            <a:r>
              <a:rPr lang="en-US" sz="1800" dirty="0"/>
              <a:t>environment provided by the </a:t>
            </a:r>
            <a:r>
              <a:rPr lang="en-US" sz="1800" dirty="0">
                <a:solidFill>
                  <a:srgbClr val="0070C0"/>
                </a:solidFill>
              </a:rPr>
              <a:t>Apache Sling </a:t>
            </a:r>
            <a:r>
              <a:rPr lang="en-US" sz="1800" dirty="0" smtClean="0">
                <a:solidFill>
                  <a:srgbClr val="0070C0"/>
                </a:solidFill>
              </a:rPr>
              <a:t>project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 smtClean="0"/>
              <a:t>2. Implementation </a:t>
            </a:r>
            <a:r>
              <a:rPr lang="en-US" sz="1800" dirty="0"/>
              <a:t>of AEM </a:t>
            </a:r>
            <a:r>
              <a:rPr lang="en-US" sz="1800" dirty="0" smtClean="0"/>
              <a:t>API level (</a:t>
            </a:r>
            <a:r>
              <a:rPr lang="en-US" sz="1800" i="1" dirty="0" smtClean="0">
                <a:solidFill>
                  <a:srgbClr val="002060"/>
                </a:solidFill>
              </a:rPr>
              <a:t>PageManager</a:t>
            </a:r>
            <a:r>
              <a:rPr lang="en-US" sz="1800" i="1" dirty="0">
                <a:solidFill>
                  <a:srgbClr val="002060"/>
                </a:solidFill>
              </a:rPr>
              <a:t>, Page, </a:t>
            </a:r>
            <a:r>
              <a:rPr lang="en-US" sz="1800" i="1" dirty="0" smtClean="0">
                <a:solidFill>
                  <a:srgbClr val="002060"/>
                </a:solidFill>
              </a:rPr>
              <a:t>Template, ComponentManager</a:t>
            </a:r>
            <a:r>
              <a:rPr lang="en-US" sz="1800" i="1" dirty="0">
                <a:solidFill>
                  <a:srgbClr val="002060"/>
                </a:solidFill>
              </a:rPr>
              <a:t>, </a:t>
            </a:r>
            <a:r>
              <a:rPr lang="en-US" sz="1800" i="1" dirty="0" smtClean="0">
                <a:solidFill>
                  <a:srgbClr val="002060"/>
                </a:solidFill>
              </a:rPr>
              <a:t>	Component</a:t>
            </a:r>
            <a:r>
              <a:rPr lang="en-US" sz="1800" i="1" dirty="0">
                <a:solidFill>
                  <a:srgbClr val="002060"/>
                </a:solidFill>
              </a:rPr>
              <a:t>, TagManager, Tag, </a:t>
            </a:r>
            <a:r>
              <a:rPr lang="en-US" sz="1800" i="1" dirty="0" smtClean="0">
                <a:solidFill>
                  <a:srgbClr val="002060"/>
                </a:solidFill>
              </a:rPr>
              <a:t>Designer, </a:t>
            </a:r>
            <a:r>
              <a:rPr lang="en-US" sz="1800" i="1" dirty="0">
                <a:solidFill>
                  <a:srgbClr val="002060"/>
                </a:solidFill>
              </a:rPr>
              <a:t>Asset and Rendition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3. JUnit </a:t>
            </a:r>
            <a:r>
              <a:rPr lang="en-US" sz="1800" dirty="0"/>
              <a:t>rule </a:t>
            </a:r>
            <a:r>
              <a:rPr lang="en-US" sz="1800" dirty="0" smtClean="0">
                <a:solidFill>
                  <a:srgbClr val="0070C0"/>
                </a:solidFill>
              </a:rPr>
              <a:t>AemContext;</a:t>
            </a:r>
          </a:p>
          <a:p>
            <a:r>
              <a:rPr lang="en-US" sz="1800" dirty="0" smtClean="0"/>
              <a:t>4. Full </a:t>
            </a:r>
            <a:r>
              <a:rPr lang="en-US" sz="1800" dirty="0"/>
              <a:t>support for </a:t>
            </a:r>
            <a:r>
              <a:rPr lang="en-US" sz="1800" dirty="0">
                <a:solidFill>
                  <a:srgbClr val="0070C0"/>
                </a:solidFill>
              </a:rPr>
              <a:t>Sling </a:t>
            </a:r>
            <a:r>
              <a:rPr lang="en-US" sz="1800" dirty="0" smtClean="0">
                <a:solidFill>
                  <a:srgbClr val="0070C0"/>
                </a:solidFill>
              </a:rPr>
              <a:t>Models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 smtClean="0"/>
              <a:t>5. Setting </a:t>
            </a:r>
            <a:r>
              <a:rPr lang="en-US" sz="1800" dirty="0"/>
              <a:t>run </a:t>
            </a:r>
            <a:r>
              <a:rPr lang="en-US" sz="1800" dirty="0" smtClean="0"/>
              <a:t>modes;</a:t>
            </a:r>
            <a:endParaRPr lang="en-US" sz="1800" dirty="0"/>
          </a:p>
          <a:p>
            <a:r>
              <a:rPr lang="en-US" sz="1800" dirty="0" smtClean="0"/>
              <a:t>6. Layer </a:t>
            </a:r>
            <a:r>
              <a:rPr lang="en-US" sz="1800" dirty="0"/>
              <a:t>adapter </a:t>
            </a:r>
            <a:r>
              <a:rPr lang="en-US" sz="1800" dirty="0" smtClean="0"/>
              <a:t>factory;</a:t>
            </a:r>
          </a:p>
          <a:p>
            <a:endParaRPr lang="en-US" sz="1800" dirty="0"/>
          </a:p>
          <a:p>
            <a:r>
              <a:rPr lang="en-US" sz="1800" i="1" dirty="0" smtClean="0"/>
              <a:t>Not </a:t>
            </a:r>
            <a:r>
              <a:rPr lang="en-US" sz="1800" i="1" dirty="0"/>
              <a:t>supported:</a:t>
            </a:r>
          </a:p>
          <a:p>
            <a:r>
              <a:rPr lang="en-US" sz="1800" dirty="0" smtClean="0"/>
              <a:t>1. Other </a:t>
            </a:r>
            <a:r>
              <a:rPr lang="en-US" sz="1800" dirty="0"/>
              <a:t>parts of the AEM </a:t>
            </a:r>
            <a:r>
              <a:rPr lang="en-US" sz="1800" dirty="0" smtClean="0"/>
              <a:t>API;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162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WCM.IO: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7999" y="4374330"/>
            <a:ext cx="3968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wcm.io : io.wcm.testing.aem-mock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071" y="861435"/>
            <a:ext cx="87958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public class</a:t>
            </a:r>
            <a:r>
              <a:rPr lang="en-US" sz="1800" dirty="0"/>
              <a:t> ExampleTest </a:t>
            </a:r>
            <a:r>
              <a:rPr lang="en-US" sz="1800" dirty="0" smtClean="0"/>
              <a:t>{</a:t>
            </a:r>
            <a:endParaRPr lang="ru-RU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 </a:t>
            </a:r>
            <a:r>
              <a:rPr lang="en-US" sz="1800" dirty="0">
                <a:solidFill>
                  <a:srgbClr val="B22746"/>
                </a:solidFill>
              </a:rPr>
              <a:t>@Rule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public final</a:t>
            </a:r>
            <a:r>
              <a:rPr lang="en-US" sz="1800" dirty="0"/>
              <a:t> AemContext context = 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AemContext</a:t>
            </a:r>
            <a:r>
              <a:rPr lang="en-US" sz="1800" dirty="0" smtClean="0"/>
              <a:t>();</a:t>
            </a:r>
            <a:endParaRPr lang="ru-RU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 </a:t>
            </a:r>
            <a:r>
              <a:rPr lang="en-US" sz="1800" dirty="0">
                <a:solidFill>
                  <a:srgbClr val="B22746"/>
                </a:solidFill>
              </a:rPr>
              <a:t>@Test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public void</a:t>
            </a:r>
            <a:r>
              <a:rPr lang="en-US" sz="1800" dirty="0"/>
              <a:t> testSomething()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Resource</a:t>
            </a:r>
            <a:r>
              <a:rPr lang="en-US" sz="1800" dirty="0">
                <a:solidFill>
                  <a:srgbClr val="7030A0"/>
                </a:solidFill>
              </a:rPr>
              <a:t> resource </a:t>
            </a:r>
            <a:r>
              <a:rPr lang="en-US" sz="1800" dirty="0"/>
              <a:t>= context.resourceResolver().getResource(</a:t>
            </a:r>
            <a:r>
              <a:rPr lang="en-US" sz="1800" dirty="0">
                <a:solidFill>
                  <a:srgbClr val="C00000"/>
                </a:solidFill>
              </a:rPr>
              <a:t>"/content/sample/en"</a:t>
            </a:r>
            <a:r>
              <a:rPr lang="en-US" sz="1800" dirty="0"/>
              <a:t>);</a:t>
            </a:r>
          </a:p>
          <a:p>
            <a:r>
              <a:rPr lang="en-US" sz="1800" dirty="0"/>
              <a:t>    Page </a:t>
            </a:r>
            <a:r>
              <a:rPr lang="en-US" sz="1800" dirty="0">
                <a:solidFill>
                  <a:srgbClr val="7030A0"/>
                </a:solidFill>
              </a:rPr>
              <a:t>page</a:t>
            </a:r>
            <a:r>
              <a:rPr lang="en-US" sz="1800" dirty="0"/>
              <a:t> = resource.adaptTo(</a:t>
            </a:r>
            <a:r>
              <a:rPr lang="en-US" sz="1800" dirty="0">
                <a:solidFill>
                  <a:srgbClr val="00B050"/>
                </a:solidFill>
              </a:rPr>
              <a:t>Page</a:t>
            </a:r>
            <a:r>
              <a:rPr lang="en-US" sz="1800" dirty="0"/>
              <a:t>.class</a:t>
            </a:r>
            <a:r>
              <a:rPr lang="en-US" sz="1800" dirty="0" smtClean="0"/>
              <a:t>);</a:t>
            </a:r>
            <a:endParaRPr lang="ru-RU" sz="1800" dirty="0" smtClean="0"/>
          </a:p>
          <a:p>
            <a:r>
              <a:rPr lang="en-US" sz="1800" dirty="0" smtClean="0"/>
              <a:t>    </a:t>
            </a:r>
            <a:r>
              <a:rPr lang="en-US" sz="1800" dirty="0">
                <a:solidFill>
                  <a:srgbClr val="999999"/>
                </a:solidFill>
              </a:rPr>
              <a:t>// further testing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36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WCM.IO: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7999" y="4374330"/>
            <a:ext cx="3968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wcm.io : io.wcm.testing.aem-mock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071" y="699516"/>
            <a:ext cx="87958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public class</a:t>
            </a:r>
            <a:r>
              <a:rPr lang="en-US" sz="1800" dirty="0"/>
              <a:t> ExampleTest {</a:t>
            </a:r>
          </a:p>
          <a:p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@</a:t>
            </a:r>
            <a:r>
              <a:rPr lang="en-US" sz="1800" dirty="0">
                <a:solidFill>
                  <a:srgbClr val="C00000"/>
                </a:solidFill>
              </a:rPr>
              <a:t>Rule</a:t>
            </a:r>
          </a:p>
          <a:p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70C0"/>
                </a:solidFill>
              </a:rPr>
              <a:t>public </a:t>
            </a:r>
            <a:r>
              <a:rPr lang="en-US" sz="1800" dirty="0">
                <a:solidFill>
                  <a:srgbClr val="0070C0"/>
                </a:solidFill>
              </a:rPr>
              <a:t>final</a:t>
            </a:r>
            <a:r>
              <a:rPr lang="en-US" sz="1800" dirty="0"/>
              <a:t> AemContext context = 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AemContext();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@</a:t>
            </a:r>
            <a:r>
              <a:rPr lang="en-US" sz="1800" dirty="0">
                <a:solidFill>
                  <a:srgbClr val="C00000"/>
                </a:solidFill>
              </a:rPr>
              <a:t>Test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public </a:t>
            </a:r>
            <a:r>
              <a:rPr lang="en-US" sz="1800" dirty="0">
                <a:solidFill>
                  <a:srgbClr val="0070C0"/>
                </a:solidFill>
              </a:rPr>
              <a:t>void</a:t>
            </a:r>
            <a:r>
              <a:rPr lang="en-US" sz="1800" dirty="0"/>
              <a:t> testSomething() {</a:t>
            </a:r>
          </a:p>
          <a:p>
            <a:pPr lvl="1"/>
            <a:r>
              <a:rPr lang="en-US" sz="1800" dirty="0" smtClean="0">
                <a:solidFill>
                  <a:srgbClr val="7030A0"/>
                </a:solidFill>
              </a:rPr>
              <a:t>	context</a:t>
            </a:r>
            <a:r>
              <a:rPr lang="en-US" sz="1800" dirty="0" smtClean="0"/>
              <a:t>.pageManager</a:t>
            </a:r>
            <a:r>
              <a:rPr lang="en-US" sz="1800" dirty="0"/>
              <a:t>().create(</a:t>
            </a:r>
            <a:r>
              <a:rPr lang="en-US" sz="1800" dirty="0">
                <a:solidFill>
                  <a:srgbClr val="FF0000"/>
                </a:solidFill>
              </a:rPr>
              <a:t>"/content/sample/en"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"test1"</a:t>
            </a:r>
            <a:r>
              <a:rPr lang="en-US" sz="1800" dirty="0"/>
              <a:t>,</a:t>
            </a:r>
          </a:p>
          <a:p>
            <a:pPr lvl="1"/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"/apps/sample/templates/homepage"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"title1"</a:t>
            </a:r>
            <a:r>
              <a:rPr lang="en-US" sz="1800" dirty="0"/>
              <a:t>);</a:t>
            </a:r>
            <a:endParaRPr lang="ru-RU" sz="1800" dirty="0" smtClean="0"/>
          </a:p>
          <a:p>
            <a:pPr lvl="1"/>
            <a:r>
              <a:rPr lang="en-US" sz="1800" dirty="0" smtClean="0">
                <a:solidFill>
                  <a:srgbClr val="999999"/>
                </a:solidFill>
              </a:rPr>
              <a:t>      //…</a:t>
            </a:r>
            <a:endParaRPr lang="ru-RU" sz="1800" dirty="0" smtClean="0">
              <a:solidFill>
                <a:srgbClr val="999999"/>
              </a:solidFill>
            </a:endParaRPr>
          </a:p>
          <a:p>
            <a:pPr lvl="1"/>
            <a:r>
              <a:rPr lang="en-US" sz="1800" dirty="0" smtClean="0"/>
              <a:t>      Page page </a:t>
            </a:r>
            <a:r>
              <a:rPr lang="en-US" sz="1800" dirty="0"/>
              <a:t>= context.pageManager().getPage(</a:t>
            </a:r>
            <a:r>
              <a:rPr lang="en-US" sz="1800" dirty="0">
                <a:solidFill>
                  <a:srgbClr val="FF0000"/>
                </a:solidFill>
              </a:rPr>
              <a:t>"/content/sample/en"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 smtClean="0"/>
              <a:t>	Template </a:t>
            </a:r>
            <a:r>
              <a:rPr lang="en-US" sz="1800" dirty="0"/>
              <a:t>template = </a:t>
            </a:r>
            <a:r>
              <a:rPr lang="en-US" sz="1800" dirty="0">
                <a:solidFill>
                  <a:srgbClr val="7030A0"/>
                </a:solidFill>
              </a:rPr>
              <a:t>page</a:t>
            </a:r>
            <a:r>
              <a:rPr lang="en-US" sz="1800" dirty="0"/>
              <a:t>.getTemplate();</a:t>
            </a:r>
          </a:p>
          <a:p>
            <a:pPr lvl="1"/>
            <a:r>
              <a:rPr lang="en-US" sz="1800" dirty="0" smtClean="0"/>
              <a:t>   	Iterator&lt;Page</a:t>
            </a:r>
            <a:r>
              <a:rPr lang="en-US" sz="1800" dirty="0"/>
              <a:t>&gt; childPages = </a:t>
            </a:r>
            <a:r>
              <a:rPr lang="en-US" sz="1800" dirty="0">
                <a:solidFill>
                  <a:srgbClr val="7030A0"/>
                </a:solidFill>
              </a:rPr>
              <a:t>page</a:t>
            </a:r>
            <a:r>
              <a:rPr lang="en-US" sz="1800" dirty="0"/>
              <a:t>.listChildren();</a:t>
            </a:r>
          </a:p>
          <a:p>
            <a:pPr lvl="1"/>
            <a:r>
              <a:rPr lang="en-US" sz="1800" dirty="0" smtClean="0">
                <a:solidFill>
                  <a:srgbClr val="999999"/>
                </a:solidFill>
              </a:rPr>
              <a:t>	// </a:t>
            </a:r>
            <a:r>
              <a:rPr lang="en-US" sz="1800" dirty="0">
                <a:solidFill>
                  <a:srgbClr val="999999"/>
                </a:solidFill>
              </a:rPr>
              <a:t>further </a:t>
            </a:r>
            <a:r>
              <a:rPr lang="en-US" sz="1800" dirty="0" smtClean="0">
                <a:solidFill>
                  <a:srgbClr val="999999"/>
                </a:solidFill>
              </a:rPr>
              <a:t>testing</a:t>
            </a:r>
          </a:p>
          <a:p>
            <a:pPr lvl="1"/>
            <a:r>
              <a:rPr lang="en-US" sz="1800" dirty="0" smtClean="0"/>
              <a:t>      context.pageManager</a:t>
            </a:r>
            <a:r>
              <a:rPr lang="en-US" sz="1800" dirty="0"/>
              <a:t>().delete(</a:t>
            </a:r>
            <a:r>
              <a:rPr lang="en-US" sz="1800" dirty="0">
                <a:solidFill>
                  <a:srgbClr val="7030A0"/>
                </a:solidFill>
              </a:rPr>
              <a:t>page</a:t>
            </a:r>
            <a:r>
              <a:rPr lang="en-US" sz="1800" dirty="0"/>
              <a:t>, false);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84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WCM.IO: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7999" y="4374330"/>
            <a:ext cx="3968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wcm.io : io.wcm.testing.aem-mock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031" y="769057"/>
            <a:ext cx="87958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public </a:t>
            </a:r>
            <a:r>
              <a:rPr lang="en-US" sz="1800" dirty="0">
                <a:solidFill>
                  <a:srgbClr val="0070C0"/>
                </a:solidFill>
              </a:rPr>
              <a:t>final</a:t>
            </a:r>
            <a:r>
              <a:rPr lang="en-US" sz="1800" dirty="0"/>
              <a:t> AemContext context = 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 smtClean="0"/>
              <a:t>AemContext(</a:t>
            </a:r>
            <a:r>
              <a:rPr lang="en-US" sz="1800" dirty="0" smtClean="0">
                <a:solidFill>
                  <a:srgbClr val="0070C0"/>
                </a:solidFill>
              </a:rPr>
              <a:t>new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C00000"/>
                </a:solidFill>
              </a:rPr>
              <a:t>SetUpCallback</a:t>
            </a:r>
            <a:r>
              <a:rPr lang="en-US" sz="1800" dirty="0"/>
              <a:t>());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0070C0"/>
                </a:solidFill>
              </a:rPr>
              <a:t>private </a:t>
            </a:r>
            <a:r>
              <a:rPr lang="en-US" sz="1800" dirty="0">
                <a:solidFill>
                  <a:srgbClr val="0070C0"/>
                </a:solidFill>
              </a:rPr>
              <a:t>static final 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SetUpCallback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implements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AemContextCallback</a:t>
            </a:r>
            <a:r>
              <a:rPr lang="en-US" sz="1800" dirty="0"/>
              <a:t> {</a:t>
            </a:r>
          </a:p>
          <a:p>
            <a:r>
              <a:rPr lang="en-US" sz="1800" dirty="0" smtClean="0"/>
              <a:t>    </a:t>
            </a:r>
            <a:r>
              <a:rPr lang="en-US" sz="1800" dirty="0">
                <a:solidFill>
                  <a:srgbClr val="1A9CB0"/>
                </a:solidFill>
              </a:rPr>
              <a:t>@Override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public void</a:t>
            </a:r>
            <a:r>
              <a:rPr lang="en-US" sz="1800" dirty="0"/>
              <a:t> </a:t>
            </a:r>
            <a:r>
              <a:rPr lang="en-US" sz="1800" dirty="0" smtClean="0"/>
              <a:t>execute(</a:t>
            </a:r>
            <a:r>
              <a:rPr lang="en-US" sz="1800" dirty="0" smtClean="0">
                <a:solidFill>
                  <a:srgbClr val="0070C0"/>
                </a:solidFill>
              </a:rPr>
              <a:t>final</a:t>
            </a:r>
            <a:r>
              <a:rPr lang="en-US" sz="1800" dirty="0" smtClean="0">
                <a:solidFill>
                  <a:srgbClr val="1A9CB0"/>
                </a:solidFill>
              </a:rPr>
              <a:t> </a:t>
            </a:r>
            <a:r>
              <a:rPr lang="en-US" sz="1800" dirty="0" smtClean="0"/>
              <a:t>AemContext </a:t>
            </a:r>
            <a:r>
              <a:rPr lang="en-US" sz="1800" dirty="0"/>
              <a:t>context) </a:t>
            </a:r>
            <a:r>
              <a:rPr lang="en-US" sz="1800" dirty="0">
                <a:solidFill>
                  <a:srgbClr val="0070C0"/>
                </a:solidFill>
              </a:rPr>
              <a:t>throws</a:t>
            </a:r>
            <a:r>
              <a:rPr lang="en-US" sz="1800" dirty="0"/>
              <a:t> PersistenceException, IOException {</a:t>
            </a:r>
          </a:p>
          <a:p>
            <a:r>
              <a:rPr lang="en-US" sz="1800" dirty="0" smtClean="0"/>
              <a:t>      </a:t>
            </a:r>
            <a:r>
              <a:rPr lang="en-US" sz="1800" dirty="0">
                <a:solidFill>
                  <a:srgbClr val="999999"/>
                </a:solidFill>
              </a:rPr>
              <a:t>// application-specific services for unit tests</a:t>
            </a:r>
          </a:p>
          <a:p>
            <a:r>
              <a:rPr lang="en-US" sz="1800" dirty="0"/>
              <a:t>      context.registerService(AdapterFactory.class, new AppAdapterFactory());</a:t>
            </a:r>
          </a:p>
          <a:p>
            <a:r>
              <a:rPr lang="en-US" sz="1800" dirty="0"/>
              <a:t>      context.registerService(</a:t>
            </a:r>
            <a:r>
              <a:rPr lang="en-US" sz="1800" dirty="0">
                <a:solidFill>
                  <a:srgbClr val="0070C0"/>
                </a:solidFill>
              </a:rPr>
              <a:t>new</a:t>
            </a:r>
            <a:r>
              <a:rPr lang="en-US" sz="1800" dirty="0"/>
              <a:t> AemObjectInjector());</a:t>
            </a:r>
          </a:p>
          <a:p>
            <a:r>
              <a:rPr lang="en-US" sz="1800" dirty="0" smtClean="0"/>
              <a:t>      </a:t>
            </a:r>
            <a:r>
              <a:rPr lang="en-US" sz="1800" dirty="0">
                <a:solidFill>
                  <a:srgbClr val="999999"/>
                </a:solidFill>
              </a:rPr>
              <a:t>// import sample content</a:t>
            </a:r>
          </a:p>
          <a:p>
            <a:r>
              <a:rPr lang="en-US" sz="1800" dirty="0"/>
              <a:t>      context.contentLoader().json(</a:t>
            </a:r>
            <a:r>
              <a:rPr lang="en-US" sz="1800" dirty="0">
                <a:solidFill>
                  <a:srgbClr val="FF0000"/>
                </a:solidFill>
              </a:rPr>
              <a:t>"/sample-content.json"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"/content/sample/en"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    </a:t>
            </a:r>
            <a:r>
              <a:rPr lang="en-US" sz="1800" dirty="0">
                <a:solidFill>
                  <a:srgbClr val="999999"/>
                </a:solidFill>
              </a:rPr>
              <a:t>// set default current page</a:t>
            </a:r>
          </a:p>
          <a:p>
            <a:r>
              <a:rPr lang="en-US" sz="1800" dirty="0"/>
              <a:t>      context.currentPage(</a:t>
            </a:r>
            <a:r>
              <a:rPr lang="en-US" sz="1800" dirty="0">
                <a:solidFill>
                  <a:srgbClr val="FF0000"/>
                </a:solidFill>
              </a:rPr>
              <a:t>"/content/sample/en"</a:t>
            </a:r>
            <a:r>
              <a:rPr lang="en-US" sz="1800" dirty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7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0838" y="2092525"/>
            <a:ext cx="1212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Q&amp;A?</a:t>
            </a:r>
            <a:endParaRPr lang="ru-RU" sz="3200" b="1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JCR: Dependency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06492" y="2576448"/>
            <a:ext cx="6165908" cy="111470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javax.jcr:jcr</a:t>
            </a:r>
            <a:endParaRPr lang="en-US" sz="1800" b="1" dirty="0"/>
          </a:p>
          <a:p>
            <a:r>
              <a:rPr lang="en-US" sz="1800" b="1" dirty="0" smtClean="0"/>
              <a:t>org.apache.jackrabbit:jackrabbit-core  </a:t>
            </a:r>
            <a:r>
              <a:rPr lang="en-US" sz="1800" b="1" dirty="0"/>
              <a:t>scope: test</a:t>
            </a:r>
          </a:p>
          <a:p>
            <a:r>
              <a:rPr lang="en-US" sz="1800" b="1" dirty="0" smtClean="0"/>
              <a:t>org.apache.jackrabbit:jackrabbit-jcr-commons scope:test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 descr="https://jackrabbit.apache.org/jcr/images/logos/j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4" y="908960"/>
            <a:ext cx="32004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JCR: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153" y="1992546"/>
            <a:ext cx="87112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@BeforeClass</a:t>
            </a:r>
            <a:endParaRPr lang="ru-RU" sz="1800" b="1" dirty="0">
              <a:solidFill>
                <a:srgbClr val="7030A0"/>
              </a:solidFill>
            </a:endParaRPr>
          </a:p>
          <a:p>
            <a:r>
              <a:rPr lang="en-US" sz="1800" b="1" dirty="0" smtClean="0">
                <a:solidFill>
                  <a:srgbClr val="000000"/>
                </a:solidFill>
              </a:rPr>
              <a:t>RepositoryConfig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config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</a:rPr>
              <a:t>= RepositoryConfig.create(configStream, </a:t>
            </a:r>
            <a:r>
              <a:rPr lang="en-US" sz="1800" b="1" dirty="0">
                <a:solidFill>
                  <a:srgbClr val="0070C0"/>
                </a:solidFill>
              </a:rPr>
              <a:t>TEMP_FOLDER</a:t>
            </a:r>
            <a:r>
              <a:rPr lang="en-US" sz="1800" b="1" dirty="0">
                <a:solidFill>
                  <a:srgbClr val="000000"/>
                </a:solidFill>
              </a:rPr>
              <a:t>.newFolder().getAbsolutePath</a:t>
            </a:r>
            <a:r>
              <a:rPr lang="en-US" sz="1800" b="1" dirty="0" smtClean="0">
                <a:solidFill>
                  <a:srgbClr val="000000"/>
                </a:solidFill>
              </a:rPr>
              <a:t>());</a:t>
            </a:r>
            <a:endParaRPr lang="ru-RU" sz="1800" b="1" dirty="0" smtClean="0">
              <a:solidFill>
                <a:srgbClr val="000000"/>
              </a:solidFill>
            </a:endParaRPr>
          </a:p>
          <a:p>
            <a:endParaRPr lang="en-US" sz="1800" b="1" dirty="0" smtClean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0000"/>
                </a:solidFill>
              </a:rPr>
              <a:t>TransientRepository </a:t>
            </a:r>
            <a:r>
              <a:rPr lang="en-US" sz="1800" b="1" dirty="0">
                <a:solidFill>
                  <a:srgbClr val="0070C0"/>
                </a:solidFill>
              </a:rPr>
              <a:t>REPOSITORY</a:t>
            </a:r>
            <a:r>
              <a:rPr lang="en-US" sz="1800" b="1" dirty="0">
                <a:solidFill>
                  <a:srgbClr val="000000"/>
                </a:solidFill>
              </a:rPr>
              <a:t> = </a:t>
            </a:r>
            <a:r>
              <a:rPr lang="en-US" sz="1800" b="1" dirty="0">
                <a:solidFill>
                  <a:srgbClr val="00B050"/>
                </a:solidFill>
              </a:rPr>
              <a:t>new</a:t>
            </a:r>
            <a:r>
              <a:rPr lang="en-US" sz="1800" b="1" dirty="0">
                <a:solidFill>
                  <a:srgbClr val="000000"/>
                </a:solidFill>
              </a:rPr>
              <a:t> TransientRepository(</a:t>
            </a:r>
            <a:r>
              <a:rPr lang="en-US" sz="1800" b="1" dirty="0">
                <a:solidFill>
                  <a:srgbClr val="0070C0"/>
                </a:solidFill>
              </a:rPr>
              <a:t>config</a:t>
            </a:r>
            <a:r>
              <a:rPr lang="en-US" sz="1800" b="1" dirty="0" smtClean="0">
                <a:solidFill>
                  <a:srgbClr val="000000"/>
                </a:solidFill>
              </a:rPr>
              <a:t>);</a:t>
            </a:r>
            <a:endParaRPr lang="ru-RU" sz="1800" b="1" dirty="0" smtClean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0000"/>
                </a:solidFill>
              </a:rPr>
              <a:t>Credentials </a:t>
            </a:r>
            <a:r>
              <a:rPr lang="en-US" sz="1800" b="1" dirty="0">
                <a:solidFill>
                  <a:srgbClr val="000000"/>
                </a:solidFill>
              </a:rPr>
              <a:t>credentials = </a:t>
            </a:r>
            <a:r>
              <a:rPr lang="en-US" sz="1800" b="1" dirty="0">
                <a:solidFill>
                  <a:srgbClr val="00B050"/>
                </a:solidFill>
              </a:rPr>
              <a:t>new</a:t>
            </a:r>
            <a:r>
              <a:rPr lang="en-US" sz="1800" b="1" dirty="0">
                <a:solidFill>
                  <a:srgbClr val="000000"/>
                </a:solidFill>
              </a:rPr>
              <a:t> SimpleCredentials(</a:t>
            </a:r>
            <a:r>
              <a:rPr lang="en-US" sz="1800" b="1" dirty="0">
                <a:solidFill>
                  <a:srgbClr val="FF0000"/>
                </a:solidFill>
              </a:rPr>
              <a:t>"admin"</a:t>
            </a:r>
            <a:r>
              <a:rPr lang="en-US" sz="1800" b="1" dirty="0">
                <a:solidFill>
                  <a:srgbClr val="00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"admin"</a:t>
            </a:r>
            <a:r>
              <a:rPr lang="en-US" sz="1800" b="1" dirty="0">
                <a:solidFill>
                  <a:srgbClr val="000000"/>
                </a:solidFill>
              </a:rPr>
              <a:t>.toCharArray</a:t>
            </a:r>
            <a:r>
              <a:rPr lang="en-US" sz="1800" b="1" dirty="0" smtClean="0">
                <a:solidFill>
                  <a:srgbClr val="000000"/>
                </a:solidFill>
              </a:rPr>
              <a:t>());</a:t>
            </a:r>
            <a:endParaRPr lang="ru-RU" sz="1800" b="1" dirty="0" smtClean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70C0"/>
                </a:solidFill>
              </a:rPr>
              <a:t>REAL_SESSION</a:t>
            </a:r>
            <a:r>
              <a:rPr lang="en-US" sz="1800" b="1" dirty="0">
                <a:solidFill>
                  <a:srgbClr val="000000"/>
                </a:solidFill>
              </a:rPr>
              <a:t> = </a:t>
            </a:r>
            <a:r>
              <a:rPr lang="en-US" sz="1800" b="1" dirty="0">
                <a:solidFill>
                  <a:srgbClr val="0070C0"/>
                </a:solidFill>
              </a:rPr>
              <a:t>REPOSITORY</a:t>
            </a:r>
            <a:r>
              <a:rPr lang="en-US" sz="1800" b="1" dirty="0">
                <a:solidFill>
                  <a:srgbClr val="000000"/>
                </a:solidFill>
              </a:rPr>
              <a:t>.login(credentials, </a:t>
            </a:r>
            <a:r>
              <a:rPr lang="en-US" sz="1800" b="1" dirty="0">
                <a:solidFill>
                  <a:srgbClr val="FF0000"/>
                </a:solidFill>
              </a:rPr>
              <a:t>"default"</a:t>
            </a:r>
            <a:r>
              <a:rPr lang="en-US" sz="1800" b="1" dirty="0">
                <a:solidFill>
                  <a:srgbClr val="000000"/>
                </a:solidFill>
              </a:rPr>
              <a:t>);</a:t>
            </a:r>
            <a:endParaRPr lang="ru-RU" sz="18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822" y="1250117"/>
            <a:ext cx="864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7030A0"/>
                </a:solidFill>
              </a:rPr>
              <a:t>@</a:t>
            </a:r>
            <a:r>
              <a:rPr lang="en-US" sz="1800" b="1" dirty="0">
                <a:solidFill>
                  <a:srgbClr val="7030A0"/>
                </a:solidFill>
              </a:rPr>
              <a:t>ClassRule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public </a:t>
            </a:r>
            <a:r>
              <a:rPr lang="en-US" sz="1800" b="1" dirty="0">
                <a:solidFill>
                  <a:srgbClr val="00B050"/>
                </a:solidFill>
              </a:rPr>
              <a:t>static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00"/>
                </a:solidFill>
              </a:rPr>
              <a:t>TemporaryFolder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TEMP_FOLDER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rgbClr val="00B05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00"/>
                </a:solidFill>
              </a:rPr>
              <a:t>TemporaryFolder();</a:t>
            </a:r>
            <a:endParaRPr lang="ru-RU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1736852" y="3481520"/>
            <a:ext cx="475132" cy="454959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1711354" y="2884066"/>
            <a:ext cx="475132" cy="454959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Oval 43"/>
          <p:cNvSpPr/>
          <p:nvPr/>
        </p:nvSpPr>
        <p:spPr>
          <a:xfrm>
            <a:off x="1712487" y="2310918"/>
            <a:ext cx="475132" cy="454959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smtClean="0"/>
              <a:t>Sling artifacts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11354" y="1173275"/>
            <a:ext cx="3169009" cy="501364"/>
            <a:chOff x="344580" y="1352333"/>
            <a:chExt cx="4086417" cy="668484"/>
          </a:xfrm>
        </p:grpSpPr>
        <p:sp>
          <p:nvSpPr>
            <p:cNvPr id="17" name="TextBox 16"/>
            <p:cNvSpPr txBox="1"/>
            <p:nvPr/>
          </p:nvSpPr>
          <p:spPr>
            <a:xfrm>
              <a:off x="945929" y="1352333"/>
              <a:ext cx="3485068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Sling testing tools</a:t>
              </a:r>
              <a:endParaRPr lang="en-US" sz="2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580" y="1385345"/>
              <a:ext cx="568469" cy="635472"/>
              <a:chOff x="344580" y="1385718"/>
              <a:chExt cx="568469" cy="63547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44580" y="1385718"/>
                <a:ext cx="568469" cy="590931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460" y="1430259"/>
                <a:ext cx="502707" cy="590931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711354" y="1730026"/>
            <a:ext cx="2121378" cy="493440"/>
            <a:chOff x="302673" y="1350500"/>
            <a:chExt cx="2725220" cy="657918"/>
          </a:xfrm>
        </p:grpSpPr>
        <p:sp>
          <p:nvSpPr>
            <p:cNvPr id="22" name="TextBox 21"/>
            <p:cNvSpPr txBox="1"/>
            <p:nvPr/>
          </p:nvSpPr>
          <p:spPr>
            <a:xfrm>
              <a:off x="893493" y="1350500"/>
              <a:ext cx="2134400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JCR Mocks</a:t>
              </a:r>
              <a:endParaRPr lang="en-US" sz="2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02673" y="1385345"/>
              <a:ext cx="610376" cy="623073"/>
              <a:chOff x="302673" y="1385718"/>
              <a:chExt cx="610376" cy="62307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02673" y="1385718"/>
                <a:ext cx="610376" cy="606611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5186" y="1417863"/>
                <a:ext cx="500821" cy="590928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764964" y="2311564"/>
            <a:ext cx="4016947" cy="464270"/>
            <a:chOff x="527408" y="1361946"/>
            <a:chExt cx="5648962" cy="619026"/>
          </a:xfrm>
        </p:grpSpPr>
        <p:sp>
          <p:nvSpPr>
            <p:cNvPr id="27" name="TextBox 26"/>
            <p:cNvSpPr txBox="1"/>
            <p:nvPr/>
          </p:nvSpPr>
          <p:spPr>
            <a:xfrm>
              <a:off x="1135613" y="1361946"/>
              <a:ext cx="5040757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Resource Resolver Mocks</a:t>
              </a:r>
              <a:endParaRPr lang="en-US" sz="2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7408" y="1390042"/>
              <a:ext cx="548239" cy="590930"/>
            </a:xfrm>
            <a:prstGeom prst="rect">
              <a:avLst/>
            </a:prstGeom>
            <a:noFill/>
          </p:spPr>
          <p:txBody>
            <a:bodyPr wrap="none" tIns="27432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3</a:t>
              </a:r>
              <a:endParaRPr lang="en-US" sz="2400" b="1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5269" y="2889358"/>
            <a:ext cx="2439900" cy="461665"/>
            <a:chOff x="406978" y="1417581"/>
            <a:chExt cx="3405977" cy="615552"/>
          </a:xfrm>
        </p:grpSpPr>
        <p:sp>
          <p:nvSpPr>
            <p:cNvPr id="32" name="TextBox 31"/>
            <p:cNvSpPr txBox="1"/>
            <p:nvPr/>
          </p:nvSpPr>
          <p:spPr>
            <a:xfrm>
              <a:off x="991818" y="1417581"/>
              <a:ext cx="2821137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Sling Mocks</a:t>
              </a:r>
              <a:endParaRPr lang="en-US" sz="2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6978" y="1426816"/>
              <a:ext cx="544214" cy="590929"/>
            </a:xfrm>
            <a:prstGeom prst="rect">
              <a:avLst/>
            </a:prstGeom>
            <a:noFill/>
          </p:spPr>
          <p:txBody>
            <a:bodyPr wrap="none" tIns="27432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4</a:t>
              </a:r>
              <a:endParaRPr lang="en-US" sz="2400" b="1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82047" y="3456263"/>
            <a:ext cx="2487715" cy="478984"/>
            <a:chOff x="447605" y="1417581"/>
            <a:chExt cx="3472725" cy="638643"/>
          </a:xfrm>
        </p:grpSpPr>
        <p:sp>
          <p:nvSpPr>
            <p:cNvPr id="37" name="TextBox 36"/>
            <p:cNvSpPr txBox="1"/>
            <p:nvPr/>
          </p:nvSpPr>
          <p:spPr>
            <a:xfrm>
              <a:off x="991818" y="1417581"/>
              <a:ext cx="2928512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OSGi Mocks</a:t>
              </a:r>
              <a:endParaRPr lang="en-US" sz="2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7605" y="1465294"/>
              <a:ext cx="544212" cy="590930"/>
            </a:xfrm>
            <a:prstGeom prst="rect">
              <a:avLst/>
            </a:prstGeom>
            <a:noFill/>
          </p:spPr>
          <p:txBody>
            <a:bodyPr wrap="none" tIns="27432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Sling </a:t>
            </a:r>
            <a:r>
              <a:rPr lang="en-US" dirty="0"/>
              <a:t>Testing Utilities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9048" y="4355719"/>
            <a:ext cx="5699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org.apache.sling.commons.testing</a:t>
            </a:r>
            <a:endParaRPr lang="ru-RU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21320" y="1324317"/>
            <a:ext cx="4914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A9CB0"/>
                </a:solidFill>
              </a:rPr>
              <a:t>public class</a:t>
            </a:r>
            <a:r>
              <a:rPr lang="en-US" sz="1800" dirty="0"/>
              <a:t> </a:t>
            </a:r>
            <a:r>
              <a:rPr lang="en-US" sz="1800" dirty="0" smtClean="0"/>
              <a:t>YourTest </a:t>
            </a:r>
            <a:r>
              <a:rPr lang="en-US" sz="1800" dirty="0" smtClean="0">
                <a:solidFill>
                  <a:srgbClr val="1A9CB0"/>
                </a:solidFill>
              </a:rPr>
              <a:t>extends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RepositoryTestBase {</a:t>
            </a:r>
            <a:endParaRPr lang="ru-RU" sz="18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0636" y="1984843"/>
            <a:ext cx="799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RepositoryUtil.registerNodeType(</a:t>
            </a:r>
            <a:r>
              <a:rPr lang="en-US" sz="1800" dirty="0">
                <a:solidFill>
                  <a:srgbClr val="00B050"/>
                </a:solidFill>
              </a:rPr>
              <a:t>getSession()</a:t>
            </a:r>
            <a:r>
              <a:rPr lang="en-US" sz="1800" dirty="0"/>
              <a:t>, getClass().getClassLoader().getResourceAsStream(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"cq.cnd"</a:t>
            </a:r>
            <a:r>
              <a:rPr lang="en-US" sz="1800" dirty="0"/>
              <a:t>));</a:t>
            </a:r>
            <a:endParaRPr lang="ru-RU" sz="1800" dirty="0"/>
          </a:p>
        </p:txBody>
      </p:sp>
      <p:sp>
        <p:nvSpPr>
          <p:cNvPr id="14" name="Rectangle 13"/>
          <p:cNvSpPr/>
          <p:nvPr/>
        </p:nvSpPr>
        <p:spPr>
          <a:xfrm>
            <a:off x="649721" y="2757668"/>
            <a:ext cx="716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Node</a:t>
            </a:r>
            <a:r>
              <a:rPr lang="en-US" sz="1800" dirty="0" smtClean="0"/>
              <a:t> node </a:t>
            </a:r>
            <a:r>
              <a:rPr lang="en-US" sz="1800" dirty="0"/>
              <a:t>= JcrUtil.createPath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“/etc/tags”</a:t>
            </a:r>
            <a:r>
              <a:rPr lang="en-US" sz="1800" dirty="0" smtClean="0"/>
              <a:t>, </a:t>
            </a:r>
            <a:r>
              <a:rPr lang="en-US" sz="1800" dirty="0">
                <a:solidFill>
                  <a:srgbClr val="00B0F0"/>
                </a:solidFill>
              </a:rPr>
              <a:t>SLING_FOLDER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getSession()</a:t>
            </a:r>
            <a:r>
              <a:rPr lang="en-US" sz="1800" dirty="0"/>
              <a:t>);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320" y="364921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}</a:t>
            </a:r>
            <a:endParaRPr lang="ru-RU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JCR Mocks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9048" y="4355719"/>
            <a:ext cx="5699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>
                <a:solidFill>
                  <a:srgbClr val="464547"/>
                </a:solidFill>
              </a:rPr>
              <a:t>org.apache.sling.testing.jcr-mock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018" y="816289"/>
            <a:ext cx="84099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464547"/>
                </a:solidFill>
              </a:rPr>
              <a:t>Supports:</a:t>
            </a:r>
          </a:p>
          <a:p>
            <a:r>
              <a:rPr lang="en-US" sz="1600" dirty="0" smtClean="0">
                <a:solidFill>
                  <a:srgbClr val="464547"/>
                </a:solidFill>
              </a:rPr>
              <a:t>1. Reading </a:t>
            </a:r>
            <a:r>
              <a:rPr lang="en-US" sz="1600" dirty="0">
                <a:solidFill>
                  <a:srgbClr val="464547"/>
                </a:solidFill>
              </a:rPr>
              <a:t>and writing all data (primitive values, arrays, binary data) via the JCR </a:t>
            </a:r>
            <a:r>
              <a:rPr lang="en-US" sz="1600" dirty="0" smtClean="0">
                <a:solidFill>
                  <a:srgbClr val="464547"/>
                </a:solidFill>
              </a:rPr>
              <a:t>API;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2. Creating </a:t>
            </a:r>
            <a:r>
              <a:rPr lang="en-US" sz="1600" dirty="0">
                <a:solidFill>
                  <a:srgbClr val="464547"/>
                </a:solidFill>
              </a:rPr>
              <a:t>any number of nodes and properties (stored in-memory in a hash map</a:t>
            </a:r>
            <a:r>
              <a:rPr lang="en-US" sz="1600" dirty="0" smtClean="0">
                <a:solidFill>
                  <a:srgbClr val="464547"/>
                </a:solidFill>
              </a:rPr>
              <a:t>);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3. Register namespaces;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4. Queries </a:t>
            </a:r>
            <a:r>
              <a:rPr lang="en-US" sz="1600" dirty="0">
                <a:solidFill>
                  <a:srgbClr val="464547"/>
                </a:solidFill>
              </a:rPr>
              <a:t>are supported by setting expected results for a given </a:t>
            </a:r>
            <a:r>
              <a:rPr lang="en-US" sz="1600" dirty="0" smtClean="0">
                <a:solidFill>
                  <a:srgbClr val="464547"/>
                </a:solidFill>
              </a:rPr>
              <a:t>query;</a:t>
            </a:r>
            <a:endParaRPr lang="en-US" sz="1600" dirty="0">
              <a:solidFill>
                <a:srgbClr val="464547"/>
              </a:solidFill>
            </a:endParaRPr>
          </a:p>
          <a:p>
            <a:endParaRPr lang="en-US" sz="1600" dirty="0" smtClean="0">
              <a:solidFill>
                <a:srgbClr val="464547"/>
              </a:solidFill>
            </a:endParaRPr>
          </a:p>
          <a:p>
            <a:r>
              <a:rPr lang="en-US" sz="1600" i="1" dirty="0" smtClean="0">
                <a:solidFill>
                  <a:srgbClr val="464547"/>
                </a:solidFill>
              </a:rPr>
              <a:t>Not </a:t>
            </a:r>
            <a:r>
              <a:rPr lang="en-US" sz="1600" i="1" dirty="0">
                <a:solidFill>
                  <a:srgbClr val="464547"/>
                </a:solidFill>
              </a:rPr>
              <a:t>supported:</a:t>
            </a:r>
          </a:p>
          <a:p>
            <a:r>
              <a:rPr lang="en-US" sz="1600" dirty="0" smtClean="0">
                <a:solidFill>
                  <a:srgbClr val="464547"/>
                </a:solidFill>
              </a:rPr>
              <a:t>1. Node </a:t>
            </a:r>
            <a:r>
              <a:rPr lang="en-US" sz="1600" dirty="0">
                <a:solidFill>
                  <a:srgbClr val="464547"/>
                </a:solidFill>
              </a:rPr>
              <a:t>types are supported in the API, but their definitions and constraints are not </a:t>
            </a:r>
            <a:r>
              <a:rPr lang="en-US" sz="1600" dirty="0" smtClean="0">
                <a:solidFill>
                  <a:srgbClr val="464547"/>
                </a:solidFill>
              </a:rPr>
              <a:t>applied;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2. Versioning </a:t>
            </a:r>
            <a:r>
              <a:rPr lang="en-US" sz="1600" dirty="0">
                <a:solidFill>
                  <a:srgbClr val="464547"/>
                </a:solidFill>
              </a:rPr>
              <a:t>not </a:t>
            </a:r>
            <a:r>
              <a:rPr lang="en-US" sz="1600" dirty="0" smtClean="0">
                <a:solidFill>
                  <a:srgbClr val="464547"/>
                </a:solidFill>
              </a:rPr>
              <a:t>supported;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3. Transactions </a:t>
            </a:r>
            <a:r>
              <a:rPr lang="en-US" sz="1600" dirty="0">
                <a:solidFill>
                  <a:srgbClr val="464547"/>
                </a:solidFill>
              </a:rPr>
              <a:t>not </a:t>
            </a:r>
            <a:r>
              <a:rPr lang="en-US" sz="1600" dirty="0" smtClean="0">
                <a:solidFill>
                  <a:srgbClr val="464547"/>
                </a:solidFill>
              </a:rPr>
              <a:t>supported;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4. Observation </a:t>
            </a:r>
            <a:r>
              <a:rPr lang="en-US" sz="1600" dirty="0">
                <a:solidFill>
                  <a:srgbClr val="464547"/>
                </a:solidFill>
              </a:rPr>
              <a:t>events can be registered but are </a:t>
            </a:r>
            <a:r>
              <a:rPr lang="en-US" sz="1600" dirty="0" smtClean="0">
                <a:solidFill>
                  <a:srgbClr val="464547"/>
                </a:solidFill>
              </a:rPr>
              <a:t>ignored;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5. Access </a:t>
            </a:r>
            <a:r>
              <a:rPr lang="en-US" sz="1600" dirty="0">
                <a:solidFill>
                  <a:srgbClr val="464547"/>
                </a:solidFill>
              </a:rPr>
              <a:t>control always grants </a:t>
            </a:r>
            <a:r>
              <a:rPr lang="en-US" sz="1600" dirty="0" smtClean="0">
                <a:solidFill>
                  <a:srgbClr val="464547"/>
                </a:solidFill>
              </a:rPr>
              <a:t>access;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6. Exporting/Importing </a:t>
            </a:r>
            <a:r>
              <a:rPr lang="en-US" sz="1600" dirty="0">
                <a:solidFill>
                  <a:srgbClr val="464547"/>
                </a:solidFill>
              </a:rPr>
              <a:t>data via document and system views not </a:t>
            </a:r>
            <a:r>
              <a:rPr lang="en-US" sz="1600" dirty="0" smtClean="0">
                <a:solidFill>
                  <a:srgbClr val="464547"/>
                </a:solidFill>
              </a:rPr>
              <a:t>supported;</a:t>
            </a:r>
            <a:endParaRPr lang="en-US" sz="1600" dirty="0">
              <a:solidFill>
                <a:srgbClr val="464547"/>
              </a:solidFill>
            </a:endParaRPr>
          </a:p>
          <a:p>
            <a:r>
              <a:rPr lang="en-US" sz="1600" dirty="0" smtClean="0">
                <a:solidFill>
                  <a:srgbClr val="464547"/>
                </a:solidFill>
              </a:rPr>
              <a:t>7. Workspace </a:t>
            </a:r>
            <a:r>
              <a:rPr lang="en-US" sz="1600" dirty="0">
                <a:solidFill>
                  <a:srgbClr val="464547"/>
                </a:solidFill>
              </a:rPr>
              <a:t>management methods not </a:t>
            </a:r>
            <a:r>
              <a:rPr lang="en-US" sz="1600" dirty="0" smtClean="0">
                <a:solidFill>
                  <a:srgbClr val="464547"/>
                </a:solidFill>
              </a:rPr>
              <a:t>supported;</a:t>
            </a:r>
            <a:endParaRPr lang="en-US" sz="1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JCR Mocks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9048" y="4355719"/>
            <a:ext cx="5699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>
                <a:solidFill>
                  <a:srgbClr val="464547"/>
                </a:solidFill>
              </a:rPr>
              <a:t>org.apache.sling.testing.jcr-mock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517" y="770122"/>
            <a:ext cx="8726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// get session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Session </a:t>
            </a:r>
            <a:r>
              <a:rPr lang="en-US" sz="1800" dirty="0">
                <a:solidFill>
                  <a:srgbClr val="7030A0"/>
                </a:solidFill>
              </a:rPr>
              <a:t>session</a:t>
            </a:r>
            <a:r>
              <a:rPr lang="en-US" sz="1800" dirty="0">
                <a:solidFill>
                  <a:prstClr val="black"/>
                </a:solidFill>
              </a:rPr>
              <a:t> = MockJcr.newSession();</a:t>
            </a:r>
          </a:p>
          <a:p>
            <a:endParaRPr lang="ru-RU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get repository</a:t>
            </a:r>
          </a:p>
          <a:p>
            <a:r>
              <a:rPr lang="en-US" sz="1800" dirty="0">
                <a:solidFill>
                  <a:srgbClr val="000000"/>
                </a:solidFill>
              </a:rPr>
              <a:t>Repository </a:t>
            </a:r>
            <a:r>
              <a:rPr lang="en-US" sz="1800" dirty="0">
                <a:solidFill>
                  <a:srgbClr val="7030A0"/>
                </a:solidFill>
              </a:rPr>
              <a:t>repository</a:t>
            </a:r>
            <a:r>
              <a:rPr lang="en-US" sz="1800" dirty="0">
                <a:solidFill>
                  <a:prstClr val="black"/>
                </a:solidFill>
              </a:rPr>
              <a:t> = MockJcr.newRepository</a:t>
            </a:r>
            <a:r>
              <a:rPr lang="en-US" sz="1800" dirty="0" smtClean="0">
                <a:solidFill>
                  <a:prstClr val="black"/>
                </a:solidFill>
              </a:rPr>
              <a:t>();</a:t>
            </a:r>
            <a:endParaRPr lang="ru-RU" sz="1800" dirty="0" smtClean="0">
              <a:solidFill>
                <a:prstClr val="black"/>
              </a:solidFill>
            </a:endParaRPr>
          </a:p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prepare mocked search result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List&lt;Node&gt;</a:t>
            </a:r>
            <a:r>
              <a:rPr lang="en-US" sz="1800" dirty="0">
                <a:solidFill>
                  <a:prstClr val="black"/>
                </a:solidFill>
              </a:rPr>
              <a:t> resultNodes = ImmutableList.of(node1, node2, node3);</a:t>
            </a:r>
          </a:p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return this result for all queries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MockJcr.setQueryResult(</a:t>
            </a:r>
            <a:r>
              <a:rPr lang="en-US" sz="1800" dirty="0">
                <a:solidFill>
                  <a:srgbClr val="7030A0"/>
                </a:solidFill>
              </a:rPr>
              <a:t>session</a:t>
            </a:r>
            <a:r>
              <a:rPr lang="en-US" sz="1800" dirty="0">
                <a:solidFill>
                  <a:prstClr val="black"/>
                </a:solidFill>
              </a:rPr>
              <a:t>, resultNodes);</a:t>
            </a:r>
          </a:p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return this result for a specific query</a:t>
            </a:r>
          </a:p>
          <a:p>
            <a:r>
              <a:rPr lang="en-US" sz="1800" dirty="0">
                <a:solidFill>
                  <a:prstClr val="black"/>
                </a:solidFill>
              </a:rPr>
              <a:t>MockJcr.setQueryResult(</a:t>
            </a:r>
            <a:r>
              <a:rPr lang="en-US" sz="1800" dirty="0">
                <a:solidFill>
                  <a:srgbClr val="7030A0"/>
                </a:solidFill>
              </a:rPr>
              <a:t>session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"your query statement"</a:t>
            </a:r>
            <a:r>
              <a:rPr lang="en-US" sz="1800" dirty="0">
                <a:solidFill>
                  <a:prstClr val="black"/>
                </a:solidFill>
              </a:rPr>
              <a:t>, Query.</a:t>
            </a:r>
            <a:r>
              <a:rPr lang="en-US" sz="1800" dirty="0">
                <a:solidFill>
                  <a:srgbClr val="C00000"/>
                </a:solidFill>
              </a:rPr>
              <a:t>JCR_SQL2</a:t>
            </a:r>
            <a:r>
              <a:rPr lang="en-US" sz="1800" dirty="0">
                <a:solidFill>
                  <a:prstClr val="black"/>
                </a:solidFill>
              </a:rPr>
              <a:t>, resultNodes);</a:t>
            </a:r>
            <a:endParaRPr lang="ru-RU" sz="1800" dirty="0">
              <a:solidFill>
                <a:prstClr val="black"/>
              </a:solidFill>
            </a:endParaRPr>
          </a:p>
          <a:p>
            <a:endParaRPr lang="ru-RU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Resolver Mocks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3071" y="4357552"/>
            <a:ext cx="709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org.apache.sling : </a:t>
            </a:r>
            <a:r>
              <a:rPr lang="en-US" sz="2000" b="1" dirty="0" smtClean="0">
                <a:solidFill>
                  <a:srgbClr val="464547"/>
                </a:solidFill>
              </a:rPr>
              <a:t>org.apache.sling.testing.</a:t>
            </a:r>
            <a:r>
              <a:rPr lang="en-US" sz="2000" b="1" dirty="0" smtClean="0"/>
              <a:t>resourceresolver-mock</a:t>
            </a:r>
            <a:endParaRPr lang="ru-RU" sz="2000" b="1" dirty="0">
              <a:solidFill>
                <a:srgbClr val="46454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018" y="816289"/>
            <a:ext cx="84099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464547"/>
                </a:solidFill>
              </a:rPr>
              <a:t>Supports:</a:t>
            </a:r>
          </a:p>
          <a:p>
            <a:r>
              <a:rPr lang="en-US" sz="1600" dirty="0" smtClean="0"/>
              <a:t>1. All </a:t>
            </a:r>
            <a:r>
              <a:rPr lang="en-US" sz="1600" dirty="0"/>
              <a:t>read and write operations of the Sling Resource API</a:t>
            </a:r>
          </a:p>
          <a:p>
            <a:r>
              <a:rPr lang="en-US" sz="1600" dirty="0" smtClean="0"/>
              <a:t>2. Mimics </a:t>
            </a:r>
            <a:r>
              <a:rPr lang="en-US" sz="1600" dirty="0"/>
              <a:t>transactions using via </a:t>
            </a:r>
            <a:r>
              <a:rPr lang="en-US" sz="1600" dirty="0">
                <a:solidFill>
                  <a:srgbClr val="0070C0"/>
                </a:solidFill>
              </a:rPr>
              <a:t>commit()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0070C0"/>
                </a:solidFill>
              </a:rPr>
              <a:t>revert()</a:t>
            </a:r>
            <a:r>
              <a:rPr lang="en-US" sz="1600" dirty="0"/>
              <a:t> methods</a:t>
            </a:r>
          </a:p>
          <a:p>
            <a:r>
              <a:rPr lang="en-US" sz="1600" dirty="0" smtClean="0"/>
              <a:t>3. OSGi </a:t>
            </a:r>
            <a:r>
              <a:rPr lang="en-US" sz="1600" dirty="0"/>
              <a:t>events for adding/changing/removing resources</a:t>
            </a:r>
          </a:p>
          <a:p>
            <a:r>
              <a:rPr lang="en-US" sz="1600" dirty="0" smtClean="0"/>
              <a:t>4. The </a:t>
            </a:r>
            <a:r>
              <a:rPr lang="en-US" sz="1600" dirty="0"/>
              <a:t>implementation tries to be as close as possible to the behavior of the JCR </a:t>
            </a:r>
            <a:r>
              <a:rPr lang="en-US" sz="1600" dirty="0" smtClean="0"/>
              <a:t>resource 	implementation </a:t>
            </a:r>
            <a:r>
              <a:rPr lang="en-US" sz="1600" dirty="0"/>
              <a:t>e.g. concerning date and binary handling</a:t>
            </a:r>
          </a:p>
          <a:p>
            <a:endParaRPr lang="en-US" sz="1600" dirty="0" smtClean="0"/>
          </a:p>
          <a:p>
            <a:r>
              <a:rPr lang="en-US" sz="1600" i="1" dirty="0" smtClean="0"/>
              <a:t>Not </a:t>
            </a:r>
            <a:r>
              <a:rPr lang="en-US" sz="1600" i="1" dirty="0"/>
              <a:t>supported:</a:t>
            </a:r>
          </a:p>
          <a:p>
            <a:r>
              <a:rPr lang="en-US" sz="1600" dirty="0" smtClean="0"/>
              <a:t>1. Authentication </a:t>
            </a:r>
            <a:r>
              <a:rPr lang="en-US" sz="1600" dirty="0"/>
              <a:t>not supported (</a:t>
            </a:r>
            <a:r>
              <a:rPr lang="en-US" sz="1600" dirty="0">
                <a:solidFill>
                  <a:srgbClr val="C00000"/>
                </a:solidFill>
              </a:rPr>
              <a:t>"login"</a:t>
            </a:r>
            <a:r>
              <a:rPr lang="en-US" sz="1600" dirty="0"/>
              <a:t> always possible with </a:t>
            </a:r>
            <a:r>
              <a:rPr lang="en-US" sz="1600" dirty="0">
                <a:solidFill>
                  <a:srgbClr val="0070C0"/>
                </a:solidFill>
              </a:rPr>
              <a:t>null</a:t>
            </a:r>
            <a:r>
              <a:rPr lang="en-US" sz="1600" dirty="0"/>
              <a:t> authentication info)</a:t>
            </a:r>
          </a:p>
          <a:p>
            <a:r>
              <a:rPr lang="en-US" sz="1600" dirty="0" smtClean="0"/>
              <a:t>2. Querying </a:t>
            </a:r>
            <a:r>
              <a:rPr lang="en-US" sz="1600" dirty="0"/>
              <a:t>with queryResources/findResources not supported (always returns empty result set)</a:t>
            </a:r>
          </a:p>
          <a:p>
            <a:r>
              <a:rPr lang="en-US" sz="1600" dirty="0" smtClean="0"/>
              <a:t>3.Sling </a:t>
            </a:r>
            <a:r>
              <a:rPr lang="en-US" sz="1600" dirty="0"/>
              <a:t>Mapping is not supported</a:t>
            </a:r>
          </a:p>
          <a:p>
            <a:r>
              <a:rPr lang="en-US" sz="1600" dirty="0" smtClean="0"/>
              <a:t>5. Resolving </a:t>
            </a:r>
            <a:r>
              <a:rPr lang="en-US" sz="1600" dirty="0"/>
              <a:t>resource super types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771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21572</TotalTime>
  <Words>3778</Words>
  <Application>Microsoft Office PowerPoint</Application>
  <PresentationFormat>On-screen Show (16:9)</PresentationFormat>
  <Paragraphs>491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Andrii Manuiev</cp:lastModifiedBy>
  <cp:revision>1322</cp:revision>
  <cp:lastPrinted>2014-07-09T13:30:36Z</cp:lastPrinted>
  <dcterms:created xsi:type="dcterms:W3CDTF">2014-07-08T13:27:24Z</dcterms:created>
  <dcterms:modified xsi:type="dcterms:W3CDTF">2015-08-06T14:26:06Z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