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90" r:id="rId3"/>
    <p:sldId id="287" r:id="rId4"/>
    <p:sldId id="258" r:id="rId5"/>
    <p:sldId id="260" r:id="rId6"/>
    <p:sldId id="256" r:id="rId7"/>
    <p:sldId id="261" r:id="rId8"/>
    <p:sldId id="257" r:id="rId9"/>
    <p:sldId id="259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108"/>
      </p:cViewPr>
      <p:guideLst>
        <p:guide orient="horz" pos="2160"/>
        <p:guide pos="2880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505200"/>
            <a:ext cx="59721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743200" y="152400"/>
            <a:ext cx="489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datasets have 100 instances, and 100 features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47800" y="3886200"/>
            <a:ext cx="1447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1001" y="28956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labels </a:t>
            </a:r>
            <a:r>
              <a:rPr lang="en-US" dirty="0"/>
              <a:t>are in the first column</a:t>
            </a:r>
          </a:p>
          <a:p>
            <a:r>
              <a:rPr lang="en-US" dirty="0"/>
              <a:t>Either a 1 or 2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00400" y="20574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column up to the last column are the </a:t>
            </a:r>
            <a:r>
              <a:rPr lang="en-US" b="1" dirty="0"/>
              <a:t>features</a:t>
            </a: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648200" y="2514600"/>
            <a:ext cx="152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648200" y="2514600"/>
            <a:ext cx="3276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44724" y="34184"/>
            <a:ext cx="3048000" cy="3600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EDU&gt;&gt; </a:t>
            </a:r>
            <a:r>
              <a:rPr lang="en-US" sz="1200" dirty="0" err="1"/>
              <a:t>feature_search_demo</a:t>
            </a:r>
            <a:r>
              <a:rPr lang="en-US" sz="1200" dirty="0"/>
              <a:t>(</a:t>
            </a:r>
            <a:r>
              <a:rPr lang="en-US" sz="1200" dirty="0" err="1"/>
              <a:t>mydata</a:t>
            </a:r>
            <a:r>
              <a:rPr lang="en-US" sz="1200" dirty="0"/>
              <a:t>)</a:t>
            </a:r>
          </a:p>
          <a:p>
            <a:r>
              <a:rPr lang="en-US" sz="1200" dirty="0"/>
              <a:t>On the 1th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  <a:p>
            <a:r>
              <a:rPr lang="en-US" sz="1200" dirty="0"/>
              <a:t>On level 1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00B050"/>
                </a:solidFill>
              </a:rPr>
              <a:t>feature 4 to current set</a:t>
            </a:r>
          </a:p>
          <a:p>
            <a:r>
              <a:rPr lang="en-US" sz="1200" dirty="0"/>
              <a:t>On the 2th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2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C00000"/>
                </a:solidFill>
              </a:rPr>
              <a:t>feature 2 to current set</a:t>
            </a:r>
          </a:p>
          <a:p>
            <a:r>
              <a:rPr lang="en-US" sz="1200" dirty="0"/>
              <a:t>On the 3th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3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FFC000"/>
                </a:solidFill>
              </a:rPr>
              <a:t>feature 1 to current set</a:t>
            </a:r>
          </a:p>
          <a:p>
            <a:r>
              <a:rPr lang="en-US" sz="1200" dirty="0"/>
              <a:t>On the 4th level of the search tree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4 </a:t>
            </a:r>
            <a:r>
              <a:rPr lang="en-US" sz="1200" dirty="0" err="1"/>
              <a:t>i</a:t>
            </a:r>
            <a:r>
              <a:rPr lang="en-US" sz="1200" dirty="0"/>
              <a:t> added </a:t>
            </a:r>
            <a:r>
              <a:rPr lang="en-US" sz="1200" b="1" dirty="0">
                <a:solidFill>
                  <a:srgbClr val="00B0F0"/>
                </a:solidFill>
              </a:rPr>
              <a:t>feature 3 to current set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304800"/>
            <a:ext cx="5410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We are done with the search!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The code is the previous slide is all you need.</a:t>
            </a:r>
          </a:p>
          <a:p>
            <a:r>
              <a:rPr lang="en-US" dirty="0">
                <a:solidFill>
                  <a:srgbClr val="C00000"/>
                </a:solidFill>
              </a:rPr>
              <a:t>You just have to replace the stub function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with a real function, and echo the numbers it returned to the screen. </a:t>
            </a: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 flipH="1">
            <a:off x="2213148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 flipH="1">
            <a:off x="1455942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2715238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H="1">
            <a:off x="2194150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2584966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>
            <a:off x="457190" y="4208174"/>
            <a:ext cx="56451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1238822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1455942" y="4251598"/>
            <a:ext cx="1302720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H="1">
            <a:off x="630886" y="4251598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2063878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2280998" y="4251598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H="1">
            <a:off x="1455942" y="4208174"/>
            <a:ext cx="1215872" cy="52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H="1">
            <a:off x="2237574" y="4295022"/>
            <a:ext cx="564512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3106054" y="4251598"/>
            <a:ext cx="121587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H="1">
            <a:off x="2975782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3713990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3974534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>
            <a:off x="413766" y="5076654"/>
            <a:ext cx="173696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>
            <a:off x="674310" y="4989806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875146" y="5084795"/>
            <a:ext cx="303968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>
            <a:off x="1499366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 flipH="1">
            <a:off x="1081410" y="5030516"/>
            <a:ext cx="79791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>
            <a:off x="2280998" y="5033230"/>
            <a:ext cx="169353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1944462" y="4989806"/>
            <a:ext cx="694784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>
            <a:off x="2888934" y="5076654"/>
            <a:ext cx="173696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>
            <a:off x="3713990" y="5076654"/>
            <a:ext cx="477664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 flipH="1">
            <a:off x="3334030" y="4981664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 flipH="1">
            <a:off x="4408773" y="5076654"/>
            <a:ext cx="130272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>
            <a:off x="717734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8" name="Line 32"/>
          <p:cNvSpPr>
            <a:spLocks noChangeShapeType="1"/>
          </p:cNvSpPr>
          <p:nvPr/>
        </p:nvSpPr>
        <p:spPr bwMode="auto">
          <a:xfrm flipH="1">
            <a:off x="2932358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9" name="Line 33"/>
          <p:cNvSpPr>
            <a:spLocks noChangeShapeType="1"/>
          </p:cNvSpPr>
          <p:nvPr/>
        </p:nvSpPr>
        <p:spPr bwMode="auto">
          <a:xfrm>
            <a:off x="189018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 flipH="1">
            <a:off x="275866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41" name="Oval 35"/>
          <p:cNvSpPr>
            <a:spLocks noChangeArrowheads="1"/>
          </p:cNvSpPr>
          <p:nvPr/>
        </p:nvSpPr>
        <p:spPr bwMode="auto">
          <a:xfrm>
            <a:off x="997276" y="3991054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2" name="Oval 36"/>
          <p:cNvSpPr>
            <a:spLocks noChangeArrowheads="1"/>
          </p:cNvSpPr>
          <p:nvPr/>
        </p:nvSpPr>
        <p:spPr bwMode="auto">
          <a:xfrm>
            <a:off x="2280998" y="3469966"/>
            <a:ext cx="434240" cy="2605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3472444" y="3991054"/>
            <a:ext cx="521088" cy="313015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2647388" y="3991054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1822332" y="3991054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97133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7" name="Oval 41"/>
          <p:cNvSpPr>
            <a:spLocks noChangeArrowheads="1"/>
          </p:cNvSpPr>
          <p:nvPr/>
        </p:nvSpPr>
        <p:spPr bwMode="auto">
          <a:xfrm>
            <a:off x="355868" y="5380621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8" name="Oval 42"/>
          <p:cNvSpPr>
            <a:spLocks noChangeArrowheads="1"/>
          </p:cNvSpPr>
          <p:nvPr/>
        </p:nvSpPr>
        <p:spPr bwMode="auto">
          <a:xfrm>
            <a:off x="1513841" y="5380621"/>
            <a:ext cx="781632" cy="470427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9" name="Oval 43"/>
          <p:cNvSpPr>
            <a:spLocks noChangeArrowheads="1"/>
          </p:cNvSpPr>
          <p:nvPr/>
        </p:nvSpPr>
        <p:spPr bwMode="auto">
          <a:xfrm>
            <a:off x="2671814" y="5380621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0" name="Oval 44"/>
          <p:cNvSpPr>
            <a:spLocks noChangeArrowheads="1"/>
          </p:cNvSpPr>
          <p:nvPr/>
        </p:nvSpPr>
        <p:spPr bwMode="auto">
          <a:xfrm>
            <a:off x="3829787" y="5380621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1" name="Oval 45"/>
          <p:cNvSpPr>
            <a:spLocks noChangeArrowheads="1"/>
          </p:cNvSpPr>
          <p:nvPr/>
        </p:nvSpPr>
        <p:spPr bwMode="auto">
          <a:xfrm>
            <a:off x="2020454" y="6118829"/>
            <a:ext cx="955328" cy="57536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2" name="Oval 46"/>
          <p:cNvSpPr>
            <a:spLocks noChangeArrowheads="1"/>
          </p:cNvSpPr>
          <p:nvPr/>
        </p:nvSpPr>
        <p:spPr bwMode="auto">
          <a:xfrm>
            <a:off x="4244124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3" name="Oval 47"/>
          <p:cNvSpPr>
            <a:spLocks noChangeArrowheads="1"/>
          </p:cNvSpPr>
          <p:nvPr/>
        </p:nvSpPr>
        <p:spPr bwMode="auto">
          <a:xfrm>
            <a:off x="925807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4" name="Oval 48"/>
          <p:cNvSpPr>
            <a:spLocks noChangeArrowheads="1"/>
          </p:cNvSpPr>
          <p:nvPr/>
        </p:nvSpPr>
        <p:spPr bwMode="auto">
          <a:xfrm>
            <a:off x="1755387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5" name="Oval 49"/>
          <p:cNvSpPr>
            <a:spLocks noChangeArrowheads="1"/>
          </p:cNvSpPr>
          <p:nvPr/>
        </p:nvSpPr>
        <p:spPr bwMode="auto">
          <a:xfrm>
            <a:off x="2584966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6" name="Oval 50"/>
          <p:cNvSpPr>
            <a:spLocks noChangeArrowheads="1"/>
          </p:cNvSpPr>
          <p:nvPr/>
        </p:nvSpPr>
        <p:spPr bwMode="auto">
          <a:xfrm>
            <a:off x="3414545" y="4684933"/>
            <a:ext cx="629648" cy="391721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7" name="Text Box 51"/>
          <p:cNvSpPr txBox="1">
            <a:spLocks noChangeArrowheads="1"/>
          </p:cNvSpPr>
          <p:nvPr/>
        </p:nvSpPr>
        <p:spPr bwMode="auto">
          <a:xfrm>
            <a:off x="1168258" y="4034478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58" name="Text Box 52"/>
          <p:cNvSpPr txBox="1">
            <a:spLocks noChangeArrowheads="1"/>
          </p:cNvSpPr>
          <p:nvPr/>
        </p:nvSpPr>
        <p:spPr bwMode="auto">
          <a:xfrm>
            <a:off x="1993314" y="4034478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2818370" y="4034478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60" name="Text Box 54"/>
          <p:cNvSpPr txBox="1">
            <a:spLocks noChangeArrowheads="1"/>
          </p:cNvSpPr>
          <p:nvPr/>
        </p:nvSpPr>
        <p:spPr bwMode="auto">
          <a:xfrm>
            <a:off x="3643426" y="4034478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61" name="Text Box 55"/>
          <p:cNvSpPr txBox="1">
            <a:spLocks noChangeArrowheads="1"/>
          </p:cNvSpPr>
          <p:nvPr/>
        </p:nvSpPr>
        <p:spPr bwMode="auto">
          <a:xfrm>
            <a:off x="4425057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3,4</a:t>
            </a:r>
          </a:p>
        </p:txBody>
      </p:sp>
      <p:sp>
        <p:nvSpPr>
          <p:cNvPr id="62" name="Text Box 56"/>
          <p:cNvSpPr txBox="1">
            <a:spLocks noChangeArrowheads="1"/>
          </p:cNvSpPr>
          <p:nvPr/>
        </p:nvSpPr>
        <p:spPr bwMode="auto">
          <a:xfrm>
            <a:off x="3590955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63" name="Text Box 57"/>
          <p:cNvSpPr txBox="1">
            <a:spLocks noChangeArrowheads="1"/>
          </p:cNvSpPr>
          <p:nvPr/>
        </p:nvSpPr>
        <p:spPr bwMode="auto">
          <a:xfrm>
            <a:off x="2756852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1,4</a:t>
            </a:r>
          </a:p>
        </p:txBody>
      </p:sp>
      <p:sp>
        <p:nvSpPr>
          <p:cNvPr id="64" name="Text Box 58"/>
          <p:cNvSpPr txBox="1">
            <a:spLocks noChangeArrowheads="1"/>
          </p:cNvSpPr>
          <p:nvPr/>
        </p:nvSpPr>
        <p:spPr bwMode="auto">
          <a:xfrm>
            <a:off x="1923655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65" name="Text Box 59"/>
          <p:cNvSpPr txBox="1">
            <a:spLocks noChangeArrowheads="1"/>
          </p:cNvSpPr>
          <p:nvPr/>
        </p:nvSpPr>
        <p:spPr bwMode="auto">
          <a:xfrm>
            <a:off x="1089552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1,3</a:t>
            </a: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256354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67" name="Text Box 61"/>
          <p:cNvSpPr txBox="1">
            <a:spLocks noChangeArrowheads="1"/>
          </p:cNvSpPr>
          <p:nvPr/>
        </p:nvSpPr>
        <p:spPr bwMode="auto">
          <a:xfrm>
            <a:off x="4020672" y="5502751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2,3,4</a:t>
            </a: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2864508" y="5502751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1,3,4</a:t>
            </a: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1708344" y="5502751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1,2,4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552180" y="5502751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</a:t>
            </a:r>
          </a:p>
        </p:txBody>
      </p:sp>
      <p:sp>
        <p:nvSpPr>
          <p:cNvPr id="71" name="Text Box 65"/>
          <p:cNvSpPr txBox="1">
            <a:spLocks noChangeArrowheads="1"/>
          </p:cNvSpPr>
          <p:nvPr/>
        </p:nvSpPr>
        <p:spPr bwMode="auto">
          <a:xfrm>
            <a:off x="2245716" y="6292525"/>
            <a:ext cx="678500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1,2,3,4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505200"/>
            <a:ext cx="59721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609600"/>
            <a:ext cx="83960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numbers are in standard IEEE 754-1985, single precision format (space delimited)</a:t>
            </a:r>
          </a:p>
          <a:p>
            <a:endParaRPr lang="en-US" dirty="0"/>
          </a:p>
          <a:p>
            <a:r>
              <a:rPr lang="en-US" dirty="0"/>
              <a:t>You can use an off-the-shelf package to read them into your program.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matlab</a:t>
            </a:r>
            <a:r>
              <a:rPr lang="en-US" dirty="0"/>
              <a:t>, just </a:t>
            </a:r>
            <a:r>
              <a:rPr lang="en-US" dirty="0">
                <a:solidFill>
                  <a:srgbClr val="FF0000"/>
                </a:solidFill>
              </a:rPr>
              <a:t>&gt;&gt; load </a:t>
            </a:r>
            <a:r>
              <a:rPr lang="en-US" dirty="0">
                <a:solidFill>
                  <a:srgbClr val="FF0000"/>
                </a:solidFill>
              </a:rPr>
              <a:t>CS235testdata1.txt </a:t>
            </a:r>
            <a:r>
              <a:rPr lang="en-US" dirty="0"/>
              <a:t>will work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1" y="609600"/>
            <a:ext cx="73152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have a key for the two hidden datasets.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dataset 1 the error rate can be 0.89, when using only features 57  70  99</a:t>
            </a:r>
          </a:p>
          <a:p>
            <a:r>
              <a:rPr lang="en-US" dirty="0"/>
              <a:t>On dataset 2 the error rate can be 0.93, when using only features 55  87  41</a:t>
            </a:r>
          </a:p>
          <a:p>
            <a:r>
              <a:rPr lang="en-US" dirty="0"/>
              <a:t>On dataset 3 the error rate can be ----, when using only features --------------</a:t>
            </a:r>
          </a:p>
          <a:p>
            <a:r>
              <a:rPr lang="en-US" dirty="0"/>
              <a:t>On dataset 4 the error rate can be ----, when using only features -------------</a:t>
            </a:r>
          </a:p>
          <a:p>
            <a:endParaRPr lang="en-US" dirty="0"/>
          </a:p>
          <a:p>
            <a:r>
              <a:rPr lang="en-US" dirty="0"/>
              <a:t>You don’t have this key! So it is your job to do the search to find that subset of features.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971800"/>
            <a:ext cx="8991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 accuracy= 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/>
              </a:rPr>
              <a:t>data,current_set,feature_to_add</a:t>
            </a:r>
            <a:r>
              <a:rPr lang="en-US" sz="1400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/>
              </a:rPr>
              <a:t>    accuracy = rand;        </a:t>
            </a:r>
            <a:r>
              <a:rPr lang="en-US" sz="1400" dirty="0">
                <a:solidFill>
                  <a:srgbClr val="228B22"/>
                </a:solidFill>
                <a:latin typeface="Courier New"/>
              </a:rPr>
              <a:t>% This is a testing stub only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/>
              </a:rPr>
              <a:t>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762000"/>
            <a:ext cx="83058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To finish this project, I recommend that you completely divorce the </a:t>
            </a:r>
            <a:r>
              <a:rPr lang="en-US" sz="2400" b="1" dirty="0">
                <a:solidFill>
                  <a:srgbClr val="C00000"/>
                </a:solidFill>
              </a:rPr>
              <a:t>search part</a:t>
            </a:r>
            <a:r>
              <a:rPr lang="en-US" sz="2400" dirty="0">
                <a:solidFill>
                  <a:srgbClr val="C00000"/>
                </a:solidFill>
              </a:rPr>
              <a:t>, from the </a:t>
            </a:r>
            <a:r>
              <a:rPr lang="en-US" sz="2400" b="1" dirty="0">
                <a:solidFill>
                  <a:srgbClr val="C00000"/>
                </a:solidFill>
              </a:rPr>
              <a:t>leave-one-out-cross-validation part</a:t>
            </a:r>
            <a:r>
              <a:rPr lang="en-US" sz="2400" dirty="0">
                <a:solidFill>
                  <a:srgbClr val="C00000"/>
                </a:solidFill>
              </a:rPr>
              <a:t>.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To do this, I wrote a stub function that just returns a random number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>
                <a:solidFill>
                  <a:srgbClr val="C00000"/>
                </a:solidFill>
              </a:rPr>
              <a:t>I will use this in my search algorithm, and only when I am 100% sure that search works, will I “fill in” the full  leave-one-out-cross-validation code.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9677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feature_search_demo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(data)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1 : size(data,2)-1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dirty="0">
                <a:solidFill>
                  <a:srgbClr val="A020F0"/>
                </a:solidFill>
                <a:latin typeface="Courier New"/>
              </a:rPr>
              <a:t>'On the '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,num2str(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),</a:t>
            </a:r>
            <a:r>
              <a:rPr lang="en-US" dirty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dirty="0" err="1">
                <a:solidFill>
                  <a:srgbClr val="A020F0"/>
                </a:solidFill>
                <a:latin typeface="Courier New"/>
              </a:rPr>
              <a:t>th</a:t>
            </a:r>
            <a:r>
              <a:rPr lang="en-US" dirty="0">
                <a:solidFill>
                  <a:srgbClr val="A020F0"/>
                </a:solidFill>
                <a:latin typeface="Courier New"/>
              </a:rPr>
              <a:t> level of the search tree'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urier New"/>
              </a:rPr>
              <a:t>end</a:t>
            </a: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H="1">
            <a:off x="2213148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1455942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715238" y="3643662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194150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584966" y="3730510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457190" y="4208174"/>
            <a:ext cx="56451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1238822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1455942" y="4251598"/>
            <a:ext cx="1302720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630886" y="4251598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2063878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2280998" y="4251598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1455942" y="4208174"/>
            <a:ext cx="1215872" cy="52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2237574" y="4295022"/>
            <a:ext cx="564512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3106054" y="4251598"/>
            <a:ext cx="121587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>
            <a:off x="2975782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3713990" y="4295022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3974534" y="4208174"/>
            <a:ext cx="52108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413766" y="5076654"/>
            <a:ext cx="173696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674310" y="4989806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875146" y="5084795"/>
            <a:ext cx="303968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1499366" y="4989806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H="1">
            <a:off x="1081410" y="5030516"/>
            <a:ext cx="79791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2280998" y="5033230"/>
            <a:ext cx="169353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1944462" y="4989806"/>
            <a:ext cx="694784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2888934" y="5076654"/>
            <a:ext cx="173696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3713990" y="5076654"/>
            <a:ext cx="477664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H="1">
            <a:off x="3334030" y="4981664"/>
            <a:ext cx="955328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 flipH="1">
            <a:off x="4408773" y="5076654"/>
            <a:ext cx="130272" cy="347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717734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H="1">
            <a:off x="2932358" y="585828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189018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 flipH="1">
            <a:off x="2758662" y="5858285"/>
            <a:ext cx="347392" cy="303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8" name="Oval 35"/>
          <p:cNvSpPr>
            <a:spLocks noChangeArrowheads="1"/>
          </p:cNvSpPr>
          <p:nvPr/>
        </p:nvSpPr>
        <p:spPr bwMode="auto">
          <a:xfrm>
            <a:off x="997276" y="3991054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2280998" y="3469966"/>
            <a:ext cx="434240" cy="2605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0" name="Oval 37"/>
          <p:cNvSpPr>
            <a:spLocks noChangeArrowheads="1"/>
          </p:cNvSpPr>
          <p:nvPr/>
        </p:nvSpPr>
        <p:spPr bwMode="auto">
          <a:xfrm>
            <a:off x="3472444" y="3991054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1" name="Oval 38"/>
          <p:cNvSpPr>
            <a:spLocks noChangeArrowheads="1"/>
          </p:cNvSpPr>
          <p:nvPr/>
        </p:nvSpPr>
        <p:spPr bwMode="auto">
          <a:xfrm>
            <a:off x="2647388" y="3991054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2" name="Oval 39"/>
          <p:cNvSpPr>
            <a:spLocks noChangeArrowheads="1"/>
          </p:cNvSpPr>
          <p:nvPr/>
        </p:nvSpPr>
        <p:spPr bwMode="auto">
          <a:xfrm>
            <a:off x="1822332" y="3991054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3" name="Oval 40"/>
          <p:cNvSpPr>
            <a:spLocks noChangeArrowheads="1"/>
          </p:cNvSpPr>
          <p:nvPr/>
        </p:nvSpPr>
        <p:spPr bwMode="auto">
          <a:xfrm>
            <a:off x="97133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4" name="Oval 41"/>
          <p:cNvSpPr>
            <a:spLocks noChangeArrowheads="1"/>
          </p:cNvSpPr>
          <p:nvPr/>
        </p:nvSpPr>
        <p:spPr bwMode="auto">
          <a:xfrm>
            <a:off x="355868" y="5380621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5" name="Oval 42"/>
          <p:cNvSpPr>
            <a:spLocks noChangeArrowheads="1"/>
          </p:cNvSpPr>
          <p:nvPr/>
        </p:nvSpPr>
        <p:spPr bwMode="auto">
          <a:xfrm>
            <a:off x="1513841" y="5380621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6" name="Oval 43"/>
          <p:cNvSpPr>
            <a:spLocks noChangeArrowheads="1"/>
          </p:cNvSpPr>
          <p:nvPr/>
        </p:nvSpPr>
        <p:spPr bwMode="auto">
          <a:xfrm>
            <a:off x="2671814" y="5380621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7" name="Oval 44"/>
          <p:cNvSpPr>
            <a:spLocks noChangeArrowheads="1"/>
          </p:cNvSpPr>
          <p:nvPr/>
        </p:nvSpPr>
        <p:spPr bwMode="auto">
          <a:xfrm>
            <a:off x="3829787" y="5380621"/>
            <a:ext cx="781632" cy="47042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8" name="Oval 45"/>
          <p:cNvSpPr>
            <a:spLocks noChangeArrowheads="1"/>
          </p:cNvSpPr>
          <p:nvPr/>
        </p:nvSpPr>
        <p:spPr bwMode="auto">
          <a:xfrm>
            <a:off x="2020454" y="6118829"/>
            <a:ext cx="955328" cy="57536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9" name="Oval 46"/>
          <p:cNvSpPr>
            <a:spLocks noChangeArrowheads="1"/>
          </p:cNvSpPr>
          <p:nvPr/>
        </p:nvSpPr>
        <p:spPr bwMode="auto">
          <a:xfrm>
            <a:off x="4244124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0" name="Oval 47"/>
          <p:cNvSpPr>
            <a:spLocks noChangeArrowheads="1"/>
          </p:cNvSpPr>
          <p:nvPr/>
        </p:nvSpPr>
        <p:spPr bwMode="auto">
          <a:xfrm>
            <a:off x="925807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1" name="Oval 48"/>
          <p:cNvSpPr>
            <a:spLocks noChangeArrowheads="1"/>
          </p:cNvSpPr>
          <p:nvPr/>
        </p:nvSpPr>
        <p:spPr bwMode="auto">
          <a:xfrm>
            <a:off x="1755387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2" name="Oval 49"/>
          <p:cNvSpPr>
            <a:spLocks noChangeArrowheads="1"/>
          </p:cNvSpPr>
          <p:nvPr/>
        </p:nvSpPr>
        <p:spPr bwMode="auto">
          <a:xfrm>
            <a:off x="2584966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3" name="Oval 50"/>
          <p:cNvSpPr>
            <a:spLocks noChangeArrowheads="1"/>
          </p:cNvSpPr>
          <p:nvPr/>
        </p:nvSpPr>
        <p:spPr bwMode="auto">
          <a:xfrm>
            <a:off x="3414545" y="4684933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4" name="Text Box 51"/>
          <p:cNvSpPr txBox="1">
            <a:spLocks noChangeArrowheads="1"/>
          </p:cNvSpPr>
          <p:nvPr/>
        </p:nvSpPr>
        <p:spPr bwMode="auto">
          <a:xfrm>
            <a:off x="1168258" y="4034478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>
            <a:off x="1993314" y="4034478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56" name="Text Box 53"/>
          <p:cNvSpPr txBox="1">
            <a:spLocks noChangeArrowheads="1"/>
          </p:cNvSpPr>
          <p:nvPr/>
        </p:nvSpPr>
        <p:spPr bwMode="auto">
          <a:xfrm>
            <a:off x="2818370" y="4034478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57" name="Text Box 54"/>
          <p:cNvSpPr txBox="1">
            <a:spLocks noChangeArrowheads="1"/>
          </p:cNvSpPr>
          <p:nvPr/>
        </p:nvSpPr>
        <p:spPr bwMode="auto">
          <a:xfrm>
            <a:off x="3643426" y="4034478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58" name="Text Box 55"/>
          <p:cNvSpPr txBox="1">
            <a:spLocks noChangeArrowheads="1"/>
          </p:cNvSpPr>
          <p:nvPr/>
        </p:nvSpPr>
        <p:spPr bwMode="auto">
          <a:xfrm>
            <a:off x="4425057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3,4</a:t>
            </a:r>
          </a:p>
        </p:txBody>
      </p:sp>
      <p:sp>
        <p:nvSpPr>
          <p:cNvPr id="59" name="Text Box 56"/>
          <p:cNvSpPr txBox="1">
            <a:spLocks noChangeArrowheads="1"/>
          </p:cNvSpPr>
          <p:nvPr/>
        </p:nvSpPr>
        <p:spPr bwMode="auto">
          <a:xfrm>
            <a:off x="3590955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60" name="Text Box 57"/>
          <p:cNvSpPr txBox="1">
            <a:spLocks noChangeArrowheads="1"/>
          </p:cNvSpPr>
          <p:nvPr/>
        </p:nvSpPr>
        <p:spPr bwMode="auto">
          <a:xfrm>
            <a:off x="2756852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1,4</a:t>
            </a:r>
          </a:p>
        </p:txBody>
      </p:sp>
      <p:sp>
        <p:nvSpPr>
          <p:cNvPr id="61" name="Text Box 58"/>
          <p:cNvSpPr txBox="1">
            <a:spLocks noChangeArrowheads="1"/>
          </p:cNvSpPr>
          <p:nvPr/>
        </p:nvSpPr>
        <p:spPr bwMode="auto">
          <a:xfrm>
            <a:off x="1923655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62" name="Text Box 59"/>
          <p:cNvSpPr txBox="1">
            <a:spLocks noChangeArrowheads="1"/>
          </p:cNvSpPr>
          <p:nvPr/>
        </p:nvSpPr>
        <p:spPr bwMode="auto">
          <a:xfrm>
            <a:off x="1089552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1,3</a:t>
            </a:r>
          </a:p>
        </p:txBody>
      </p:sp>
      <p:sp>
        <p:nvSpPr>
          <p:cNvPr id="63" name="Text Box 60"/>
          <p:cNvSpPr txBox="1">
            <a:spLocks noChangeArrowheads="1"/>
          </p:cNvSpPr>
          <p:nvPr/>
        </p:nvSpPr>
        <p:spPr bwMode="auto">
          <a:xfrm>
            <a:off x="256354" y="4772686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64" name="Text Box 61"/>
          <p:cNvSpPr txBox="1">
            <a:spLocks noChangeArrowheads="1"/>
          </p:cNvSpPr>
          <p:nvPr/>
        </p:nvSpPr>
        <p:spPr bwMode="auto">
          <a:xfrm>
            <a:off x="4020672" y="5502751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2,3,4</a:t>
            </a:r>
          </a:p>
        </p:txBody>
      </p:sp>
      <p:sp>
        <p:nvSpPr>
          <p:cNvPr id="65" name="Text Box 62"/>
          <p:cNvSpPr txBox="1">
            <a:spLocks noChangeArrowheads="1"/>
          </p:cNvSpPr>
          <p:nvPr/>
        </p:nvSpPr>
        <p:spPr bwMode="auto">
          <a:xfrm>
            <a:off x="2864508" y="5502751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1,3,4</a:t>
            </a:r>
          </a:p>
        </p:txBody>
      </p:sp>
      <p:sp>
        <p:nvSpPr>
          <p:cNvPr id="66" name="Text Box 63"/>
          <p:cNvSpPr txBox="1">
            <a:spLocks noChangeArrowheads="1"/>
          </p:cNvSpPr>
          <p:nvPr/>
        </p:nvSpPr>
        <p:spPr bwMode="auto">
          <a:xfrm>
            <a:off x="1708344" y="5502751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1,2,4</a:t>
            </a:r>
          </a:p>
        </p:txBody>
      </p:sp>
      <p:sp>
        <p:nvSpPr>
          <p:cNvPr id="67" name="Text Box 64"/>
          <p:cNvSpPr txBox="1">
            <a:spLocks noChangeArrowheads="1"/>
          </p:cNvSpPr>
          <p:nvPr/>
        </p:nvSpPr>
        <p:spPr bwMode="auto">
          <a:xfrm>
            <a:off x="552180" y="5502751"/>
            <a:ext cx="543705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</a:t>
            </a:r>
          </a:p>
        </p:txBody>
      </p:sp>
      <p:sp>
        <p:nvSpPr>
          <p:cNvPr id="68" name="Text Box 65"/>
          <p:cNvSpPr txBox="1">
            <a:spLocks noChangeArrowheads="1"/>
          </p:cNvSpPr>
          <p:nvPr/>
        </p:nvSpPr>
        <p:spPr bwMode="auto">
          <a:xfrm>
            <a:off x="2245716" y="6292525"/>
            <a:ext cx="678500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1,2,3,4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105400" y="4191000"/>
            <a:ext cx="403860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EDU&gt;&gt; </a:t>
            </a:r>
            <a:r>
              <a:rPr lang="en-US" dirty="0" err="1"/>
              <a:t>feature_search_demo</a:t>
            </a:r>
            <a:r>
              <a:rPr lang="en-US" dirty="0"/>
              <a:t>(</a:t>
            </a:r>
            <a:r>
              <a:rPr lang="en-US" dirty="0" err="1"/>
              <a:t>mydata</a:t>
            </a:r>
            <a:r>
              <a:rPr lang="en-US" dirty="0"/>
              <a:t>)</a:t>
            </a:r>
          </a:p>
          <a:p>
            <a:r>
              <a:rPr lang="en-US" dirty="0"/>
              <a:t>On the 1th level of the search tree</a:t>
            </a:r>
          </a:p>
          <a:p>
            <a:r>
              <a:rPr lang="en-US" dirty="0"/>
              <a:t>On the 2th level of the search tree</a:t>
            </a:r>
          </a:p>
          <a:p>
            <a:r>
              <a:rPr lang="en-US" dirty="0"/>
              <a:t>On the 3th level of the search tree</a:t>
            </a:r>
          </a:p>
          <a:p>
            <a:r>
              <a:rPr lang="en-US" dirty="0"/>
              <a:t>On the 4th level of the search tree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105400" y="21336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 began by creating a for loop that can “walk” down the search tree. </a:t>
            </a:r>
          </a:p>
          <a:p>
            <a:r>
              <a:rPr lang="en-US" dirty="0">
                <a:solidFill>
                  <a:srgbClr val="C00000"/>
                </a:solidFill>
              </a:rPr>
              <a:t>I carefully tested it…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5344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function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feature_search_demo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(data)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for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= 1 : size(data,2)-1 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disp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(['On the ',num2str(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),'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th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level of the search tree'])</a:t>
            </a:r>
          </a:p>
          <a:p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k = 1 : size(data,2)-1 </a:t>
            </a:r>
          </a:p>
          <a:p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600" dirty="0">
                <a:solidFill>
                  <a:srgbClr val="A020F0"/>
                </a:solidFill>
                <a:latin typeface="Courier New"/>
              </a:rPr>
              <a:t>'--Considering adding the '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, num2str(k),</a:t>
            </a:r>
            <a:r>
              <a:rPr lang="en-US" sz="1600" dirty="0">
                <a:solidFill>
                  <a:srgbClr val="A020F0"/>
                </a:solidFill>
                <a:latin typeface="Courier New"/>
              </a:rPr>
              <a:t>' feature'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end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end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Oval 35"/>
          <p:cNvSpPr>
            <a:spLocks noChangeArrowheads="1"/>
          </p:cNvSpPr>
          <p:nvPr/>
        </p:nvSpPr>
        <p:spPr bwMode="auto">
          <a:xfrm>
            <a:off x="635888" y="6202189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7" name="Oval 37"/>
          <p:cNvSpPr>
            <a:spLocks noChangeArrowheads="1"/>
          </p:cNvSpPr>
          <p:nvPr/>
        </p:nvSpPr>
        <p:spPr bwMode="auto">
          <a:xfrm>
            <a:off x="3111056" y="6202189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8" name="Oval 38"/>
          <p:cNvSpPr>
            <a:spLocks noChangeArrowheads="1"/>
          </p:cNvSpPr>
          <p:nvPr/>
        </p:nvSpPr>
        <p:spPr bwMode="auto">
          <a:xfrm>
            <a:off x="2286000" y="6202189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9" name="Oval 39"/>
          <p:cNvSpPr>
            <a:spLocks noChangeArrowheads="1"/>
          </p:cNvSpPr>
          <p:nvPr/>
        </p:nvSpPr>
        <p:spPr bwMode="auto">
          <a:xfrm>
            <a:off x="1460944" y="6202189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10" name="Text Box 51"/>
          <p:cNvSpPr txBox="1">
            <a:spLocks noChangeArrowheads="1"/>
          </p:cNvSpPr>
          <p:nvPr/>
        </p:nvSpPr>
        <p:spPr bwMode="auto">
          <a:xfrm>
            <a:off x="806870" y="6245613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11" name="Text Box 52"/>
          <p:cNvSpPr txBox="1">
            <a:spLocks noChangeArrowheads="1"/>
          </p:cNvSpPr>
          <p:nvPr/>
        </p:nvSpPr>
        <p:spPr bwMode="auto">
          <a:xfrm>
            <a:off x="1631926" y="6245613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</a:t>
            </a:r>
          </a:p>
        </p:txBody>
      </p:sp>
      <p:sp>
        <p:nvSpPr>
          <p:cNvPr id="12" name="Text Box 53"/>
          <p:cNvSpPr txBox="1">
            <a:spLocks noChangeArrowheads="1"/>
          </p:cNvSpPr>
          <p:nvPr/>
        </p:nvSpPr>
        <p:spPr bwMode="auto">
          <a:xfrm>
            <a:off x="2456982" y="6245613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13" name="Text Box 54"/>
          <p:cNvSpPr txBox="1">
            <a:spLocks noChangeArrowheads="1"/>
          </p:cNvSpPr>
          <p:nvPr/>
        </p:nvSpPr>
        <p:spPr bwMode="auto">
          <a:xfrm>
            <a:off x="3282038" y="6245613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91200" y="2743200"/>
            <a:ext cx="3352800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EDU&gt;&gt; </a:t>
            </a:r>
            <a:r>
              <a:rPr lang="en-US" sz="1200" dirty="0" err="1"/>
              <a:t>feature_search_demo</a:t>
            </a:r>
            <a:r>
              <a:rPr lang="en-US" sz="1200" dirty="0"/>
              <a:t>(</a:t>
            </a:r>
            <a:r>
              <a:rPr lang="en-US" sz="1200" dirty="0" err="1"/>
              <a:t>mydata</a:t>
            </a:r>
            <a:r>
              <a:rPr lang="en-US" sz="1200" dirty="0"/>
              <a:t>)</a:t>
            </a:r>
          </a:p>
          <a:p>
            <a:r>
              <a:rPr lang="en-US" sz="1200" dirty="0"/>
              <a:t>On the 1th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  <a:p>
            <a:r>
              <a:rPr lang="en-US" sz="1200" dirty="0"/>
              <a:t>On the 2th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  <a:p>
            <a:r>
              <a:rPr lang="en-US" sz="1200" dirty="0"/>
              <a:t>On the 3th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  <a:p>
            <a:r>
              <a:rPr lang="en-US" sz="1200" dirty="0"/>
              <a:t>On the 4th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" y="3505200"/>
            <a:ext cx="373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Now, inside the loop that “walks” down the search tree, I created a loop that considers each feature separately…</a:t>
            </a:r>
          </a:p>
          <a:p>
            <a:r>
              <a:rPr lang="en-US" dirty="0">
                <a:solidFill>
                  <a:srgbClr val="C00000"/>
                </a:solidFill>
              </a:rPr>
              <a:t>I carefully tested it…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5344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function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feature_search_demo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(data)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for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= 1 : size(data,2)-1 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Courier New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 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disp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(['On the ',num2str(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),'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/>
              </a:rPr>
              <a:t>th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level of the search tree'])</a:t>
            </a:r>
          </a:p>
          <a:p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k = 1 : size(data,2)-1 </a:t>
            </a:r>
          </a:p>
          <a:p>
            <a:endParaRPr lang="en-US" sz="16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600" dirty="0">
                <a:solidFill>
                  <a:srgbClr val="A020F0"/>
                </a:solidFill>
                <a:latin typeface="Courier New"/>
              </a:rPr>
              <a:t>'--Considering adding the '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, num2str(k),</a:t>
            </a:r>
            <a:r>
              <a:rPr lang="en-US" sz="1600" dirty="0">
                <a:solidFill>
                  <a:srgbClr val="A020F0"/>
                </a:solidFill>
                <a:latin typeface="Courier New"/>
              </a:rPr>
              <a:t>' feature'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  end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/>
              </a:rPr>
              <a:t>end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3505200"/>
            <a:ext cx="876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 are making great progress!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These nested loops are basically all we need to traverse the search space.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However at this point we are not measuring the accuracy of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dirty="0">
                <a:solidFill>
                  <a:srgbClr val="C00000"/>
                </a:solidFill>
              </a:rPr>
              <a:t> and recording it, so lets us do that (next slide).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95400"/>
            <a:ext cx="9067800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feature_search_demo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(data)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current_set_of_features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= []; </a:t>
            </a:r>
            <a:r>
              <a:rPr lang="en-US" sz="1000" dirty="0">
                <a:solidFill>
                  <a:srgbClr val="228B22"/>
                </a:solidFill>
                <a:latin typeface="Courier New"/>
              </a:rPr>
              <a:t>% Initialize an empty set</a:t>
            </a:r>
          </a:p>
          <a:p>
            <a:r>
              <a:rPr lang="en-US" sz="1000" dirty="0">
                <a:solidFill>
                  <a:srgbClr val="228B22"/>
                </a:solidFill>
                <a:latin typeface="Courier New"/>
              </a:rPr>
              <a:t> 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= 1 : size(data,2)-1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'On the 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,num2str(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),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sz="1000" dirty="0" err="1">
                <a:solidFill>
                  <a:srgbClr val="A020F0"/>
                </a:solidFill>
                <a:latin typeface="Courier New"/>
              </a:rPr>
              <a:t>th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 level of the search tree'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= [];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   = 0;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k = 1 : size(data,2)-1     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'--Considering adding the 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, num2str(k),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 feature'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accuracy =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(data,current_set_of_features,k+1);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accuracy &gt;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= accuracy;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 = k;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'On level 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, num2str(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),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 </a:t>
            </a:r>
            <a:r>
              <a:rPr lang="en-US" sz="1000" dirty="0" err="1">
                <a:solidFill>
                  <a:srgbClr val="A020F0"/>
                </a:solidFill>
                <a:latin typeface="Courier New"/>
              </a:rPr>
              <a:t>i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 added feature 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, num2str(</a:t>
            </a:r>
            <a:r>
              <a:rPr lang="en-US" sz="10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en-US" sz="1000" dirty="0">
                <a:solidFill>
                  <a:srgbClr val="A020F0"/>
                </a:solidFill>
                <a:latin typeface="Courier New"/>
              </a:rPr>
              <a:t>' to current set'</a:t>
            </a:r>
            <a:r>
              <a:rPr lang="en-US" sz="10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0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/>
              </a:rPr>
              <a:t> end 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/>
              </a:rPr>
              <a:t> </a:t>
            </a:r>
          </a:p>
          <a:p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5739924" y="25638"/>
            <a:ext cx="3352800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err="1"/>
              <a:t>feature_search_demo</a:t>
            </a:r>
            <a:r>
              <a:rPr lang="en-US" sz="1400" dirty="0"/>
              <a:t>(</a:t>
            </a:r>
            <a:r>
              <a:rPr lang="en-US" sz="1400" dirty="0" err="1"/>
              <a:t>mydata</a:t>
            </a:r>
            <a:r>
              <a:rPr lang="en-US" sz="1400" dirty="0"/>
              <a:t>)</a:t>
            </a:r>
          </a:p>
          <a:p>
            <a:r>
              <a:rPr lang="en-US" sz="1400" dirty="0"/>
              <a:t>On the 1th level of the search tree</a:t>
            </a:r>
          </a:p>
          <a:p>
            <a:r>
              <a:rPr lang="en-US" sz="1400" dirty="0"/>
              <a:t>--Considering adding the 1 feature</a:t>
            </a:r>
          </a:p>
          <a:p>
            <a:r>
              <a:rPr lang="en-US" sz="1400" dirty="0"/>
              <a:t>--Considering adding the 2 feature</a:t>
            </a:r>
          </a:p>
          <a:p>
            <a:r>
              <a:rPr lang="en-US" sz="1400" dirty="0"/>
              <a:t>--Considering adding the 3 feature</a:t>
            </a:r>
          </a:p>
          <a:p>
            <a:r>
              <a:rPr lang="en-US" sz="1400" dirty="0"/>
              <a:t>--Considering adding the 4 feature</a:t>
            </a:r>
          </a:p>
          <a:p>
            <a:r>
              <a:rPr lang="en-US" sz="1400" dirty="0"/>
              <a:t>On level 1 </a:t>
            </a:r>
            <a:r>
              <a:rPr lang="en-US" sz="1400" dirty="0" err="1"/>
              <a:t>i</a:t>
            </a:r>
            <a:r>
              <a:rPr lang="en-US" sz="1400" dirty="0"/>
              <a:t> added </a:t>
            </a:r>
            <a:r>
              <a:rPr lang="en-US" sz="1400" dirty="0">
                <a:solidFill>
                  <a:srgbClr val="FF0000"/>
                </a:solidFill>
              </a:rPr>
              <a:t>feature 2 </a:t>
            </a:r>
            <a:r>
              <a:rPr lang="en-US" sz="1400" dirty="0"/>
              <a:t>to current set</a:t>
            </a:r>
          </a:p>
          <a:p>
            <a:r>
              <a:rPr lang="en-US" sz="1400" dirty="0"/>
              <a:t>On the 2th level of the search tree</a:t>
            </a:r>
          </a:p>
          <a:p>
            <a:r>
              <a:rPr lang="en-US" sz="1400" dirty="0"/>
              <a:t>--Considering adding the 1 feature</a:t>
            </a:r>
          </a:p>
          <a:p>
            <a:r>
              <a:rPr lang="en-US" sz="1400" dirty="0"/>
              <a:t>--</a:t>
            </a:r>
            <a:r>
              <a:rPr lang="en-US" sz="1400" dirty="0">
                <a:solidFill>
                  <a:srgbClr val="FF0000"/>
                </a:solidFill>
              </a:rPr>
              <a:t>Considering adding the 2 feature</a:t>
            </a:r>
          </a:p>
          <a:p>
            <a:r>
              <a:rPr lang="en-US" sz="1400" dirty="0"/>
              <a:t>--Considering…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048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code below </a:t>
            </a:r>
            <a:r>
              <a:rPr lang="en-US" i="1" dirty="0">
                <a:solidFill>
                  <a:srgbClr val="C00000"/>
                </a:solidFill>
              </a:rPr>
              <a:t>almost</a:t>
            </a:r>
            <a:r>
              <a:rPr lang="en-US" dirty="0">
                <a:solidFill>
                  <a:srgbClr val="C00000"/>
                </a:solidFill>
              </a:rPr>
              <a:t> works, but, once you add a feature, you should not add it again…</a:t>
            </a: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H="1">
            <a:off x="6250949" y="5497589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7510245" y="5497589"/>
            <a:ext cx="825056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>
            <a:off x="6989157" y="5584437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7379973" y="5584437"/>
            <a:ext cx="217120" cy="2605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5252197" y="6062101"/>
            <a:ext cx="564512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5425893" y="6105525"/>
            <a:ext cx="1259296" cy="4776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6858885" y="6148949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7076005" y="6105525"/>
            <a:ext cx="1346144" cy="434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8508997" y="6148949"/>
            <a:ext cx="0" cy="3908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39" name="Oval 35"/>
          <p:cNvSpPr>
            <a:spLocks noChangeArrowheads="1"/>
          </p:cNvSpPr>
          <p:nvPr/>
        </p:nvSpPr>
        <p:spPr bwMode="auto">
          <a:xfrm>
            <a:off x="5792283" y="5844981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0" name="Oval 36"/>
          <p:cNvSpPr>
            <a:spLocks noChangeArrowheads="1"/>
          </p:cNvSpPr>
          <p:nvPr/>
        </p:nvSpPr>
        <p:spPr bwMode="auto">
          <a:xfrm>
            <a:off x="7076005" y="5323893"/>
            <a:ext cx="434240" cy="26054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1" name="Oval 37"/>
          <p:cNvSpPr>
            <a:spLocks noChangeArrowheads="1"/>
          </p:cNvSpPr>
          <p:nvPr/>
        </p:nvSpPr>
        <p:spPr bwMode="auto">
          <a:xfrm>
            <a:off x="8267451" y="5844981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2" name="Oval 38"/>
          <p:cNvSpPr>
            <a:spLocks noChangeArrowheads="1"/>
          </p:cNvSpPr>
          <p:nvPr/>
        </p:nvSpPr>
        <p:spPr bwMode="auto">
          <a:xfrm>
            <a:off x="7442395" y="5844981"/>
            <a:ext cx="521088" cy="31301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3" name="Oval 39"/>
          <p:cNvSpPr>
            <a:spLocks noChangeArrowheads="1"/>
          </p:cNvSpPr>
          <p:nvPr/>
        </p:nvSpPr>
        <p:spPr bwMode="auto">
          <a:xfrm>
            <a:off x="6617339" y="5844981"/>
            <a:ext cx="521088" cy="31301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44" name="Oval 40"/>
          <p:cNvSpPr>
            <a:spLocks noChangeArrowheads="1"/>
          </p:cNvSpPr>
          <p:nvPr/>
        </p:nvSpPr>
        <p:spPr bwMode="auto">
          <a:xfrm>
            <a:off x="4892140" y="6538860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2" name="Oval 48"/>
          <p:cNvSpPr>
            <a:spLocks noChangeArrowheads="1"/>
          </p:cNvSpPr>
          <p:nvPr/>
        </p:nvSpPr>
        <p:spPr bwMode="auto">
          <a:xfrm>
            <a:off x="6550394" y="6538860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4" name="Oval 50"/>
          <p:cNvSpPr>
            <a:spLocks noChangeArrowheads="1"/>
          </p:cNvSpPr>
          <p:nvPr/>
        </p:nvSpPr>
        <p:spPr bwMode="auto">
          <a:xfrm>
            <a:off x="8209552" y="6538860"/>
            <a:ext cx="629648" cy="391721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600"/>
          </a:p>
        </p:txBody>
      </p:sp>
      <p:sp>
        <p:nvSpPr>
          <p:cNvPr id="55" name="Text Box 51"/>
          <p:cNvSpPr txBox="1">
            <a:spLocks noChangeArrowheads="1"/>
          </p:cNvSpPr>
          <p:nvPr/>
        </p:nvSpPr>
        <p:spPr bwMode="auto">
          <a:xfrm>
            <a:off x="5963265" y="5888405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1</a:t>
            </a:r>
          </a:p>
        </p:txBody>
      </p:sp>
      <p:sp>
        <p:nvSpPr>
          <p:cNvPr id="56" name="Text Box 52"/>
          <p:cNvSpPr txBox="1">
            <a:spLocks noChangeArrowheads="1"/>
          </p:cNvSpPr>
          <p:nvPr/>
        </p:nvSpPr>
        <p:spPr bwMode="auto">
          <a:xfrm>
            <a:off x="6788321" y="5888405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6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7" name="Text Box 53"/>
          <p:cNvSpPr txBox="1">
            <a:spLocks noChangeArrowheads="1"/>
          </p:cNvSpPr>
          <p:nvPr/>
        </p:nvSpPr>
        <p:spPr bwMode="auto">
          <a:xfrm>
            <a:off x="7613377" y="5888405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3</a:t>
            </a:r>
          </a:p>
        </p:txBody>
      </p:sp>
      <p:sp>
        <p:nvSpPr>
          <p:cNvPr id="58" name="Text Box 54"/>
          <p:cNvSpPr txBox="1">
            <a:spLocks noChangeArrowheads="1"/>
          </p:cNvSpPr>
          <p:nvPr/>
        </p:nvSpPr>
        <p:spPr bwMode="auto">
          <a:xfrm>
            <a:off x="8438433" y="5888405"/>
            <a:ext cx="274114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4</a:t>
            </a:r>
          </a:p>
        </p:txBody>
      </p:sp>
      <p:sp>
        <p:nvSpPr>
          <p:cNvPr id="60" name="Text Box 56"/>
          <p:cNvSpPr txBox="1">
            <a:spLocks noChangeArrowheads="1"/>
          </p:cNvSpPr>
          <p:nvPr/>
        </p:nvSpPr>
        <p:spPr bwMode="auto">
          <a:xfrm>
            <a:off x="8385962" y="6626613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2,4</a:t>
            </a:r>
          </a:p>
        </p:txBody>
      </p:sp>
      <p:sp>
        <p:nvSpPr>
          <p:cNvPr id="62" name="Text Box 58"/>
          <p:cNvSpPr txBox="1">
            <a:spLocks noChangeArrowheads="1"/>
          </p:cNvSpPr>
          <p:nvPr/>
        </p:nvSpPr>
        <p:spPr bwMode="auto">
          <a:xfrm>
            <a:off x="6718662" y="6626613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 dirty="0"/>
              <a:t>2,3</a:t>
            </a:r>
          </a:p>
        </p:txBody>
      </p:sp>
      <p:sp>
        <p:nvSpPr>
          <p:cNvPr id="64" name="Text Box 60"/>
          <p:cNvSpPr txBox="1">
            <a:spLocks noChangeArrowheads="1"/>
          </p:cNvSpPr>
          <p:nvPr/>
        </p:nvSpPr>
        <p:spPr bwMode="auto">
          <a:xfrm>
            <a:off x="5051361" y="6626613"/>
            <a:ext cx="408909" cy="30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400"/>
              <a:t>1,2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00" y="54864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 need an IF statement in the inner loop that says “only consider adding this feature, if it was not already added” (next slide)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64462"/>
            <a:ext cx="92964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feature_search_demo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(data)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current_set_of_features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= []; </a:t>
            </a:r>
            <a:r>
              <a:rPr lang="en-US" sz="1100" dirty="0">
                <a:solidFill>
                  <a:srgbClr val="228B22"/>
                </a:solidFill>
                <a:latin typeface="Courier New"/>
              </a:rPr>
              <a:t>% Initialize an empty set</a:t>
            </a:r>
          </a:p>
          <a:p>
            <a:r>
              <a:rPr lang="en-US" sz="1100" dirty="0">
                <a:solidFill>
                  <a:srgbClr val="228B22"/>
                </a:solidFill>
                <a:latin typeface="Courier New"/>
              </a:rPr>
              <a:t> 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= 1 : size(data,2)-1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100" dirty="0">
                <a:solidFill>
                  <a:srgbClr val="A020F0"/>
                </a:solidFill>
                <a:latin typeface="Courier New"/>
              </a:rPr>
              <a:t>'On the '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,num2str(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),</a:t>
            </a:r>
            <a:r>
              <a:rPr lang="en-US" sz="1100" dirty="0">
                <a:solidFill>
                  <a:srgbClr val="A020F0"/>
                </a:solidFill>
                <a:latin typeface="Courier New"/>
              </a:rPr>
              <a:t>'</a:t>
            </a:r>
            <a:r>
              <a:rPr lang="en-US" sz="1100" dirty="0" err="1">
                <a:solidFill>
                  <a:srgbClr val="A020F0"/>
                </a:solidFill>
                <a:latin typeface="Courier New"/>
              </a:rPr>
              <a:t>th</a:t>
            </a:r>
            <a:r>
              <a:rPr lang="en-US" sz="1100" dirty="0">
                <a:solidFill>
                  <a:srgbClr val="A020F0"/>
                </a:solidFill>
                <a:latin typeface="Courier New"/>
              </a:rPr>
              <a:t> level of the search tree'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= [];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   = 0;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100" dirty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k = 1 : size(data,2)-1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</a:t>
            </a:r>
            <a:r>
              <a:rPr lang="en-US" sz="1100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isempty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(intersect(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current_set_of_features,k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)) </a:t>
            </a:r>
            <a:r>
              <a:rPr lang="en-US" sz="1100" dirty="0">
                <a:solidFill>
                  <a:srgbClr val="228B22"/>
                </a:solidFill>
                <a:latin typeface="Courier New"/>
              </a:rPr>
              <a:t>% Only consider adding, if not already added.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100" dirty="0">
                <a:solidFill>
                  <a:srgbClr val="A020F0"/>
                </a:solidFill>
                <a:latin typeface="Courier New"/>
              </a:rPr>
              <a:t>'--Considering adding the '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, num2str(k),</a:t>
            </a:r>
            <a:r>
              <a:rPr lang="en-US" sz="1100" dirty="0">
                <a:solidFill>
                  <a:srgbClr val="A020F0"/>
                </a:solidFill>
                <a:latin typeface="Courier New"/>
              </a:rPr>
              <a:t>' feature'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])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accuracy =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leave_one_out_cross_validation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(data,current_set_of_features,k+1);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accuracy &gt;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best_so_far_accuracy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= accuracy;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= k;      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urier New"/>
              </a:rPr>
              <a:t>end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100" dirty="0">
                <a:solidFill>
                  <a:srgbClr val="0000FF"/>
                </a:solidFill>
                <a:latin typeface="Courier New"/>
              </a:rPr>
              <a:t>end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current_set_of_features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) =  </a:t>
            </a:r>
            <a:r>
              <a:rPr lang="en-US" sz="110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1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Courier New"/>
              </a:rPr>
              <a:t>disp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([</a:t>
            </a:r>
            <a:r>
              <a:rPr lang="en-US" sz="1050" dirty="0">
                <a:solidFill>
                  <a:srgbClr val="A020F0"/>
                </a:solidFill>
                <a:latin typeface="Courier New"/>
              </a:rPr>
              <a:t>'On level '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, num2str(</a:t>
            </a:r>
            <a:r>
              <a:rPr lang="en-US" sz="105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),</a:t>
            </a:r>
            <a:r>
              <a:rPr lang="en-US" sz="1050" dirty="0">
                <a:solidFill>
                  <a:srgbClr val="A020F0"/>
                </a:solidFill>
                <a:latin typeface="Courier New"/>
              </a:rPr>
              <a:t>' </a:t>
            </a:r>
            <a:r>
              <a:rPr lang="en-US" sz="1050" dirty="0" err="1">
                <a:solidFill>
                  <a:srgbClr val="A020F0"/>
                </a:solidFill>
                <a:latin typeface="Courier New"/>
              </a:rPr>
              <a:t>i</a:t>
            </a:r>
            <a:r>
              <a:rPr lang="en-US" sz="1050" dirty="0">
                <a:solidFill>
                  <a:srgbClr val="A020F0"/>
                </a:solidFill>
                <a:latin typeface="Courier New"/>
              </a:rPr>
              <a:t> added feature '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, num2str(</a:t>
            </a:r>
            <a:r>
              <a:rPr lang="en-US" sz="1050" dirty="0" err="1">
                <a:solidFill>
                  <a:srgbClr val="000000"/>
                </a:solidFill>
                <a:latin typeface="Courier New"/>
              </a:rPr>
              <a:t>feature_to_add_at_this_level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), </a:t>
            </a:r>
            <a:r>
              <a:rPr lang="en-US" sz="1050" dirty="0">
                <a:solidFill>
                  <a:srgbClr val="A020F0"/>
                </a:solidFill>
                <a:latin typeface="Courier New"/>
              </a:rPr>
              <a:t>' to current set'</a:t>
            </a:r>
            <a:r>
              <a:rPr lang="en-US" sz="1050" dirty="0">
                <a:solidFill>
                  <a:srgbClr val="000000"/>
                </a:solidFill>
                <a:latin typeface="Courier New"/>
              </a:rPr>
              <a:t>])</a:t>
            </a:r>
            <a:endParaRPr lang="en-US" sz="1100" dirty="0">
              <a:solidFill>
                <a:srgbClr val="000000"/>
              </a:solidFill>
              <a:latin typeface="Courier New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/>
              </a:rPr>
              <a:t>        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/>
              </a:rPr>
              <a:t> end 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/>
              </a:rPr>
              <a:t>end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4724" y="34184"/>
            <a:ext cx="3048000" cy="3600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EDU&gt;&gt; </a:t>
            </a:r>
            <a:r>
              <a:rPr lang="en-US" sz="1200" dirty="0" err="1"/>
              <a:t>feature_search_demo</a:t>
            </a:r>
            <a:r>
              <a:rPr lang="en-US" sz="1200" dirty="0"/>
              <a:t>(</a:t>
            </a:r>
            <a:r>
              <a:rPr lang="en-US" sz="1200" dirty="0" err="1"/>
              <a:t>mydata</a:t>
            </a:r>
            <a:r>
              <a:rPr lang="en-US" sz="1200" dirty="0"/>
              <a:t>)</a:t>
            </a:r>
          </a:p>
          <a:p>
            <a:r>
              <a:rPr lang="en-US" sz="1200" dirty="0"/>
              <a:t>On the 1th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--Considering adding the 4 feature</a:t>
            </a:r>
          </a:p>
          <a:p>
            <a:r>
              <a:rPr lang="en-US" sz="1200" dirty="0"/>
              <a:t>On level 1 </a:t>
            </a:r>
            <a:r>
              <a:rPr lang="en-US" sz="1200" dirty="0" err="1"/>
              <a:t>i</a:t>
            </a:r>
            <a:r>
              <a:rPr lang="en-US" sz="1200" dirty="0"/>
              <a:t> added feature 4 to current set</a:t>
            </a:r>
          </a:p>
          <a:p>
            <a:r>
              <a:rPr lang="en-US" sz="1200" dirty="0"/>
              <a:t>On the 2th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2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2 </a:t>
            </a:r>
            <a:r>
              <a:rPr lang="en-US" sz="1200" dirty="0" err="1"/>
              <a:t>i</a:t>
            </a:r>
            <a:r>
              <a:rPr lang="en-US" sz="1200" dirty="0"/>
              <a:t> added feature 2 to current set</a:t>
            </a:r>
          </a:p>
          <a:p>
            <a:r>
              <a:rPr lang="en-US" sz="1200" dirty="0"/>
              <a:t>On the 3th level of the search tree</a:t>
            </a:r>
          </a:p>
          <a:p>
            <a:r>
              <a:rPr lang="en-US" sz="1200" dirty="0"/>
              <a:t>--Considering adding the 1 feature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3 </a:t>
            </a:r>
            <a:r>
              <a:rPr lang="en-US" sz="1200" dirty="0" err="1"/>
              <a:t>i</a:t>
            </a:r>
            <a:r>
              <a:rPr lang="en-US" sz="1200" dirty="0"/>
              <a:t> added feature 1 to current set</a:t>
            </a:r>
          </a:p>
          <a:p>
            <a:r>
              <a:rPr lang="en-US" sz="1200" dirty="0"/>
              <a:t>On the 4th level of the search tree</a:t>
            </a:r>
          </a:p>
          <a:p>
            <a:r>
              <a:rPr lang="en-US" sz="1200" dirty="0"/>
              <a:t>--Considering adding the 3 feature</a:t>
            </a:r>
          </a:p>
          <a:p>
            <a:r>
              <a:rPr lang="en-US" sz="1200" dirty="0"/>
              <a:t>On level 4 </a:t>
            </a:r>
            <a:r>
              <a:rPr lang="en-US" sz="1200" dirty="0" err="1"/>
              <a:t>i</a:t>
            </a:r>
            <a:r>
              <a:rPr lang="en-US" sz="1200" dirty="0"/>
              <a:t> added feature 3 to current set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351446" y="3949938"/>
            <a:ext cx="194416" cy="44010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3048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…We need an IF statement in the inner loop that says “only consider adding this feature, if it was not already added”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1748</Words>
  <Application>Microsoft Office PowerPoint</Application>
  <PresentationFormat>On-screen Show (4:3)</PresentationFormat>
  <Paragraphs>247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eamonn</dc:creator>
  <cp:lastModifiedBy>Eamonn Keogh</cp:lastModifiedBy>
  <cp:revision>32</cp:revision>
  <dcterms:created xsi:type="dcterms:W3CDTF">2006-08-16T00:00:00Z</dcterms:created>
  <dcterms:modified xsi:type="dcterms:W3CDTF">2017-02-27T00:42:30Z</dcterms:modified>
</cp:coreProperties>
</file>