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B1BA06-E823-46C1-8596-DE38E4B0D8A7}">
          <p14:sldIdLst>
            <p14:sldId id="256"/>
            <p14:sldId id="279"/>
          </p14:sldIdLst>
        </p14:section>
        <p14:section name="Untitled Section" id="{55D94E83-2EF9-4B51-B322-F48EF6EF5D97}">
          <p14:sldIdLst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529" autoAdjust="0"/>
  </p:normalViewPr>
  <p:slideViewPr>
    <p:cSldViewPr>
      <p:cViewPr>
        <p:scale>
          <a:sx n="100" d="100"/>
          <a:sy n="100" d="100"/>
        </p:scale>
        <p:origin x="152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4E27-02D1-4858-9AE7-96520F71859B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3A6A-5728-489C-92A2-78A9C514EF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400" y="1"/>
            <a:ext cx="9040091" cy="762000"/>
          </a:xfrm>
        </p:spPr>
        <p:txBody>
          <a:bodyPr>
            <a:normAutofit/>
          </a:bodyPr>
          <a:lstStyle/>
          <a:p>
            <a:r>
              <a:rPr lang="en-US" sz="3100" dirty="0"/>
              <a:t>CS 235 Decision Tree Classification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445" y="670471"/>
            <a:ext cx="85344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Recall the Iris dataset? This dataset is so famous….</a:t>
            </a:r>
          </a:p>
          <a:p>
            <a:pPr lvl="1"/>
            <a:r>
              <a:rPr lang="en-US" sz="1600" dirty="0"/>
              <a:t>.. it has its own Wikipedia page!</a:t>
            </a:r>
          </a:p>
          <a:p>
            <a:pPr lvl="1"/>
            <a:r>
              <a:rPr lang="en-US" sz="1600" dirty="0"/>
              <a:t>.. It is built into </a:t>
            </a:r>
            <a:r>
              <a:rPr lang="en-US" sz="1600" dirty="0" err="1"/>
              <a:t>matlab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To load it, type</a:t>
            </a:r>
          </a:p>
          <a:p>
            <a:r>
              <a:rPr lang="en-US" sz="1600" dirty="0"/>
              <a:t>	</a:t>
            </a:r>
            <a:r>
              <a:rPr lang="en-US" sz="1400" dirty="0">
                <a:solidFill>
                  <a:srgbClr val="7030A0"/>
                </a:solidFill>
              </a:rPr>
              <a:t>&gt;&gt; load </a:t>
            </a:r>
            <a:r>
              <a:rPr lang="en-US" sz="1400" dirty="0" err="1">
                <a:solidFill>
                  <a:srgbClr val="7030A0"/>
                </a:solidFill>
              </a:rPr>
              <a:t>fisheriris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1600" dirty="0"/>
              <a:t>If I type </a:t>
            </a:r>
            <a:r>
              <a:rPr lang="en-US" sz="1600" i="1" dirty="0" err="1"/>
              <a:t>whos</a:t>
            </a:r>
            <a:endParaRPr lang="en-US" sz="1600" i="1" dirty="0"/>
          </a:p>
          <a:p>
            <a:pPr lvl="1"/>
            <a:r>
              <a:rPr lang="en-US" sz="1400" dirty="0">
                <a:solidFill>
                  <a:srgbClr val="7030A0"/>
                </a:solidFill>
              </a:rPr>
              <a:t>&gt;&gt; </a:t>
            </a:r>
            <a:r>
              <a:rPr lang="en-US" sz="1400" dirty="0" err="1">
                <a:solidFill>
                  <a:srgbClr val="7030A0"/>
                </a:solidFill>
              </a:rPr>
              <a:t>whos</a:t>
            </a:r>
            <a:endParaRPr lang="en-US" sz="1400" dirty="0">
              <a:solidFill>
                <a:srgbClr val="7030A0"/>
              </a:solidFill>
            </a:endParaRPr>
          </a:p>
          <a:p>
            <a:pPr lvl="1"/>
            <a:endParaRPr lang="en-US" sz="1400" dirty="0">
              <a:solidFill>
                <a:srgbClr val="7030A0"/>
              </a:solidFill>
            </a:endParaRPr>
          </a:p>
          <a:p>
            <a:pPr lvl="1"/>
            <a:r>
              <a:rPr lang="en-US" sz="1400" dirty="0">
                <a:solidFill>
                  <a:srgbClr val="7030A0"/>
                </a:solidFill>
              </a:rPr>
              <a:t> Name           Size            Bytes  Class     Attributes</a:t>
            </a:r>
          </a:p>
          <a:p>
            <a:pPr lvl="1"/>
            <a:endParaRPr lang="en-US" sz="1400" dirty="0">
              <a:solidFill>
                <a:srgbClr val="7030A0"/>
              </a:solidFill>
            </a:endParaRPr>
          </a:p>
          <a:p>
            <a:pPr lvl="1"/>
            <a:r>
              <a:rPr lang="en-US" sz="1400" dirty="0">
                <a:solidFill>
                  <a:srgbClr val="7030A0"/>
                </a:solidFill>
              </a:rPr>
              <a:t>  </a:t>
            </a:r>
            <a:r>
              <a:rPr lang="en-US" sz="1400" dirty="0" err="1">
                <a:solidFill>
                  <a:srgbClr val="7030A0"/>
                </a:solidFill>
              </a:rPr>
              <a:t>meas</a:t>
            </a:r>
            <a:r>
              <a:rPr lang="en-US" sz="1400" dirty="0">
                <a:solidFill>
                  <a:srgbClr val="7030A0"/>
                </a:solidFill>
              </a:rPr>
              <a:t>         150x4              4800  double              </a:t>
            </a:r>
          </a:p>
          <a:p>
            <a:pPr lvl="1"/>
            <a:r>
              <a:rPr lang="en-US" sz="1400" dirty="0">
                <a:solidFill>
                  <a:srgbClr val="7030A0"/>
                </a:solidFill>
              </a:rPr>
              <a:t>  species      150x1             19300  cell </a:t>
            </a:r>
          </a:p>
          <a:p>
            <a:r>
              <a:rPr lang="en-US" sz="1600" dirty="0"/>
              <a:t>…we can see how it is organized</a:t>
            </a:r>
          </a:p>
          <a:p>
            <a:endParaRPr lang="en-US" sz="1600" dirty="0"/>
          </a:p>
          <a:p>
            <a:r>
              <a:rPr lang="en-US" sz="1600" dirty="0"/>
              <a:t>The variable </a:t>
            </a:r>
            <a:r>
              <a:rPr lang="en-US" sz="1600" dirty="0" err="1">
                <a:solidFill>
                  <a:srgbClr val="7030A0"/>
                </a:solidFill>
              </a:rPr>
              <a:t>meas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has the features, lets see just the first five items…</a:t>
            </a:r>
          </a:p>
          <a:p>
            <a:r>
              <a:rPr lang="en-US" sz="1600" dirty="0"/>
              <a:t> 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&gt;&gt; </a:t>
            </a:r>
            <a:r>
              <a:rPr lang="en-US" sz="1200" dirty="0" err="1">
                <a:solidFill>
                  <a:srgbClr val="7030A0"/>
                </a:solidFill>
              </a:rPr>
              <a:t>meas</a:t>
            </a:r>
            <a:r>
              <a:rPr lang="en-US" sz="1200" dirty="0">
                <a:solidFill>
                  <a:srgbClr val="7030A0"/>
                </a:solidFill>
              </a:rPr>
              <a:t>(1:5,:)</a:t>
            </a:r>
          </a:p>
          <a:p>
            <a:pPr lvl="1"/>
            <a:endParaRPr lang="en-US" sz="1200" dirty="0">
              <a:solidFill>
                <a:srgbClr val="7030A0"/>
              </a:solidFill>
            </a:endParaRPr>
          </a:p>
          <a:p>
            <a:pPr lvl="1"/>
            <a:r>
              <a:rPr lang="en-US" sz="1200" dirty="0" err="1">
                <a:solidFill>
                  <a:srgbClr val="7030A0"/>
                </a:solidFill>
              </a:rPr>
              <a:t>ans</a:t>
            </a:r>
            <a:r>
              <a:rPr lang="en-US" sz="1200" dirty="0">
                <a:solidFill>
                  <a:srgbClr val="7030A0"/>
                </a:solidFill>
              </a:rPr>
              <a:t> =</a:t>
            </a:r>
          </a:p>
          <a:p>
            <a:pPr lvl="1"/>
            <a:endParaRPr lang="en-US" sz="1200" dirty="0">
              <a:solidFill>
                <a:srgbClr val="7030A0"/>
              </a:solidFill>
            </a:endParaRP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5.1000    3.5000    1.4000    0.2000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4.9000    3.0000    1.4000    0.2000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4.7000    3.2000    1.3000    0.2000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4.6000    3.1000    1.5000    0.2000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5.0000    3.6000    1.4000    0.2000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90600"/>
            <a:ext cx="4572396" cy="3429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scene3d>
            <a:camera prst="perspectiveContrastingLeftFacing"/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4038798" y="6472043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https://en.wikipedia.org/wiki/Iris_flower_data_set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37407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variable </a:t>
            </a:r>
            <a:r>
              <a:rPr lang="en-US" sz="1600" dirty="0">
                <a:solidFill>
                  <a:srgbClr val="7030A0"/>
                </a:solidFill>
              </a:rPr>
              <a:t>species </a:t>
            </a:r>
            <a:r>
              <a:rPr lang="en-US" sz="1600" dirty="0"/>
              <a:t>has the class label features. Note that they are in the </a:t>
            </a:r>
            <a:r>
              <a:rPr lang="en-US" sz="1600" dirty="0" err="1"/>
              <a:t>matlab</a:t>
            </a:r>
            <a:r>
              <a:rPr lang="en-US" sz="1600" dirty="0"/>
              <a:t> cell data structure</a:t>
            </a:r>
          </a:p>
          <a:p>
            <a:r>
              <a:rPr lang="en-US" sz="1600" dirty="0"/>
              <a:t>Let us take a look at them… </a:t>
            </a:r>
          </a:p>
          <a:p>
            <a:r>
              <a:rPr lang="en-US" sz="1600" dirty="0"/>
              <a:t> </a:t>
            </a:r>
            <a:r>
              <a:rPr lang="en-US" sz="1200" dirty="0">
                <a:solidFill>
                  <a:srgbClr val="7030A0"/>
                </a:solidFill>
              </a:rPr>
              <a:t>&gt;&gt; species</a:t>
            </a:r>
          </a:p>
          <a:p>
            <a:pPr lvl="1"/>
            <a:endParaRPr lang="en-US" sz="1200" dirty="0">
              <a:solidFill>
                <a:srgbClr val="7030A0"/>
              </a:solidFill>
            </a:endParaRP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species = </a:t>
            </a:r>
          </a:p>
          <a:p>
            <a:pPr lvl="1"/>
            <a:endParaRPr lang="en-US" sz="1200" dirty="0">
              <a:solidFill>
                <a:srgbClr val="7030A0"/>
              </a:solidFill>
            </a:endParaRP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</a:t>
            </a:r>
            <a:r>
              <a:rPr lang="en-US" sz="1200" dirty="0" err="1">
                <a:solidFill>
                  <a:srgbClr val="7030A0"/>
                </a:solidFill>
              </a:rPr>
              <a:t>setosa</a:t>
            </a:r>
            <a:r>
              <a:rPr lang="en-US" sz="1200" dirty="0">
                <a:solidFill>
                  <a:srgbClr val="7030A0"/>
                </a:solidFill>
              </a:rPr>
              <a:t>'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</a:t>
            </a:r>
            <a:r>
              <a:rPr lang="en-US" sz="1200" dirty="0" err="1">
                <a:solidFill>
                  <a:srgbClr val="7030A0"/>
                </a:solidFill>
              </a:rPr>
              <a:t>setosa</a:t>
            </a:r>
            <a:r>
              <a:rPr lang="en-US" sz="1200" dirty="0">
                <a:solidFill>
                  <a:srgbClr val="7030A0"/>
                </a:solidFill>
              </a:rPr>
              <a:t>'</a:t>
            </a:r>
          </a:p>
          <a:p>
            <a:pPr lvl="1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(omitted to save space)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</a:t>
            </a:r>
            <a:r>
              <a:rPr lang="en-US" sz="1200" dirty="0" err="1">
                <a:solidFill>
                  <a:srgbClr val="7030A0"/>
                </a:solidFill>
              </a:rPr>
              <a:t>setosa</a:t>
            </a:r>
            <a:r>
              <a:rPr lang="en-US" sz="1200" dirty="0">
                <a:solidFill>
                  <a:srgbClr val="7030A0"/>
                </a:solidFill>
              </a:rPr>
              <a:t>'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</a:t>
            </a:r>
            <a:r>
              <a:rPr lang="en-US" sz="1200" dirty="0" err="1">
                <a:solidFill>
                  <a:srgbClr val="7030A0"/>
                </a:solidFill>
              </a:rPr>
              <a:t>setosa</a:t>
            </a:r>
            <a:r>
              <a:rPr lang="en-US" sz="1200" dirty="0">
                <a:solidFill>
                  <a:srgbClr val="7030A0"/>
                </a:solidFill>
              </a:rPr>
              <a:t>'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'versicolor'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'versicolor‘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(omitted to save space)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'versicolor'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'versicolor'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</a:t>
            </a:r>
            <a:r>
              <a:rPr lang="en-US" sz="1200" dirty="0" err="1">
                <a:solidFill>
                  <a:srgbClr val="7030A0"/>
                </a:solidFill>
              </a:rPr>
              <a:t>virginica</a:t>
            </a:r>
            <a:r>
              <a:rPr lang="en-US" sz="1200" dirty="0">
                <a:solidFill>
                  <a:srgbClr val="7030A0"/>
                </a:solidFill>
              </a:rPr>
              <a:t>'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</a:t>
            </a:r>
            <a:r>
              <a:rPr lang="en-US" sz="1200" dirty="0" err="1">
                <a:solidFill>
                  <a:srgbClr val="7030A0"/>
                </a:solidFill>
              </a:rPr>
              <a:t>virginica</a:t>
            </a:r>
            <a:r>
              <a:rPr lang="en-US" sz="1200" dirty="0">
                <a:solidFill>
                  <a:srgbClr val="7030A0"/>
                </a:solidFill>
              </a:rPr>
              <a:t>'</a:t>
            </a:r>
          </a:p>
          <a:p>
            <a:pPr lvl="1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(omitted to save space)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</a:t>
            </a:r>
            <a:r>
              <a:rPr lang="en-US" sz="1200" dirty="0" err="1">
                <a:solidFill>
                  <a:srgbClr val="7030A0"/>
                </a:solidFill>
              </a:rPr>
              <a:t>virginica</a:t>
            </a:r>
            <a:r>
              <a:rPr lang="en-US" sz="1200" dirty="0">
                <a:solidFill>
                  <a:srgbClr val="7030A0"/>
                </a:solidFill>
              </a:rPr>
              <a:t>'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</a:rPr>
              <a:t>    '</a:t>
            </a:r>
            <a:r>
              <a:rPr lang="en-US" sz="1200" dirty="0" err="1">
                <a:solidFill>
                  <a:srgbClr val="7030A0"/>
                </a:solidFill>
              </a:rPr>
              <a:t>virginica</a:t>
            </a:r>
            <a:r>
              <a:rPr lang="en-US" sz="1200" dirty="0">
                <a:solidFill>
                  <a:srgbClr val="7030A0"/>
                </a:solidFill>
              </a:rPr>
              <a:t>'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43425" y="3962400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For some tasks it might be better if the labels where integers instead of strings, this code converts them..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labels_as_ints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=[];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=1:150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(species{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virginica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labels_as_ints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= 1;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(species{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'versicolor'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labels_as_ints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= 2;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(species{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setosa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labels_as_ints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= 3;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020F0"/>
                </a:solidFill>
                <a:latin typeface="Courier New" panose="02070309020205020404" pitchFamily="49" charset="0"/>
              </a:rPr>
              <a:t>'error'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labels_as_ints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labels_as_ints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6077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7407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 us build a Decision Tree for Iris.</a:t>
            </a:r>
          </a:p>
          <a:p>
            <a:r>
              <a:rPr lang="en-US" sz="1600" dirty="0"/>
              <a:t>We are allowed to </a:t>
            </a:r>
            <a:r>
              <a:rPr lang="en-US" sz="1600" i="1" dirty="0"/>
              <a:t>name</a:t>
            </a:r>
            <a:r>
              <a:rPr lang="en-US" sz="1600" dirty="0"/>
              <a:t> the features (or </a:t>
            </a:r>
            <a:r>
              <a:rPr lang="en-US" sz="1600" i="1" dirty="0"/>
              <a:t>predicators</a:t>
            </a:r>
            <a:r>
              <a:rPr lang="en-US" sz="1600" dirty="0"/>
              <a:t>), let us do so.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762000"/>
            <a:ext cx="8839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&gt;&gt; load </a:t>
            </a:r>
            <a:r>
              <a:rPr lang="en-US" sz="1400" dirty="0" err="1"/>
              <a:t>fisheriris</a:t>
            </a:r>
            <a:r>
              <a:rPr lang="en-US" sz="1400" dirty="0"/>
              <a:t>;</a:t>
            </a:r>
          </a:p>
          <a:p>
            <a:r>
              <a:rPr lang="en-US" sz="1400" dirty="0"/>
              <a:t>&gt;&gt; t = </a:t>
            </a:r>
            <a:r>
              <a:rPr lang="en-US" sz="1400" dirty="0" err="1"/>
              <a:t>fitctree</a:t>
            </a:r>
            <a:r>
              <a:rPr lang="en-US" sz="1400" dirty="0"/>
              <a:t>(</a:t>
            </a:r>
            <a:r>
              <a:rPr lang="en-US" sz="1400" dirty="0" err="1"/>
              <a:t>meas</a:t>
            </a:r>
            <a:r>
              <a:rPr lang="en-US" sz="1400" dirty="0"/>
              <a:t>(</a:t>
            </a:r>
            <a:r>
              <a:rPr lang="en-US" sz="1400" dirty="0" err="1"/>
              <a:t>idxTrn</a:t>
            </a:r>
            <a:r>
              <a:rPr lang="en-US" sz="1400" dirty="0"/>
              <a:t>,:),species(</a:t>
            </a:r>
            <a:r>
              <a:rPr lang="en-US" sz="1400" dirty="0" err="1"/>
              <a:t>idxTrn</a:t>
            </a:r>
            <a:r>
              <a:rPr lang="en-US" sz="1400" dirty="0"/>
              <a:t>),'</a:t>
            </a:r>
            <a:r>
              <a:rPr lang="en-US" sz="1400" dirty="0" err="1"/>
              <a:t>PredictorNames</a:t>
            </a:r>
            <a:r>
              <a:rPr lang="en-US" sz="1400" dirty="0"/>
              <a:t>',{'</a:t>
            </a:r>
            <a:r>
              <a:rPr lang="en-US" sz="1400" dirty="0" err="1"/>
              <a:t>SepalLen</a:t>
            </a:r>
            <a:r>
              <a:rPr lang="en-US" sz="1400" dirty="0"/>
              <a:t>' ' </a:t>
            </a:r>
            <a:r>
              <a:rPr lang="en-US" sz="1400" dirty="0" err="1"/>
              <a:t>SepalWidth</a:t>
            </a:r>
            <a:r>
              <a:rPr lang="en-US" sz="1400" dirty="0"/>
              <a:t>' '</a:t>
            </a:r>
            <a:r>
              <a:rPr lang="en-US" sz="1400" dirty="0" err="1"/>
              <a:t>PetalLen</a:t>
            </a:r>
            <a:r>
              <a:rPr lang="en-US" sz="1400" dirty="0"/>
              <a:t>' '</a:t>
            </a:r>
            <a:r>
              <a:rPr lang="en-US" sz="1400" dirty="0" err="1"/>
              <a:t>PetalWidth</a:t>
            </a:r>
            <a:r>
              <a:rPr lang="en-US" sz="1400" dirty="0"/>
              <a:t>'});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t = </a:t>
            </a:r>
          </a:p>
          <a:p>
            <a:pPr lvl="1"/>
            <a:r>
              <a:rPr lang="en-US" sz="1200" dirty="0"/>
              <a:t>Decision tree for classification</a:t>
            </a:r>
          </a:p>
          <a:p>
            <a:pPr lvl="2"/>
            <a:r>
              <a:rPr lang="en-US" sz="1200" dirty="0"/>
              <a:t>1  if </a:t>
            </a:r>
            <a:r>
              <a:rPr lang="en-US" sz="1200" dirty="0" err="1"/>
              <a:t>PetalLen</a:t>
            </a:r>
            <a:r>
              <a:rPr lang="en-US" sz="1200" dirty="0"/>
              <a:t>&lt;2.45 then node 2 </a:t>
            </a:r>
            <a:r>
              <a:rPr lang="en-US" sz="1200" dirty="0" err="1"/>
              <a:t>elseif</a:t>
            </a:r>
            <a:r>
              <a:rPr lang="en-US" sz="1200" dirty="0"/>
              <a:t> </a:t>
            </a:r>
            <a:r>
              <a:rPr lang="en-US" sz="1200" dirty="0" err="1"/>
              <a:t>PetalLen</a:t>
            </a:r>
            <a:r>
              <a:rPr lang="en-US" sz="1200" dirty="0"/>
              <a:t>&gt;=2.45 then node 3 else </a:t>
            </a:r>
            <a:r>
              <a:rPr lang="en-US" sz="1200" dirty="0" err="1"/>
              <a:t>setosa</a:t>
            </a:r>
            <a:endParaRPr lang="en-US" sz="1200" dirty="0"/>
          </a:p>
          <a:p>
            <a:pPr lvl="2"/>
            <a:r>
              <a:rPr lang="en-US" sz="1200" dirty="0"/>
              <a:t>2  class = </a:t>
            </a:r>
            <a:r>
              <a:rPr lang="en-US" sz="1200" dirty="0" err="1"/>
              <a:t>setosa</a:t>
            </a:r>
            <a:endParaRPr lang="en-US" sz="1200" dirty="0"/>
          </a:p>
          <a:p>
            <a:pPr lvl="2"/>
            <a:r>
              <a:rPr lang="en-US" sz="1200" dirty="0"/>
              <a:t>3  if </a:t>
            </a:r>
            <a:r>
              <a:rPr lang="en-US" sz="1200" dirty="0" err="1"/>
              <a:t>PetalWidth</a:t>
            </a:r>
            <a:r>
              <a:rPr lang="en-US" sz="1200" dirty="0"/>
              <a:t>&lt;1.75 then node 4 </a:t>
            </a:r>
            <a:r>
              <a:rPr lang="en-US" sz="1200" dirty="0" err="1"/>
              <a:t>elseif</a:t>
            </a:r>
            <a:r>
              <a:rPr lang="en-US" sz="1200" dirty="0"/>
              <a:t> </a:t>
            </a:r>
            <a:r>
              <a:rPr lang="en-US" sz="1200" dirty="0" err="1"/>
              <a:t>PetalWidth</a:t>
            </a:r>
            <a:r>
              <a:rPr lang="en-US" sz="1200" dirty="0"/>
              <a:t>&gt;=1.75 then node 5 else versicolor</a:t>
            </a:r>
          </a:p>
          <a:p>
            <a:pPr lvl="2"/>
            <a:r>
              <a:rPr lang="en-US" sz="1200" dirty="0"/>
              <a:t>4  if </a:t>
            </a:r>
            <a:r>
              <a:rPr lang="en-US" sz="1200" dirty="0" err="1"/>
              <a:t>PetalLen</a:t>
            </a:r>
            <a:r>
              <a:rPr lang="en-US" sz="1200" dirty="0"/>
              <a:t>&lt;4.95 then node 6 </a:t>
            </a:r>
            <a:r>
              <a:rPr lang="en-US" sz="1200" dirty="0" err="1"/>
              <a:t>elseif</a:t>
            </a:r>
            <a:r>
              <a:rPr lang="en-US" sz="1200" dirty="0"/>
              <a:t> </a:t>
            </a:r>
            <a:r>
              <a:rPr lang="en-US" sz="1200" dirty="0" err="1"/>
              <a:t>PetalLen</a:t>
            </a:r>
            <a:r>
              <a:rPr lang="en-US" sz="1200" dirty="0"/>
              <a:t>&gt;=4.95 then node 7 else versicolor</a:t>
            </a:r>
          </a:p>
          <a:p>
            <a:pPr lvl="2"/>
            <a:r>
              <a:rPr lang="en-US" sz="1200" dirty="0"/>
              <a:t>5  class = </a:t>
            </a:r>
            <a:r>
              <a:rPr lang="en-US" sz="1200" dirty="0" err="1"/>
              <a:t>virginica</a:t>
            </a:r>
            <a:endParaRPr lang="en-US" sz="1200" dirty="0"/>
          </a:p>
          <a:p>
            <a:pPr lvl="2"/>
            <a:r>
              <a:rPr lang="en-US" sz="1200" dirty="0"/>
              <a:t>6  if </a:t>
            </a:r>
            <a:r>
              <a:rPr lang="en-US" sz="1200" dirty="0" err="1"/>
              <a:t>PetalWidth</a:t>
            </a:r>
            <a:r>
              <a:rPr lang="en-US" sz="1200" dirty="0"/>
              <a:t>&lt;1.65 then node 8 </a:t>
            </a:r>
            <a:r>
              <a:rPr lang="en-US" sz="1200" dirty="0" err="1"/>
              <a:t>elseif</a:t>
            </a:r>
            <a:r>
              <a:rPr lang="en-US" sz="1200" dirty="0"/>
              <a:t> </a:t>
            </a:r>
            <a:r>
              <a:rPr lang="en-US" sz="1200" dirty="0" err="1"/>
              <a:t>PetalWidth</a:t>
            </a:r>
            <a:r>
              <a:rPr lang="en-US" sz="1200" dirty="0"/>
              <a:t>&gt;=1.65 then node 9 else versicolor</a:t>
            </a:r>
          </a:p>
          <a:p>
            <a:pPr lvl="2"/>
            <a:r>
              <a:rPr lang="en-US" sz="1200" dirty="0"/>
              <a:t>7  class = </a:t>
            </a:r>
            <a:r>
              <a:rPr lang="en-US" sz="1200" dirty="0" err="1"/>
              <a:t>virginica</a:t>
            </a:r>
            <a:endParaRPr lang="en-US" sz="1200" dirty="0"/>
          </a:p>
          <a:p>
            <a:pPr lvl="2"/>
            <a:r>
              <a:rPr lang="en-US" sz="1200" dirty="0"/>
              <a:t>8  class = versicolor</a:t>
            </a:r>
          </a:p>
          <a:p>
            <a:pPr lvl="2"/>
            <a:r>
              <a:rPr lang="en-US" sz="1200" dirty="0"/>
              <a:t>9  </a:t>
            </a:r>
            <a:r>
              <a:rPr lang="en-US" sz="1200" dirty="0"/>
              <a:t>class = </a:t>
            </a:r>
            <a:r>
              <a:rPr lang="en-US" sz="1200" dirty="0" err="1"/>
              <a:t>virginica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is a list of rules, not a tree. But they are equivalent, let us see the tree (next slide)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&gt;&gt; view(</a:t>
            </a:r>
            <a:r>
              <a:rPr lang="en-US" sz="1400" dirty="0" err="1"/>
              <a:t>t,'Mode','graph</a:t>
            </a:r>
            <a:r>
              <a:rPr lang="en-US" sz="1400" dirty="0"/>
              <a:t>')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7407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Notice that the tree did not use '</a:t>
            </a:r>
            <a:r>
              <a:rPr lang="en-US" sz="2000" dirty="0" err="1"/>
              <a:t>SepalLen</a:t>
            </a:r>
            <a:r>
              <a:rPr lang="en-US" sz="2000" dirty="0"/>
              <a:t>‘ or ' </a:t>
            </a:r>
            <a:r>
              <a:rPr lang="en-US" sz="2000" dirty="0" err="1"/>
              <a:t>SepalWidth</a:t>
            </a:r>
            <a:r>
              <a:rPr lang="en-US" sz="2000" dirty="0"/>
              <a:t>‘, </a:t>
            </a:r>
            <a:r>
              <a:rPr lang="en-US" sz="2000" dirty="0"/>
              <a:t>Why?</a:t>
            </a:r>
          </a:p>
          <a:p>
            <a:endParaRPr lang="en-US" sz="1600" dirty="0"/>
          </a:p>
          <a:p>
            <a:r>
              <a:rPr lang="en-US" sz="1400" dirty="0"/>
              <a:t>At least two possibilities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Those features are irrelevant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Those features are relevant, but they are redundant with the features that were used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2105"/>
            <a:ext cx="3896059" cy="3835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524000"/>
            <a:ext cx="5475256" cy="4038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-462192" y="5154325"/>
            <a:ext cx="122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PetalWidth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6555343"/>
            <a:ext cx="98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PetalLen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2098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Ungraded Assignment</a:t>
            </a:r>
          </a:p>
          <a:p>
            <a:r>
              <a:rPr lang="en-US" sz="1200" dirty="0"/>
              <a:t>Draw the tree’s decision boundary on the scatter plot below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0226" y="6673334"/>
            <a:ext cx="494185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hold on;, scatter(</a:t>
            </a:r>
            <a:r>
              <a:rPr lang="en-US" sz="600" dirty="0" err="1"/>
              <a:t>meas</a:t>
            </a:r>
            <a:r>
              <a:rPr lang="en-US" sz="600" dirty="0"/>
              <a:t>(1:50,3), </a:t>
            </a:r>
            <a:r>
              <a:rPr lang="en-US" sz="600" dirty="0" err="1"/>
              <a:t>meas</a:t>
            </a:r>
            <a:r>
              <a:rPr lang="en-US" sz="600" dirty="0"/>
              <a:t>(1:50,4),'b*' );,  scatter(</a:t>
            </a:r>
            <a:r>
              <a:rPr lang="en-US" sz="600" dirty="0" err="1"/>
              <a:t>meas</a:t>
            </a:r>
            <a:r>
              <a:rPr lang="en-US" sz="600" dirty="0"/>
              <a:t>(51:100,3), </a:t>
            </a:r>
            <a:r>
              <a:rPr lang="en-US" sz="600" dirty="0" err="1"/>
              <a:t>meas</a:t>
            </a:r>
            <a:r>
              <a:rPr lang="en-US" sz="600" dirty="0"/>
              <a:t>(51:100,4),'g*' )',  scatter(</a:t>
            </a:r>
            <a:r>
              <a:rPr lang="en-US" sz="600" dirty="0" err="1"/>
              <a:t>meas</a:t>
            </a:r>
            <a:r>
              <a:rPr lang="en-US" sz="600" dirty="0"/>
              <a:t>(101:150,3), </a:t>
            </a:r>
            <a:r>
              <a:rPr lang="en-US" sz="600" dirty="0" err="1"/>
              <a:t>meas</a:t>
            </a:r>
            <a:r>
              <a:rPr lang="en-US" sz="600" dirty="0"/>
              <a:t>(101:150,4),'r*' )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25777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0200" y="0"/>
            <a:ext cx="55306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CS235DT()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load 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fisheriris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Load the data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n = size(meas,1);       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How many instances do we have? 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(1)                  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Seed the random number generator for reproducibility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false(n,1);    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Initialize a vector of indices to a train subset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randsample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n,round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(0.5*n))) = true;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Training set logical indices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idxVal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== false;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Validation set logical indices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Learn a tree ONLY on the </a:t>
            </a:r>
            <a:r>
              <a:rPr lang="en-US" sz="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 subset: Call it Md1, as in Model 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fitctree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,:),species(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PredictorNames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,{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SepalLen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SepalWidth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PetalLen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PetalWidth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view(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Mode'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'graph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)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Let us see the tree we learned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Classify ONLY the </a:t>
            </a:r>
            <a:r>
              <a:rPr lang="en-US" sz="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idxVal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 subset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label = predict(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Mdl,meas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idxVal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,:));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Predict (classify) the test data, on the trained model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label,species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idxVal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)] 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Echo the predicted and then true labels side by side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numMisclass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sum(~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label,species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idxVal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)))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How many did we get wrong?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981200"/>
            <a:ext cx="3409122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8424"/>
            <a:ext cx="51816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us learn a tree on half the data, and use it to classify the other half.</a:t>
            </a:r>
          </a:p>
          <a:p>
            <a:r>
              <a:rPr lang="en-US" sz="1400" dirty="0"/>
              <a:t>Note that you might get a different tree each time, because you are using a random subset. I prevented this by using ‘</a:t>
            </a:r>
            <a:r>
              <a:rPr lang="en-US" sz="1400" dirty="0" err="1"/>
              <a:t>rng</a:t>
            </a:r>
            <a:r>
              <a:rPr lang="en-US" sz="1400" dirty="0"/>
              <a:t>(1)’ in my code. This is just for debugging purposes, you may want to turn it off.</a:t>
            </a:r>
          </a:p>
          <a:p>
            <a:endParaRPr lang="en-US" sz="1400" dirty="0"/>
          </a:p>
          <a:p>
            <a:r>
              <a:rPr lang="en-US" sz="1200" dirty="0"/>
              <a:t>&gt;&gt; CS235DT</a:t>
            </a:r>
          </a:p>
          <a:p>
            <a:r>
              <a:rPr lang="en-US" sz="1100" dirty="0" err="1"/>
              <a:t>ans</a:t>
            </a:r>
            <a:r>
              <a:rPr lang="en-US" sz="1100" dirty="0"/>
              <a:t> = </a:t>
            </a:r>
          </a:p>
          <a:p>
            <a:r>
              <a:rPr lang="en-US" sz="1100" dirty="0"/>
              <a:t>    '</a:t>
            </a:r>
            <a:r>
              <a:rPr lang="en-US" sz="1100" dirty="0" err="1"/>
              <a:t>setosa</a:t>
            </a:r>
            <a:r>
              <a:rPr lang="en-US" sz="1100" dirty="0"/>
              <a:t>'        '</a:t>
            </a:r>
            <a:r>
              <a:rPr lang="en-US" sz="1100" dirty="0" err="1"/>
              <a:t>setosa</a:t>
            </a:r>
            <a:r>
              <a:rPr lang="en-US" sz="1100" dirty="0"/>
              <a:t>'    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(deleted to save space)   </a:t>
            </a:r>
          </a:p>
          <a:p>
            <a:r>
              <a:rPr lang="en-US" sz="1100" dirty="0"/>
              <a:t>    '</a:t>
            </a:r>
            <a:r>
              <a:rPr lang="en-US" sz="1100" dirty="0" err="1"/>
              <a:t>setosa</a:t>
            </a:r>
            <a:r>
              <a:rPr lang="en-US" sz="1100" dirty="0"/>
              <a:t>'        '</a:t>
            </a:r>
            <a:r>
              <a:rPr lang="en-US" sz="1100" dirty="0" err="1"/>
              <a:t>setosa</a:t>
            </a:r>
            <a:r>
              <a:rPr lang="en-US" sz="1100" dirty="0"/>
              <a:t>'    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'</a:t>
            </a:r>
            <a:r>
              <a:rPr lang="en-US" sz="1100" dirty="0" err="1">
                <a:solidFill>
                  <a:srgbClr val="FF0000"/>
                </a:solidFill>
              </a:rPr>
              <a:t>virginica</a:t>
            </a:r>
            <a:r>
              <a:rPr lang="en-US" sz="1100" dirty="0">
                <a:solidFill>
                  <a:srgbClr val="FF0000"/>
                </a:solidFill>
              </a:rPr>
              <a:t>' 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</a:t>
            </a:r>
            <a:r>
              <a:rPr lang="en-US" sz="1100" dirty="0">
                <a:solidFill>
                  <a:srgbClr val="FF0000"/>
                </a:solidFill>
              </a:rPr>
              <a:t>'</a:t>
            </a:r>
            <a:r>
              <a:rPr lang="en-US" sz="1100" dirty="0" err="1">
                <a:solidFill>
                  <a:srgbClr val="FF0000"/>
                </a:solidFill>
              </a:rPr>
              <a:t>virginica</a:t>
            </a:r>
            <a:r>
              <a:rPr lang="en-US" sz="1100" dirty="0">
                <a:solidFill>
                  <a:srgbClr val="FF0000"/>
                </a:solidFill>
              </a:rPr>
              <a:t>' 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  '</a:t>
            </a:r>
            <a:r>
              <a:rPr lang="en-US" sz="1100" dirty="0" err="1">
                <a:solidFill>
                  <a:srgbClr val="FF0000"/>
                </a:solidFill>
              </a:rPr>
              <a:t>virginica</a:t>
            </a:r>
            <a:r>
              <a:rPr lang="en-US" sz="1100" dirty="0">
                <a:solidFill>
                  <a:srgbClr val="FF0000"/>
                </a:solidFill>
              </a:rPr>
              <a:t>'     'versicolor'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(deleted to save space)   </a:t>
            </a:r>
          </a:p>
          <a:p>
            <a:r>
              <a:rPr lang="en-US" sz="1100" dirty="0"/>
              <a:t>    'versicolor'    'versicolor'</a:t>
            </a:r>
          </a:p>
          <a:p>
            <a:r>
              <a:rPr lang="en-US" sz="1100" dirty="0"/>
              <a:t>'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(deleted to save space)   </a:t>
            </a:r>
            <a:endParaRPr lang="en-US" sz="1100" dirty="0"/>
          </a:p>
          <a:p>
            <a:r>
              <a:rPr lang="en-US" sz="1100" dirty="0"/>
              <a:t>    '</a:t>
            </a:r>
            <a:r>
              <a:rPr lang="en-US" sz="1100" dirty="0" err="1"/>
              <a:t>virginica</a:t>
            </a:r>
            <a:r>
              <a:rPr lang="en-US" sz="1100" dirty="0"/>
              <a:t>'     '</a:t>
            </a:r>
            <a:r>
              <a:rPr lang="en-US" sz="1100" dirty="0" err="1"/>
              <a:t>virginica</a:t>
            </a:r>
            <a:r>
              <a:rPr lang="en-US" sz="1100" dirty="0"/>
              <a:t>' </a:t>
            </a:r>
          </a:p>
          <a:p>
            <a:r>
              <a:rPr lang="en-US" sz="1100" dirty="0"/>
              <a:t>    '</a:t>
            </a:r>
            <a:r>
              <a:rPr lang="en-US" sz="1100" dirty="0" err="1"/>
              <a:t>virginica</a:t>
            </a:r>
            <a:r>
              <a:rPr lang="en-US" sz="1100" dirty="0"/>
              <a:t>'     '</a:t>
            </a:r>
            <a:r>
              <a:rPr lang="en-US" sz="1100" dirty="0" err="1"/>
              <a:t>virginica</a:t>
            </a:r>
            <a:r>
              <a:rPr lang="en-US" sz="1100" dirty="0"/>
              <a:t>' </a:t>
            </a:r>
          </a:p>
          <a:p>
            <a:endParaRPr lang="en-US" sz="1100" dirty="0"/>
          </a:p>
          <a:p>
            <a:r>
              <a:rPr lang="en-US" sz="1100" dirty="0" err="1"/>
              <a:t>numMisclass</a:t>
            </a:r>
            <a:r>
              <a:rPr lang="en-US" sz="1100" dirty="0"/>
              <a:t> =    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1691" y="1988127"/>
            <a:ext cx="2590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that all the mistakes here are of the same kind,</a:t>
            </a:r>
          </a:p>
          <a:p>
            <a:r>
              <a:rPr lang="en-US" sz="1400" dirty="0"/>
              <a:t>We say it is a '</a:t>
            </a:r>
            <a:r>
              <a:rPr lang="en-US" sz="1400" dirty="0" err="1"/>
              <a:t>virginica</a:t>
            </a:r>
            <a:r>
              <a:rPr lang="en-US" sz="1400" dirty="0"/>
              <a:t>' but is was a 'versicolor‘.</a:t>
            </a:r>
          </a:p>
          <a:p>
            <a:r>
              <a:rPr lang="en-US" sz="1400" dirty="0"/>
              <a:t>We got three wrong.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Ungraded Assignment</a:t>
            </a:r>
          </a:p>
          <a:p>
            <a:endParaRPr lang="en-US" sz="1400" dirty="0"/>
          </a:p>
          <a:p>
            <a:r>
              <a:rPr lang="en-US" sz="1400" dirty="0"/>
              <a:t>What is the error rate?</a:t>
            </a:r>
          </a:p>
          <a:p>
            <a:endParaRPr lang="en-US" sz="1400" dirty="0"/>
          </a:p>
          <a:p>
            <a:r>
              <a:rPr lang="en-US" sz="1400" dirty="0"/>
              <a:t>Draw the confusion matrix. 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0200" y="0"/>
            <a:ext cx="55306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CS235DT()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load 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fisheriris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Load the data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n = size(meas,1);       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How many instances do we have? 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rng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(1)                                     % Seed the random number generator for reproducibility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false(n,1);    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Initialize a vector of indices to a train subset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randsample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n,round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(0.5*n))) = true;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Training set logical indices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idxVal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== false;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Validation set logical indices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Learn a tree ONLY on the </a:t>
            </a:r>
            <a:r>
              <a:rPr lang="en-US" sz="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 subset: Call it Md1, as in Model 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fitctree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,:),species(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idxTrn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PredictorNames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,{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SepalLen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SepalWidth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PetalLen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PetalWidth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view(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Mode'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'graph</a:t>
            </a:r>
            <a:r>
              <a:rPr lang="en-US" sz="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)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Let us see the tree we learned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Classify ONLY the </a:t>
            </a:r>
            <a:r>
              <a:rPr lang="en-US" sz="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idxVal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 subset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label = predict(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Mdl,meas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idxVal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,:));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Predict (classify) the test data, on the trained model</a:t>
            </a:r>
          </a:p>
          <a:p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label,species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idxVal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)]                  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Echo the predicted and then true labels side by side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numMisclass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 = sum(~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label,species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idxVal</a:t>
            </a:r>
            <a:r>
              <a:rPr lang="en-US" sz="600" dirty="0">
                <a:solidFill>
                  <a:srgbClr val="000000"/>
                </a:solidFill>
                <a:latin typeface="Courier New" panose="02070309020205020404" pitchFamily="49" charset="0"/>
              </a:rPr>
              <a:t>)))  </a:t>
            </a:r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% How many did we get wrong?</a:t>
            </a:r>
          </a:p>
          <a:p>
            <a:r>
              <a:rPr lang="en-US" sz="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/>
          </a:p>
        </p:txBody>
      </p:sp>
      <p:sp>
        <p:nvSpPr>
          <p:cNvPr id="5" name="Arrow: Down 4"/>
          <p:cNvSpPr/>
          <p:nvPr/>
        </p:nvSpPr>
        <p:spPr>
          <a:xfrm rot="17063367">
            <a:off x="4990268" y="6869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7407"/>
            <a:ext cx="47244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 commented out </a:t>
            </a:r>
            <a:r>
              <a:rPr lang="en-US" sz="1600" dirty="0"/>
              <a:t>‘</a:t>
            </a:r>
            <a:r>
              <a:rPr lang="en-US" sz="1600" dirty="0" err="1"/>
              <a:t>rng</a:t>
            </a:r>
            <a:r>
              <a:rPr lang="en-US" sz="1600" dirty="0"/>
              <a:t>(1)’ and rand the code again.</a:t>
            </a:r>
          </a:p>
          <a:p>
            <a:r>
              <a:rPr lang="en-US" sz="1600" dirty="0"/>
              <a:t>I got a different tree, and my error rate was 4.</a:t>
            </a:r>
            <a:r>
              <a:rPr lang="en-US" sz="1600" dirty="0"/>
              <a:t> </a:t>
            </a:r>
          </a:p>
          <a:p>
            <a:endParaRPr lang="en-US" sz="2400" dirty="0"/>
          </a:p>
          <a:p>
            <a:r>
              <a:rPr lang="en-US" sz="1000" dirty="0"/>
              <a:t>&gt;&gt; CS235DT</a:t>
            </a:r>
          </a:p>
          <a:p>
            <a:r>
              <a:rPr lang="en-US" sz="900" dirty="0" err="1"/>
              <a:t>ans</a:t>
            </a:r>
            <a:r>
              <a:rPr lang="en-US" sz="900" dirty="0"/>
              <a:t> = </a:t>
            </a:r>
          </a:p>
          <a:p>
            <a:r>
              <a:rPr lang="en-US" sz="900" dirty="0"/>
              <a:t>    '</a:t>
            </a:r>
            <a:r>
              <a:rPr lang="en-US" sz="900" dirty="0" err="1"/>
              <a:t>setosa</a:t>
            </a:r>
            <a:r>
              <a:rPr lang="en-US" sz="900" dirty="0"/>
              <a:t>'        '</a:t>
            </a:r>
            <a:r>
              <a:rPr lang="en-US" sz="900" dirty="0" err="1"/>
              <a:t>setosa</a:t>
            </a:r>
            <a:r>
              <a:rPr lang="en-US" sz="900" dirty="0"/>
              <a:t>'    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(deleted to save space)   </a:t>
            </a:r>
            <a:endParaRPr lang="en-US" sz="900" dirty="0"/>
          </a:p>
          <a:p>
            <a:r>
              <a:rPr lang="en-US" sz="900" dirty="0"/>
              <a:t>    '</a:t>
            </a:r>
            <a:r>
              <a:rPr lang="en-US" sz="900" dirty="0" err="1"/>
              <a:t>virginica</a:t>
            </a:r>
            <a:r>
              <a:rPr lang="en-US" sz="900" dirty="0"/>
              <a:t>'     '</a:t>
            </a:r>
            <a:r>
              <a:rPr lang="en-US" sz="900" dirty="0" err="1"/>
              <a:t>virginica</a:t>
            </a:r>
            <a:r>
              <a:rPr lang="en-US" sz="900" dirty="0"/>
              <a:t>' </a:t>
            </a:r>
          </a:p>
          <a:p>
            <a:r>
              <a:rPr lang="en-US" sz="900" dirty="0"/>
              <a:t>    '</a:t>
            </a:r>
            <a:r>
              <a:rPr lang="en-US" sz="900" dirty="0" err="1"/>
              <a:t>virginica</a:t>
            </a:r>
            <a:r>
              <a:rPr lang="en-US" sz="900" dirty="0"/>
              <a:t>'     '</a:t>
            </a:r>
            <a:r>
              <a:rPr lang="en-US" sz="900" dirty="0" err="1"/>
              <a:t>virginica</a:t>
            </a:r>
            <a:r>
              <a:rPr lang="en-US" sz="900" dirty="0"/>
              <a:t>' </a:t>
            </a:r>
          </a:p>
          <a:p>
            <a:endParaRPr lang="en-US" sz="900" dirty="0"/>
          </a:p>
          <a:p>
            <a:r>
              <a:rPr lang="en-US" sz="900" dirty="0" err="1"/>
              <a:t>numMisclass</a:t>
            </a:r>
            <a:r>
              <a:rPr lang="en-US" sz="900" dirty="0"/>
              <a:t> =     4</a:t>
            </a:r>
          </a:p>
          <a:p>
            <a:endParaRPr lang="en-US" dirty="0"/>
          </a:p>
          <a:p>
            <a:r>
              <a:rPr lang="en-US" dirty="0"/>
              <a:t>So what is my error-rate? Is it 3/150 or 4/150?</a:t>
            </a:r>
          </a:p>
          <a:p>
            <a:endParaRPr lang="en-US" dirty="0"/>
          </a:p>
          <a:p>
            <a:r>
              <a:rPr lang="en-US" dirty="0"/>
              <a:t>Of course, the best estimate is 3.5/150</a:t>
            </a:r>
          </a:p>
          <a:p>
            <a:endParaRPr lang="en-US" dirty="0"/>
          </a:p>
          <a:p>
            <a:r>
              <a:rPr lang="en-US" dirty="0"/>
              <a:t>We can get an even better estimate by running my code 100 times and averaging (obviously, you should suppress all the plots and text output that I spawn)</a:t>
            </a:r>
          </a:p>
          <a:p>
            <a:endParaRPr lang="en-US" dirty="0"/>
          </a:p>
          <a:p>
            <a:r>
              <a:rPr lang="en-US" dirty="0"/>
              <a:t>MATLAB has cross validation built-in! But we are not going to use it ;-)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09800"/>
            <a:ext cx="330581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5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1" y="2286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it is obvious for this small dataset, we can ask </a:t>
            </a:r>
            <a:r>
              <a:rPr lang="en-US" sz="1400" dirty="0" err="1"/>
              <a:t>matlab</a:t>
            </a:r>
            <a:r>
              <a:rPr lang="en-US" sz="1400" dirty="0"/>
              <a:t> what were the most important features it found in this dataset. 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(again, this can change for random runs)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58139" y="1271497"/>
            <a:ext cx="3657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Courier New" panose="02070309020205020404" pitchFamily="49" charset="0"/>
              </a:rPr>
              <a:t>% Append this to function  CS235DT()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imp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predictorImportance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bar(imp);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'Predictor Importance Estimates'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'Estimates'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'Predictors'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h.XTickLabel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Mdl.PredictorNames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h.XTickLabelRotation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45;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h.TickLabelInterpreter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020F0"/>
                </a:solidFill>
                <a:latin typeface="Courier New" panose="02070309020205020404" pitchFamily="49" charset="0"/>
              </a:rPr>
              <a:t>'none'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64" y="1143000"/>
            <a:ext cx="2566988" cy="2326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7" y="1136835"/>
            <a:ext cx="2590800" cy="23326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6606" y="4339612"/>
            <a:ext cx="50511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some datasets, this really can be helpful. Suppose I want to predict a persons </a:t>
            </a:r>
            <a:r>
              <a:rPr lang="en-US" sz="1400" b="1" dirty="0"/>
              <a:t>salary</a:t>
            </a:r>
            <a:r>
              <a:rPr lang="en-US" sz="1400" dirty="0"/>
              <a:t>, given their 'age','</a:t>
            </a:r>
            <a:r>
              <a:rPr lang="en-US" sz="1400" dirty="0" err="1"/>
              <a:t>workClass</a:t>
            </a:r>
            <a:r>
              <a:rPr lang="en-US" sz="1400" dirty="0"/>
              <a:t>','education_</a:t>
            </a:r>
            <a:r>
              <a:rPr lang="en-US" sz="1400" dirty="0" err="1"/>
              <a:t>num</a:t>
            </a:r>
            <a:r>
              <a:rPr lang="en-US" sz="1400" dirty="0"/>
              <a:t>','</a:t>
            </a:r>
            <a:r>
              <a:rPr lang="en-US" sz="1400" dirty="0" err="1"/>
              <a:t>marital_status','race</a:t>
            </a:r>
            <a:r>
              <a:rPr lang="en-US" sz="1400" dirty="0"/>
              <a:t>', 'sex','capital_gain','capital_loss','</a:t>
            </a:r>
            <a:r>
              <a:rPr lang="en-US" sz="1400" dirty="0" err="1"/>
              <a:t>hours_per_week</a:t>
            </a:r>
            <a:r>
              <a:rPr lang="en-US" sz="1400" dirty="0"/>
              <a:t>‘.  </a:t>
            </a:r>
          </a:p>
          <a:p>
            <a:endParaRPr lang="en-US" sz="1400" dirty="0"/>
          </a:p>
          <a:p>
            <a:r>
              <a:rPr lang="en-US" sz="1400" dirty="0"/>
              <a:t>What is the most important thing to know?  It turns out, their </a:t>
            </a:r>
            <a:r>
              <a:rPr lang="en-US" sz="1400" i="1" dirty="0"/>
              <a:t>Race</a:t>
            </a:r>
            <a:r>
              <a:rPr lang="en-US" sz="1400" dirty="0"/>
              <a:t> is almost irrelevant, but their </a:t>
            </a:r>
            <a:r>
              <a:rPr lang="en-US" sz="1400" i="1" dirty="0"/>
              <a:t>Capital Gains </a:t>
            </a:r>
            <a:r>
              <a:rPr lang="en-US" sz="1400" dirty="0"/>
              <a:t>is very important.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52" y="4040596"/>
            <a:ext cx="3688773" cy="27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5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1515</Words>
  <Application>Microsoft Office PowerPoint</Application>
  <PresentationFormat>On-screen Show (4:3)</PresentationFormat>
  <Paragraphs>217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CS 235 Decision Tree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UCR Time Series Classification Archive</dc:title>
  <dc:creator>eamonn</dc:creator>
  <cp:lastModifiedBy>Eamonn Keogh</cp:lastModifiedBy>
  <cp:revision>73</cp:revision>
  <dcterms:created xsi:type="dcterms:W3CDTF">2015-07-09T20:51:56Z</dcterms:created>
  <dcterms:modified xsi:type="dcterms:W3CDTF">2017-01-29T22:12:42Z</dcterms:modified>
</cp:coreProperties>
</file>