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49"/>
  </p:notesMasterIdLst>
  <p:sldIdLst>
    <p:sldId id="316" r:id="rId2"/>
    <p:sldId id="395" r:id="rId3"/>
    <p:sldId id="377" r:id="rId4"/>
    <p:sldId id="374" r:id="rId5"/>
    <p:sldId id="396" r:id="rId6"/>
    <p:sldId id="355" r:id="rId7"/>
    <p:sldId id="382" r:id="rId8"/>
    <p:sldId id="356" r:id="rId9"/>
    <p:sldId id="383" r:id="rId10"/>
    <p:sldId id="357" r:id="rId11"/>
    <p:sldId id="385" r:id="rId12"/>
    <p:sldId id="386" r:id="rId13"/>
    <p:sldId id="397" r:id="rId14"/>
    <p:sldId id="387" r:id="rId15"/>
    <p:sldId id="328" r:id="rId16"/>
    <p:sldId id="429" r:id="rId17"/>
    <p:sldId id="398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413" r:id="rId33"/>
    <p:sldId id="414" r:id="rId34"/>
    <p:sldId id="415" r:id="rId35"/>
    <p:sldId id="416" r:id="rId36"/>
    <p:sldId id="417" r:id="rId37"/>
    <p:sldId id="418" r:id="rId38"/>
    <p:sldId id="419" r:id="rId39"/>
    <p:sldId id="420" r:id="rId40"/>
    <p:sldId id="421" r:id="rId41"/>
    <p:sldId id="422" r:id="rId42"/>
    <p:sldId id="423" r:id="rId43"/>
    <p:sldId id="424" r:id="rId44"/>
    <p:sldId id="425" r:id="rId45"/>
    <p:sldId id="426" r:id="rId46"/>
    <p:sldId id="427" r:id="rId47"/>
    <p:sldId id="428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00FF"/>
    <a:srgbClr val="FF00FF"/>
    <a:srgbClr val="0099CC"/>
    <a:srgbClr val="CC00CC"/>
    <a:srgbClr val="00FFCC"/>
    <a:srgbClr val="33CC33"/>
    <a:srgbClr val="FF0000"/>
    <a:srgbClr val="FFFF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3689" autoAdjust="0"/>
    <p:restoredTop sz="91859" autoAdjust="0"/>
  </p:normalViewPr>
  <p:slideViewPr>
    <p:cSldViewPr>
      <p:cViewPr varScale="1">
        <p:scale>
          <a:sx n="120" d="100"/>
          <a:sy n="120" d="100"/>
        </p:scale>
        <p:origin x="942" y="90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FC864-3E48-4F7A-8122-5619E652DD9A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5396D-910A-493C-8F59-459061691F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79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61AD35-4E34-46A4-B786-359D6E209DD7}" type="slidenum">
              <a:rPr lang="en-US"/>
              <a:pPr/>
              <a:t>4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 man an ape or an angel?</a:t>
            </a:r>
          </a:p>
          <a:p>
            <a:r>
              <a:rPr lang="en-US"/>
              <a:t>Now</a:t>
            </a:r>
            <a:r>
              <a:rPr lang="en-US" i="1"/>
              <a:t> I</a:t>
            </a:r>
            <a:r>
              <a:rPr lang="en-US"/>
              <a:t> am on the side of the angels. </a:t>
            </a:r>
          </a:p>
          <a:p>
            <a:r>
              <a:rPr lang="en-US"/>
              <a:t>Benjamin Disraeli, 25 November 1864 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61AD35-4E34-46A4-B786-359D6E209DD7}" type="slidenum">
              <a:rPr lang="en-US"/>
              <a:pPr/>
              <a:t>5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 man an ape or an angel?</a:t>
            </a:r>
          </a:p>
          <a:p>
            <a:r>
              <a:rPr lang="en-US"/>
              <a:t>Now</a:t>
            </a:r>
            <a:r>
              <a:rPr lang="en-US" i="1"/>
              <a:t> I</a:t>
            </a:r>
            <a:r>
              <a:rPr lang="en-US"/>
              <a:t> am on the side of the angels. </a:t>
            </a:r>
          </a:p>
          <a:p>
            <a:r>
              <a:rPr lang="en-US"/>
              <a:t>Benjamin Disraeli, 25 November 1864  </a:t>
            </a:r>
          </a:p>
        </p:txBody>
      </p:sp>
    </p:spTree>
    <p:extLst>
      <p:ext uri="{BB962C8B-B14F-4D97-AF65-F5344CB8AC3E}">
        <p14:creationId xmlns:p14="http://schemas.microsoft.com/office/powerpoint/2010/main" val="1029923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Open-Ended Warping: Here is a good </a:t>
            </a:r>
            <a:r>
              <a:rPr lang="en-US" sz="1200" dirty="0" err="1">
                <a:solidFill>
                  <a:schemeClr val="bg1"/>
                </a:solidFill>
              </a:rPr>
              <a:t>refernce</a:t>
            </a:r>
            <a:endParaRPr lang="en-US" dirty="0"/>
          </a:p>
          <a:p>
            <a:r>
              <a:rPr lang="en-US" dirty="0"/>
              <a:t>Matching incomplete time series with dynamic time warping: an algorithm and an application to post-stroke rehabilitation</a:t>
            </a:r>
          </a:p>
          <a:p>
            <a:r>
              <a:rPr lang="en-US" dirty="0"/>
              <a:t>Paolo </a:t>
            </a:r>
            <a:r>
              <a:rPr lang="en-US" dirty="0" err="1"/>
              <a:t>Tormene</a:t>
            </a:r>
            <a:r>
              <a:rPr lang="en-US" dirty="0"/>
              <a:t>   Toni </a:t>
            </a:r>
            <a:r>
              <a:rPr lang="en-US" dirty="0" err="1"/>
              <a:t>Giorgino</a:t>
            </a:r>
            <a:r>
              <a:rPr lang="en-US" dirty="0"/>
              <a:t>   </a:t>
            </a:r>
            <a:r>
              <a:rPr lang="en-US" dirty="0" err="1"/>
              <a:t>Silvana</a:t>
            </a:r>
            <a:r>
              <a:rPr lang="en-US" dirty="0"/>
              <a:t> </a:t>
            </a:r>
            <a:r>
              <a:rPr lang="en-US" dirty="0" err="1"/>
              <a:t>Quaglini</a:t>
            </a:r>
            <a:r>
              <a:rPr lang="en-US" dirty="0"/>
              <a:t>,  Mario </a:t>
            </a:r>
            <a:r>
              <a:rPr lang="en-US" dirty="0" err="1"/>
              <a:t>Stefanelli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5396D-910A-493C-8F59-459061691F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0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Open-Ended Warping: Here is a good </a:t>
            </a:r>
            <a:r>
              <a:rPr lang="en-US" sz="1200" dirty="0" err="1">
                <a:solidFill>
                  <a:schemeClr val="bg1"/>
                </a:solidFill>
              </a:rPr>
              <a:t>refernce</a:t>
            </a:r>
            <a:endParaRPr lang="en-US" dirty="0"/>
          </a:p>
          <a:p>
            <a:r>
              <a:rPr lang="en-US" dirty="0"/>
              <a:t>Matching incomplete time series with dynamic time warping: an algorithm and an application to post-stroke rehabilitation</a:t>
            </a:r>
          </a:p>
          <a:p>
            <a:r>
              <a:rPr lang="en-US" dirty="0"/>
              <a:t>Paolo </a:t>
            </a:r>
            <a:r>
              <a:rPr lang="en-US" dirty="0" err="1"/>
              <a:t>Tormene</a:t>
            </a:r>
            <a:r>
              <a:rPr lang="en-US" dirty="0"/>
              <a:t>   Toni </a:t>
            </a:r>
            <a:r>
              <a:rPr lang="en-US" dirty="0" err="1"/>
              <a:t>Giorgino</a:t>
            </a:r>
            <a:r>
              <a:rPr lang="en-US" dirty="0"/>
              <a:t>   </a:t>
            </a:r>
            <a:r>
              <a:rPr lang="en-US" dirty="0" err="1"/>
              <a:t>Silvana</a:t>
            </a:r>
            <a:r>
              <a:rPr lang="en-US" dirty="0"/>
              <a:t> </a:t>
            </a:r>
            <a:r>
              <a:rPr lang="en-US" dirty="0" err="1"/>
              <a:t>Quaglini</a:t>
            </a:r>
            <a:r>
              <a:rPr lang="en-US" dirty="0"/>
              <a:t>,  Mario </a:t>
            </a:r>
            <a:r>
              <a:rPr lang="en-US" dirty="0" err="1"/>
              <a:t>Stefanelli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5396D-910A-493C-8F59-459061691F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0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61AD35-4E34-46A4-B786-359D6E209DD7}" type="slidenum">
              <a:rPr lang="en-US"/>
              <a:pPr/>
              <a:t>13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 man an ape or an angel?</a:t>
            </a:r>
          </a:p>
          <a:p>
            <a:r>
              <a:rPr lang="en-US"/>
              <a:t>Now</a:t>
            </a:r>
            <a:r>
              <a:rPr lang="en-US" i="1"/>
              <a:t> I</a:t>
            </a:r>
            <a:r>
              <a:rPr lang="en-US"/>
              <a:t> am on the side of the angels. </a:t>
            </a:r>
          </a:p>
          <a:p>
            <a:r>
              <a:rPr lang="en-US"/>
              <a:t>Benjamin Disraeli, 25 November 1864  </a:t>
            </a:r>
          </a:p>
        </p:txBody>
      </p:sp>
    </p:spTree>
    <p:extLst>
      <p:ext uri="{BB962C8B-B14F-4D97-AF65-F5344CB8AC3E}">
        <p14:creationId xmlns:p14="http://schemas.microsoft.com/office/powerpoint/2010/main" val="167128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FA6D91-1286-4F67-A47A-85EDB6B85631}" type="slidenum">
              <a:rPr lang="en-US"/>
              <a:pPr/>
              <a:t>15</a:t>
            </a:fld>
            <a:endParaRPr 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9645-4640-43B7-AB46-7773538F4690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F7DA-26A4-443F-B88A-BDEE2CD76E5E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4F5A-F478-4DE2-83B8-6FB25BFADC52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DEA799-E248-4322-9188-1AB13320CE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566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CB0-1C16-4597-924B-82EFB2881448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C1C0-AEE0-4140-BD0A-BCD575F11750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3366-90EE-478E-9E28-1CDC5ACC416C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8EEE-B45D-4874-B0FC-99BA613BE27A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3658-23B4-415D-9004-6A919CE27193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0E29-023B-4DD4-9922-CB3A9A784862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0E6B-EC70-4C1C-8877-7E5E18B1EAE1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577A-AA4C-4D85-9F0D-2839707063E7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2E173-7C57-4CE8-B27D-CB0DDB988AB9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eamonn\Desktop\images\jap_birds.jpg"/>
          <p:cNvPicPr>
            <a:picLocks noChangeAspect="1" noChangeArrowheads="1"/>
          </p:cNvPicPr>
          <p:nvPr/>
        </p:nvPicPr>
        <p:blipFill>
          <a:blip r:embed="rId2" cstate="print"/>
          <a:srcRect r="266"/>
          <a:stretch>
            <a:fillRect/>
          </a:stretch>
        </p:blipFill>
        <p:spPr bwMode="auto">
          <a:xfrm>
            <a:off x="0" y="0"/>
            <a:ext cx="9144000" cy="5679281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5562600"/>
            <a:ext cx="9144000" cy="1295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1323976"/>
            <a:ext cx="5915025" cy="367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>
              <a:solidFill>
                <a:srgbClr val="F6FBC8"/>
              </a:solidFill>
            </a:endParaRPr>
          </a:p>
          <a:p>
            <a:pPr algn="ctr">
              <a:spcBef>
                <a:spcPts val="800"/>
              </a:spcBef>
            </a:pPr>
            <a:r>
              <a:rPr lang="en-US" sz="5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Some thoughts on evaluation</a:t>
            </a:r>
          </a:p>
          <a:p>
            <a:pPr algn="ctr"/>
            <a:endParaRPr lang="en-US" sz="3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Eamonn Keogh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eamonn@cs.ucr.edu</a:t>
            </a:r>
          </a:p>
        </p:txBody>
      </p:sp>
      <p:sp>
        <p:nvSpPr>
          <p:cNvPr id="25602" name="AutoShape 2" descr="data:image/png;base64,iVBORw0KGgoAAAANSUhEUgAAARgAAACTCAMAAABiUPYRAAAAzFBMVEX////XGB4AAADVAAD44uLpoKHdVVjXFRv55ubWDhb29vbw8PBaWVnXERjWAA4KAACSkZH00NHp6ekPCAoZFBUhHR4VDxH9+fnYLDA/PT3khYZ8e3vWBRBOTEzW1dX67e3MzMzaODsrKCnwwsK0s7M1MjOFhITeX2GZmJjd3d3Ozs6NjIzrqKni4uJeXV3AwMClpKTga23YIyjmkZLnlpd0c3Osq6vheHrZMTXbQ0b01NVJR0cuKyztsrPcTE9nZWXkfoDhcHHvurvfZWaEQb2MAAAS2ElEQVR4nO1baXuizBJFUJFFUNYo4IqIGhXXRI0a4///T7eaXePCzGvGmftwvsRgd1f16eqqrmrEsBQpUqRIkSJFihQpUqRIkSJFihQpUqRIkSJFihQpUqRIkSJFihQpUqRIkSJFiqdCVQvZayiojxZWvyorW7jerV7Irsvl8tfWRbtcfrxmpyi0c5+HSf462qBUhEL5Itzv7iua3c7fJjeEdS8zk/2Cbt38qtlscoSLabO56x6quXb2Z9ipb3fvU5LTdeoqiBxW7743A7y/XIT35e5te2PNs7PV+5S6Laz9rZfarjbdbhRVJEky44EkixSlc+T0vXnY1h9NS3ZGEiANySnqnLcWHAcqFAP5AERMfgpzp6BtEenmgfLXDnVBSiOgZ83Z+tIiquUjQVDuxEjqVFgmJuyMGDVbLRJc0eMDlISOqA9wGxGkE8TrQ2lRt03CI6BIkKtJtTrPAarVz0l39UIQOhkSo7YRXmcvVDQFbgo9PEyO3VUGZln0ByPevr6tYb065byOFJHJH6ozJGterb4d8ysgKRj4jJjy7MVXEboRmd3x+IkEHo7HHRcqCL2qj+QFVPXUIYlVrpytq946q6rqurlcl9IDYgJ8vYS6cN0y9PAAjidbBk+1IjgyIO1s5bOTcA26r+VC4I2CvvOV//UpMdWmPyDJEfl5G9xtPRK4PQTiMtzbAx2N+ukPS2VyF4dVyzu3RYwYteqveqb4/r2PqpbfMrprNiSVmcUbZLu6v+7T8kVh9a23SnFisvnABvWXS9tTLbxxFPlwYuaEP8Xmd38X4A3t7Rgx2JYIjPfrco9s9Z3zzXBXDp/WJ34//XjVTxYmxVNi2v5IGf19fq1X9i2DmNEfSEzBV5Wcbq83UqsgN07Ma0hM9lqfdt43Di5iPOCTWq1vaISsKiKm3QyMLH995TD1Fe1BffK4uFQNDGZ1i+z6kTshJhcScz0qZw9UsNKBzbz4gac4v6XS+r0YEZN98XnRJ1fXwFeJzFBXjj+/gcLK15Wb3WxXfid/lRhMPQZ7oOkxsw6s8+XG2mOuPQbE1PNBDGve5gV6FckHEtMO4ss1ZxHgk/hlYjBsF+ymvDurwGUXmzd2EkKGC4iZ6YGg8u0usA6zIpW/x15ifE0TEpPtdmMtEhKzDmjXq2ijBiGJbN6Z5fbY9VqUm4FBv92fS2Gl32M8OUJi9MOdlicZUEJiwpBHkmiiO9/pkJk7J1TVF6bOQjlJZvxKvNy1q6QIiSGnd0zmBEmJyQZc6Cv4L5xmUpMvhMs2SRKH1dytDO3XkA1sFbzbbY94gqTExHwEjP4V9MoQh0TMRKeCxyZBSRDse7Sor4mPR4mJCZ07chJqLKvZJTH60ClNH7ZFEqMdrmKGKr4l9V2Jiamv/L1UXBWiQxNahubsvtkHiWNx9zCnmhwTLlSW1KfHZPspMTHYMVx0OFkXmqF9ZorFafVO52zokx53PkmOejdiBqhBGfb9UmFyYqKWqCRQbsYKFiRB5F/XN8p97acSg63z0TJm3HpHvvp6p1KYnJhwcl4e034/E5Y5zrbXVmL7XGKwwoEgMyfqcvr7bnKYt6+qk5yY9VmIXr+cCgMbLTbzk89c+Xv+N38yMSioUqfUuCXO4vRlVb3sc5ITUw9aBnlA/aBTmTNhlK6T05d87iyGP58YLPv2wp1RgxRG9dyXWfv7Wv4GMVHIbR8p/ZssJIwgVvN4IerZW8nTdjIlvlOTcV1k9/Vcr98gJpaN1V+7HHdJFvI5sTpx5Hx3D0sOfx318kwnzneUB13Pn1U9/xsx8PTrgGr+l9aBy4TZavt8Gz4L9ddVhtKLF9SliqflkP9KDIaubJqZb67NpUYn37xRs1HfX0hXfgbreXdFcRe4obj5b2TXUen00uTK1fwLd2EhSMLL22Kk/vlc6RvU8mt1RRDf3COZqUZOODkx5dD5XioJ1Nu5STO6TYqWwStMhMRws5+9nk4INVvOdYlzJ0ASn2GL5MSEkeVavlPPtmewEBx5IqxIotp8kGhBWHr47evvQq23q81M8cQJRAadnJjwLHLjxgRWYvsGs48bDoWqfOH11X05fxbreT4T21PF92DRkxMTVKoy+p3rUxU8Tty5cUDk11/lZE5Q3+ajUkFGD64SfqHs4M81SYWwMI9lUuS0jWUzgcFS+f8+lwcjO4mYofI+D4mJCW+5qVUSL1HeRQc/oqqqh5Ao4q9xMiHqk1C78FifmJjQSxA379hCrFfhbqJ29ch1J+3/R7EO68LhIS15MTzYSVTCeBtRgcbO5gMXVbx74fYExAzav3RLSkyOO+t4HyfEYPMwKpJ/ocnMid8kphBcVnPJzyGhjbhjx28xnpsvXcI8Ok782lYKL55vvd1whpAJsojGjiL2rYPQc6CGZ5FiMMFkl/rBBVvxziV+HFF+xB1ctxQFxce+SPYAbIP7wAz36bvQJMSoM/+UTxI3Xr05xyy0Tt3rVchH9nr5la+fwj0DzUYG8/ILJ9/6m8+nTkanVvXezLbhkS50S+VVwAyZ+ZO55DRz600lDGtPg01fjFb+LjHq17t37UhyqyirXk8zx1tRV30NedEjt7SOmNG7fyxoFwiSIo5fV25L1PUsLHjq02jlI2IuKQo54Y7w6NQznzHq2gTJcW/tK7cl9XI3FMa9x4oU9Xz4DrBOzH/oFfBv2hCuuNXn67f7C5jf53u4wblVzFOExHCfZ73q66/cZ9OvsFB698S9oFolyRG72df6XFi9/HrQg/MSSXRPijf1+UtoNETzc/ut9w/Ar7AVOa6Zn1S37XIW/RjAfV23uyODqwNSJz7jtpGLgii6nfN+RtB+zb1Nuqsp5ybJJPTZnb0A7RdxKW666h7mIKyAhK3L2/kBFQ4DYZyeO5u5Wp6E7zkXOXKVn+TOuFXLswc7IILzK69Fyv0wRUD/hq+jkxQ1PV3BGDEZKnrVvYj6eG/eU1zm28vPiBjdE0aCsGIkjKTCF+aLOjl9u2QQ5e40qEe7vVHn9+Obh+P7NKM3H2tH+bdD/p3j/PUIfyEQrB7FEe/52fn5LEZMrJPPlO5a36V3eMrHt8kOLIo6ExaMo3PF5jF3LdBlZ90mRQQ1YtSv6P2kALQvomupxxazwP6y7dfZ5IUguJN6HUyQIMjdZ+7ChdsrQUS/rOD8X5Fw3i8m0I4sX9YRorW6bueq+SlBnBTBSVfYyxF63nyrtrydTdwf5AC5ETy5qx8pf6rgVnLVXSaaMLHrorv9yxGkvgag31J9zQAH7zdGb7NZblteF+7+XEktZNu5wyomK5M/zF7R7xiSKLpub+ezauzHTVVXbvaHPbKK5vyHKqyqS/DflgKlSJEiRYoUKVKkSJEiRQCartH0/UYuov9+WKnno2Z94DhuOHdmqrEI+4EpwD8Nw1j+EeWeCKHCKzwuKrjF3GzHihKP47yI72sYNsbx0h/S72mweGVkju2KJJs327HSh1YqLWRJ1GisVyqN/5B+zwKzUYwh/B13FAs2k2A6ywYynWGjRvcdpx9uMFapgKlggiG1GhjT76NO9NhxTM/QasvlkK410FMGni77/7oPog2pMoZJMOaygWGOBO4G74D/GOCdkoTzuBVM0CcGW/K87W+lmuG2BtuhByKOVwYtfIBhPRa64fj+9s78+7FXpI3lNJBLxQRckhewW3gMK4myvN+IMt7w2wXEDHFFA2JEGxsaomTsZanTB7ZkmeUlWQS64KkCT3HrWTN6EHrgeEWxYuwbYDA4vqQZTcIFRMyAERYS7/jtAmKAvD3tEuOIos2gjxYmy5LJNFgJiGnA9zX4rHQaT5vTYzC0Np2WoigyooAe1uyWjIjh0cRcAjx8J0ZTeLPWr7XkTg2XFjTyU3wJs0QZOmJmS7GvCPyHMDQHrCyxQ8yugHf48Iip1C4S08AVy31Os5KMfAxE8D7ueu5aBYhhlQ1q10Ak/csQHBv5Xqy3kSo9ExcN27SUW8SAm3U8YvaS6Ngueh4xfUTMyGs3/teJqXVw1nW8MPHeXqmMkd+9TMymh6EJS7DH3OdAIKJ0KAg0Lm8gCDnI+dq8hA5EtiQ712T+GxiJyn7cH2uysqBhtRv0uHN5K0mt0WIxkmURjMN9borKoiYscYg/C4hPzkhExPRwqWXVNFnaDJ86r/+MXgWcBI6L/KaB2TCpDl4R8Ro6x3hH/5AYlDmAQ+E1wX/OWOgJLlb6sBFFHuc3Hyhc25Ii4uDMbx+k/wHUSiNgZqMBD7TVkVhnvFgsMXNhwYrXFotgfqWFBlhYS7R9vOeCw/J4R2vAk56tabaJfAxGL/ciRK7/gySTFnq9nuCecOnhEOyBYWiMZtADmmHCQgODqg7+v8Fz6DlEHwRGoGGDfUiuX2Hg6b9+7n0QZB4v9eBQ9/H/nlr+KswP3j3SWP966vho0OPByBh5/ifFCWhGYFJaUqRIcQGCadtO49laxNFb2mbt2UpAHiDycNLv/DlNmEajd+Pr2kgEoBTlGoSGV3H8UYxxuWXsN7LS+WNJX+0D1YavAfIupWNUJKlz9bQIqdrPnyRHSsfpCSgdvlBxiyIwEwvG9Nl3kCBEXbwryljk/h7FIW+1L3QMFBIltt/ra4oyYrxGMcle+0ZAzMUBHgPGUNx6TEPGFzTDspAb0jar0Zg1GvQXButdw5l7wxi5X41YzDYE9wnrJYpDizWMPVK0sd+PHXZkM5jFsihrgjFqlsFqMEZvwS7d/gbW1z4k1AhbjmBUdMegsU5vsPe21xCXZbSraThJ973R2QU0ZtjR2DQMGJceLyRpAdTSDkhmoRFmsOPeQnvo9qINSRwIPtkCjjtIT3zDYCzfaeG8ovCglIaLiiTiGk1rvLjHcYG2cFESFVwDzUVFlHkFXaeYsgxdJFwz4Fu0W1i+0oEHiiigghjKvDUexxxelmVcYPbeqA7GbHhjg/tObsmL3j6rjcfQbSPykijCdwIutUQZxkXFZjQAJoxADAgHwnFx38HZx/oCG5cVfFQya+i6DRddYkQDiJGkiqVVJFFDWbNhOyMJXyKdpNGe6fNSxbEqSOG90ho5WkfGe5AxSR1Nk2SlpS1akkGjMTr+GDWvJKEpONYrdaS9SS9xaeQ4htQaw+JI8sjy5mWLfFTJYUYKbzmDD3EkCGBJljlC4/YHijIwQXNl79gVpdPHcFmS9/ZjM3raknC0cBVQ7JSYFiyF2ZEMxhKRHxzCRyBGscC+YH7wxDGMca2j7IeoqqloQIxiYdheEm1M2CuVHoyBltOsSBshRgzyMfC5IyF33+goA8GQZDuwWluMOdYakAd/LKU1dm8nsJqhgG6uj2E20gd8N+bB5oCY5cMzErpngoHDzrDoE2IUAzY9THAz3kstdjQatWR8aCk4WtiNpAiokCNgZgvNHRuCwvC5ZbozG6IxKjW/gM4gkuLEuJ9piIYwKCsre5httA1OiIGQWdmP9hUJdwS3yurp5kYlMKHWHgZA9gj8PbwA5IUbwf6QNj0mToy4F9zPFXMvyR2ESmvo3iDAnpYNX5GS+IEsXxgpBh0SIwTEuGNgFnzunROD5uWO2lkAMfvQcdqiX2YGH8PYoi/5YxlftICYD/e7joXhivZoe6ntjYE7R7S6jLsqw5HiEoNWkV6Im8ZC2fRrtVqvV2M0j5iWDP4UG4LqYDEo/vQ2Cot9J0bxx6gMaxXRQqFFiixG2nujDgVDGYXEwO7xri1EHO+NgQ23TU+4QIy06HkD/AQxQsV1IGhmRg/t4yG6IQl8DO0gx2LxqAkDiQPmE6MpPGwgC2/VahVl1MeEErog+E6Me4cCPsYAv6KMelgftqNLDPDfkirAWs+xx0ycGAyOdhDfaYdXRnSPlxbwaGzbw2/EMIZUcavNduMniIHZSRXY6xUZld/QKXgBmnlRqcOyLRQexzCHhWXwbqR0iWmAGVv7D5EFjni5sjCgHRMQw7vE8C4x0gfLQsSykatsbRYVxSNGMga0gysbbVDhFZM2xBgxYx7kjwyIM2OM3gM9g0ULZ8FieJcY3nW+0qiEopIBMQ+Xf4YYbNFReEiWWujtBEcWcYU1ZM/5sgovymjFlh0Fx3nZomlL5t0pOC0RDjkfaKMYMnR3z+9mp4OIkXhEjLSpuWNIwRgyjLbZtIAYGoIwOGj7A3aLKJdg7eV97HAGFoYU2iBDFoAUaASfBV5yiUGLhskSjmP04MN9DcVBPu8niqp9W9O0gRcKxqWBI/TNMY0cZ9/R/GplraQtBiZ8bJimp8HYWmgl96xKL6G7jT4OTRNduZhew7HrwGvwrTcGDG0zfRPFsJo9QCfqfmnhyqXH5jg+r56z0PzBMdqE0UtoAUw34W64TRswAPrH0jQLPTXNxuN5wS6/g8ki845lKd9a0Le+vDjGJcEJFLr1gugTXh5l+dF/zj0eMcZfh9HJvn/eGH8dzvb908ZIkSJFihQp/o/xP0/vFVpL8miF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42" name="AutoShape 2" descr="data:image/png;base64,iVBORw0KGgoAAAANSUhEUgAAAUkAAACZCAMAAACVHTgBAAAAw1BMVEUAAAA/ji3+3xv/5RxAkS7/4hv/5hz/6Bw1eCbz1RmmkRE1LgXdwhcCBgKSgA8qYB4RDgEcGAJORAeVgg8wKgX52hoSKw2Dcw7RtxUYNRFhVQp3aAw8NAYhTRjszxm1nhKtmBIxbiM9iSw5gSlHPgflyRgRJg0bPhQvayJAOAYJFwfUuhY4figoWh3ErBSfixEpJARZTgkfGwN/bw0MHAkhShhrXgtSSAjIrxRcUAkIEwYaOxMeGgMkIAMnWxwPDQH/8R3Whf/RAAAMw0lEQVR4nO2ceUPiOhfGa9M0FMtO2aotuyyyqSDqqPf7f6o3W/eCOAM4vHOeP+6VQ+iUHyc5JydJFQUEAoFAIBAIBAKBQCAQCAQCgUAgEAgEAoFAIBAIBAKBQCAQCAQCgUCgYytXWl5TvZd++kYuWuO6u52ajkE1MBvztr386Tu6RK0WU53oOCykE2NeB5rf0XPWURFWVRUjRFTDGQwMAxPEeaoN+6dv71L0uZlaDCNGqmFm65vn/ni57PdfNnnXsShJjEz786dv8hLUMgn3RuJkN8X4m+P6FlHX1M3nn7i1i9LLlHNEllve1aTi0OGTuAnKoJBKWVVwXFT3tPrMO0jFg/7ZbuvyVDYR69fq/CtI1y4NPUbrLDd1ibKFQx5EaKPS2AMo09UmKvPI+WGtb0wa3zenvaML1Vz07Pyh7atThI3xKe/oQjXnqU/Sy4rT+Y4oXRpgbJ76ti5PW+GRq8QbbUIWOz5zY+Gd7/2zmusMpJEE+UJd1doVyjf0QzvTzn9TWda11bQAkqeIUWXX59oIN055Xxcnm3PU48HmfUlJIkEyvT757kD8Dqtq8Twynv5UHWvpkeyrTupHKwhvT3+DFyOTh+1BPETT0DwQJPMPDkaN1PoP/RGuz3CLl6GKnjpIPtNEnVwLki36fnrumEV45yj6r2lsqGl9W1mhGMmbtE+XLTw9/T1ehvjcRlUjiwqlbCrJ4uI98fEBRg9nu9e/WivOEUUy7M8GmaeRbJBkeFkgAtGbay5SyUiSUyEqsstxktU6Ndfjn9/oKHu+u/2LVeIFIORGjC5S9XqSZAWpSWp9C5JzLpePklZ0muhi6nwHknwwkQkLEZSDw3PJUEmnOv6K5Di6MjFFA1gCV5QWic0TqybNG/eSXDnmr/AlGgiqlAr3PuaTQUFngOjEZh/JooP1SO65BZIKL9YykNNgIohU7OwleWOp0RADJJlWFnfJUOTGh5CMZJVAkqnOp9x6aKNPOsk6ApL7JXIgEgrG3yfZgHUxRdbTVDVk+Q2SaLBvw8Y/IjFMhhcIv02yRDNzKGG8C5JhMN8mWXUQlNWUspqYdH+bZN9Kljb/PcmKWnguTQ4hGc4nWwQdvG3j/1d2sjbZxtTF9pFUTBRZta0gAkveaSSVtlnaT3JptsPtt9jKnfWm/0hL27ZPsYKXRpJpL8moPp2LGiYrRCenKEy3/pykjXGijH565RxVTV81/kL5tBLrEVS2dpDkNXNyCMk5sk5wY1+paGBs/s6ptVORvLYSsZvL1rG1YjsHDLlzYGlgNP1ckcQ23hKOLVycR0VD/btIijkOaif/wf9ol70x1LG3m+VFNRQ2ysR7sousn4jcfx9JsfaQsqLFaxLV62CH1fXSN4ebqfpPuORfSFJs5E3fPOX/03t2/c2R8SO7gv4+knlRVfuixU6Sj5iE5zevk8lrog01HiPfjF2akfydFc2TkRRpEElu5Q3/0ztJllXkDwy524zGdNVZh1qsO9zYHd1Jw1uBqqa8dbqs6SzKeFi4Z60zs4k01DpUBUUR174aNbn1V7lfpiQHz30q7wr9fLvdzibOUz7YWWqv+GcDPZIPj9SePeK54Ae+jpNMgwLtIVk00MCrp90yMlya1nuTxlrPN15lOIUcR5LJXGmiafc2uNxkdKV55pkwFThA/9ra1QeztlWLR0qLyhEj96rBTv0ihK12uFY6di2VmZFq2v7XYdM015LNjzfKz3eFHE+7SS6nurcvPTeSxOQXFm7Z7GphI6NDSXJUgbnjOdVrL9y6w20FQTZkZxcRhX4uWa6vWOLgBltJGbz4d/ho8GMI/D2c9b4OWvQd307mx5rqivVuK3VDH1ed7PDZ4pRgb/0nApJ9YdY9X++jVu3DIxmxjuQ1elrSXIi3vrqqUZKE8PMFOiFEZYcJ8oQd/bUGDqGEsOV5pY0wazQYWOxQqzilQUlik3LHxKDNffMRVOTdO7HDPNDYSvfZZ4NY3q8vvzDtlbIfcpe61aLGK60ZkKRm6Wua6OAjzTeLv+7CJP3m7MrLl1XLouNka/XywgbADfuxp8w5P7PsbgfirvrMPOA/dp99S/IoSFLfxXjOcL+brBp7rKWTBYqvP8TkssMP8eWF5ULVTS8ln4hv250NJ5NaQfz9pCgCWmc4eWp2riQcSVJjbZ/Wwg27LCg3xTVGtcnTmxgB7l+Dn6g7atLm/EVP9MZQ7C4xHt54t2HIOL3clJobsu8WWZvBL5msYOtRmKs0n0ZHe4KCuuv8iFTRYXcUyd1KC9oxsr5pwt2lVxOvuHNR91M4hJ4w3jJbwR8n70XbJ97/uVN2NG8U9IYFdgk5Tt6LmM0/2+UfDeeTNg7vkW9juRHihXqA5W+cHRvUXvd80p+WsVLN0c5mZdEXMeeGjs/I9FF/2nOL6JFzy8MRDbFennPHMdCYw/+fkda1xoEJkvdeajgUXKm9G27c1OSwKkh6I+kHf8WphklSdwvthS0ZcnMOjaV6KFJWCGLbaNk46QQztUc9sm3iz1TkM8Z9Pl5kh7mRtW0vFu7WoMO85cYj1GQk85baeuT5meiZBdmiNmT/5SR9YtKBqZuJnuv9GIrHVZAcSmshleTSiibpjGBd5HdGqCRQnC94cIpm5jTgHnH356M4Q7Kv2leeOzxSsmDpbB93jNHDdccPOZSkCN1ar9Cc+E3iJIUD3wlI3eZQ6In39Z7HTg4bO0ja0d04iq3zg9UrK3X0PylJsWX/i2ygauddd+tm663knn2hu0w3yBMZyVmQqo/e5MgfJ8mDFR0eOyL2eLqSseUQkhXaX107UAVzhAxoCqPTkiwa3Cv/aN/9uhdKtwXJXJBP0iSmwMfGOEkelmgour9Kqjs8iGSbxRA9EBJ5EEPWTt7naUkqfTY9wDtPzH6t1048NWfh5SmcmouJYTrJjtL7M5IxYedzV6nixCSVRzHz+t3t4q/+zIU6X88nqbwWIvPFwslIWvzRb4GmOY4sZZJ7apIyYTV/M90f+XOcwnr45ueIVLWPruZ3e5oapZMcpZLMHDZOttlMunoT0ftP9W5FTK+pV/7Wk6mGEmSGZzERklS1WcZjSWNIKskPYe4krnwIyWx6N67rqc9GOT1JxWbllG88TyQkOaeT8OIkqV5nYl5Ipy0xkjWZxo9k2pN65f0kWa6dgmyDfyALkhcdIH4Q9Pu7SjsRdiGSr09ek1evTYwkr3JobzJjagbXHPK/DyG5YbE6UhcQK05O/PQvf3EOkspyy6pMyPj6kHHZ3YYXFHkKc+/V+WY+ydp915ueSOcrxEnyUNV7EgWMUPd+7Wmd5mEkS5aq6uG145bDU2MTR48GPuPG5kwkWWWU1f10q7Ir++bKTwmJdKdemGTBn+PMaKzpeV7ZlBUKEeU9/xVTnJF3DX/uztxco9wPIak0cIRG1cC60ecP8MBGYGaP5CH2uUgqD1lLVJ3mm3SYS9ulabAadVuRTPKJ913PLzryeoPWFeXzp4ycFsp8acQJr7ty9PSKmbLYLmaLlPBBJFkhLXRanxXTWG+vGuFpZG6L/IT9HCRpku4a/CGeeNDIl6vhWtpntVxvOBghPI1FeBlxOuvCvbdSQEl6tcX7wu16JPPKiUdS645uZ5mroE97BfbMunknW3dr+0k63o89ZVM0GSqLW+zVCNmjFLzaX5WZrdY5SSrKdd4hrGyPETHMrevmmRbufGpRM0Jkm6gaNb10MjTvngXrMr6dOlkulMN7rSfxiwS19H0kKaWb54VLU+AyX5CZVlrXrQULm0Q6KHtwoT7Ivty02mxBh+8fOSdJqnF2qsqH8vIlOE/EalTS5kGx9TDpaMHMR77RS1nH0bpewL6LTNxF1XcnSe6HiBDdYhF5hfmzcAnhLqC3vftqEM/Mehmvk5+ZJFV1k22YjoV0nRLUCTYcc1t58fpTyd7kl0HqGWamdXhx8Z6ZC5FlwcyTTzLw3V6Q+dyF1sQ0EZR2k2xZOLS2+GJiLKfcuhEE7GKbP2+YmdFAFGgqBJMISXyO8walm+fNpk71uGmVryP1y1V5mw9t22fMRL/syZRRhPIm2yAg3ujOWDFIzBY7657o3d3CJHTRp4+uvEy3I3jxONT14v+tLAtztaZsudsyxdp/0Z4a/LWTjdRhyq4jmtVlxrlpbBuhoteYvvzZR8s8l+1sZDo0nI0y950C2zPwdEflJZKTdaHD3pD5Tc6bFt7NRqOPdWLvy92s0Cl8rD12uTd6qcBro6/e+/1+eKwZ09cpeypuqHlvVneZyu2YYIO+KyB5LAHJYwlIHktA8lgCkscSkDyaZr1er3v7dTsQCAQCgUAgEAgEAoFAIBAIBAKBQCAQCAQCgUAgEAgEAoFAIBAIBAr0P7Q5F/mMKAC2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44" name="AutoShape 4" descr="data:image/png;base64,iVBORw0KGgoAAAANSUhEUgAAAUkAAACZCAMAAACVHTgBAAAAw1BMVEUAAAA/ji3+3xv/5RxAkS7/4hv/5hz/6Bw1eCbz1RmmkRE1LgXdwhcCBgKSgA8qYB4RDgEcGAJORAeVgg8wKgX52hoSKw2Dcw7RtxUYNRFhVQp3aAw8NAYhTRjszxm1nhKtmBIxbiM9iSw5gSlHPgflyRgRJg0bPhQvayJAOAYJFwfUuhY4figoWh3ErBSfixEpJARZTgkfGwN/bw0MHAkhShhrXgtSSAjIrxRcUAkIEwYaOxMeGgMkIAMnWxwPDQH/8R3Whf/RAAAMw0lEQVR4nO2ceUPiOhfGa9M0FMtO2aotuyyyqSDqqPf7f6o3W/eCOAM4vHOeP+6VQ+iUHyc5JydJFQUEAoFAIBAIBAKBQCAQCAQCgUAgEAgEAoFAIBAIBAKBQCAQCAQCgUCgYytXWl5TvZd++kYuWuO6u52ajkE1MBvztr386Tu6RK0WU53oOCykE2NeB5rf0XPWURFWVRUjRFTDGQwMAxPEeaoN+6dv71L0uZlaDCNGqmFm65vn/ni57PdfNnnXsShJjEz786dv8hLUMgn3RuJkN8X4m+P6FlHX1M3nn7i1i9LLlHNEllve1aTi0OGTuAnKoJBKWVVwXFT3tPrMO0jFg/7ZbuvyVDYR69fq/CtI1y4NPUbrLDd1ibKFQx5EaKPS2AMo09UmKvPI+WGtb0wa3zenvaML1Vz07Pyh7atThI3xKe/oQjXnqU/Sy4rT+Y4oXRpgbJ76ti5PW+GRq8QbbUIWOz5zY+Gd7/2zmusMpJEE+UJd1doVyjf0QzvTzn9TWda11bQAkqeIUWXX59oIN055Xxcnm3PU48HmfUlJIkEyvT757kD8Dqtq8Twynv5UHWvpkeyrTupHKwhvT3+DFyOTh+1BPETT0DwQJPMPDkaN1PoP/RGuz3CLl6GKnjpIPtNEnVwLki36fnrumEV45yj6r2lsqGl9W1mhGMmbtE+XLTw9/T1ehvjcRlUjiwqlbCrJ4uI98fEBRg9nu9e/WivOEUUy7M8GmaeRbJBkeFkgAtGbay5SyUiSUyEqsstxktU6Ndfjn9/oKHu+u/2LVeIFIORGjC5S9XqSZAWpSWp9C5JzLpePklZ0muhi6nwHknwwkQkLEZSDw3PJUEmnOv6K5Di6MjFFA1gCV5QWic0TqybNG/eSXDnmr/AlGgiqlAr3PuaTQUFngOjEZh/JooP1SO65BZIKL9YykNNgIohU7OwleWOp0RADJJlWFnfJUOTGh5CMZJVAkqnOp9x6aKNPOsk6ApL7JXIgEgrG3yfZgHUxRdbTVDVk+Q2SaLBvw8Y/IjFMhhcIv02yRDNzKGG8C5JhMN8mWXUQlNWUspqYdH+bZN9Kljb/PcmKWnguTQ4hGc4nWwQdvG3j/1d2sjbZxtTF9pFUTBRZta0gAkveaSSVtlnaT3JptsPtt9jKnfWm/0hL27ZPsYKXRpJpL8moPp2LGiYrRCenKEy3/pykjXGijH565RxVTV81/kL5tBLrEVS2dpDkNXNyCMk5sk5wY1+paGBs/s6ptVORvLYSsZvL1rG1YjsHDLlzYGlgNP1ckcQ23hKOLVycR0VD/btIijkOaif/wf9ol70x1LG3m+VFNRQ2ysR7sousn4jcfx9JsfaQsqLFaxLV62CH1fXSN4ebqfpPuORfSFJs5E3fPOX/03t2/c2R8SO7gv4+knlRVfuixU6Sj5iE5zevk8lrog01HiPfjF2akfydFc2TkRRpEElu5Q3/0ztJllXkDwy524zGdNVZh1qsO9zYHd1Jw1uBqqa8dbqs6SzKeFi4Z60zs4k01DpUBUUR174aNbn1V7lfpiQHz30q7wr9fLvdzibOUz7YWWqv+GcDPZIPj9SePeK54Ae+jpNMgwLtIVk00MCrp90yMlya1nuTxlrPN15lOIUcR5LJXGmiafc2uNxkdKV55pkwFThA/9ra1QeztlWLR0qLyhEj96rBTv0ihK12uFY6di2VmZFq2v7XYdM015LNjzfKz3eFHE+7SS6nurcvPTeSxOQXFm7Z7GphI6NDSXJUgbnjOdVrL9y6w20FQTZkZxcRhX4uWa6vWOLgBltJGbz4d/ho8GMI/D2c9b4OWvQd307mx5rqivVuK3VDH1ed7PDZ4pRgb/0nApJ9YdY9X++jVu3DIxmxjuQ1elrSXIi3vrqqUZKE8PMFOiFEZYcJ8oQd/bUGDqGEsOV5pY0wazQYWOxQqzilQUlik3LHxKDNffMRVOTdO7HDPNDYSvfZZ4NY3q8vvzDtlbIfcpe61aLGK60ZkKRm6Wua6OAjzTeLv+7CJP3m7MrLl1XLouNka/XywgbADfuxp8w5P7PsbgfirvrMPOA/dp99S/IoSFLfxXjOcL+brBp7rKWTBYqvP8TkssMP8eWF5ULVTS8ln4hv250NJ5NaQfz9pCgCWmc4eWp2riQcSVJjbZ/Wwg27LCg3xTVGtcnTmxgB7l+Dn6g7atLm/EVP9MZQ7C4xHt54t2HIOL3clJobsu8WWZvBL5msYOtRmKs0n0ZHe4KCuuv8iFTRYXcUyd1KC9oxsr5pwt2lVxOvuHNR91M4hJ4w3jJbwR8n70XbJ97/uVN2NG8U9IYFdgk5Tt6LmM0/2+UfDeeTNg7vkW9juRHihXqA5W+cHRvUXvd80p+WsVLN0c5mZdEXMeeGjs/I9FF/2nOL6JFzy8MRDbFennPHMdCYw/+fkda1xoEJkvdeajgUXKm9G27c1OSwKkh6I+kHf8WphklSdwvthS0ZcnMOjaV6KFJWCGLbaNk46QQztUc9sm3iz1TkM8Z9Pl5kh7mRtW0vFu7WoMO85cYj1GQk85baeuT5meiZBdmiNmT/5SR9YtKBqZuJnuv9GIrHVZAcSmshleTSiibpjGBd5HdGqCRQnC94cIpm5jTgHnH356M4Q7Kv2leeOzxSsmDpbB93jNHDdccPOZSkCN1ar9Cc+E3iJIUD3wlI3eZQ6In39Z7HTg4bO0ja0d04iq3zg9UrK3X0PylJsWX/i2ygauddd+tm663knn2hu0w3yBMZyVmQqo/e5MgfJ8mDFR0eOyL2eLqSseUQkhXaX107UAVzhAxoCqPTkiwa3Cv/aN/9uhdKtwXJXJBP0iSmwMfGOEkelmgour9Kqjs8iGSbxRA9EBJ5EEPWTt7naUkqfTY9wDtPzH6t1048NWfh5SmcmouJYTrJjtL7M5IxYedzV6nixCSVRzHz+t3t4q/+zIU6X88nqbwWIvPFwslIWvzRb4GmOY4sZZJ7apIyYTV/M90f+XOcwnr45ueIVLWPruZ3e5oapZMcpZLMHDZOttlMunoT0ftP9W5FTK+pV/7Wk6mGEmSGZzERklS1WcZjSWNIKskPYe4krnwIyWx6N67rqc9GOT1JxWbllG88TyQkOaeT8OIkqV5nYl5Ipy0xkjWZxo9k2pN65f0kWa6dgmyDfyALkhcdIH4Q9Pu7SjsRdiGSr09ek1evTYwkr3JobzJjagbXHPK/DyG5YbE6UhcQK05O/PQvf3EOkspyy6pMyPj6kHHZ3YYXFHkKc+/V+WY+ydp915ueSOcrxEnyUNV7EgWMUPd+7Wmd5mEkS5aq6uG145bDU2MTR48GPuPG5kwkWWWU1f10q7Ir++bKTwmJdKdemGTBn+PMaKzpeV7ZlBUKEeU9/xVTnJF3DX/uztxco9wPIak0cIRG1cC60ecP8MBGYGaP5CH2uUgqD1lLVJ3mm3SYS9ulabAadVuRTPKJ913PLzryeoPWFeXzp4ycFsp8acQJr7ty9PSKmbLYLmaLlPBBJFkhLXRanxXTWG+vGuFpZG6L/IT9HCRpku4a/CGeeNDIl6vhWtpntVxvOBghPI1FeBlxOuvCvbdSQEl6tcX7wu16JPPKiUdS645uZ5mroE97BfbMunknW3dr+0k63o89ZVM0GSqLW+zVCNmjFLzaX5WZrdY5SSrKdd4hrGyPETHMrevmmRbufGpRM0Jkm6gaNb10MjTvngXrMr6dOlkulMN7rSfxiwS19H0kKaWb54VLU+AyX5CZVlrXrQULm0Q6KHtwoT7Ivty02mxBh+8fOSdJqnF2qsqH8vIlOE/EalTS5kGx9TDpaMHMR77RS1nH0bpewL6LTNxF1XcnSe6HiBDdYhF5hfmzcAnhLqC3vftqEM/Mehmvk5+ZJFV1k22YjoV0nRLUCTYcc1t58fpTyd7kl0HqGWamdXhx8Z6ZC5FlwcyTTzLw3V6Q+dyF1sQ0EZR2k2xZOLS2+GJiLKfcuhEE7GKbP2+YmdFAFGgqBJMISXyO8walm+fNpk71uGmVryP1y1V5mw9t22fMRL/syZRRhPIm2yAg3ujOWDFIzBY7657o3d3CJHTRp4+uvEy3I3jxONT14v+tLAtztaZsudsyxdp/0Z4a/LWTjdRhyq4jmtVlxrlpbBuhoteYvvzZR8s8l+1sZDo0nI0y950C2zPwdEflJZKTdaHD3pD5Tc6bFt7NRqOPdWLvy92s0Cl8rD12uTd6qcBro6/e+/1+eKwZ09cpeypuqHlvVneZyu2YYIO+KyB5LAHJYwlIHktA8lgCkscSkDyaZr1er3v7dTsQCAQCgUAgEAgEAoFAIBAIBAKBQCAQCAQCgUAgEAgEAoFAIBAIBAr0P7Q5F/mMKAC2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2400" y="5867400"/>
            <a:ext cx="876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endParaRPr lang="en-US" sz="2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" y="0"/>
            <a:ext cx="219075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 results are strongly supportive of the claim “DTW better than Euclidean distance for most problems” 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We sometimes had difficultly in predicting </a:t>
            </a:r>
            <a:r>
              <a:rPr lang="en-US" sz="1400" i="1" dirty="0">
                <a:solidFill>
                  <a:schemeClr val="bg1"/>
                </a:solidFill>
              </a:rPr>
              <a:t>when</a:t>
            </a:r>
            <a:r>
              <a:rPr lang="en-US" sz="1400" dirty="0">
                <a:solidFill>
                  <a:schemeClr val="bg1"/>
                </a:solidFill>
              </a:rPr>
              <a:t> DTW would be better/worse, but many of the training sets are tiny, making such tests very difficult.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For example, </a:t>
            </a:r>
            <a:r>
              <a:rPr lang="en-US" sz="1400" b="1" dirty="0">
                <a:solidFill>
                  <a:srgbClr val="0000FF"/>
                </a:solidFill>
              </a:rPr>
              <a:t>51</a:t>
            </a:r>
            <a:r>
              <a:rPr lang="en-US" sz="1400" dirty="0">
                <a:solidFill>
                  <a:schemeClr val="bg1"/>
                </a:solidFill>
              </a:rPr>
              <a:t> is </a:t>
            </a:r>
            <a:r>
              <a:rPr lang="en-US" sz="1400" dirty="0" err="1">
                <a:solidFill>
                  <a:schemeClr val="bg1"/>
                </a:solidFill>
              </a:rPr>
              <a:t>BeetleFy</a:t>
            </a:r>
            <a:r>
              <a:rPr lang="en-US" sz="1400" dirty="0">
                <a:solidFill>
                  <a:schemeClr val="bg1"/>
                </a:solidFill>
              </a:rPr>
              <a:t>, with just 20 train and 20 test instances. Here we expected to do a little better, but we did a little worse.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In contrast, for </a:t>
            </a:r>
            <a:r>
              <a:rPr lang="en-US" sz="1400" b="1" dirty="0">
                <a:solidFill>
                  <a:srgbClr val="FF0000"/>
                </a:solidFill>
              </a:rPr>
              <a:t>76 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LargeKitchenAppliances</a:t>
            </a:r>
            <a:r>
              <a:rPr lang="en-US" sz="1400" dirty="0">
                <a:solidFill>
                  <a:schemeClr val="bg1"/>
                </a:solidFill>
              </a:rPr>
              <a:t>) we had 375 train and 375 test instances, and where able to more accurately predict a large improvement.</a:t>
            </a:r>
          </a:p>
        </p:txBody>
      </p:sp>
      <p:sp>
        <p:nvSpPr>
          <p:cNvPr id="3075" name="AutoShape 3"/>
          <p:cNvSpPr>
            <a:spLocks noChangeAspect="1" noChangeArrowheads="1" noTextEdit="1"/>
          </p:cNvSpPr>
          <p:nvPr/>
        </p:nvSpPr>
        <p:spPr bwMode="auto">
          <a:xfrm>
            <a:off x="1203325" y="-465138"/>
            <a:ext cx="8542338" cy="765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796459" y="104775"/>
            <a:ext cx="6229350" cy="62372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2796459" y="104775"/>
            <a:ext cx="6229350" cy="6237288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2796459" y="6342063"/>
            <a:ext cx="62293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 flipV="1">
            <a:off x="2796459" y="104775"/>
            <a:ext cx="1588" cy="6237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 flipV="1">
            <a:off x="3572746" y="6273800"/>
            <a:ext cx="1588" cy="6826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3494959" y="6369050"/>
            <a:ext cx="1603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Helvetica" pitchFamily="34" charset="0"/>
                <a:cs typeface="Arial" pitchFamily="34" charset="0"/>
              </a:rPr>
              <a:t>0.8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 flipV="1">
            <a:off x="4349034" y="6273800"/>
            <a:ext cx="1588" cy="6826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4323634" y="6369050"/>
            <a:ext cx="6412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Helvetica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 flipV="1">
            <a:off x="5134846" y="6273800"/>
            <a:ext cx="1588" cy="6826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5057059" y="6369050"/>
            <a:ext cx="1603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Helvetica" pitchFamily="34" charset="0"/>
                <a:cs typeface="Arial" pitchFamily="34" charset="0"/>
              </a:rPr>
              <a:t>1.2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 flipV="1">
            <a:off x="5911134" y="6273800"/>
            <a:ext cx="1588" cy="6826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5833346" y="6369050"/>
            <a:ext cx="1603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Helvetica" pitchFamily="34" charset="0"/>
                <a:cs typeface="Arial" pitchFamily="34" charset="0"/>
              </a:rPr>
              <a:t>1.4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 flipV="1">
            <a:off x="6687421" y="6273800"/>
            <a:ext cx="1588" cy="6826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6609634" y="6369050"/>
            <a:ext cx="1603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Helvetica" pitchFamily="34" charset="0"/>
                <a:cs typeface="Arial" pitchFamily="34" charset="0"/>
              </a:rPr>
              <a:t>1.6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 flipV="1">
            <a:off x="7473234" y="6273800"/>
            <a:ext cx="1588" cy="6826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7395446" y="6369050"/>
            <a:ext cx="1603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Helvetica" pitchFamily="34" charset="0"/>
                <a:cs typeface="Arial" pitchFamily="34" charset="0"/>
              </a:rPr>
              <a:t>1.8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 flipV="1">
            <a:off x="8249521" y="6273800"/>
            <a:ext cx="1588" cy="6826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auto">
          <a:xfrm>
            <a:off x="8224121" y="6369050"/>
            <a:ext cx="6412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Helvetica" pitchFamily="34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 flipV="1">
            <a:off x="9025809" y="6273800"/>
            <a:ext cx="1588" cy="6826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8948021" y="6369050"/>
            <a:ext cx="1603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Helvetica" pitchFamily="34" charset="0"/>
                <a:cs typeface="Arial" pitchFamily="34" charset="0"/>
              </a:rPr>
              <a:t>2.2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7" name="Line 25"/>
          <p:cNvSpPr>
            <a:spLocks noChangeShapeType="1"/>
          </p:cNvSpPr>
          <p:nvPr/>
        </p:nvSpPr>
        <p:spPr bwMode="auto">
          <a:xfrm>
            <a:off x="2796459" y="6342063"/>
            <a:ext cx="60325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auto">
          <a:xfrm>
            <a:off x="2605959" y="6273800"/>
            <a:ext cx="1603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Helvetica" pitchFamily="34" charset="0"/>
                <a:cs typeface="Arial" pitchFamily="34" charset="0"/>
              </a:rPr>
              <a:t>0.8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9" name="Line 27"/>
          <p:cNvSpPr>
            <a:spLocks noChangeShapeType="1"/>
          </p:cNvSpPr>
          <p:nvPr/>
        </p:nvSpPr>
        <p:spPr bwMode="auto">
          <a:xfrm>
            <a:off x="2796459" y="5445125"/>
            <a:ext cx="60325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auto">
          <a:xfrm>
            <a:off x="2701209" y="5376863"/>
            <a:ext cx="6412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Helvetica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1" name="Line 29"/>
          <p:cNvSpPr>
            <a:spLocks noChangeShapeType="1"/>
          </p:cNvSpPr>
          <p:nvPr/>
        </p:nvSpPr>
        <p:spPr bwMode="auto">
          <a:xfrm>
            <a:off x="2796459" y="4556125"/>
            <a:ext cx="60325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2605959" y="4487863"/>
            <a:ext cx="1603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Helvetica" pitchFamily="34" charset="0"/>
                <a:cs typeface="Arial" pitchFamily="34" charset="0"/>
              </a:rPr>
              <a:t>1.2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auto">
          <a:xfrm>
            <a:off x="2796459" y="3667125"/>
            <a:ext cx="60325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104" name="Rectangle 32"/>
          <p:cNvSpPr>
            <a:spLocks noChangeArrowheads="1"/>
          </p:cNvSpPr>
          <p:nvPr/>
        </p:nvSpPr>
        <p:spPr bwMode="auto">
          <a:xfrm>
            <a:off x="2605959" y="3598863"/>
            <a:ext cx="1603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Helvetica" pitchFamily="34" charset="0"/>
                <a:cs typeface="Arial" pitchFamily="34" charset="0"/>
              </a:rPr>
              <a:t>1.4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5" name="Line 33"/>
          <p:cNvSpPr>
            <a:spLocks noChangeShapeType="1"/>
          </p:cNvSpPr>
          <p:nvPr/>
        </p:nvSpPr>
        <p:spPr bwMode="auto">
          <a:xfrm>
            <a:off x="2796459" y="2779713"/>
            <a:ext cx="60325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106" name="Rectangle 34"/>
          <p:cNvSpPr>
            <a:spLocks noChangeArrowheads="1"/>
          </p:cNvSpPr>
          <p:nvPr/>
        </p:nvSpPr>
        <p:spPr bwMode="auto">
          <a:xfrm>
            <a:off x="2605959" y="2709863"/>
            <a:ext cx="1603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Helvetica" pitchFamily="34" charset="0"/>
                <a:cs typeface="Arial" pitchFamily="34" charset="0"/>
              </a:rPr>
              <a:t>1.6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7" name="Line 35"/>
          <p:cNvSpPr>
            <a:spLocks noChangeShapeType="1"/>
          </p:cNvSpPr>
          <p:nvPr/>
        </p:nvSpPr>
        <p:spPr bwMode="auto">
          <a:xfrm>
            <a:off x="2796459" y="1890713"/>
            <a:ext cx="60325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108" name="Rectangle 36"/>
          <p:cNvSpPr>
            <a:spLocks noChangeArrowheads="1"/>
          </p:cNvSpPr>
          <p:nvPr/>
        </p:nvSpPr>
        <p:spPr bwMode="auto">
          <a:xfrm>
            <a:off x="2605959" y="1820863"/>
            <a:ext cx="1603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Helvetica" pitchFamily="34" charset="0"/>
                <a:cs typeface="Arial" pitchFamily="34" charset="0"/>
              </a:rPr>
              <a:t>1.8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9" name="Line 37"/>
          <p:cNvSpPr>
            <a:spLocks noChangeShapeType="1"/>
          </p:cNvSpPr>
          <p:nvPr/>
        </p:nvSpPr>
        <p:spPr bwMode="auto">
          <a:xfrm>
            <a:off x="2796459" y="1001713"/>
            <a:ext cx="60325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110" name="Rectangle 38"/>
          <p:cNvSpPr>
            <a:spLocks noChangeArrowheads="1"/>
          </p:cNvSpPr>
          <p:nvPr/>
        </p:nvSpPr>
        <p:spPr bwMode="auto">
          <a:xfrm>
            <a:off x="2701209" y="931863"/>
            <a:ext cx="6412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Helvetica" pitchFamily="34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1" name="Line 39"/>
          <p:cNvSpPr>
            <a:spLocks noChangeShapeType="1"/>
          </p:cNvSpPr>
          <p:nvPr/>
        </p:nvSpPr>
        <p:spPr bwMode="auto">
          <a:xfrm>
            <a:off x="2796459" y="104775"/>
            <a:ext cx="60325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2605959" y="34925"/>
            <a:ext cx="1603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Helvetica" pitchFamily="34" charset="0"/>
                <a:cs typeface="Arial" pitchFamily="34" charset="0"/>
              </a:rPr>
              <a:t>2.2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3" name="Rectangle 41"/>
          <p:cNvSpPr>
            <a:spLocks noChangeArrowheads="1"/>
          </p:cNvSpPr>
          <p:nvPr/>
        </p:nvSpPr>
        <p:spPr bwMode="auto">
          <a:xfrm>
            <a:off x="2796459" y="5445125"/>
            <a:ext cx="1552575" cy="896938"/>
          </a:xfrm>
          <a:prstGeom prst="rect">
            <a:avLst/>
          </a:prstGeom>
          <a:solidFill>
            <a:srgbClr val="FBD89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auto">
          <a:xfrm>
            <a:off x="2796459" y="5445125"/>
            <a:ext cx="1552575" cy="896938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115" name="Rectangle 43"/>
          <p:cNvSpPr>
            <a:spLocks noChangeArrowheads="1"/>
          </p:cNvSpPr>
          <p:nvPr/>
        </p:nvSpPr>
        <p:spPr bwMode="auto">
          <a:xfrm>
            <a:off x="4349034" y="104775"/>
            <a:ext cx="4676775" cy="5340350"/>
          </a:xfrm>
          <a:prstGeom prst="rect">
            <a:avLst/>
          </a:prstGeom>
          <a:solidFill>
            <a:srgbClr val="FBD89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6" name="Rectangle 44"/>
          <p:cNvSpPr>
            <a:spLocks noChangeArrowheads="1"/>
          </p:cNvSpPr>
          <p:nvPr/>
        </p:nvSpPr>
        <p:spPr bwMode="auto">
          <a:xfrm>
            <a:off x="4349034" y="104775"/>
            <a:ext cx="4676775" cy="534035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7" name="Oval 45"/>
          <p:cNvSpPr>
            <a:spLocks noChangeArrowheads="1"/>
          </p:cNvSpPr>
          <p:nvPr/>
        </p:nvSpPr>
        <p:spPr bwMode="auto">
          <a:xfrm>
            <a:off x="4487146" y="5256213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8" name="Oval 46"/>
          <p:cNvSpPr>
            <a:spLocks noChangeArrowheads="1"/>
          </p:cNvSpPr>
          <p:nvPr/>
        </p:nvSpPr>
        <p:spPr bwMode="auto">
          <a:xfrm>
            <a:off x="4253784" y="5221288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9" name="Oval 47"/>
          <p:cNvSpPr>
            <a:spLocks noChangeArrowheads="1"/>
          </p:cNvSpPr>
          <p:nvPr/>
        </p:nvSpPr>
        <p:spPr bwMode="auto">
          <a:xfrm>
            <a:off x="4866559" y="4910138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0" name="Oval 48"/>
          <p:cNvSpPr>
            <a:spLocks noChangeArrowheads="1"/>
          </p:cNvSpPr>
          <p:nvPr/>
        </p:nvSpPr>
        <p:spPr bwMode="auto">
          <a:xfrm>
            <a:off x="4539534" y="5427663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1" name="Oval 49"/>
          <p:cNvSpPr>
            <a:spLocks noChangeArrowheads="1"/>
          </p:cNvSpPr>
          <p:nvPr/>
        </p:nvSpPr>
        <p:spPr bwMode="auto">
          <a:xfrm>
            <a:off x="5014196" y="4676775"/>
            <a:ext cx="42863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2" name="Oval 50"/>
          <p:cNvSpPr>
            <a:spLocks noChangeArrowheads="1"/>
          </p:cNvSpPr>
          <p:nvPr/>
        </p:nvSpPr>
        <p:spPr bwMode="auto">
          <a:xfrm>
            <a:off x="5687296" y="4841875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3" name="Oval 51"/>
          <p:cNvSpPr>
            <a:spLocks noChangeArrowheads="1"/>
          </p:cNvSpPr>
          <p:nvPr/>
        </p:nvSpPr>
        <p:spPr bwMode="auto">
          <a:xfrm>
            <a:off x="6084171" y="4651375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4" name="Oval 52"/>
          <p:cNvSpPr>
            <a:spLocks noChangeArrowheads="1"/>
          </p:cNvSpPr>
          <p:nvPr/>
        </p:nvSpPr>
        <p:spPr bwMode="auto">
          <a:xfrm>
            <a:off x="4512546" y="5108575"/>
            <a:ext cx="44450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5" name="Oval 53"/>
          <p:cNvSpPr>
            <a:spLocks noChangeArrowheads="1"/>
          </p:cNvSpPr>
          <p:nvPr/>
        </p:nvSpPr>
        <p:spPr bwMode="auto">
          <a:xfrm>
            <a:off x="5177709" y="4538663"/>
            <a:ext cx="42863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6" name="Oval 54"/>
          <p:cNvSpPr>
            <a:spLocks noChangeArrowheads="1"/>
          </p:cNvSpPr>
          <p:nvPr/>
        </p:nvSpPr>
        <p:spPr bwMode="auto">
          <a:xfrm>
            <a:off x="5514259" y="4081463"/>
            <a:ext cx="42863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7" name="Oval 55"/>
          <p:cNvSpPr>
            <a:spLocks noChangeArrowheads="1"/>
          </p:cNvSpPr>
          <p:nvPr/>
        </p:nvSpPr>
        <p:spPr bwMode="auto">
          <a:xfrm>
            <a:off x="4710984" y="4995863"/>
            <a:ext cx="44450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8" name="Oval 56"/>
          <p:cNvSpPr>
            <a:spLocks noChangeArrowheads="1"/>
          </p:cNvSpPr>
          <p:nvPr/>
        </p:nvSpPr>
        <p:spPr bwMode="auto">
          <a:xfrm>
            <a:off x="4358559" y="5427663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9" name="Oval 57"/>
          <p:cNvSpPr>
            <a:spLocks noChangeArrowheads="1"/>
          </p:cNvSpPr>
          <p:nvPr/>
        </p:nvSpPr>
        <p:spPr bwMode="auto">
          <a:xfrm>
            <a:off x="4788771" y="4849813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0" name="Oval 58"/>
          <p:cNvSpPr>
            <a:spLocks noChangeArrowheads="1"/>
          </p:cNvSpPr>
          <p:nvPr/>
        </p:nvSpPr>
        <p:spPr bwMode="auto">
          <a:xfrm>
            <a:off x="5091984" y="4754563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1" name="Oval 59"/>
          <p:cNvSpPr>
            <a:spLocks noChangeArrowheads="1"/>
          </p:cNvSpPr>
          <p:nvPr/>
        </p:nvSpPr>
        <p:spPr bwMode="auto">
          <a:xfrm>
            <a:off x="5858746" y="4367213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2" name="Oval 60"/>
          <p:cNvSpPr>
            <a:spLocks noChangeArrowheads="1"/>
          </p:cNvSpPr>
          <p:nvPr/>
        </p:nvSpPr>
        <p:spPr bwMode="auto">
          <a:xfrm>
            <a:off x="4245846" y="5427663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3" name="Oval 61"/>
          <p:cNvSpPr>
            <a:spLocks noChangeArrowheads="1"/>
          </p:cNvSpPr>
          <p:nvPr/>
        </p:nvSpPr>
        <p:spPr bwMode="auto">
          <a:xfrm>
            <a:off x="4288709" y="5445125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4" name="Oval 62"/>
          <p:cNvSpPr>
            <a:spLocks noChangeArrowheads="1"/>
          </p:cNvSpPr>
          <p:nvPr/>
        </p:nvSpPr>
        <p:spPr bwMode="auto">
          <a:xfrm>
            <a:off x="4331571" y="5349875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5" name="Oval 63"/>
          <p:cNvSpPr>
            <a:spLocks noChangeArrowheads="1"/>
          </p:cNvSpPr>
          <p:nvPr/>
        </p:nvSpPr>
        <p:spPr bwMode="auto">
          <a:xfrm>
            <a:off x="4418884" y="5073650"/>
            <a:ext cx="42863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6" name="Oval 64"/>
          <p:cNvSpPr>
            <a:spLocks noChangeArrowheads="1"/>
          </p:cNvSpPr>
          <p:nvPr/>
        </p:nvSpPr>
        <p:spPr bwMode="auto">
          <a:xfrm>
            <a:off x="3364784" y="5427663"/>
            <a:ext cx="44450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7" name="Oval 65"/>
          <p:cNvSpPr>
            <a:spLocks noChangeArrowheads="1"/>
          </p:cNvSpPr>
          <p:nvPr/>
        </p:nvSpPr>
        <p:spPr bwMode="auto">
          <a:xfrm>
            <a:off x="4331571" y="5427663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8" name="Oval 66"/>
          <p:cNvSpPr>
            <a:spLocks noChangeArrowheads="1"/>
          </p:cNvSpPr>
          <p:nvPr/>
        </p:nvSpPr>
        <p:spPr bwMode="auto">
          <a:xfrm>
            <a:off x="4487146" y="5427663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9" name="Oval 67"/>
          <p:cNvSpPr>
            <a:spLocks noChangeArrowheads="1"/>
          </p:cNvSpPr>
          <p:nvPr/>
        </p:nvSpPr>
        <p:spPr bwMode="auto">
          <a:xfrm>
            <a:off x="4479209" y="5264150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0" name="Oval 68"/>
          <p:cNvSpPr>
            <a:spLocks noChangeArrowheads="1"/>
          </p:cNvSpPr>
          <p:nvPr/>
        </p:nvSpPr>
        <p:spPr bwMode="auto">
          <a:xfrm>
            <a:off x="4236321" y="5427663"/>
            <a:ext cx="44450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1" name="Oval 69"/>
          <p:cNvSpPr>
            <a:spLocks noChangeArrowheads="1"/>
          </p:cNvSpPr>
          <p:nvPr/>
        </p:nvSpPr>
        <p:spPr bwMode="auto">
          <a:xfrm>
            <a:off x="4341096" y="5427663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2" name="Oval 70"/>
          <p:cNvSpPr>
            <a:spLocks noChangeArrowheads="1"/>
          </p:cNvSpPr>
          <p:nvPr/>
        </p:nvSpPr>
        <p:spPr bwMode="auto">
          <a:xfrm>
            <a:off x="4479209" y="5427663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3" name="Oval 71"/>
          <p:cNvSpPr>
            <a:spLocks noChangeArrowheads="1"/>
          </p:cNvSpPr>
          <p:nvPr/>
        </p:nvSpPr>
        <p:spPr bwMode="auto">
          <a:xfrm>
            <a:off x="5125321" y="4598988"/>
            <a:ext cx="42863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4" name="Oval 72"/>
          <p:cNvSpPr>
            <a:spLocks noChangeArrowheads="1"/>
          </p:cNvSpPr>
          <p:nvPr/>
        </p:nvSpPr>
        <p:spPr bwMode="auto">
          <a:xfrm>
            <a:off x="6006384" y="4927600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5" name="Oval 73"/>
          <p:cNvSpPr>
            <a:spLocks noChangeArrowheads="1"/>
          </p:cNvSpPr>
          <p:nvPr/>
        </p:nvSpPr>
        <p:spPr bwMode="auto">
          <a:xfrm>
            <a:off x="5220571" y="4841875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6" name="Oval 74"/>
          <p:cNvSpPr>
            <a:spLocks noChangeArrowheads="1"/>
          </p:cNvSpPr>
          <p:nvPr/>
        </p:nvSpPr>
        <p:spPr bwMode="auto">
          <a:xfrm>
            <a:off x="4331571" y="5427663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7" name="Oval 75"/>
          <p:cNvSpPr>
            <a:spLocks noChangeArrowheads="1"/>
          </p:cNvSpPr>
          <p:nvPr/>
        </p:nvSpPr>
        <p:spPr bwMode="auto">
          <a:xfrm>
            <a:off x="4625259" y="5427663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8" name="Oval 76"/>
          <p:cNvSpPr>
            <a:spLocks noChangeArrowheads="1"/>
          </p:cNvSpPr>
          <p:nvPr/>
        </p:nvSpPr>
        <p:spPr bwMode="auto">
          <a:xfrm>
            <a:off x="4650659" y="5022850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9" name="Oval 77"/>
          <p:cNvSpPr>
            <a:spLocks noChangeArrowheads="1"/>
          </p:cNvSpPr>
          <p:nvPr/>
        </p:nvSpPr>
        <p:spPr bwMode="auto">
          <a:xfrm>
            <a:off x="3987084" y="5497513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0" name="Oval 78"/>
          <p:cNvSpPr>
            <a:spLocks noChangeArrowheads="1"/>
          </p:cNvSpPr>
          <p:nvPr/>
        </p:nvSpPr>
        <p:spPr bwMode="auto">
          <a:xfrm>
            <a:off x="4306171" y="5427663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1" name="Oval 79"/>
          <p:cNvSpPr>
            <a:spLocks noChangeArrowheads="1"/>
          </p:cNvSpPr>
          <p:nvPr/>
        </p:nvSpPr>
        <p:spPr bwMode="auto">
          <a:xfrm>
            <a:off x="5488859" y="5427663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2" name="Oval 80"/>
          <p:cNvSpPr>
            <a:spLocks noChangeArrowheads="1"/>
          </p:cNvSpPr>
          <p:nvPr/>
        </p:nvSpPr>
        <p:spPr bwMode="auto">
          <a:xfrm>
            <a:off x="4599859" y="5133975"/>
            <a:ext cx="42863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3" name="Oval 81"/>
          <p:cNvSpPr>
            <a:spLocks noChangeArrowheads="1"/>
          </p:cNvSpPr>
          <p:nvPr/>
        </p:nvSpPr>
        <p:spPr bwMode="auto">
          <a:xfrm>
            <a:off x="4599859" y="5246688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4" name="Oval 82"/>
          <p:cNvSpPr>
            <a:spLocks noChangeArrowheads="1"/>
          </p:cNvSpPr>
          <p:nvPr/>
        </p:nvSpPr>
        <p:spPr bwMode="auto">
          <a:xfrm>
            <a:off x="5203109" y="4711700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5" name="Oval 83"/>
          <p:cNvSpPr>
            <a:spLocks noChangeArrowheads="1"/>
          </p:cNvSpPr>
          <p:nvPr/>
        </p:nvSpPr>
        <p:spPr bwMode="auto">
          <a:xfrm>
            <a:off x="5091984" y="4495800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6" name="Oval 84"/>
          <p:cNvSpPr>
            <a:spLocks noChangeArrowheads="1"/>
          </p:cNvSpPr>
          <p:nvPr/>
        </p:nvSpPr>
        <p:spPr bwMode="auto">
          <a:xfrm>
            <a:off x="5841284" y="3927475"/>
            <a:ext cx="44450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7" name="Oval 85"/>
          <p:cNvSpPr>
            <a:spLocks noChangeArrowheads="1"/>
          </p:cNvSpPr>
          <p:nvPr/>
        </p:nvSpPr>
        <p:spPr bwMode="auto">
          <a:xfrm>
            <a:off x="5652371" y="3900488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8" name="Oval 86"/>
          <p:cNvSpPr>
            <a:spLocks noChangeArrowheads="1"/>
          </p:cNvSpPr>
          <p:nvPr/>
        </p:nvSpPr>
        <p:spPr bwMode="auto">
          <a:xfrm>
            <a:off x="5574584" y="4229100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9" name="Oval 87"/>
          <p:cNvSpPr>
            <a:spLocks noChangeArrowheads="1"/>
          </p:cNvSpPr>
          <p:nvPr/>
        </p:nvSpPr>
        <p:spPr bwMode="auto">
          <a:xfrm>
            <a:off x="4401421" y="5229225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0" name="Oval 88"/>
          <p:cNvSpPr>
            <a:spLocks noChangeArrowheads="1"/>
          </p:cNvSpPr>
          <p:nvPr/>
        </p:nvSpPr>
        <p:spPr bwMode="auto">
          <a:xfrm>
            <a:off x="4703046" y="5186363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1" name="Oval 89"/>
          <p:cNvSpPr>
            <a:spLocks noChangeArrowheads="1"/>
          </p:cNvSpPr>
          <p:nvPr/>
        </p:nvSpPr>
        <p:spPr bwMode="auto">
          <a:xfrm>
            <a:off x="4668121" y="5238750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2" name="Oval 90"/>
          <p:cNvSpPr>
            <a:spLocks noChangeArrowheads="1"/>
          </p:cNvSpPr>
          <p:nvPr/>
        </p:nvSpPr>
        <p:spPr bwMode="auto">
          <a:xfrm>
            <a:off x="4306171" y="5505450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3" name="Oval 91"/>
          <p:cNvSpPr>
            <a:spLocks noChangeArrowheads="1"/>
          </p:cNvSpPr>
          <p:nvPr/>
        </p:nvSpPr>
        <p:spPr bwMode="auto">
          <a:xfrm>
            <a:off x="4323634" y="5480050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4" name="Oval 92"/>
          <p:cNvSpPr>
            <a:spLocks noChangeArrowheads="1"/>
          </p:cNvSpPr>
          <p:nvPr/>
        </p:nvSpPr>
        <p:spPr bwMode="auto">
          <a:xfrm>
            <a:off x="4029946" y="5307013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5" name="Oval 93"/>
          <p:cNvSpPr>
            <a:spLocks noChangeArrowheads="1"/>
          </p:cNvSpPr>
          <p:nvPr/>
        </p:nvSpPr>
        <p:spPr bwMode="auto">
          <a:xfrm>
            <a:off x="4409359" y="5427663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6" name="Oval 94"/>
          <p:cNvSpPr>
            <a:spLocks noChangeArrowheads="1"/>
          </p:cNvSpPr>
          <p:nvPr/>
        </p:nvSpPr>
        <p:spPr bwMode="auto">
          <a:xfrm>
            <a:off x="4901484" y="5427663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7" name="Oval 95"/>
          <p:cNvSpPr>
            <a:spLocks noChangeArrowheads="1"/>
          </p:cNvSpPr>
          <p:nvPr/>
        </p:nvSpPr>
        <p:spPr bwMode="auto">
          <a:xfrm>
            <a:off x="4858621" y="5729288"/>
            <a:ext cx="42863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8" name="Oval 96"/>
          <p:cNvSpPr>
            <a:spLocks noChangeArrowheads="1"/>
          </p:cNvSpPr>
          <p:nvPr/>
        </p:nvSpPr>
        <p:spPr bwMode="auto">
          <a:xfrm>
            <a:off x="6463584" y="4219575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9" name="Oval 97"/>
          <p:cNvSpPr>
            <a:spLocks noChangeArrowheads="1"/>
          </p:cNvSpPr>
          <p:nvPr/>
        </p:nvSpPr>
        <p:spPr bwMode="auto">
          <a:xfrm>
            <a:off x="5979396" y="5427663"/>
            <a:ext cx="44450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0" name="Oval 98"/>
          <p:cNvSpPr>
            <a:spLocks noChangeArrowheads="1"/>
          </p:cNvSpPr>
          <p:nvPr/>
        </p:nvSpPr>
        <p:spPr bwMode="auto">
          <a:xfrm>
            <a:off x="4331571" y="5299075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1" name="Oval 99"/>
          <p:cNvSpPr>
            <a:spLocks noChangeArrowheads="1"/>
          </p:cNvSpPr>
          <p:nvPr/>
        </p:nvSpPr>
        <p:spPr bwMode="auto">
          <a:xfrm>
            <a:off x="4479209" y="5427663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2" name="Oval 100"/>
          <p:cNvSpPr>
            <a:spLocks noChangeArrowheads="1"/>
          </p:cNvSpPr>
          <p:nvPr/>
        </p:nvSpPr>
        <p:spPr bwMode="auto">
          <a:xfrm>
            <a:off x="4314109" y="5427663"/>
            <a:ext cx="44450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3" name="Oval 101"/>
          <p:cNvSpPr>
            <a:spLocks noChangeArrowheads="1"/>
          </p:cNvSpPr>
          <p:nvPr/>
        </p:nvSpPr>
        <p:spPr bwMode="auto">
          <a:xfrm>
            <a:off x="4383959" y="5530850"/>
            <a:ext cx="42863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" name="Oval 102"/>
          <p:cNvSpPr>
            <a:spLocks noChangeArrowheads="1"/>
          </p:cNvSpPr>
          <p:nvPr/>
        </p:nvSpPr>
        <p:spPr bwMode="auto">
          <a:xfrm>
            <a:off x="4280771" y="5246688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" name="Oval 103"/>
          <p:cNvSpPr>
            <a:spLocks noChangeArrowheads="1"/>
          </p:cNvSpPr>
          <p:nvPr/>
        </p:nvSpPr>
        <p:spPr bwMode="auto">
          <a:xfrm>
            <a:off x="4168059" y="4970463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" name="Oval 104"/>
          <p:cNvSpPr>
            <a:spLocks noChangeArrowheads="1"/>
          </p:cNvSpPr>
          <p:nvPr/>
        </p:nvSpPr>
        <p:spPr bwMode="auto">
          <a:xfrm>
            <a:off x="4728446" y="4884738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" name="Oval 105"/>
          <p:cNvSpPr>
            <a:spLocks noChangeArrowheads="1"/>
          </p:cNvSpPr>
          <p:nvPr/>
        </p:nvSpPr>
        <p:spPr bwMode="auto">
          <a:xfrm>
            <a:off x="3839446" y="5487988"/>
            <a:ext cx="44450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" name="Oval 106"/>
          <p:cNvSpPr>
            <a:spLocks noChangeArrowheads="1"/>
          </p:cNvSpPr>
          <p:nvPr/>
        </p:nvSpPr>
        <p:spPr bwMode="auto">
          <a:xfrm>
            <a:off x="4323634" y="5332413"/>
            <a:ext cx="42863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" name="Oval 107"/>
          <p:cNvSpPr>
            <a:spLocks noChangeArrowheads="1"/>
          </p:cNvSpPr>
          <p:nvPr/>
        </p:nvSpPr>
        <p:spPr bwMode="auto">
          <a:xfrm>
            <a:off x="3866434" y="5427663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0" name="Oval 108"/>
          <p:cNvSpPr>
            <a:spLocks noChangeArrowheads="1"/>
          </p:cNvSpPr>
          <p:nvPr/>
        </p:nvSpPr>
        <p:spPr bwMode="auto">
          <a:xfrm>
            <a:off x="4642721" y="4979988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1" name="Oval 109"/>
          <p:cNvSpPr>
            <a:spLocks noChangeArrowheads="1"/>
          </p:cNvSpPr>
          <p:nvPr/>
        </p:nvSpPr>
        <p:spPr bwMode="auto">
          <a:xfrm>
            <a:off x="3210796" y="5384800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2" name="Oval 110"/>
          <p:cNvSpPr>
            <a:spLocks noChangeArrowheads="1"/>
          </p:cNvSpPr>
          <p:nvPr/>
        </p:nvSpPr>
        <p:spPr bwMode="auto">
          <a:xfrm>
            <a:off x="4495084" y="5851525"/>
            <a:ext cx="44450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3" name="Oval 111"/>
          <p:cNvSpPr>
            <a:spLocks noChangeArrowheads="1"/>
          </p:cNvSpPr>
          <p:nvPr/>
        </p:nvSpPr>
        <p:spPr bwMode="auto">
          <a:xfrm>
            <a:off x="4547471" y="5272088"/>
            <a:ext cx="42863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4" name="Oval 112"/>
          <p:cNvSpPr>
            <a:spLocks noChangeArrowheads="1"/>
          </p:cNvSpPr>
          <p:nvPr/>
        </p:nvSpPr>
        <p:spPr bwMode="auto">
          <a:xfrm>
            <a:off x="4418884" y="4098925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5" name="Oval 113"/>
          <p:cNvSpPr>
            <a:spLocks noChangeArrowheads="1"/>
          </p:cNvSpPr>
          <p:nvPr/>
        </p:nvSpPr>
        <p:spPr bwMode="auto">
          <a:xfrm>
            <a:off x="6817596" y="5427663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6" name="Oval 114"/>
          <p:cNvSpPr>
            <a:spLocks noChangeArrowheads="1"/>
          </p:cNvSpPr>
          <p:nvPr/>
        </p:nvSpPr>
        <p:spPr bwMode="auto">
          <a:xfrm>
            <a:off x="5091984" y="4495800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7" name="Oval 115"/>
          <p:cNvSpPr>
            <a:spLocks noChangeArrowheads="1"/>
          </p:cNvSpPr>
          <p:nvPr/>
        </p:nvSpPr>
        <p:spPr bwMode="auto">
          <a:xfrm>
            <a:off x="5522196" y="5091113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8" name="Oval 116"/>
          <p:cNvSpPr>
            <a:spLocks noChangeArrowheads="1"/>
          </p:cNvSpPr>
          <p:nvPr/>
        </p:nvSpPr>
        <p:spPr bwMode="auto">
          <a:xfrm>
            <a:off x="6230221" y="4832350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9" name="Oval 117"/>
          <p:cNvSpPr>
            <a:spLocks noChangeArrowheads="1"/>
          </p:cNvSpPr>
          <p:nvPr/>
        </p:nvSpPr>
        <p:spPr bwMode="auto">
          <a:xfrm>
            <a:off x="4374434" y="5427663"/>
            <a:ext cx="44450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0" name="Oval 118"/>
          <p:cNvSpPr>
            <a:spLocks noChangeArrowheads="1"/>
          </p:cNvSpPr>
          <p:nvPr/>
        </p:nvSpPr>
        <p:spPr bwMode="auto">
          <a:xfrm>
            <a:off x="4530009" y="5203825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1" name="Oval 119"/>
          <p:cNvSpPr>
            <a:spLocks noChangeArrowheads="1"/>
          </p:cNvSpPr>
          <p:nvPr/>
        </p:nvSpPr>
        <p:spPr bwMode="auto">
          <a:xfrm>
            <a:off x="4815759" y="5419725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2" name="Oval 120"/>
          <p:cNvSpPr>
            <a:spLocks noChangeArrowheads="1"/>
          </p:cNvSpPr>
          <p:nvPr/>
        </p:nvSpPr>
        <p:spPr bwMode="auto">
          <a:xfrm>
            <a:off x="6971584" y="2701925"/>
            <a:ext cx="44450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3" name="Oval 121"/>
          <p:cNvSpPr>
            <a:spLocks noChangeArrowheads="1"/>
          </p:cNvSpPr>
          <p:nvPr/>
        </p:nvSpPr>
        <p:spPr bwMode="auto">
          <a:xfrm>
            <a:off x="4617321" y="5427663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4" name="Oval 122"/>
          <p:cNvSpPr>
            <a:spLocks noChangeArrowheads="1"/>
          </p:cNvSpPr>
          <p:nvPr/>
        </p:nvSpPr>
        <p:spPr bwMode="auto">
          <a:xfrm>
            <a:off x="8119346" y="612775"/>
            <a:ext cx="42863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5" name="Oval 123"/>
          <p:cNvSpPr>
            <a:spLocks noChangeArrowheads="1"/>
          </p:cNvSpPr>
          <p:nvPr/>
        </p:nvSpPr>
        <p:spPr bwMode="auto">
          <a:xfrm>
            <a:off x="7016034" y="4927600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6" name="Oval 124"/>
          <p:cNvSpPr>
            <a:spLocks noChangeArrowheads="1"/>
          </p:cNvSpPr>
          <p:nvPr/>
        </p:nvSpPr>
        <p:spPr bwMode="auto">
          <a:xfrm>
            <a:off x="6325471" y="4797425"/>
            <a:ext cx="42863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7" name="Oval 125"/>
          <p:cNvSpPr>
            <a:spLocks noChangeArrowheads="1"/>
          </p:cNvSpPr>
          <p:nvPr/>
        </p:nvSpPr>
        <p:spPr bwMode="auto">
          <a:xfrm>
            <a:off x="4650659" y="5133975"/>
            <a:ext cx="42863" cy="444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8" name="Oval 126"/>
          <p:cNvSpPr>
            <a:spLocks noChangeArrowheads="1"/>
          </p:cNvSpPr>
          <p:nvPr/>
        </p:nvSpPr>
        <p:spPr bwMode="auto">
          <a:xfrm>
            <a:off x="8628934" y="1114425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9" name="Oval 127"/>
          <p:cNvSpPr>
            <a:spLocks noChangeArrowheads="1"/>
          </p:cNvSpPr>
          <p:nvPr/>
        </p:nvSpPr>
        <p:spPr bwMode="auto">
          <a:xfrm>
            <a:off x="4271246" y="5427663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0" name="Oval 128"/>
          <p:cNvSpPr>
            <a:spLocks noChangeArrowheads="1"/>
          </p:cNvSpPr>
          <p:nvPr/>
        </p:nvSpPr>
        <p:spPr bwMode="auto">
          <a:xfrm>
            <a:off x="4434759" y="5349875"/>
            <a:ext cx="44450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1" name="Oval 129"/>
          <p:cNvSpPr>
            <a:spLocks noChangeArrowheads="1"/>
          </p:cNvSpPr>
          <p:nvPr/>
        </p:nvSpPr>
        <p:spPr bwMode="auto">
          <a:xfrm>
            <a:off x="4884021" y="4832350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2" name="Oval 130"/>
          <p:cNvSpPr>
            <a:spLocks noChangeArrowheads="1"/>
          </p:cNvSpPr>
          <p:nvPr/>
        </p:nvSpPr>
        <p:spPr bwMode="auto">
          <a:xfrm>
            <a:off x="4323634" y="5427663"/>
            <a:ext cx="42863" cy="428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3" name="Rectangle 131"/>
          <p:cNvSpPr>
            <a:spLocks noChangeArrowheads="1"/>
          </p:cNvSpPr>
          <p:nvPr/>
        </p:nvSpPr>
        <p:spPr bwMode="auto">
          <a:xfrm>
            <a:off x="5272959" y="6515100"/>
            <a:ext cx="167308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Helvetica" pitchFamily="34" charset="0"/>
                <a:cs typeface="Arial" pitchFamily="34" charset="0"/>
              </a:rPr>
              <a:t>Expected Accuracy Gain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rgbClr val="FF00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04" name="Rectangle 132"/>
          <p:cNvSpPr>
            <a:spLocks noChangeArrowheads="1"/>
          </p:cNvSpPr>
          <p:nvPr/>
        </p:nvSpPr>
        <p:spPr bwMode="auto">
          <a:xfrm rot="16200000">
            <a:off x="1471775" y="3130552"/>
            <a:ext cx="20270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elvetica" pitchFamily="34" charset="0"/>
                <a:cs typeface="Arial" pitchFamily="34" charset="0"/>
              </a:rPr>
              <a:t>Actual Accuracy Gain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05" name="Rectangle 133"/>
          <p:cNvSpPr>
            <a:spLocks noChangeArrowheads="1"/>
          </p:cNvSpPr>
          <p:nvPr/>
        </p:nvSpPr>
        <p:spPr bwMode="auto">
          <a:xfrm>
            <a:off x="4504609" y="5203825"/>
            <a:ext cx="6412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06" name="Rectangle 134"/>
          <p:cNvSpPr>
            <a:spLocks noChangeArrowheads="1"/>
          </p:cNvSpPr>
          <p:nvPr/>
        </p:nvSpPr>
        <p:spPr bwMode="auto">
          <a:xfrm>
            <a:off x="4271246" y="5168900"/>
            <a:ext cx="6412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07" name="Rectangle 135"/>
          <p:cNvSpPr>
            <a:spLocks noChangeArrowheads="1"/>
          </p:cNvSpPr>
          <p:nvPr/>
        </p:nvSpPr>
        <p:spPr bwMode="auto">
          <a:xfrm>
            <a:off x="4884021" y="4859338"/>
            <a:ext cx="6412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3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08" name="Rectangle 136"/>
          <p:cNvSpPr>
            <a:spLocks noChangeArrowheads="1"/>
          </p:cNvSpPr>
          <p:nvPr/>
        </p:nvSpPr>
        <p:spPr bwMode="auto">
          <a:xfrm>
            <a:off x="4556996" y="5376863"/>
            <a:ext cx="6412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4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09" name="Rectangle 137"/>
          <p:cNvSpPr>
            <a:spLocks noChangeArrowheads="1"/>
          </p:cNvSpPr>
          <p:nvPr/>
        </p:nvSpPr>
        <p:spPr bwMode="auto">
          <a:xfrm>
            <a:off x="5030071" y="4625975"/>
            <a:ext cx="6412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5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10" name="Rectangle 138"/>
          <p:cNvSpPr>
            <a:spLocks noChangeArrowheads="1"/>
          </p:cNvSpPr>
          <p:nvPr/>
        </p:nvSpPr>
        <p:spPr bwMode="auto">
          <a:xfrm>
            <a:off x="5703171" y="4789488"/>
            <a:ext cx="6412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6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11" name="Rectangle 139"/>
          <p:cNvSpPr>
            <a:spLocks noChangeArrowheads="1"/>
          </p:cNvSpPr>
          <p:nvPr/>
        </p:nvSpPr>
        <p:spPr bwMode="auto">
          <a:xfrm>
            <a:off x="6100046" y="4598988"/>
            <a:ext cx="6412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7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12" name="Rectangle 140"/>
          <p:cNvSpPr>
            <a:spLocks noChangeArrowheads="1"/>
          </p:cNvSpPr>
          <p:nvPr/>
        </p:nvSpPr>
        <p:spPr bwMode="auto">
          <a:xfrm>
            <a:off x="4530009" y="5057775"/>
            <a:ext cx="6412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8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13" name="Rectangle 141"/>
          <p:cNvSpPr>
            <a:spLocks noChangeArrowheads="1"/>
          </p:cNvSpPr>
          <p:nvPr/>
        </p:nvSpPr>
        <p:spPr bwMode="auto">
          <a:xfrm>
            <a:off x="5195171" y="4487863"/>
            <a:ext cx="6412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9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14" name="Rectangle 142"/>
          <p:cNvSpPr>
            <a:spLocks noChangeArrowheads="1"/>
          </p:cNvSpPr>
          <p:nvPr/>
        </p:nvSpPr>
        <p:spPr bwMode="auto">
          <a:xfrm>
            <a:off x="5531721" y="4030663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10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15" name="Rectangle 143"/>
          <p:cNvSpPr>
            <a:spLocks noChangeArrowheads="1"/>
          </p:cNvSpPr>
          <p:nvPr/>
        </p:nvSpPr>
        <p:spPr bwMode="auto">
          <a:xfrm>
            <a:off x="4728446" y="4945063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11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16" name="Rectangle 144"/>
          <p:cNvSpPr>
            <a:spLocks noChangeArrowheads="1"/>
          </p:cNvSpPr>
          <p:nvPr/>
        </p:nvSpPr>
        <p:spPr bwMode="auto">
          <a:xfrm>
            <a:off x="4374434" y="5376863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12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17" name="Rectangle 145"/>
          <p:cNvSpPr>
            <a:spLocks noChangeArrowheads="1"/>
          </p:cNvSpPr>
          <p:nvPr/>
        </p:nvSpPr>
        <p:spPr bwMode="auto">
          <a:xfrm>
            <a:off x="4806234" y="4797425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13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18" name="Rectangle 146"/>
          <p:cNvSpPr>
            <a:spLocks noChangeArrowheads="1"/>
          </p:cNvSpPr>
          <p:nvPr/>
        </p:nvSpPr>
        <p:spPr bwMode="auto">
          <a:xfrm>
            <a:off x="5107859" y="4703763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14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19" name="Rectangle 147"/>
          <p:cNvSpPr>
            <a:spLocks noChangeArrowheads="1"/>
          </p:cNvSpPr>
          <p:nvPr/>
        </p:nvSpPr>
        <p:spPr bwMode="auto">
          <a:xfrm>
            <a:off x="5876209" y="4314825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15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20" name="Rectangle 148"/>
          <p:cNvSpPr>
            <a:spLocks noChangeArrowheads="1"/>
          </p:cNvSpPr>
          <p:nvPr/>
        </p:nvSpPr>
        <p:spPr bwMode="auto">
          <a:xfrm>
            <a:off x="4263309" y="5376863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16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21" name="Rectangle 149"/>
          <p:cNvSpPr>
            <a:spLocks noChangeArrowheads="1"/>
          </p:cNvSpPr>
          <p:nvPr/>
        </p:nvSpPr>
        <p:spPr bwMode="auto">
          <a:xfrm>
            <a:off x="4306171" y="5392738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17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22" name="Rectangle 150"/>
          <p:cNvSpPr>
            <a:spLocks noChangeArrowheads="1"/>
          </p:cNvSpPr>
          <p:nvPr/>
        </p:nvSpPr>
        <p:spPr bwMode="auto">
          <a:xfrm>
            <a:off x="4349034" y="5299075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18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23" name="Rectangle 151"/>
          <p:cNvSpPr>
            <a:spLocks noChangeArrowheads="1"/>
          </p:cNvSpPr>
          <p:nvPr/>
        </p:nvSpPr>
        <p:spPr bwMode="auto">
          <a:xfrm>
            <a:off x="4434759" y="5022850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19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24" name="Rectangle 152"/>
          <p:cNvSpPr>
            <a:spLocks noChangeArrowheads="1"/>
          </p:cNvSpPr>
          <p:nvPr/>
        </p:nvSpPr>
        <p:spPr bwMode="auto">
          <a:xfrm>
            <a:off x="3382246" y="5376863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20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25" name="Rectangle 153"/>
          <p:cNvSpPr>
            <a:spLocks noChangeArrowheads="1"/>
          </p:cNvSpPr>
          <p:nvPr/>
        </p:nvSpPr>
        <p:spPr bwMode="auto">
          <a:xfrm>
            <a:off x="4349034" y="5376863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21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26" name="Rectangle 154"/>
          <p:cNvSpPr>
            <a:spLocks noChangeArrowheads="1"/>
          </p:cNvSpPr>
          <p:nvPr/>
        </p:nvSpPr>
        <p:spPr bwMode="auto">
          <a:xfrm>
            <a:off x="4504609" y="5376863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22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27" name="Rectangle 155"/>
          <p:cNvSpPr>
            <a:spLocks noChangeArrowheads="1"/>
          </p:cNvSpPr>
          <p:nvPr/>
        </p:nvSpPr>
        <p:spPr bwMode="auto">
          <a:xfrm>
            <a:off x="4495084" y="5211763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23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28" name="Rectangle 156"/>
          <p:cNvSpPr>
            <a:spLocks noChangeArrowheads="1"/>
          </p:cNvSpPr>
          <p:nvPr/>
        </p:nvSpPr>
        <p:spPr bwMode="auto">
          <a:xfrm>
            <a:off x="4253784" y="5376863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24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29" name="Rectangle 157"/>
          <p:cNvSpPr>
            <a:spLocks noChangeArrowheads="1"/>
          </p:cNvSpPr>
          <p:nvPr/>
        </p:nvSpPr>
        <p:spPr bwMode="auto">
          <a:xfrm>
            <a:off x="4358559" y="5376863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25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0" name="Rectangle 158"/>
          <p:cNvSpPr>
            <a:spLocks noChangeArrowheads="1"/>
          </p:cNvSpPr>
          <p:nvPr/>
        </p:nvSpPr>
        <p:spPr bwMode="auto">
          <a:xfrm>
            <a:off x="4495084" y="5376863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26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1" name="Rectangle 159"/>
          <p:cNvSpPr>
            <a:spLocks noChangeArrowheads="1"/>
          </p:cNvSpPr>
          <p:nvPr/>
        </p:nvSpPr>
        <p:spPr bwMode="auto">
          <a:xfrm>
            <a:off x="5142784" y="4548188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27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2" name="Rectangle 160"/>
          <p:cNvSpPr>
            <a:spLocks noChangeArrowheads="1"/>
          </p:cNvSpPr>
          <p:nvPr/>
        </p:nvSpPr>
        <p:spPr bwMode="auto">
          <a:xfrm>
            <a:off x="6023846" y="4875213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28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3" name="Rectangle 161"/>
          <p:cNvSpPr>
            <a:spLocks noChangeArrowheads="1"/>
          </p:cNvSpPr>
          <p:nvPr/>
        </p:nvSpPr>
        <p:spPr bwMode="auto">
          <a:xfrm>
            <a:off x="5238034" y="4789488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29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4" name="Rectangle 162"/>
          <p:cNvSpPr>
            <a:spLocks noChangeArrowheads="1"/>
          </p:cNvSpPr>
          <p:nvPr/>
        </p:nvSpPr>
        <p:spPr bwMode="auto">
          <a:xfrm>
            <a:off x="4349034" y="5376863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30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5" name="Rectangle 163"/>
          <p:cNvSpPr>
            <a:spLocks noChangeArrowheads="1"/>
          </p:cNvSpPr>
          <p:nvPr/>
        </p:nvSpPr>
        <p:spPr bwMode="auto">
          <a:xfrm>
            <a:off x="4642721" y="5376863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31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6" name="Rectangle 164"/>
          <p:cNvSpPr>
            <a:spLocks noChangeArrowheads="1"/>
          </p:cNvSpPr>
          <p:nvPr/>
        </p:nvSpPr>
        <p:spPr bwMode="auto">
          <a:xfrm>
            <a:off x="4668121" y="4970463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32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7" name="Rectangle 165"/>
          <p:cNvSpPr>
            <a:spLocks noChangeArrowheads="1"/>
          </p:cNvSpPr>
          <p:nvPr/>
        </p:nvSpPr>
        <p:spPr bwMode="auto">
          <a:xfrm>
            <a:off x="4004546" y="5445125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33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8" name="Rectangle 166"/>
          <p:cNvSpPr>
            <a:spLocks noChangeArrowheads="1"/>
          </p:cNvSpPr>
          <p:nvPr/>
        </p:nvSpPr>
        <p:spPr bwMode="auto">
          <a:xfrm>
            <a:off x="4323634" y="5376863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34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9" name="Rectangle 167"/>
          <p:cNvSpPr>
            <a:spLocks noChangeArrowheads="1"/>
          </p:cNvSpPr>
          <p:nvPr/>
        </p:nvSpPr>
        <p:spPr bwMode="auto">
          <a:xfrm>
            <a:off x="5504734" y="5376863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35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0" name="Rectangle 168"/>
          <p:cNvSpPr>
            <a:spLocks noChangeArrowheads="1"/>
          </p:cNvSpPr>
          <p:nvPr/>
        </p:nvSpPr>
        <p:spPr bwMode="auto">
          <a:xfrm>
            <a:off x="4617321" y="5083175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36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1" name="Rectangle 169"/>
          <p:cNvSpPr>
            <a:spLocks noChangeArrowheads="1"/>
          </p:cNvSpPr>
          <p:nvPr/>
        </p:nvSpPr>
        <p:spPr bwMode="auto">
          <a:xfrm>
            <a:off x="4617321" y="5194300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37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2" name="Rectangle 170"/>
          <p:cNvSpPr>
            <a:spLocks noChangeArrowheads="1"/>
          </p:cNvSpPr>
          <p:nvPr/>
        </p:nvSpPr>
        <p:spPr bwMode="auto">
          <a:xfrm>
            <a:off x="5220571" y="4659313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38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3" name="Rectangle 171"/>
          <p:cNvSpPr>
            <a:spLocks noChangeArrowheads="1"/>
          </p:cNvSpPr>
          <p:nvPr/>
        </p:nvSpPr>
        <p:spPr bwMode="auto">
          <a:xfrm>
            <a:off x="5107859" y="4445000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39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4" name="Rectangle 172"/>
          <p:cNvSpPr>
            <a:spLocks noChangeArrowheads="1"/>
          </p:cNvSpPr>
          <p:nvPr/>
        </p:nvSpPr>
        <p:spPr bwMode="auto">
          <a:xfrm>
            <a:off x="5858746" y="3875088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40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5" name="Rectangle 173"/>
          <p:cNvSpPr>
            <a:spLocks noChangeArrowheads="1"/>
          </p:cNvSpPr>
          <p:nvPr/>
        </p:nvSpPr>
        <p:spPr bwMode="auto">
          <a:xfrm>
            <a:off x="5669834" y="3849688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41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6" name="Rectangle 174"/>
          <p:cNvSpPr>
            <a:spLocks noChangeArrowheads="1"/>
          </p:cNvSpPr>
          <p:nvPr/>
        </p:nvSpPr>
        <p:spPr bwMode="auto">
          <a:xfrm>
            <a:off x="5592046" y="4176713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42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7" name="Rectangle 175"/>
          <p:cNvSpPr>
            <a:spLocks noChangeArrowheads="1"/>
          </p:cNvSpPr>
          <p:nvPr/>
        </p:nvSpPr>
        <p:spPr bwMode="auto">
          <a:xfrm>
            <a:off x="4418884" y="5178425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43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8" name="Rectangle 176"/>
          <p:cNvSpPr>
            <a:spLocks noChangeArrowheads="1"/>
          </p:cNvSpPr>
          <p:nvPr/>
        </p:nvSpPr>
        <p:spPr bwMode="auto">
          <a:xfrm>
            <a:off x="4720509" y="5133975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44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9" name="Rectangle 177"/>
          <p:cNvSpPr>
            <a:spLocks noChangeArrowheads="1"/>
          </p:cNvSpPr>
          <p:nvPr/>
        </p:nvSpPr>
        <p:spPr bwMode="auto">
          <a:xfrm>
            <a:off x="4685584" y="5186363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45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0" name="Rectangle 178"/>
          <p:cNvSpPr>
            <a:spLocks noChangeArrowheads="1"/>
          </p:cNvSpPr>
          <p:nvPr/>
        </p:nvSpPr>
        <p:spPr bwMode="auto">
          <a:xfrm>
            <a:off x="4323634" y="5454650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46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1" name="Rectangle 179"/>
          <p:cNvSpPr>
            <a:spLocks noChangeArrowheads="1"/>
          </p:cNvSpPr>
          <p:nvPr/>
        </p:nvSpPr>
        <p:spPr bwMode="auto">
          <a:xfrm>
            <a:off x="4341096" y="5427663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47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2" name="Rectangle 180"/>
          <p:cNvSpPr>
            <a:spLocks noChangeArrowheads="1"/>
          </p:cNvSpPr>
          <p:nvPr/>
        </p:nvSpPr>
        <p:spPr bwMode="auto">
          <a:xfrm>
            <a:off x="4047409" y="5256213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48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3" name="Rectangle 181"/>
          <p:cNvSpPr>
            <a:spLocks noChangeArrowheads="1"/>
          </p:cNvSpPr>
          <p:nvPr/>
        </p:nvSpPr>
        <p:spPr bwMode="auto">
          <a:xfrm>
            <a:off x="4426821" y="5376863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49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4" name="Rectangle 182"/>
          <p:cNvSpPr>
            <a:spLocks noChangeArrowheads="1"/>
          </p:cNvSpPr>
          <p:nvPr/>
        </p:nvSpPr>
        <p:spPr bwMode="auto">
          <a:xfrm>
            <a:off x="4918946" y="5376863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50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5" name="Rectangle 183"/>
          <p:cNvSpPr>
            <a:spLocks noChangeArrowheads="1"/>
          </p:cNvSpPr>
          <p:nvPr/>
        </p:nvSpPr>
        <p:spPr bwMode="auto">
          <a:xfrm>
            <a:off x="4885609" y="5678488"/>
            <a:ext cx="141288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Helvetica" pitchFamily="34" charset="0"/>
                <a:cs typeface="Arial" pitchFamily="34" charset="0"/>
              </a:rPr>
              <a:t>51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6" name="Rectangle 184"/>
          <p:cNvSpPr>
            <a:spLocks noChangeArrowheads="1"/>
          </p:cNvSpPr>
          <p:nvPr/>
        </p:nvSpPr>
        <p:spPr bwMode="auto">
          <a:xfrm>
            <a:off x="6481046" y="4168775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52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7" name="Rectangle 185"/>
          <p:cNvSpPr>
            <a:spLocks noChangeArrowheads="1"/>
          </p:cNvSpPr>
          <p:nvPr/>
        </p:nvSpPr>
        <p:spPr bwMode="auto">
          <a:xfrm>
            <a:off x="5996859" y="5376863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53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8" name="Rectangle 186"/>
          <p:cNvSpPr>
            <a:spLocks noChangeArrowheads="1"/>
          </p:cNvSpPr>
          <p:nvPr/>
        </p:nvSpPr>
        <p:spPr bwMode="auto">
          <a:xfrm>
            <a:off x="4349034" y="5246688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54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9" name="Rectangle 187"/>
          <p:cNvSpPr>
            <a:spLocks noChangeArrowheads="1"/>
          </p:cNvSpPr>
          <p:nvPr/>
        </p:nvSpPr>
        <p:spPr bwMode="auto">
          <a:xfrm>
            <a:off x="4495084" y="5376863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55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0" name="Rectangle 188"/>
          <p:cNvSpPr>
            <a:spLocks noChangeArrowheads="1"/>
          </p:cNvSpPr>
          <p:nvPr/>
        </p:nvSpPr>
        <p:spPr bwMode="auto">
          <a:xfrm>
            <a:off x="4331571" y="5376863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56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1" name="Rectangle 189"/>
          <p:cNvSpPr>
            <a:spLocks noChangeArrowheads="1"/>
          </p:cNvSpPr>
          <p:nvPr/>
        </p:nvSpPr>
        <p:spPr bwMode="auto">
          <a:xfrm>
            <a:off x="4401421" y="5480050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57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2" name="Rectangle 190"/>
          <p:cNvSpPr>
            <a:spLocks noChangeArrowheads="1"/>
          </p:cNvSpPr>
          <p:nvPr/>
        </p:nvSpPr>
        <p:spPr bwMode="auto">
          <a:xfrm>
            <a:off x="4296646" y="5194300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58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3" name="Rectangle 191"/>
          <p:cNvSpPr>
            <a:spLocks noChangeArrowheads="1"/>
          </p:cNvSpPr>
          <p:nvPr/>
        </p:nvSpPr>
        <p:spPr bwMode="auto">
          <a:xfrm>
            <a:off x="4185521" y="4919663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59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4" name="Rectangle 192"/>
          <p:cNvSpPr>
            <a:spLocks noChangeArrowheads="1"/>
          </p:cNvSpPr>
          <p:nvPr/>
        </p:nvSpPr>
        <p:spPr bwMode="auto">
          <a:xfrm>
            <a:off x="4745909" y="4832350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60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5" name="Rectangle 193"/>
          <p:cNvSpPr>
            <a:spLocks noChangeArrowheads="1"/>
          </p:cNvSpPr>
          <p:nvPr/>
        </p:nvSpPr>
        <p:spPr bwMode="auto">
          <a:xfrm>
            <a:off x="3856909" y="5437188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61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6" name="Rectangle 194"/>
          <p:cNvSpPr>
            <a:spLocks noChangeArrowheads="1"/>
          </p:cNvSpPr>
          <p:nvPr/>
        </p:nvSpPr>
        <p:spPr bwMode="auto">
          <a:xfrm>
            <a:off x="4341096" y="5281613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62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7" name="Rectangle 195"/>
          <p:cNvSpPr>
            <a:spLocks noChangeArrowheads="1"/>
          </p:cNvSpPr>
          <p:nvPr/>
        </p:nvSpPr>
        <p:spPr bwMode="auto">
          <a:xfrm>
            <a:off x="3883896" y="5376863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63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8" name="Rectangle 196"/>
          <p:cNvSpPr>
            <a:spLocks noChangeArrowheads="1"/>
          </p:cNvSpPr>
          <p:nvPr/>
        </p:nvSpPr>
        <p:spPr bwMode="auto">
          <a:xfrm>
            <a:off x="4660184" y="4927600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64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9" name="Rectangle 197"/>
          <p:cNvSpPr>
            <a:spLocks noChangeArrowheads="1"/>
          </p:cNvSpPr>
          <p:nvPr/>
        </p:nvSpPr>
        <p:spPr bwMode="auto">
          <a:xfrm>
            <a:off x="3226671" y="5332413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65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0" name="Rectangle 198"/>
          <p:cNvSpPr>
            <a:spLocks noChangeArrowheads="1"/>
          </p:cNvSpPr>
          <p:nvPr/>
        </p:nvSpPr>
        <p:spPr bwMode="auto">
          <a:xfrm>
            <a:off x="4512546" y="5799138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66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1" name="Rectangle 199"/>
          <p:cNvSpPr>
            <a:spLocks noChangeArrowheads="1"/>
          </p:cNvSpPr>
          <p:nvPr/>
        </p:nvSpPr>
        <p:spPr bwMode="auto">
          <a:xfrm>
            <a:off x="4564934" y="5221288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67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2" name="Rectangle 200"/>
          <p:cNvSpPr>
            <a:spLocks noChangeArrowheads="1"/>
          </p:cNvSpPr>
          <p:nvPr/>
        </p:nvSpPr>
        <p:spPr bwMode="auto">
          <a:xfrm>
            <a:off x="4434759" y="4048125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68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3" name="Rectangle 201"/>
          <p:cNvSpPr>
            <a:spLocks noChangeArrowheads="1"/>
          </p:cNvSpPr>
          <p:nvPr/>
        </p:nvSpPr>
        <p:spPr bwMode="auto">
          <a:xfrm>
            <a:off x="6833471" y="5376863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69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4" name="Rectangle 202"/>
          <p:cNvSpPr>
            <a:spLocks noChangeArrowheads="1"/>
          </p:cNvSpPr>
          <p:nvPr/>
        </p:nvSpPr>
        <p:spPr bwMode="auto">
          <a:xfrm>
            <a:off x="5107859" y="4445000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70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5" name="Rectangle 203"/>
          <p:cNvSpPr>
            <a:spLocks noChangeArrowheads="1"/>
          </p:cNvSpPr>
          <p:nvPr/>
        </p:nvSpPr>
        <p:spPr bwMode="auto">
          <a:xfrm>
            <a:off x="5539659" y="5040313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71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6" name="Rectangle 204"/>
          <p:cNvSpPr>
            <a:spLocks noChangeArrowheads="1"/>
          </p:cNvSpPr>
          <p:nvPr/>
        </p:nvSpPr>
        <p:spPr bwMode="auto">
          <a:xfrm>
            <a:off x="6247684" y="4781550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72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8" name="Rectangle 206"/>
          <p:cNvSpPr>
            <a:spLocks noChangeArrowheads="1"/>
          </p:cNvSpPr>
          <p:nvPr/>
        </p:nvSpPr>
        <p:spPr bwMode="auto">
          <a:xfrm>
            <a:off x="4391896" y="5376862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73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9" name="Rectangle 207"/>
          <p:cNvSpPr>
            <a:spLocks noChangeArrowheads="1"/>
          </p:cNvSpPr>
          <p:nvPr/>
        </p:nvSpPr>
        <p:spPr bwMode="auto">
          <a:xfrm>
            <a:off x="4547471" y="5151437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74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80" name="Rectangle 208"/>
          <p:cNvSpPr>
            <a:spLocks noChangeArrowheads="1"/>
          </p:cNvSpPr>
          <p:nvPr/>
        </p:nvSpPr>
        <p:spPr bwMode="auto">
          <a:xfrm>
            <a:off x="4831634" y="5367337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75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81" name="Rectangle 209"/>
          <p:cNvSpPr>
            <a:spLocks noChangeArrowheads="1"/>
          </p:cNvSpPr>
          <p:nvPr/>
        </p:nvSpPr>
        <p:spPr bwMode="auto">
          <a:xfrm>
            <a:off x="7008096" y="2649537"/>
            <a:ext cx="141288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elvetica" pitchFamily="34" charset="0"/>
                <a:cs typeface="Arial" pitchFamily="34" charset="0"/>
              </a:rPr>
              <a:t>76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82" name="Rectangle 210"/>
          <p:cNvSpPr>
            <a:spLocks noChangeArrowheads="1"/>
          </p:cNvSpPr>
          <p:nvPr/>
        </p:nvSpPr>
        <p:spPr bwMode="auto">
          <a:xfrm>
            <a:off x="4633196" y="5376862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77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83" name="Rectangle 211"/>
          <p:cNvSpPr>
            <a:spLocks noChangeArrowheads="1"/>
          </p:cNvSpPr>
          <p:nvPr/>
        </p:nvSpPr>
        <p:spPr bwMode="auto">
          <a:xfrm>
            <a:off x="8136809" y="561975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78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84" name="Rectangle 212"/>
          <p:cNvSpPr>
            <a:spLocks noChangeArrowheads="1"/>
          </p:cNvSpPr>
          <p:nvPr/>
        </p:nvSpPr>
        <p:spPr bwMode="auto">
          <a:xfrm>
            <a:off x="7031909" y="4875212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79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85" name="Rectangle 213"/>
          <p:cNvSpPr>
            <a:spLocks noChangeArrowheads="1"/>
          </p:cNvSpPr>
          <p:nvPr/>
        </p:nvSpPr>
        <p:spPr bwMode="auto">
          <a:xfrm>
            <a:off x="6342934" y="4746625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80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86" name="Rectangle 214"/>
          <p:cNvSpPr>
            <a:spLocks noChangeArrowheads="1"/>
          </p:cNvSpPr>
          <p:nvPr/>
        </p:nvSpPr>
        <p:spPr bwMode="auto">
          <a:xfrm>
            <a:off x="4668121" y="5083175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81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87" name="Rectangle 215"/>
          <p:cNvSpPr>
            <a:spLocks noChangeArrowheads="1"/>
          </p:cNvSpPr>
          <p:nvPr/>
        </p:nvSpPr>
        <p:spPr bwMode="auto">
          <a:xfrm>
            <a:off x="8646396" y="1062037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82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88" name="Rectangle 216"/>
          <p:cNvSpPr>
            <a:spLocks noChangeArrowheads="1"/>
          </p:cNvSpPr>
          <p:nvPr/>
        </p:nvSpPr>
        <p:spPr bwMode="auto">
          <a:xfrm>
            <a:off x="4288709" y="5376862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83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89" name="Rectangle 217"/>
          <p:cNvSpPr>
            <a:spLocks noChangeArrowheads="1"/>
          </p:cNvSpPr>
          <p:nvPr/>
        </p:nvSpPr>
        <p:spPr bwMode="auto">
          <a:xfrm>
            <a:off x="4452221" y="5299075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84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90" name="Rectangle 218"/>
          <p:cNvSpPr>
            <a:spLocks noChangeArrowheads="1"/>
          </p:cNvSpPr>
          <p:nvPr/>
        </p:nvSpPr>
        <p:spPr bwMode="auto">
          <a:xfrm>
            <a:off x="4901484" y="4781550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85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91" name="Rectangle 219"/>
          <p:cNvSpPr>
            <a:spLocks noChangeArrowheads="1"/>
          </p:cNvSpPr>
          <p:nvPr/>
        </p:nvSpPr>
        <p:spPr bwMode="auto">
          <a:xfrm>
            <a:off x="4341096" y="5376862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effectLst/>
                <a:latin typeface="Helvetica" pitchFamily="34" charset="0"/>
                <a:cs typeface="Arial" pitchFamily="34" charset="0"/>
              </a:rPr>
              <a:t>86</a:t>
            </a: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735" y="904450"/>
            <a:ext cx="8784865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Recall the paper in SIGMOD that claimed “</a:t>
            </a:r>
            <a:r>
              <a:rPr lang="en-US" i="1" dirty="0">
                <a:solidFill>
                  <a:schemeClr val="bg1"/>
                </a:solidFill>
              </a:rPr>
              <a:t>Our STS3 approach is more accurate than DTW in our suitable scenarios</a:t>
            </a:r>
            <a:r>
              <a:rPr lang="en-US" dirty="0">
                <a:solidFill>
                  <a:schemeClr val="bg1"/>
                </a:solidFill>
              </a:rPr>
              <a:t>”. And “</a:t>
            </a:r>
            <a:r>
              <a:rPr lang="en-US" i="1" dirty="0">
                <a:solidFill>
                  <a:schemeClr val="bg1"/>
                </a:solidFill>
              </a:rPr>
              <a:t>DTW outperforms STS3 in 79.5% cases.” </a:t>
            </a:r>
          </a:p>
          <a:p>
            <a:r>
              <a:rPr lang="en-US" dirty="0">
                <a:solidFill>
                  <a:schemeClr val="bg1"/>
                </a:solidFill>
              </a:rPr>
              <a:t>They are claiming to be better for 1/5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of the datasets, but in essence they are only reporting one axis of the Sharpshooter plot.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3276600"/>
            <a:ext cx="411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They did (slightly) win 20.5% of the time.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They lost 79.5% of the time.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2400" y="1"/>
            <a:ext cx="8839200" cy="88004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Can you beat 1NN-DTW? 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3771900" y="4737099"/>
            <a:ext cx="28956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rot="16200000">
            <a:off x="3886200" y="5079999"/>
            <a:ext cx="28956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V="1">
            <a:off x="5181600" y="4851399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6200000" flipV="1">
            <a:off x="5181600" y="4899003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6200000" flipV="1">
            <a:off x="5181600" y="4754880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6200000" flipV="1">
            <a:off x="5181600" y="4602480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V="1">
            <a:off x="5181600" y="4754880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 flipV="1">
            <a:off x="5181600" y="4744719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 flipV="1">
            <a:off x="5181600" y="4800600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6200000" flipV="1">
            <a:off x="5181600" y="4648200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 flipV="1">
            <a:off x="5181600" y="4800600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6200000" flipV="1">
            <a:off x="5181600" y="4633914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6200000" flipV="1">
            <a:off x="5181600" y="4622799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 flipV="1">
            <a:off x="5181600" y="4678680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6200000" flipV="1">
            <a:off x="5181600" y="4831080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V="1">
            <a:off x="5181600" y="4678680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5181600" y="4668519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 flipV="1">
            <a:off x="5181600" y="4717257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6200000" flipV="1">
            <a:off x="5181600" y="4876800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6200000" flipV="1">
            <a:off x="5181600" y="4707733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16200000" flipV="1">
            <a:off x="5181600" y="4572000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16200000" flipV="1">
            <a:off x="5181600" y="4500884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V="1">
            <a:off x="5181600" y="4800600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6200000" flipV="1">
            <a:off x="5181600" y="4526280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6200000" flipV="1">
            <a:off x="5181600" y="532591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6200000" flipV="1">
            <a:off x="5181600" y="536354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6200000" flipV="1">
            <a:off x="5181600" y="511264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 flipV="1">
            <a:off x="5181600" y="629187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6200000" flipV="1">
            <a:off x="5181600" y="612879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16200000" flipV="1">
            <a:off x="5181600" y="525064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16200000" flipV="1">
            <a:off x="5181600" y="515028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V="1">
            <a:off x="5181600" y="502483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6200000" flipV="1">
            <a:off x="5181600" y="619151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16200000" flipV="1">
            <a:off x="5181600" y="595316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 flipV="1">
            <a:off x="5181600" y="517537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16200000" flipV="1">
            <a:off x="5181600" y="504992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6200000" flipV="1">
            <a:off x="5181600" y="621660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 flipV="1">
            <a:off x="5181600" y="6048760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6200000" flipV="1">
            <a:off x="5181600" y="520046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6200000" flipV="1">
            <a:off x="5181600" y="507501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 flipV="1">
            <a:off x="5181600" y="624169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16200000" flipV="1">
            <a:off x="5181600" y="606606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6200000" flipV="1">
            <a:off x="5181600" y="589043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16200000" flipV="1">
            <a:off x="5181600" y="567717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16200000" flipV="1">
            <a:off x="5181600" y="553917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6200000" flipV="1">
            <a:off x="5181600" y="584025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6200000" flipV="1">
            <a:off x="5181600" y="522555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6200000" flipV="1">
            <a:off x="5181600" y="526318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6200000" flipV="1">
            <a:off x="5181600" y="627933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16200000" flipV="1">
            <a:off x="5181600" y="6111485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16200000" flipV="1">
            <a:off x="5181600" y="5947760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6200000" flipV="1">
            <a:off x="5181600" y="513773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16200000" flipV="1">
            <a:off x="5181600" y="501228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6200000" flipV="1">
            <a:off x="5181600" y="617897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16200000" flipV="1">
            <a:off x="5181600" y="6005723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V="1">
            <a:off x="5181600" y="573989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6200000" flipV="1">
            <a:off x="5181600" y="5032615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16200000" flipV="1">
            <a:off x="5181600" y="620406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16200000" flipV="1">
            <a:off x="5181600" y="604097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16200000" flipV="1">
            <a:off x="5181600" y="582771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16200000" flipV="1">
            <a:off x="5181600" y="5060086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6200000" flipV="1">
            <a:off x="5181600" y="634205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16200000" flipV="1">
            <a:off x="5181600" y="607861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V="1">
            <a:off x="5181600" y="586534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6200000" flipV="1">
            <a:off x="5181600" y="5669389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16200000" flipV="1">
            <a:off x="5181600" y="551408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16200000" flipV="1">
            <a:off x="5181600" y="540118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16200000" flipV="1">
            <a:off x="5181600" y="563953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16200000" flipV="1">
            <a:off x="5181600" y="510010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16200000" flipV="1">
            <a:off x="5181600" y="5082795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16200000" flipV="1">
            <a:off x="5181600" y="610370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16200000" flipV="1">
            <a:off x="5181600" y="5930453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16200000" flipV="1">
            <a:off x="5181600" y="5729733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16200000" flipV="1">
            <a:off x="5181600" y="499974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6200000" flipV="1">
            <a:off x="5181600" y="616642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V="1">
            <a:off x="5181600" y="599079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 flipV="1">
            <a:off x="5181600" y="577753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16200000" flipV="1">
            <a:off x="5181600" y="5559505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6200000" flipV="1">
            <a:off x="5181600" y="625424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6200000" flipV="1">
            <a:off x="5181600" y="602843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6200000" flipV="1">
            <a:off x="5181600" y="5817548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6200000" flipV="1">
            <a:off x="5181600" y="562699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16200000" flipV="1">
            <a:off x="5181600" y="632951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16200000" flipV="1">
            <a:off x="5181600" y="631696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16200000" flipV="1">
            <a:off x="5181600" y="587789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16200000" flipV="1">
            <a:off x="5181600" y="565208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rot="16200000" flipV="1">
            <a:off x="5181600" y="550154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16200000" flipV="1">
            <a:off x="5181600" y="5285896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16200000" flipV="1">
            <a:off x="5181600" y="527573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16200000" flipV="1">
            <a:off x="5181600" y="546390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6200000" flipV="1">
            <a:off x="5181600" y="626678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16200000" flipV="1">
            <a:off x="5181600" y="4944266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16200000" flipV="1">
            <a:off x="5181600" y="591552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16200000" flipV="1">
            <a:off x="5181600" y="571480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16200000" flipV="1">
            <a:off x="5181600" y="552663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16200000" flipV="1">
            <a:off x="5181600" y="615388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16200000" flipV="1">
            <a:off x="5181600" y="597825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16200000" flipV="1">
            <a:off x="5181600" y="5769749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6200000" flipV="1">
            <a:off x="5181600" y="558935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6200000" flipV="1">
            <a:off x="5181600" y="541372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6200000" flipV="1">
            <a:off x="5181600" y="601588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6200000" flipV="1">
            <a:off x="5181600" y="5805003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16200000" flipV="1">
            <a:off x="5181600" y="5612066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16200000" flipV="1">
            <a:off x="5181600" y="545136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16200000" flipV="1">
            <a:off x="5181600" y="6299660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16200000" flipV="1">
            <a:off x="5181600" y="5905363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6200000" flipV="1">
            <a:off x="5181600" y="5684955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16200000" flipV="1">
            <a:off x="5181600" y="547645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16200000" flipV="1">
            <a:off x="5181600" y="537609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16200000" flipV="1">
            <a:off x="5181600" y="5235716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16200000" flipV="1">
            <a:off x="5181600" y="5185536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6200000" flipV="1">
            <a:off x="5181600" y="5340838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16200000" flipV="1">
            <a:off x="5181600" y="609115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16200000" flipV="1">
            <a:off x="5181600" y="614133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16200000" flipV="1">
            <a:off x="5181600" y="570226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16200000" flipV="1">
            <a:off x="5181600" y="555172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16200000" flipV="1">
            <a:off x="5181600" y="5383875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16200000" flipV="1">
            <a:off x="5181600" y="5963326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16200000" flipV="1">
            <a:off x="5181600" y="575244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16200000" flipV="1">
            <a:off x="5181600" y="557681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16200000" flipV="1">
            <a:off x="5181600" y="5421510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16200000" flipV="1">
            <a:off x="5181600" y="530082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16200000" flipV="1">
            <a:off x="5181600" y="579007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16200000" flipV="1">
            <a:off x="5181600" y="5604283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16200000" flipV="1">
            <a:off x="5181600" y="543881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16200000" flipV="1">
            <a:off x="5181600" y="531336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16200000" flipV="1">
            <a:off x="5181600" y="5848040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16200000" flipV="1">
            <a:off x="5181600" y="6233914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16200000" flipV="1">
            <a:off x="5181600" y="5493759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rot="16200000" flipV="1">
            <a:off x="5181600" y="5348621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16200000" flipV="1">
            <a:off x="5181600" y="516282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16200000" flipV="1">
            <a:off x="5181600" y="5120430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rot="16200000" flipV="1">
            <a:off x="5181600" y="4987156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16200000" flipV="1">
            <a:off x="5181600" y="521300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>
            <a:off x="4876800" y="5088466"/>
            <a:ext cx="1143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019800" y="4876800"/>
            <a:ext cx="170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Breakeven point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943597" y="3638550"/>
            <a:ext cx="2895600" cy="289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6735" y="904450"/>
            <a:ext cx="8784865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Recall the paper in SIGMOD that claimed “</a:t>
            </a:r>
            <a:r>
              <a:rPr lang="en-US" i="1" dirty="0">
                <a:solidFill>
                  <a:schemeClr val="bg1"/>
                </a:solidFill>
              </a:rPr>
              <a:t>Our STS3 approach is more accurate than DTW in our suitable scenarios</a:t>
            </a:r>
            <a:r>
              <a:rPr lang="en-US" dirty="0">
                <a:solidFill>
                  <a:schemeClr val="bg1"/>
                </a:solidFill>
              </a:rPr>
              <a:t>”. And “</a:t>
            </a:r>
            <a:r>
              <a:rPr lang="en-US" i="1" dirty="0">
                <a:solidFill>
                  <a:schemeClr val="bg1"/>
                </a:solidFill>
              </a:rPr>
              <a:t>DTW outperforms STS3 in 79.5% cases.” </a:t>
            </a:r>
          </a:p>
          <a:p>
            <a:r>
              <a:rPr lang="en-US" dirty="0">
                <a:solidFill>
                  <a:schemeClr val="bg1"/>
                </a:solidFill>
              </a:rPr>
              <a:t>They are claiming to be better for 1/5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of the datasets, but in essence they are only reporting one axis of the Sharpshooter plot. </a:t>
            </a:r>
          </a:p>
          <a:p>
            <a:r>
              <a:rPr lang="en-US" dirty="0">
                <a:solidFill>
                  <a:schemeClr val="bg1"/>
                </a:solidFill>
              </a:rPr>
              <a:t>It may be</a:t>
            </a:r>
            <a:r>
              <a:rPr lang="en-US" baseline="30000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 that if we computed the Sharpshooter plot it would look like the below (for two selected points only)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43597" y="3638550"/>
            <a:ext cx="1447800" cy="14478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91397" y="3638550"/>
            <a:ext cx="1447800" cy="1447800"/>
          </a:xfrm>
          <a:prstGeom prst="rect">
            <a:avLst/>
          </a:prstGeom>
          <a:solidFill>
            <a:srgbClr val="FFCC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5943597" y="5086350"/>
            <a:ext cx="1447800" cy="1447800"/>
          </a:xfrm>
          <a:prstGeom prst="rect">
            <a:avLst/>
          </a:prstGeom>
          <a:solidFill>
            <a:srgbClr val="FFCC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7391397" y="5086350"/>
            <a:ext cx="1447800" cy="14478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3276600"/>
            <a:ext cx="4114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They did (slightly) win 20.5% of the time, but they did not predict ahead of time that they would win.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They lost 79.5% of the time.</a:t>
            </a:r>
          </a:p>
          <a:p>
            <a:r>
              <a:rPr lang="en-US" dirty="0">
                <a:solidFill>
                  <a:schemeClr val="bg1"/>
                </a:solidFill>
              </a:rPr>
              <a:t>Moreover, on a huge fraction of the datasets they lost on, they might have said “</a:t>
            </a:r>
            <a:r>
              <a:rPr lang="en-US" i="1" dirty="0">
                <a:solidFill>
                  <a:schemeClr val="bg1"/>
                </a:solidFill>
              </a:rPr>
              <a:t>you should use our algorithm here, we think we will win</a:t>
            </a:r>
            <a:r>
              <a:rPr lang="en-US" dirty="0">
                <a:solidFill>
                  <a:schemeClr val="bg1"/>
                </a:solidFill>
              </a:rPr>
              <a:t>”, and we would have been much worse off!</a:t>
            </a:r>
            <a:endParaRPr lang="en-US" dirty="0"/>
          </a:p>
        </p:txBody>
      </p:sp>
      <p:sp>
        <p:nvSpPr>
          <p:cNvPr id="13" name="Rectangle 131"/>
          <p:cNvSpPr>
            <a:spLocks noChangeArrowheads="1"/>
          </p:cNvSpPr>
          <p:nvPr/>
        </p:nvSpPr>
        <p:spPr bwMode="auto">
          <a:xfrm>
            <a:off x="6534147" y="6567420"/>
            <a:ext cx="195220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Helvetica" pitchFamily="34" charset="0"/>
                <a:cs typeface="Arial" pitchFamily="34" charset="0"/>
              </a:rPr>
              <a:t>Expected Accuracy Gain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rgbClr val="FF00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2"/>
          <p:cNvSpPr>
            <a:spLocks noChangeArrowheads="1"/>
          </p:cNvSpPr>
          <p:nvPr/>
        </p:nvSpPr>
        <p:spPr bwMode="auto">
          <a:xfrm rot="16200000">
            <a:off x="7995526" y="4947286"/>
            <a:ext cx="194912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Helvetica" pitchFamily="34" charset="0"/>
                <a:cs typeface="Arial" pitchFamily="34" charset="0"/>
              </a:rPr>
              <a:t>Actual Accuracy Gain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2400" y="1"/>
            <a:ext cx="8839200" cy="88004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Can you beat 1NN-DTW? 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3771900" y="4737099"/>
            <a:ext cx="28956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rot="16200000">
            <a:off x="3886200" y="5079999"/>
            <a:ext cx="28956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V="1">
            <a:off x="5181600" y="4851399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6200000" flipV="1">
            <a:off x="5181600" y="4899003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6200000" flipV="1">
            <a:off x="5181600" y="4754880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6200000" flipV="1">
            <a:off x="5181600" y="4602480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V="1">
            <a:off x="5181600" y="4754880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 flipV="1">
            <a:off x="5181600" y="4744719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 flipV="1">
            <a:off x="5181600" y="4800600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6200000" flipV="1">
            <a:off x="5181600" y="4648200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 flipV="1">
            <a:off x="5181600" y="4800600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6200000" flipV="1">
            <a:off x="5181600" y="4633914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6200000" flipV="1">
            <a:off x="5181600" y="4622799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 flipV="1">
            <a:off x="5181600" y="4678680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6200000" flipV="1">
            <a:off x="5181600" y="4831080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V="1">
            <a:off x="5181600" y="4678680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5181600" y="4668519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 flipV="1">
            <a:off x="5181600" y="4717257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6200000" flipV="1">
            <a:off x="5181600" y="4876800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6200000" flipV="1">
            <a:off x="5181600" y="4707733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16200000" flipV="1">
            <a:off x="5181600" y="4572000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16200000" flipV="1">
            <a:off x="5181600" y="4500884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V="1">
            <a:off x="5181600" y="4800600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6200000" flipV="1">
            <a:off x="5181600" y="4526280"/>
            <a:ext cx="0" cy="3048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6200000" flipV="1">
            <a:off x="5181600" y="532591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6200000" flipV="1">
            <a:off x="5181600" y="536354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6200000" flipV="1">
            <a:off x="5181600" y="511264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 flipV="1">
            <a:off x="5181600" y="629187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6200000" flipV="1">
            <a:off x="5181600" y="612879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16200000" flipV="1">
            <a:off x="5181600" y="525064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16200000" flipV="1">
            <a:off x="5181600" y="515028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V="1">
            <a:off x="5181600" y="502483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6200000" flipV="1">
            <a:off x="5181600" y="619151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16200000" flipV="1">
            <a:off x="5181600" y="595316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 flipV="1">
            <a:off x="5181600" y="517537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16200000" flipV="1">
            <a:off x="5181600" y="504992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6200000" flipV="1">
            <a:off x="5181600" y="621660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 flipV="1">
            <a:off x="5181600" y="6048760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6200000" flipV="1">
            <a:off x="5181600" y="520046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6200000" flipV="1">
            <a:off x="5181600" y="507501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 flipV="1">
            <a:off x="5181600" y="624169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16200000" flipV="1">
            <a:off x="5181600" y="606606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6200000" flipV="1">
            <a:off x="5181600" y="589043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16200000" flipV="1">
            <a:off x="5181600" y="567717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16200000" flipV="1">
            <a:off x="5181600" y="553917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6200000" flipV="1">
            <a:off x="5181600" y="584025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6200000" flipV="1">
            <a:off x="5181600" y="522555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6200000" flipV="1">
            <a:off x="5181600" y="526318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6200000" flipV="1">
            <a:off x="5181600" y="627933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16200000" flipV="1">
            <a:off x="5181600" y="6111485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16200000" flipV="1">
            <a:off x="5181600" y="5947760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6200000" flipV="1">
            <a:off x="5181600" y="513773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16200000" flipV="1">
            <a:off x="5181600" y="501228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6200000" flipV="1">
            <a:off x="5181600" y="617897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16200000" flipV="1">
            <a:off x="5181600" y="6005723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V="1">
            <a:off x="5181600" y="573989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6200000" flipV="1">
            <a:off x="5181600" y="5032615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16200000" flipV="1">
            <a:off x="5181600" y="620406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16200000" flipV="1">
            <a:off x="5181600" y="604097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16200000" flipV="1">
            <a:off x="5181600" y="582771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16200000" flipV="1">
            <a:off x="5181600" y="5060086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6200000" flipV="1">
            <a:off x="5181600" y="634205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16200000" flipV="1">
            <a:off x="5181600" y="607861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V="1">
            <a:off x="5181600" y="586534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6200000" flipV="1">
            <a:off x="5181600" y="5669389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16200000" flipV="1">
            <a:off x="5181600" y="551408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16200000" flipV="1">
            <a:off x="5181600" y="540118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16200000" flipV="1">
            <a:off x="5181600" y="563953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16200000" flipV="1">
            <a:off x="5181600" y="510010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16200000" flipV="1">
            <a:off x="5181600" y="5082795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16200000" flipV="1">
            <a:off x="5181600" y="610370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16200000" flipV="1">
            <a:off x="5181600" y="5930453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16200000" flipV="1">
            <a:off x="5181600" y="5729733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16200000" flipV="1">
            <a:off x="5181600" y="499974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6200000" flipV="1">
            <a:off x="5181600" y="616642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V="1">
            <a:off x="5181600" y="599079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 flipV="1">
            <a:off x="5181600" y="577753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16200000" flipV="1">
            <a:off x="5181600" y="5559505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6200000" flipV="1">
            <a:off x="5181600" y="625424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6200000" flipV="1">
            <a:off x="5181600" y="602843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6200000" flipV="1">
            <a:off x="5181600" y="5817548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6200000" flipV="1">
            <a:off x="5181600" y="562699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16200000" flipV="1">
            <a:off x="5181600" y="632951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16200000" flipV="1">
            <a:off x="5181600" y="631696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16200000" flipV="1">
            <a:off x="5181600" y="587789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16200000" flipV="1">
            <a:off x="5181600" y="565208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rot="16200000" flipV="1">
            <a:off x="5181600" y="550154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16200000" flipV="1">
            <a:off x="5181600" y="5285896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16200000" flipV="1">
            <a:off x="5181600" y="527573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16200000" flipV="1">
            <a:off x="5181600" y="546390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6200000" flipV="1">
            <a:off x="5181600" y="626678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16200000" flipV="1">
            <a:off x="5181600" y="4944266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16200000" flipV="1">
            <a:off x="5181600" y="591552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16200000" flipV="1">
            <a:off x="5181600" y="571480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16200000" flipV="1">
            <a:off x="5181600" y="552663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16200000" flipV="1">
            <a:off x="5181600" y="615388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16200000" flipV="1">
            <a:off x="5181600" y="597825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16200000" flipV="1">
            <a:off x="5181600" y="5769749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6200000" flipV="1">
            <a:off x="5181600" y="558935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6200000" flipV="1">
            <a:off x="5181600" y="541372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6200000" flipV="1">
            <a:off x="5181600" y="601588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6200000" flipV="1">
            <a:off x="5181600" y="5805003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16200000" flipV="1">
            <a:off x="5181600" y="5612066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16200000" flipV="1">
            <a:off x="5181600" y="545136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16200000" flipV="1">
            <a:off x="5181600" y="6299660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16200000" flipV="1">
            <a:off x="5181600" y="5905363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6200000" flipV="1">
            <a:off x="5181600" y="5684955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16200000" flipV="1">
            <a:off x="5181600" y="547645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16200000" flipV="1">
            <a:off x="5181600" y="537609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16200000" flipV="1">
            <a:off x="5181600" y="5235716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16200000" flipV="1">
            <a:off x="5181600" y="5185536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6200000" flipV="1">
            <a:off x="5181600" y="5340838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16200000" flipV="1">
            <a:off x="5181600" y="609115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16200000" flipV="1">
            <a:off x="5181600" y="614133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16200000" flipV="1">
            <a:off x="5181600" y="570226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16200000" flipV="1">
            <a:off x="5181600" y="555172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16200000" flipV="1">
            <a:off x="5181600" y="5383875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16200000" flipV="1">
            <a:off x="5181600" y="5963326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16200000" flipV="1">
            <a:off x="5181600" y="575244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16200000" flipV="1">
            <a:off x="5181600" y="557681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16200000" flipV="1">
            <a:off x="5181600" y="5421510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16200000" flipV="1">
            <a:off x="5181600" y="5300822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16200000" flipV="1">
            <a:off x="5181600" y="579007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16200000" flipV="1">
            <a:off x="5181600" y="5604283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16200000" flipV="1">
            <a:off x="5181600" y="543881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16200000" flipV="1">
            <a:off x="5181600" y="531336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16200000" flipV="1">
            <a:off x="5181600" y="5848040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16200000" flipV="1">
            <a:off x="5181600" y="6233914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16200000" flipV="1">
            <a:off x="5181600" y="5493759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rot="16200000" flipV="1">
            <a:off x="5181600" y="5348621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16200000" flipV="1">
            <a:off x="5181600" y="516282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16200000" flipV="1">
            <a:off x="5181600" y="5120430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rot="16200000" flipV="1">
            <a:off x="5181600" y="4987156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16200000" flipV="1">
            <a:off x="5181600" y="5213007"/>
            <a:ext cx="0" cy="304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>
            <a:off x="4876800" y="5088466"/>
            <a:ext cx="1143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5334003" y="5410200"/>
            <a:ext cx="25908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/>
          <p:cNvSpPr>
            <a:spLocks noChangeAspect="1"/>
          </p:cNvSpPr>
          <p:nvPr/>
        </p:nvSpPr>
        <p:spPr>
          <a:xfrm>
            <a:off x="7926496" y="5369558"/>
            <a:ext cx="91438" cy="9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Straight Connector 185"/>
          <p:cNvCxnSpPr/>
          <p:nvPr/>
        </p:nvCxnSpPr>
        <p:spPr>
          <a:xfrm flipH="1">
            <a:off x="5334000" y="4658366"/>
            <a:ext cx="10668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>
            <a:spLocks noChangeAspect="1"/>
          </p:cNvSpPr>
          <p:nvPr/>
        </p:nvSpPr>
        <p:spPr>
          <a:xfrm>
            <a:off x="6400800" y="4616028"/>
            <a:ext cx="91438" cy="9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12851" y="-6626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11" name="Rectangle 159"/>
          <p:cNvSpPr>
            <a:spLocks noChangeArrowheads="1"/>
          </p:cNvSpPr>
          <p:nvPr/>
        </p:nvSpPr>
        <p:spPr bwMode="auto">
          <a:xfrm>
            <a:off x="128588" y="220663"/>
            <a:ext cx="4348162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2800" b="1" i="0">
              <a:solidFill>
                <a:srgbClr val="FFFF00"/>
              </a:solidFill>
            </a:endParaRPr>
          </a:p>
          <a:p>
            <a:endParaRPr lang="en-US" b="1" i="0">
              <a:solidFill>
                <a:srgbClr val="FFFF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78242" y="149493"/>
            <a:ext cx="88392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Lets return to our toy example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The reason why people miss the flaw in the previous slides, is because they forget that they need to </a:t>
            </a:r>
            <a:r>
              <a:rPr lang="en-US" sz="2000" i="1" dirty="0">
                <a:solidFill>
                  <a:srgbClr val="FF0000"/>
                </a:solidFill>
              </a:rPr>
              <a:t>know ahead of time </a:t>
            </a:r>
            <a:r>
              <a:rPr lang="en-US" sz="2000" dirty="0">
                <a:solidFill>
                  <a:srgbClr val="FF0000"/>
                </a:solidFill>
              </a:rPr>
              <a:t>which algorithm (which person) to use.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In other situations, it is obvious!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If I asked you to pick someone from the below to do a high jump, who would you pick? If I asked for someone to throw a hammer?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826" name="Picture 2" descr="Image result for Carl Myerscough,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951" y="4562475"/>
            <a:ext cx="153035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509580" y="4154307"/>
            <a:ext cx="16513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Linux Libertine"/>
              </a:rPr>
              <a:t>Carl Myerscough</a:t>
            </a:r>
            <a:endParaRPr lang="en-US" sz="1600" b="0" i="0" dirty="0">
              <a:solidFill>
                <a:srgbClr val="FF0000"/>
              </a:solidFill>
              <a:effectLst/>
              <a:latin typeface="Linux Libertine"/>
            </a:endParaRPr>
          </a:p>
        </p:txBody>
      </p:sp>
      <p:pic>
        <p:nvPicPr>
          <p:cNvPr id="205828" name="Picture 4" descr="8660f1e2-1e18-4919-9862-659e272bd8c0.jpg (279×268)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r="15253"/>
          <a:stretch/>
        </p:blipFill>
        <p:spPr bwMode="auto">
          <a:xfrm>
            <a:off x="5756979" y="4562475"/>
            <a:ext cx="1735981" cy="224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898399" y="4152078"/>
            <a:ext cx="13592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Linux Libertine"/>
              </a:rPr>
              <a:t>Ashton Eaton</a:t>
            </a:r>
          </a:p>
        </p:txBody>
      </p:sp>
    </p:spTree>
    <p:extLst>
      <p:ext uri="{BB962C8B-B14F-4D97-AF65-F5344CB8AC3E}">
        <p14:creationId xmlns:p14="http://schemas.microsoft.com/office/powerpoint/2010/main" val="2802687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735" y="904450"/>
            <a:ext cx="8784865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Summary: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think that at least 90% of the claims to beat DTW are wrong.</a:t>
            </a:r>
          </a:p>
          <a:p>
            <a:r>
              <a:rPr lang="en-US" sz="2400" dirty="0">
                <a:solidFill>
                  <a:schemeClr val="bg1"/>
                </a:solidFill>
              </a:rPr>
              <a:t>Of the 10% of claims that remain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They are beating the simplest 1NN-DTW with </a:t>
            </a:r>
            <a:r>
              <a:rPr lang="en-US" sz="2400" i="1" dirty="0">
                <a:solidFill>
                  <a:schemeClr val="bg1"/>
                </a:solidFill>
              </a:rPr>
              <a:t>w</a:t>
            </a:r>
            <a:r>
              <a:rPr lang="en-US" sz="2400" dirty="0">
                <a:solidFill>
                  <a:schemeClr val="bg1"/>
                </a:solidFill>
              </a:rPr>
              <a:t> learned in a simple way. Using KNN-DTW , smoothing the data, relaxing the endpoint constraints, better methods for learning </a:t>
            </a:r>
            <a:r>
              <a:rPr lang="en-US" sz="2400" i="1" dirty="0">
                <a:solidFill>
                  <a:schemeClr val="bg1"/>
                </a:solidFill>
              </a:rPr>
              <a:t>w</a:t>
            </a:r>
            <a:r>
              <a:rPr lang="en-US" sz="2400" dirty="0">
                <a:solidFill>
                  <a:schemeClr val="bg1"/>
                </a:solidFill>
              </a:rPr>
              <a:t> etc, would often close some or all the gap.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The improvements are so small in most cases, it takes a sophisticated and sensitive test to be sure you have a real improvement.</a:t>
            </a:r>
          </a:p>
          <a:p>
            <a:pPr lvl="1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The Texas Sharpshooter test is a great sanity check for this, but you should see the work of Anthony Bagnall and students  https://arxiv.org/abs/1602.01711 for a more principled methods.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2400" y="1"/>
            <a:ext cx="8839200" cy="88004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Can you beat 1NN-DTW? 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0" y="0"/>
            <a:ext cx="9153525" cy="68738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43" name="Line 7"/>
          <p:cNvSpPr>
            <a:spLocks noChangeShapeType="1"/>
          </p:cNvSpPr>
          <p:nvPr/>
        </p:nvSpPr>
        <p:spPr bwMode="auto">
          <a:xfrm>
            <a:off x="2492375" y="2492375"/>
            <a:ext cx="1588" cy="1084263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44" name="Line 8"/>
          <p:cNvSpPr>
            <a:spLocks noChangeShapeType="1"/>
          </p:cNvSpPr>
          <p:nvPr/>
        </p:nvSpPr>
        <p:spPr bwMode="auto">
          <a:xfrm>
            <a:off x="2560638" y="2508250"/>
            <a:ext cx="3175" cy="1028700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45" name="Line 9"/>
          <p:cNvSpPr>
            <a:spLocks noChangeShapeType="1"/>
          </p:cNvSpPr>
          <p:nvPr/>
        </p:nvSpPr>
        <p:spPr bwMode="auto">
          <a:xfrm>
            <a:off x="2635250" y="2541588"/>
            <a:ext cx="1588" cy="1012825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46" name="Line 10"/>
          <p:cNvSpPr>
            <a:spLocks noChangeShapeType="1"/>
          </p:cNvSpPr>
          <p:nvPr/>
        </p:nvSpPr>
        <p:spPr bwMode="auto">
          <a:xfrm>
            <a:off x="2703513" y="2549525"/>
            <a:ext cx="3175" cy="1008063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47" name="Line 11"/>
          <p:cNvSpPr>
            <a:spLocks noChangeShapeType="1"/>
          </p:cNvSpPr>
          <p:nvPr/>
        </p:nvSpPr>
        <p:spPr bwMode="auto">
          <a:xfrm>
            <a:off x="2778125" y="2584450"/>
            <a:ext cx="1588" cy="95408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48" name="Line 12"/>
          <p:cNvSpPr>
            <a:spLocks noChangeShapeType="1"/>
          </p:cNvSpPr>
          <p:nvPr/>
        </p:nvSpPr>
        <p:spPr bwMode="auto">
          <a:xfrm>
            <a:off x="2846388" y="2579688"/>
            <a:ext cx="1587" cy="962025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49" name="Line 13"/>
          <p:cNvSpPr>
            <a:spLocks noChangeShapeType="1"/>
          </p:cNvSpPr>
          <p:nvPr/>
        </p:nvSpPr>
        <p:spPr bwMode="auto">
          <a:xfrm>
            <a:off x="2914650" y="2643188"/>
            <a:ext cx="3175" cy="927100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50" name="Line 14"/>
          <p:cNvSpPr>
            <a:spLocks noChangeShapeType="1"/>
          </p:cNvSpPr>
          <p:nvPr/>
        </p:nvSpPr>
        <p:spPr bwMode="auto">
          <a:xfrm>
            <a:off x="2989263" y="2660650"/>
            <a:ext cx="1587" cy="955675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51" name="Line 15"/>
          <p:cNvSpPr>
            <a:spLocks noChangeShapeType="1"/>
          </p:cNvSpPr>
          <p:nvPr/>
        </p:nvSpPr>
        <p:spPr bwMode="auto">
          <a:xfrm flipH="1">
            <a:off x="2989263" y="2655888"/>
            <a:ext cx="68262" cy="960437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52" name="Line 16"/>
          <p:cNvSpPr>
            <a:spLocks noChangeShapeType="1"/>
          </p:cNvSpPr>
          <p:nvPr/>
        </p:nvSpPr>
        <p:spPr bwMode="auto">
          <a:xfrm flipH="1">
            <a:off x="2989263" y="2687638"/>
            <a:ext cx="144462" cy="928687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53" name="Line 17"/>
          <p:cNvSpPr>
            <a:spLocks noChangeShapeType="1"/>
          </p:cNvSpPr>
          <p:nvPr/>
        </p:nvSpPr>
        <p:spPr bwMode="auto">
          <a:xfrm flipH="1">
            <a:off x="3057525" y="2695575"/>
            <a:ext cx="144463" cy="963613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54" name="Line 18"/>
          <p:cNvSpPr>
            <a:spLocks noChangeShapeType="1"/>
          </p:cNvSpPr>
          <p:nvPr/>
        </p:nvSpPr>
        <p:spPr bwMode="auto">
          <a:xfrm flipH="1">
            <a:off x="3133725" y="2713038"/>
            <a:ext cx="134938" cy="969962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55" name="Line 19"/>
          <p:cNvSpPr>
            <a:spLocks noChangeShapeType="1"/>
          </p:cNvSpPr>
          <p:nvPr/>
        </p:nvSpPr>
        <p:spPr bwMode="auto">
          <a:xfrm flipH="1">
            <a:off x="3201988" y="2719388"/>
            <a:ext cx="142875" cy="966787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56" name="Line 20"/>
          <p:cNvSpPr>
            <a:spLocks noChangeShapeType="1"/>
          </p:cNvSpPr>
          <p:nvPr/>
        </p:nvSpPr>
        <p:spPr bwMode="auto">
          <a:xfrm flipH="1">
            <a:off x="3268663" y="2719388"/>
            <a:ext cx="76200" cy="955675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57" name="Line 21"/>
          <p:cNvSpPr>
            <a:spLocks noChangeShapeType="1"/>
          </p:cNvSpPr>
          <p:nvPr/>
        </p:nvSpPr>
        <p:spPr bwMode="auto">
          <a:xfrm flipH="1">
            <a:off x="3344863" y="2668588"/>
            <a:ext cx="69850" cy="982662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58" name="Line 22"/>
          <p:cNvSpPr>
            <a:spLocks noChangeShapeType="1"/>
          </p:cNvSpPr>
          <p:nvPr/>
        </p:nvSpPr>
        <p:spPr bwMode="auto">
          <a:xfrm flipH="1">
            <a:off x="3414713" y="2709863"/>
            <a:ext cx="73025" cy="927100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59" name="Line 23"/>
          <p:cNvSpPr>
            <a:spLocks noChangeShapeType="1"/>
          </p:cNvSpPr>
          <p:nvPr/>
        </p:nvSpPr>
        <p:spPr bwMode="auto">
          <a:xfrm flipH="1">
            <a:off x="3487738" y="2646363"/>
            <a:ext cx="68262" cy="968375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60" name="Line 24"/>
          <p:cNvSpPr>
            <a:spLocks noChangeShapeType="1"/>
          </p:cNvSpPr>
          <p:nvPr/>
        </p:nvSpPr>
        <p:spPr bwMode="auto">
          <a:xfrm>
            <a:off x="3556000" y="2646363"/>
            <a:ext cx="3175" cy="933450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61" name="Line 25"/>
          <p:cNvSpPr>
            <a:spLocks noChangeShapeType="1"/>
          </p:cNvSpPr>
          <p:nvPr/>
        </p:nvSpPr>
        <p:spPr bwMode="auto">
          <a:xfrm>
            <a:off x="3625850" y="2579688"/>
            <a:ext cx="1588" cy="942975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62" name="Line 26"/>
          <p:cNvSpPr>
            <a:spLocks noChangeShapeType="1"/>
          </p:cNvSpPr>
          <p:nvPr/>
        </p:nvSpPr>
        <p:spPr bwMode="auto">
          <a:xfrm>
            <a:off x="3698875" y="2509838"/>
            <a:ext cx="3175" cy="955675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63" name="Line 27"/>
          <p:cNvSpPr>
            <a:spLocks noChangeShapeType="1"/>
          </p:cNvSpPr>
          <p:nvPr/>
        </p:nvSpPr>
        <p:spPr bwMode="auto">
          <a:xfrm>
            <a:off x="3768725" y="2549525"/>
            <a:ext cx="1588" cy="958850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64" name="Line 28"/>
          <p:cNvSpPr>
            <a:spLocks noChangeShapeType="1"/>
          </p:cNvSpPr>
          <p:nvPr/>
        </p:nvSpPr>
        <p:spPr bwMode="auto">
          <a:xfrm>
            <a:off x="3768725" y="2549525"/>
            <a:ext cx="73025" cy="944563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65" name="Line 29"/>
          <p:cNvSpPr>
            <a:spLocks noChangeShapeType="1"/>
          </p:cNvSpPr>
          <p:nvPr/>
        </p:nvSpPr>
        <p:spPr bwMode="auto">
          <a:xfrm>
            <a:off x="3768725" y="2549525"/>
            <a:ext cx="141288" cy="874713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66" name="Line 30"/>
          <p:cNvSpPr>
            <a:spLocks noChangeShapeType="1"/>
          </p:cNvSpPr>
          <p:nvPr/>
        </p:nvSpPr>
        <p:spPr bwMode="auto">
          <a:xfrm>
            <a:off x="3768725" y="2549525"/>
            <a:ext cx="211138" cy="80803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67" name="Line 31"/>
          <p:cNvSpPr>
            <a:spLocks noChangeShapeType="1"/>
          </p:cNvSpPr>
          <p:nvPr/>
        </p:nvSpPr>
        <p:spPr bwMode="auto">
          <a:xfrm>
            <a:off x="3768725" y="2549525"/>
            <a:ext cx="287338" cy="817563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68" name="Line 32"/>
          <p:cNvSpPr>
            <a:spLocks noChangeShapeType="1"/>
          </p:cNvSpPr>
          <p:nvPr/>
        </p:nvSpPr>
        <p:spPr bwMode="auto">
          <a:xfrm>
            <a:off x="3841750" y="2620963"/>
            <a:ext cx="280988" cy="808037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69" name="Line 33"/>
          <p:cNvSpPr>
            <a:spLocks noChangeShapeType="1"/>
          </p:cNvSpPr>
          <p:nvPr/>
        </p:nvSpPr>
        <p:spPr bwMode="auto">
          <a:xfrm>
            <a:off x="3841750" y="2620963"/>
            <a:ext cx="355600" cy="866775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70" name="Freeform 34"/>
          <p:cNvSpPr>
            <a:spLocks/>
          </p:cNvSpPr>
          <p:nvPr/>
        </p:nvSpPr>
        <p:spPr bwMode="auto">
          <a:xfrm>
            <a:off x="2492375" y="2489200"/>
            <a:ext cx="6530975" cy="668338"/>
          </a:xfrm>
          <a:custGeom>
            <a:avLst/>
            <a:gdLst/>
            <a:ahLst/>
            <a:cxnLst>
              <a:cxn ang="0">
                <a:pos x="30" y="25"/>
              </a:cxn>
              <a:cxn ang="0">
                <a:pos x="92" y="80"/>
              </a:cxn>
              <a:cxn ang="0">
                <a:pos x="154" y="121"/>
              </a:cxn>
              <a:cxn ang="0">
                <a:pos x="216" y="231"/>
              </a:cxn>
              <a:cxn ang="0">
                <a:pos x="279" y="266"/>
              </a:cxn>
              <a:cxn ang="0">
                <a:pos x="338" y="301"/>
              </a:cxn>
              <a:cxn ang="0">
                <a:pos x="401" y="241"/>
              </a:cxn>
              <a:cxn ang="0">
                <a:pos x="463" y="211"/>
              </a:cxn>
              <a:cxn ang="0">
                <a:pos x="525" y="28"/>
              </a:cxn>
              <a:cxn ang="0">
                <a:pos x="587" y="176"/>
              </a:cxn>
              <a:cxn ang="0">
                <a:pos x="647" y="364"/>
              </a:cxn>
              <a:cxn ang="0">
                <a:pos x="709" y="304"/>
              </a:cxn>
              <a:cxn ang="0">
                <a:pos x="772" y="176"/>
              </a:cxn>
              <a:cxn ang="0">
                <a:pos x="834" y="228"/>
              </a:cxn>
              <a:cxn ang="0">
                <a:pos x="896" y="454"/>
              </a:cxn>
              <a:cxn ang="0">
                <a:pos x="956" y="625"/>
              </a:cxn>
              <a:cxn ang="0">
                <a:pos x="1018" y="550"/>
              </a:cxn>
              <a:cxn ang="0">
                <a:pos x="1080" y="394"/>
              </a:cxn>
              <a:cxn ang="0">
                <a:pos x="1143" y="213"/>
              </a:cxn>
              <a:cxn ang="0">
                <a:pos x="1205" y="201"/>
              </a:cxn>
              <a:cxn ang="0">
                <a:pos x="1265" y="414"/>
              </a:cxn>
              <a:cxn ang="0">
                <a:pos x="1327" y="635"/>
              </a:cxn>
              <a:cxn ang="0">
                <a:pos x="1389" y="848"/>
              </a:cxn>
              <a:cxn ang="0">
                <a:pos x="1451" y="886"/>
              </a:cxn>
              <a:cxn ang="0">
                <a:pos x="1514" y="653"/>
              </a:cxn>
              <a:cxn ang="0">
                <a:pos x="1573" y="437"/>
              </a:cxn>
              <a:cxn ang="0">
                <a:pos x="1636" y="218"/>
              </a:cxn>
              <a:cxn ang="0">
                <a:pos x="1698" y="181"/>
              </a:cxn>
              <a:cxn ang="0">
                <a:pos x="1760" y="356"/>
              </a:cxn>
              <a:cxn ang="0">
                <a:pos x="1822" y="525"/>
              </a:cxn>
              <a:cxn ang="0">
                <a:pos x="1882" y="648"/>
              </a:cxn>
              <a:cxn ang="0">
                <a:pos x="1944" y="495"/>
              </a:cxn>
              <a:cxn ang="0">
                <a:pos x="2007" y="259"/>
              </a:cxn>
              <a:cxn ang="0">
                <a:pos x="2069" y="188"/>
              </a:cxn>
              <a:cxn ang="0">
                <a:pos x="2131" y="304"/>
              </a:cxn>
              <a:cxn ang="0">
                <a:pos x="2191" y="359"/>
              </a:cxn>
              <a:cxn ang="0">
                <a:pos x="2253" y="171"/>
              </a:cxn>
              <a:cxn ang="0">
                <a:pos x="2316" y="65"/>
              </a:cxn>
              <a:cxn ang="0">
                <a:pos x="2378" y="244"/>
              </a:cxn>
              <a:cxn ang="0">
                <a:pos x="2440" y="251"/>
              </a:cxn>
              <a:cxn ang="0">
                <a:pos x="2500" y="306"/>
              </a:cxn>
              <a:cxn ang="0">
                <a:pos x="2562" y="264"/>
              </a:cxn>
              <a:cxn ang="0">
                <a:pos x="2624" y="231"/>
              </a:cxn>
              <a:cxn ang="0">
                <a:pos x="2687" y="118"/>
              </a:cxn>
              <a:cxn ang="0">
                <a:pos x="2749" y="70"/>
              </a:cxn>
              <a:cxn ang="0">
                <a:pos x="2809" y="20"/>
              </a:cxn>
            </a:cxnLst>
            <a:rect l="0" t="0" r="r" b="b"/>
            <a:pathLst>
              <a:path w="2841" h="896">
                <a:moveTo>
                  <a:pt x="0" y="5"/>
                </a:moveTo>
                <a:lnTo>
                  <a:pt x="30" y="25"/>
                </a:lnTo>
                <a:lnTo>
                  <a:pt x="62" y="70"/>
                </a:lnTo>
                <a:lnTo>
                  <a:pt x="92" y="80"/>
                </a:lnTo>
                <a:lnTo>
                  <a:pt x="124" y="128"/>
                </a:lnTo>
                <a:lnTo>
                  <a:pt x="154" y="121"/>
                </a:lnTo>
                <a:lnTo>
                  <a:pt x="184" y="206"/>
                </a:lnTo>
                <a:lnTo>
                  <a:pt x="216" y="231"/>
                </a:lnTo>
                <a:lnTo>
                  <a:pt x="246" y="223"/>
                </a:lnTo>
                <a:lnTo>
                  <a:pt x="279" y="266"/>
                </a:lnTo>
                <a:lnTo>
                  <a:pt x="309" y="276"/>
                </a:lnTo>
                <a:lnTo>
                  <a:pt x="338" y="301"/>
                </a:lnTo>
                <a:lnTo>
                  <a:pt x="371" y="309"/>
                </a:lnTo>
                <a:lnTo>
                  <a:pt x="401" y="241"/>
                </a:lnTo>
                <a:lnTo>
                  <a:pt x="433" y="296"/>
                </a:lnTo>
                <a:lnTo>
                  <a:pt x="463" y="211"/>
                </a:lnTo>
                <a:lnTo>
                  <a:pt x="493" y="121"/>
                </a:lnTo>
                <a:lnTo>
                  <a:pt x="525" y="28"/>
                </a:lnTo>
                <a:lnTo>
                  <a:pt x="555" y="80"/>
                </a:lnTo>
                <a:lnTo>
                  <a:pt x="587" y="176"/>
                </a:lnTo>
                <a:lnTo>
                  <a:pt x="617" y="271"/>
                </a:lnTo>
                <a:lnTo>
                  <a:pt x="647" y="364"/>
                </a:lnTo>
                <a:lnTo>
                  <a:pt x="680" y="359"/>
                </a:lnTo>
                <a:lnTo>
                  <a:pt x="709" y="304"/>
                </a:lnTo>
                <a:lnTo>
                  <a:pt x="742" y="244"/>
                </a:lnTo>
                <a:lnTo>
                  <a:pt x="772" y="176"/>
                </a:lnTo>
                <a:lnTo>
                  <a:pt x="802" y="128"/>
                </a:lnTo>
                <a:lnTo>
                  <a:pt x="834" y="228"/>
                </a:lnTo>
                <a:lnTo>
                  <a:pt x="864" y="341"/>
                </a:lnTo>
                <a:lnTo>
                  <a:pt x="896" y="454"/>
                </a:lnTo>
                <a:lnTo>
                  <a:pt x="926" y="560"/>
                </a:lnTo>
                <a:lnTo>
                  <a:pt x="956" y="625"/>
                </a:lnTo>
                <a:lnTo>
                  <a:pt x="988" y="628"/>
                </a:lnTo>
                <a:lnTo>
                  <a:pt x="1018" y="550"/>
                </a:lnTo>
                <a:lnTo>
                  <a:pt x="1051" y="479"/>
                </a:lnTo>
                <a:lnTo>
                  <a:pt x="1080" y="394"/>
                </a:lnTo>
                <a:lnTo>
                  <a:pt x="1110" y="304"/>
                </a:lnTo>
                <a:lnTo>
                  <a:pt x="1143" y="213"/>
                </a:lnTo>
                <a:lnTo>
                  <a:pt x="1173" y="126"/>
                </a:lnTo>
                <a:lnTo>
                  <a:pt x="1205" y="201"/>
                </a:lnTo>
                <a:lnTo>
                  <a:pt x="1235" y="309"/>
                </a:lnTo>
                <a:lnTo>
                  <a:pt x="1265" y="414"/>
                </a:lnTo>
                <a:lnTo>
                  <a:pt x="1297" y="522"/>
                </a:lnTo>
                <a:lnTo>
                  <a:pt x="1327" y="635"/>
                </a:lnTo>
                <a:lnTo>
                  <a:pt x="1359" y="741"/>
                </a:lnTo>
                <a:lnTo>
                  <a:pt x="1389" y="848"/>
                </a:lnTo>
                <a:lnTo>
                  <a:pt x="1419" y="896"/>
                </a:lnTo>
                <a:lnTo>
                  <a:pt x="1451" y="886"/>
                </a:lnTo>
                <a:lnTo>
                  <a:pt x="1481" y="766"/>
                </a:lnTo>
                <a:lnTo>
                  <a:pt x="1514" y="653"/>
                </a:lnTo>
                <a:lnTo>
                  <a:pt x="1544" y="547"/>
                </a:lnTo>
                <a:lnTo>
                  <a:pt x="1573" y="437"/>
                </a:lnTo>
                <a:lnTo>
                  <a:pt x="1606" y="326"/>
                </a:lnTo>
                <a:lnTo>
                  <a:pt x="1636" y="218"/>
                </a:lnTo>
                <a:lnTo>
                  <a:pt x="1668" y="113"/>
                </a:lnTo>
                <a:lnTo>
                  <a:pt x="1698" y="181"/>
                </a:lnTo>
                <a:lnTo>
                  <a:pt x="1728" y="274"/>
                </a:lnTo>
                <a:lnTo>
                  <a:pt x="1760" y="356"/>
                </a:lnTo>
                <a:lnTo>
                  <a:pt x="1790" y="444"/>
                </a:lnTo>
                <a:lnTo>
                  <a:pt x="1822" y="525"/>
                </a:lnTo>
                <a:lnTo>
                  <a:pt x="1852" y="590"/>
                </a:lnTo>
                <a:lnTo>
                  <a:pt x="1882" y="648"/>
                </a:lnTo>
                <a:lnTo>
                  <a:pt x="1915" y="590"/>
                </a:lnTo>
                <a:lnTo>
                  <a:pt x="1944" y="495"/>
                </a:lnTo>
                <a:lnTo>
                  <a:pt x="1977" y="379"/>
                </a:lnTo>
                <a:lnTo>
                  <a:pt x="2007" y="259"/>
                </a:lnTo>
                <a:lnTo>
                  <a:pt x="2037" y="156"/>
                </a:lnTo>
                <a:lnTo>
                  <a:pt x="2069" y="188"/>
                </a:lnTo>
                <a:lnTo>
                  <a:pt x="2099" y="254"/>
                </a:lnTo>
                <a:lnTo>
                  <a:pt x="2131" y="304"/>
                </a:lnTo>
                <a:lnTo>
                  <a:pt x="2161" y="354"/>
                </a:lnTo>
                <a:lnTo>
                  <a:pt x="2191" y="359"/>
                </a:lnTo>
                <a:lnTo>
                  <a:pt x="2223" y="264"/>
                </a:lnTo>
                <a:lnTo>
                  <a:pt x="2253" y="171"/>
                </a:lnTo>
                <a:lnTo>
                  <a:pt x="2286" y="75"/>
                </a:lnTo>
                <a:lnTo>
                  <a:pt x="2316" y="65"/>
                </a:lnTo>
                <a:lnTo>
                  <a:pt x="2345" y="156"/>
                </a:lnTo>
                <a:lnTo>
                  <a:pt x="2378" y="244"/>
                </a:lnTo>
                <a:lnTo>
                  <a:pt x="2408" y="299"/>
                </a:lnTo>
                <a:lnTo>
                  <a:pt x="2440" y="251"/>
                </a:lnTo>
                <a:lnTo>
                  <a:pt x="2470" y="299"/>
                </a:lnTo>
                <a:lnTo>
                  <a:pt x="2500" y="306"/>
                </a:lnTo>
                <a:lnTo>
                  <a:pt x="2532" y="254"/>
                </a:lnTo>
                <a:lnTo>
                  <a:pt x="2562" y="264"/>
                </a:lnTo>
                <a:lnTo>
                  <a:pt x="2594" y="196"/>
                </a:lnTo>
                <a:lnTo>
                  <a:pt x="2624" y="231"/>
                </a:lnTo>
                <a:lnTo>
                  <a:pt x="2654" y="191"/>
                </a:lnTo>
                <a:lnTo>
                  <a:pt x="2687" y="118"/>
                </a:lnTo>
                <a:lnTo>
                  <a:pt x="2716" y="131"/>
                </a:lnTo>
                <a:lnTo>
                  <a:pt x="2749" y="70"/>
                </a:lnTo>
                <a:lnTo>
                  <a:pt x="2779" y="68"/>
                </a:lnTo>
                <a:lnTo>
                  <a:pt x="2809" y="20"/>
                </a:lnTo>
                <a:lnTo>
                  <a:pt x="2841" y="0"/>
                </a:lnTo>
              </a:path>
            </a:pathLst>
          </a:custGeom>
          <a:noFill/>
          <a:ln w="317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67975" name="Picture 3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5125" y="4229100"/>
            <a:ext cx="18192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7978" name="Line 42"/>
          <p:cNvSpPr>
            <a:spLocks noChangeShapeType="1"/>
          </p:cNvSpPr>
          <p:nvPr/>
        </p:nvSpPr>
        <p:spPr bwMode="auto">
          <a:xfrm>
            <a:off x="3910013" y="2690813"/>
            <a:ext cx="357187" cy="858837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79" name="Line 43"/>
          <p:cNvSpPr>
            <a:spLocks noChangeShapeType="1"/>
          </p:cNvSpPr>
          <p:nvPr/>
        </p:nvSpPr>
        <p:spPr bwMode="auto">
          <a:xfrm>
            <a:off x="3979863" y="2760663"/>
            <a:ext cx="355600" cy="835025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80" name="Line 44"/>
          <p:cNvSpPr>
            <a:spLocks noChangeShapeType="1"/>
          </p:cNvSpPr>
          <p:nvPr/>
        </p:nvSpPr>
        <p:spPr bwMode="auto">
          <a:xfrm>
            <a:off x="4056063" y="2757488"/>
            <a:ext cx="279400" cy="838200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81" name="Line 45"/>
          <p:cNvSpPr>
            <a:spLocks noChangeShapeType="1"/>
          </p:cNvSpPr>
          <p:nvPr/>
        </p:nvSpPr>
        <p:spPr bwMode="auto">
          <a:xfrm>
            <a:off x="4122738" y="2716213"/>
            <a:ext cx="287337" cy="814387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82" name="Line 46"/>
          <p:cNvSpPr>
            <a:spLocks noChangeShapeType="1"/>
          </p:cNvSpPr>
          <p:nvPr/>
        </p:nvSpPr>
        <p:spPr bwMode="auto">
          <a:xfrm>
            <a:off x="4197350" y="2671763"/>
            <a:ext cx="280988" cy="792162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83" name="Line 47"/>
          <p:cNvSpPr>
            <a:spLocks noChangeShapeType="1"/>
          </p:cNvSpPr>
          <p:nvPr/>
        </p:nvSpPr>
        <p:spPr bwMode="auto">
          <a:xfrm>
            <a:off x="4267200" y="2620963"/>
            <a:ext cx="284163" cy="777875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84" name="Line 48"/>
          <p:cNvSpPr>
            <a:spLocks noChangeShapeType="1"/>
          </p:cNvSpPr>
          <p:nvPr/>
        </p:nvSpPr>
        <p:spPr bwMode="auto">
          <a:xfrm>
            <a:off x="4335463" y="2584450"/>
            <a:ext cx="285750" cy="83978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85" name="Line 49"/>
          <p:cNvSpPr>
            <a:spLocks noChangeShapeType="1"/>
          </p:cNvSpPr>
          <p:nvPr/>
        </p:nvSpPr>
        <p:spPr bwMode="auto">
          <a:xfrm>
            <a:off x="4410075" y="2659063"/>
            <a:ext cx="279400" cy="835025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86" name="Line 50"/>
          <p:cNvSpPr>
            <a:spLocks noChangeShapeType="1"/>
          </p:cNvSpPr>
          <p:nvPr/>
        </p:nvSpPr>
        <p:spPr bwMode="auto">
          <a:xfrm>
            <a:off x="4478338" y="2743200"/>
            <a:ext cx="285750" cy="82073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87" name="Line 51"/>
          <p:cNvSpPr>
            <a:spLocks noChangeShapeType="1"/>
          </p:cNvSpPr>
          <p:nvPr/>
        </p:nvSpPr>
        <p:spPr bwMode="auto">
          <a:xfrm>
            <a:off x="4551363" y="2827338"/>
            <a:ext cx="280987" cy="811212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88" name="Line 52"/>
          <p:cNvSpPr>
            <a:spLocks noChangeShapeType="1"/>
          </p:cNvSpPr>
          <p:nvPr/>
        </p:nvSpPr>
        <p:spPr bwMode="auto">
          <a:xfrm>
            <a:off x="4551363" y="2827338"/>
            <a:ext cx="357187" cy="879475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89" name="Line 53"/>
          <p:cNvSpPr>
            <a:spLocks noChangeShapeType="1"/>
          </p:cNvSpPr>
          <p:nvPr/>
        </p:nvSpPr>
        <p:spPr bwMode="auto">
          <a:xfrm>
            <a:off x="4621213" y="2906713"/>
            <a:ext cx="354012" cy="846137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90" name="Line 54"/>
          <p:cNvSpPr>
            <a:spLocks noChangeShapeType="1"/>
          </p:cNvSpPr>
          <p:nvPr/>
        </p:nvSpPr>
        <p:spPr bwMode="auto">
          <a:xfrm>
            <a:off x="4689475" y="2955925"/>
            <a:ext cx="354013" cy="857250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91" name="Line 55"/>
          <p:cNvSpPr>
            <a:spLocks noChangeShapeType="1"/>
          </p:cNvSpPr>
          <p:nvPr/>
        </p:nvSpPr>
        <p:spPr bwMode="auto">
          <a:xfrm>
            <a:off x="4764088" y="2957513"/>
            <a:ext cx="355600" cy="806450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92" name="Line 56"/>
          <p:cNvSpPr>
            <a:spLocks noChangeShapeType="1"/>
          </p:cNvSpPr>
          <p:nvPr/>
        </p:nvSpPr>
        <p:spPr bwMode="auto">
          <a:xfrm>
            <a:off x="4832350" y="2898775"/>
            <a:ext cx="355600" cy="855663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67993" name="Picture 5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9863" y="0"/>
            <a:ext cx="2038350" cy="2105025"/>
          </a:xfrm>
          <a:prstGeom prst="rect">
            <a:avLst/>
          </a:prstGeom>
          <a:noFill/>
        </p:spPr>
      </p:pic>
      <p:sp>
        <p:nvSpPr>
          <p:cNvPr id="168000" name="Rectangle 64"/>
          <p:cNvSpPr>
            <a:spLocks noChangeArrowheads="1"/>
          </p:cNvSpPr>
          <p:nvPr/>
        </p:nvSpPr>
        <p:spPr bwMode="auto">
          <a:xfrm>
            <a:off x="4929188" y="6138863"/>
            <a:ext cx="19129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i="0" dirty="0">
                <a:solidFill>
                  <a:srgbClr val="0000FF"/>
                </a:solidFill>
              </a:rPr>
              <a:t>Texas Horned Lizard</a:t>
            </a:r>
          </a:p>
          <a:p>
            <a:pPr algn="ctr" eaLnBrk="0" hangingPunct="0"/>
            <a:r>
              <a:rPr lang="en-US" sz="1400" i="1" dirty="0" err="1">
                <a:solidFill>
                  <a:srgbClr val="0000FF"/>
                </a:solidFill>
              </a:rPr>
              <a:t>Phrynosoma</a:t>
            </a:r>
            <a:r>
              <a:rPr lang="en-US" sz="1400" i="1" dirty="0">
                <a:solidFill>
                  <a:srgbClr val="0000FF"/>
                </a:solidFill>
              </a:rPr>
              <a:t> </a:t>
            </a:r>
            <a:r>
              <a:rPr lang="en-US" sz="1400" i="1" dirty="0" err="1">
                <a:solidFill>
                  <a:srgbClr val="0000FF"/>
                </a:solidFill>
              </a:rPr>
              <a:t>cornutum</a:t>
            </a:r>
            <a:endParaRPr lang="en-US" sz="1400" i="1" dirty="0">
              <a:solidFill>
                <a:srgbClr val="0000FF"/>
              </a:solidFill>
            </a:endParaRPr>
          </a:p>
        </p:txBody>
      </p:sp>
      <p:sp>
        <p:nvSpPr>
          <p:cNvPr id="168002" name="Line 66"/>
          <p:cNvSpPr>
            <a:spLocks noChangeShapeType="1"/>
          </p:cNvSpPr>
          <p:nvPr/>
        </p:nvSpPr>
        <p:spPr bwMode="auto">
          <a:xfrm flipH="1" flipV="1">
            <a:off x="8475663" y="1042988"/>
            <a:ext cx="549275" cy="1458912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8003" name="Line 67"/>
          <p:cNvSpPr>
            <a:spLocks noChangeShapeType="1"/>
          </p:cNvSpPr>
          <p:nvPr/>
        </p:nvSpPr>
        <p:spPr bwMode="auto">
          <a:xfrm flipH="1" flipV="1">
            <a:off x="7415213" y="2071688"/>
            <a:ext cx="330200" cy="487362"/>
          </a:xfrm>
          <a:prstGeom prst="line">
            <a:avLst/>
          </a:prstGeom>
          <a:noFill/>
          <a:ln w="22225">
            <a:solidFill>
              <a:srgbClr val="00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8004" name="Line 68"/>
          <p:cNvSpPr>
            <a:spLocks noChangeShapeType="1"/>
          </p:cNvSpPr>
          <p:nvPr/>
        </p:nvSpPr>
        <p:spPr bwMode="auto">
          <a:xfrm flipH="1" flipV="1">
            <a:off x="7015163" y="1862138"/>
            <a:ext cx="166687" cy="757237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8005" name="Line 69"/>
          <p:cNvSpPr>
            <a:spLocks noChangeShapeType="1"/>
          </p:cNvSpPr>
          <p:nvPr/>
        </p:nvSpPr>
        <p:spPr bwMode="auto">
          <a:xfrm flipV="1">
            <a:off x="6324600" y="1500188"/>
            <a:ext cx="296863" cy="1074737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8006" name="Freeform 70"/>
          <p:cNvSpPr>
            <a:spLocks/>
          </p:cNvSpPr>
          <p:nvPr/>
        </p:nvSpPr>
        <p:spPr bwMode="auto">
          <a:xfrm>
            <a:off x="5753100" y="1041400"/>
            <a:ext cx="1460500" cy="2120900"/>
          </a:xfrm>
          <a:custGeom>
            <a:avLst/>
            <a:gdLst/>
            <a:ahLst/>
            <a:cxnLst>
              <a:cxn ang="0">
                <a:pos x="0" y="1324"/>
              </a:cxn>
              <a:cxn ang="0">
                <a:pos x="364" y="283"/>
              </a:cxn>
              <a:cxn ang="0">
                <a:pos x="920" y="0"/>
              </a:cxn>
            </a:cxnLst>
            <a:rect l="0" t="0" r="r" b="b"/>
            <a:pathLst>
              <a:path w="920" h="1324">
                <a:moveTo>
                  <a:pt x="0" y="1324"/>
                </a:moveTo>
                <a:cubicBezTo>
                  <a:pt x="61" y="1151"/>
                  <a:pt x="211" y="504"/>
                  <a:pt x="364" y="283"/>
                </a:cubicBezTo>
                <a:cubicBezTo>
                  <a:pt x="517" y="62"/>
                  <a:pt x="804" y="59"/>
                  <a:pt x="920" y="0"/>
                </a:cubicBezTo>
              </a:path>
            </a:pathLst>
          </a:custGeom>
          <a:noFill/>
          <a:ln w="22225">
            <a:solidFill>
              <a:srgbClr val="FF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8007" name="Line 71"/>
          <p:cNvSpPr>
            <a:spLocks noChangeShapeType="1"/>
          </p:cNvSpPr>
          <p:nvPr/>
        </p:nvSpPr>
        <p:spPr bwMode="auto">
          <a:xfrm flipH="1" flipV="1">
            <a:off x="7662863" y="1824038"/>
            <a:ext cx="439737" cy="863600"/>
          </a:xfrm>
          <a:prstGeom prst="line">
            <a:avLst/>
          </a:prstGeom>
          <a:noFill/>
          <a:ln w="22225">
            <a:solidFill>
              <a:srgbClr val="CC00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8008" name="Freeform 72"/>
          <p:cNvSpPr>
            <a:spLocks/>
          </p:cNvSpPr>
          <p:nvPr/>
        </p:nvSpPr>
        <p:spPr bwMode="auto">
          <a:xfrm>
            <a:off x="5183188" y="587375"/>
            <a:ext cx="1458912" cy="2001838"/>
          </a:xfrm>
          <a:custGeom>
            <a:avLst/>
            <a:gdLst/>
            <a:ahLst/>
            <a:cxnLst>
              <a:cxn ang="0">
                <a:pos x="0" y="1253"/>
              </a:cxn>
              <a:cxn ang="0">
                <a:pos x="458" y="357"/>
              </a:cxn>
              <a:cxn ang="0">
                <a:pos x="920" y="0"/>
              </a:cxn>
            </a:cxnLst>
            <a:rect l="0" t="0" r="r" b="b"/>
            <a:pathLst>
              <a:path w="920" h="1253">
                <a:moveTo>
                  <a:pt x="0" y="1253"/>
                </a:moveTo>
                <a:cubicBezTo>
                  <a:pt x="76" y="1104"/>
                  <a:pt x="305" y="566"/>
                  <a:pt x="458" y="357"/>
                </a:cubicBezTo>
                <a:cubicBezTo>
                  <a:pt x="611" y="148"/>
                  <a:pt x="824" y="74"/>
                  <a:pt x="920" y="0"/>
                </a:cubicBezTo>
              </a:path>
            </a:pathLst>
          </a:custGeom>
          <a:noFill/>
          <a:ln w="22225">
            <a:solidFill>
              <a:srgbClr val="33CC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8009" name="Line 73"/>
          <p:cNvSpPr>
            <a:spLocks noChangeShapeType="1"/>
          </p:cNvSpPr>
          <p:nvPr/>
        </p:nvSpPr>
        <p:spPr bwMode="auto">
          <a:xfrm>
            <a:off x="4908550" y="2846388"/>
            <a:ext cx="354013" cy="969962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10" name="Line 74"/>
          <p:cNvSpPr>
            <a:spLocks noChangeShapeType="1"/>
          </p:cNvSpPr>
          <p:nvPr/>
        </p:nvSpPr>
        <p:spPr bwMode="auto">
          <a:xfrm>
            <a:off x="4975225" y="2782888"/>
            <a:ext cx="287338" cy="1033462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11" name="Line 75"/>
          <p:cNvSpPr>
            <a:spLocks noChangeShapeType="1"/>
          </p:cNvSpPr>
          <p:nvPr/>
        </p:nvSpPr>
        <p:spPr bwMode="auto">
          <a:xfrm>
            <a:off x="5043488" y="2716213"/>
            <a:ext cx="219075" cy="1100137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12" name="Line 76"/>
          <p:cNvSpPr>
            <a:spLocks noChangeShapeType="1"/>
          </p:cNvSpPr>
          <p:nvPr/>
        </p:nvSpPr>
        <p:spPr bwMode="auto">
          <a:xfrm>
            <a:off x="5119688" y="2647950"/>
            <a:ext cx="142875" cy="1168400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14" name="Line 78"/>
          <p:cNvSpPr>
            <a:spLocks noChangeShapeType="1"/>
          </p:cNvSpPr>
          <p:nvPr/>
        </p:nvSpPr>
        <p:spPr bwMode="auto">
          <a:xfrm>
            <a:off x="5262563" y="2638425"/>
            <a:ext cx="1587" cy="1177925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15" name="Line 79"/>
          <p:cNvSpPr>
            <a:spLocks noChangeShapeType="1"/>
          </p:cNvSpPr>
          <p:nvPr/>
        </p:nvSpPr>
        <p:spPr bwMode="auto">
          <a:xfrm>
            <a:off x="5330825" y="2719388"/>
            <a:ext cx="3175" cy="1163637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16" name="Line 80"/>
          <p:cNvSpPr>
            <a:spLocks noChangeShapeType="1"/>
          </p:cNvSpPr>
          <p:nvPr/>
        </p:nvSpPr>
        <p:spPr bwMode="auto">
          <a:xfrm flipH="1">
            <a:off x="5330825" y="2797175"/>
            <a:ext cx="69850" cy="1085850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17" name="Line 81"/>
          <p:cNvSpPr>
            <a:spLocks noChangeShapeType="1"/>
          </p:cNvSpPr>
          <p:nvPr/>
        </p:nvSpPr>
        <p:spPr bwMode="auto">
          <a:xfrm flipH="1">
            <a:off x="5400675" y="2878138"/>
            <a:ext cx="73025" cy="1087437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18" name="Line 82"/>
          <p:cNvSpPr>
            <a:spLocks noChangeShapeType="1"/>
          </p:cNvSpPr>
          <p:nvPr/>
        </p:nvSpPr>
        <p:spPr bwMode="auto">
          <a:xfrm flipH="1">
            <a:off x="5473700" y="2962275"/>
            <a:ext cx="68263" cy="1063625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19" name="Line 83"/>
          <p:cNvSpPr>
            <a:spLocks noChangeShapeType="1"/>
          </p:cNvSpPr>
          <p:nvPr/>
        </p:nvSpPr>
        <p:spPr bwMode="auto">
          <a:xfrm flipH="1">
            <a:off x="5541963" y="3041650"/>
            <a:ext cx="74612" cy="950913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20" name="Line 84"/>
          <p:cNvSpPr>
            <a:spLocks noChangeShapeType="1"/>
          </p:cNvSpPr>
          <p:nvPr/>
        </p:nvSpPr>
        <p:spPr bwMode="auto">
          <a:xfrm flipH="1">
            <a:off x="5616575" y="3121025"/>
            <a:ext cx="68263" cy="887413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21" name="Line 85"/>
          <p:cNvSpPr>
            <a:spLocks noChangeShapeType="1"/>
          </p:cNvSpPr>
          <p:nvPr/>
        </p:nvSpPr>
        <p:spPr bwMode="auto">
          <a:xfrm flipH="1">
            <a:off x="5684838" y="3157538"/>
            <a:ext cx="69850" cy="8509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22" name="Line 86"/>
          <p:cNvSpPr>
            <a:spLocks noChangeShapeType="1"/>
          </p:cNvSpPr>
          <p:nvPr/>
        </p:nvSpPr>
        <p:spPr bwMode="auto">
          <a:xfrm flipH="1">
            <a:off x="5754688" y="3149600"/>
            <a:ext cx="73025" cy="873125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23" name="Line 87"/>
          <p:cNvSpPr>
            <a:spLocks noChangeShapeType="1"/>
          </p:cNvSpPr>
          <p:nvPr/>
        </p:nvSpPr>
        <p:spPr bwMode="auto">
          <a:xfrm flipH="1">
            <a:off x="5827713" y="3060700"/>
            <a:ext cx="68262" cy="958850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24" name="Line 88"/>
          <p:cNvSpPr>
            <a:spLocks noChangeShapeType="1"/>
          </p:cNvSpPr>
          <p:nvPr/>
        </p:nvSpPr>
        <p:spPr bwMode="auto">
          <a:xfrm flipH="1">
            <a:off x="5895975" y="2976563"/>
            <a:ext cx="76200" cy="1019175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25" name="Line 89"/>
          <p:cNvSpPr>
            <a:spLocks noChangeShapeType="1"/>
          </p:cNvSpPr>
          <p:nvPr/>
        </p:nvSpPr>
        <p:spPr bwMode="auto">
          <a:xfrm flipH="1">
            <a:off x="5972175" y="2897188"/>
            <a:ext cx="69850" cy="1023937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26" name="Line 90"/>
          <p:cNvSpPr>
            <a:spLocks noChangeShapeType="1"/>
          </p:cNvSpPr>
          <p:nvPr/>
        </p:nvSpPr>
        <p:spPr bwMode="auto">
          <a:xfrm flipH="1">
            <a:off x="6042025" y="2814638"/>
            <a:ext cx="66675" cy="1027112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27" name="Line 91"/>
          <p:cNvSpPr>
            <a:spLocks noChangeShapeType="1"/>
          </p:cNvSpPr>
          <p:nvPr/>
        </p:nvSpPr>
        <p:spPr bwMode="auto">
          <a:xfrm flipH="1">
            <a:off x="6108700" y="2732088"/>
            <a:ext cx="74613" cy="1038225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28" name="Line 92"/>
          <p:cNvSpPr>
            <a:spLocks noChangeShapeType="1"/>
          </p:cNvSpPr>
          <p:nvPr/>
        </p:nvSpPr>
        <p:spPr bwMode="auto">
          <a:xfrm>
            <a:off x="6183313" y="2732088"/>
            <a:ext cx="3175" cy="969962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29" name="Line 93"/>
          <p:cNvSpPr>
            <a:spLocks noChangeShapeType="1"/>
          </p:cNvSpPr>
          <p:nvPr/>
        </p:nvSpPr>
        <p:spPr bwMode="auto">
          <a:xfrm>
            <a:off x="6253163" y="2651125"/>
            <a:ext cx="1587" cy="1012825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30" name="Line 94"/>
          <p:cNvSpPr>
            <a:spLocks noChangeShapeType="1"/>
          </p:cNvSpPr>
          <p:nvPr/>
        </p:nvSpPr>
        <p:spPr bwMode="auto">
          <a:xfrm flipH="1">
            <a:off x="6253163" y="2573338"/>
            <a:ext cx="73025" cy="1090612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31" name="Line 95"/>
          <p:cNvSpPr>
            <a:spLocks noChangeShapeType="1"/>
          </p:cNvSpPr>
          <p:nvPr/>
        </p:nvSpPr>
        <p:spPr bwMode="auto">
          <a:xfrm flipH="1">
            <a:off x="6326188" y="2624138"/>
            <a:ext cx="69850" cy="1098550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32" name="Line 96"/>
          <p:cNvSpPr>
            <a:spLocks noChangeShapeType="1"/>
          </p:cNvSpPr>
          <p:nvPr/>
        </p:nvSpPr>
        <p:spPr bwMode="auto">
          <a:xfrm flipH="1">
            <a:off x="6396038" y="2693988"/>
            <a:ext cx="68262" cy="1087437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33" name="Line 97"/>
          <p:cNvSpPr>
            <a:spLocks noChangeShapeType="1"/>
          </p:cNvSpPr>
          <p:nvPr/>
        </p:nvSpPr>
        <p:spPr bwMode="auto">
          <a:xfrm flipH="1">
            <a:off x="6464300" y="2754313"/>
            <a:ext cx="73025" cy="992187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34" name="Line 98"/>
          <p:cNvSpPr>
            <a:spLocks noChangeShapeType="1"/>
          </p:cNvSpPr>
          <p:nvPr/>
        </p:nvSpPr>
        <p:spPr bwMode="auto">
          <a:xfrm flipH="1">
            <a:off x="6537325" y="2820988"/>
            <a:ext cx="69850" cy="858837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35" name="Line 99"/>
          <p:cNvSpPr>
            <a:spLocks noChangeShapeType="1"/>
          </p:cNvSpPr>
          <p:nvPr/>
        </p:nvSpPr>
        <p:spPr bwMode="auto">
          <a:xfrm flipH="1">
            <a:off x="6607175" y="2881313"/>
            <a:ext cx="73025" cy="728662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36" name="Line 100"/>
          <p:cNvSpPr>
            <a:spLocks noChangeShapeType="1"/>
          </p:cNvSpPr>
          <p:nvPr/>
        </p:nvSpPr>
        <p:spPr bwMode="auto">
          <a:xfrm flipH="1">
            <a:off x="6680200" y="2928938"/>
            <a:ext cx="69850" cy="609600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37" name="Line 101"/>
          <p:cNvSpPr>
            <a:spLocks noChangeShapeType="1"/>
          </p:cNvSpPr>
          <p:nvPr/>
        </p:nvSpPr>
        <p:spPr bwMode="auto">
          <a:xfrm flipH="1">
            <a:off x="6680200" y="2971800"/>
            <a:ext cx="138113" cy="56673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38" name="Line 102"/>
          <p:cNvSpPr>
            <a:spLocks noChangeShapeType="1"/>
          </p:cNvSpPr>
          <p:nvPr/>
        </p:nvSpPr>
        <p:spPr bwMode="auto">
          <a:xfrm flipH="1">
            <a:off x="6680200" y="2928938"/>
            <a:ext cx="214313" cy="609600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39" name="Line 103"/>
          <p:cNvSpPr>
            <a:spLocks noChangeShapeType="1"/>
          </p:cNvSpPr>
          <p:nvPr/>
        </p:nvSpPr>
        <p:spPr bwMode="auto">
          <a:xfrm flipH="1">
            <a:off x="6680200" y="2857500"/>
            <a:ext cx="280988" cy="68103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40" name="Line 104"/>
          <p:cNvSpPr>
            <a:spLocks noChangeShapeType="1"/>
          </p:cNvSpPr>
          <p:nvPr/>
        </p:nvSpPr>
        <p:spPr bwMode="auto">
          <a:xfrm flipH="1">
            <a:off x="6750050" y="2771775"/>
            <a:ext cx="287338" cy="70008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41" name="Line 105"/>
          <p:cNvSpPr>
            <a:spLocks noChangeShapeType="1"/>
          </p:cNvSpPr>
          <p:nvPr/>
        </p:nvSpPr>
        <p:spPr bwMode="auto">
          <a:xfrm flipH="1">
            <a:off x="6818313" y="2682875"/>
            <a:ext cx="287337" cy="723900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42" name="Line 106"/>
          <p:cNvSpPr>
            <a:spLocks noChangeShapeType="1"/>
          </p:cNvSpPr>
          <p:nvPr/>
        </p:nvSpPr>
        <p:spPr bwMode="auto">
          <a:xfrm flipH="1">
            <a:off x="6894513" y="2605088"/>
            <a:ext cx="279400" cy="838200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43" name="Line 107"/>
          <p:cNvSpPr>
            <a:spLocks noChangeShapeType="1"/>
          </p:cNvSpPr>
          <p:nvPr/>
        </p:nvSpPr>
        <p:spPr bwMode="auto">
          <a:xfrm flipH="1">
            <a:off x="6961188" y="2628900"/>
            <a:ext cx="287337" cy="88423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44" name="Line 108"/>
          <p:cNvSpPr>
            <a:spLocks noChangeShapeType="1"/>
          </p:cNvSpPr>
          <p:nvPr/>
        </p:nvSpPr>
        <p:spPr bwMode="auto">
          <a:xfrm flipH="1">
            <a:off x="7037388" y="2678113"/>
            <a:ext cx="279400" cy="908050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45" name="Line 109"/>
          <p:cNvSpPr>
            <a:spLocks noChangeShapeType="1"/>
          </p:cNvSpPr>
          <p:nvPr/>
        </p:nvSpPr>
        <p:spPr bwMode="auto">
          <a:xfrm flipH="1">
            <a:off x="7105650" y="2716213"/>
            <a:ext cx="285750" cy="901700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46" name="Line 110"/>
          <p:cNvSpPr>
            <a:spLocks noChangeShapeType="1"/>
          </p:cNvSpPr>
          <p:nvPr/>
        </p:nvSpPr>
        <p:spPr bwMode="auto">
          <a:xfrm flipH="1">
            <a:off x="7173913" y="2752725"/>
            <a:ext cx="285750" cy="80168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47" name="Line 111"/>
          <p:cNvSpPr>
            <a:spLocks noChangeShapeType="1"/>
          </p:cNvSpPr>
          <p:nvPr/>
        </p:nvSpPr>
        <p:spPr bwMode="auto">
          <a:xfrm flipH="1">
            <a:off x="7173913" y="2757488"/>
            <a:ext cx="354012" cy="796925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48" name="Line 112"/>
          <p:cNvSpPr>
            <a:spLocks noChangeShapeType="1"/>
          </p:cNvSpPr>
          <p:nvPr/>
        </p:nvSpPr>
        <p:spPr bwMode="auto">
          <a:xfrm flipH="1">
            <a:off x="7248525" y="2686050"/>
            <a:ext cx="354013" cy="80803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49" name="Line 113"/>
          <p:cNvSpPr>
            <a:spLocks noChangeShapeType="1"/>
          </p:cNvSpPr>
          <p:nvPr/>
        </p:nvSpPr>
        <p:spPr bwMode="auto">
          <a:xfrm flipH="1">
            <a:off x="7316788" y="2616200"/>
            <a:ext cx="354012" cy="815975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50" name="Line 114"/>
          <p:cNvSpPr>
            <a:spLocks noChangeShapeType="1"/>
          </p:cNvSpPr>
          <p:nvPr/>
        </p:nvSpPr>
        <p:spPr bwMode="auto">
          <a:xfrm flipH="1">
            <a:off x="7391400" y="2544763"/>
            <a:ext cx="355600" cy="828675"/>
          </a:xfrm>
          <a:prstGeom prst="line">
            <a:avLst/>
          </a:prstGeom>
          <a:noFill/>
          <a:ln w="222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51" name="Line 115"/>
          <p:cNvSpPr>
            <a:spLocks noChangeShapeType="1"/>
          </p:cNvSpPr>
          <p:nvPr/>
        </p:nvSpPr>
        <p:spPr bwMode="auto">
          <a:xfrm flipH="1">
            <a:off x="7459663" y="2538413"/>
            <a:ext cx="355600" cy="873125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52" name="Line 116"/>
          <p:cNvSpPr>
            <a:spLocks noChangeShapeType="1"/>
          </p:cNvSpPr>
          <p:nvPr/>
        </p:nvSpPr>
        <p:spPr bwMode="auto">
          <a:xfrm flipH="1">
            <a:off x="7527925" y="2605088"/>
            <a:ext cx="354013" cy="869950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53" name="Line 117"/>
          <p:cNvSpPr>
            <a:spLocks noChangeShapeType="1"/>
          </p:cNvSpPr>
          <p:nvPr/>
        </p:nvSpPr>
        <p:spPr bwMode="auto">
          <a:xfrm flipH="1">
            <a:off x="7602538" y="2671763"/>
            <a:ext cx="355600" cy="871537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54" name="Line 118"/>
          <p:cNvSpPr>
            <a:spLocks noChangeShapeType="1"/>
          </p:cNvSpPr>
          <p:nvPr/>
        </p:nvSpPr>
        <p:spPr bwMode="auto">
          <a:xfrm flipH="1">
            <a:off x="7670800" y="2711450"/>
            <a:ext cx="357188" cy="857250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55" name="Line 119"/>
          <p:cNvSpPr>
            <a:spLocks noChangeShapeType="1"/>
          </p:cNvSpPr>
          <p:nvPr/>
        </p:nvSpPr>
        <p:spPr bwMode="auto">
          <a:xfrm flipH="1">
            <a:off x="7747000" y="2676525"/>
            <a:ext cx="354013" cy="838200"/>
          </a:xfrm>
          <a:prstGeom prst="line">
            <a:avLst/>
          </a:prstGeom>
          <a:noFill/>
          <a:ln w="22225">
            <a:solidFill>
              <a:srgbClr val="CC00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56" name="Line 120"/>
          <p:cNvSpPr>
            <a:spLocks noChangeShapeType="1"/>
          </p:cNvSpPr>
          <p:nvPr/>
        </p:nvSpPr>
        <p:spPr bwMode="auto">
          <a:xfrm flipH="1">
            <a:off x="7815263" y="2711450"/>
            <a:ext cx="354012" cy="849313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57" name="Line 121"/>
          <p:cNvSpPr>
            <a:spLocks noChangeShapeType="1"/>
          </p:cNvSpPr>
          <p:nvPr/>
        </p:nvSpPr>
        <p:spPr bwMode="auto">
          <a:xfrm flipH="1">
            <a:off x="7881938" y="2717800"/>
            <a:ext cx="357187" cy="900113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58" name="Line 122"/>
          <p:cNvSpPr>
            <a:spLocks noChangeShapeType="1"/>
          </p:cNvSpPr>
          <p:nvPr/>
        </p:nvSpPr>
        <p:spPr bwMode="auto">
          <a:xfrm flipH="1">
            <a:off x="7958138" y="2678113"/>
            <a:ext cx="354012" cy="984250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59" name="Line 123"/>
          <p:cNvSpPr>
            <a:spLocks noChangeShapeType="1"/>
          </p:cNvSpPr>
          <p:nvPr/>
        </p:nvSpPr>
        <p:spPr bwMode="auto">
          <a:xfrm flipH="1">
            <a:off x="8027988" y="2686050"/>
            <a:ext cx="354012" cy="98583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60" name="Line 124"/>
          <p:cNvSpPr>
            <a:spLocks noChangeShapeType="1"/>
          </p:cNvSpPr>
          <p:nvPr/>
        </p:nvSpPr>
        <p:spPr bwMode="auto">
          <a:xfrm flipH="1">
            <a:off x="8101013" y="2635250"/>
            <a:ext cx="354012" cy="1047750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61" name="Line 125"/>
          <p:cNvSpPr>
            <a:spLocks noChangeShapeType="1"/>
          </p:cNvSpPr>
          <p:nvPr/>
        </p:nvSpPr>
        <p:spPr bwMode="auto">
          <a:xfrm flipH="1">
            <a:off x="8169275" y="2660650"/>
            <a:ext cx="354013" cy="104933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62" name="Line 126"/>
          <p:cNvSpPr>
            <a:spLocks noChangeShapeType="1"/>
          </p:cNvSpPr>
          <p:nvPr/>
        </p:nvSpPr>
        <p:spPr bwMode="auto">
          <a:xfrm flipH="1">
            <a:off x="8239125" y="2632075"/>
            <a:ext cx="354013" cy="1096963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63" name="Line 127"/>
          <p:cNvSpPr>
            <a:spLocks noChangeShapeType="1"/>
          </p:cNvSpPr>
          <p:nvPr/>
        </p:nvSpPr>
        <p:spPr bwMode="auto">
          <a:xfrm flipH="1">
            <a:off x="8312150" y="2632075"/>
            <a:ext cx="280988" cy="110013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64" name="Line 128"/>
          <p:cNvSpPr>
            <a:spLocks noChangeShapeType="1"/>
          </p:cNvSpPr>
          <p:nvPr/>
        </p:nvSpPr>
        <p:spPr bwMode="auto">
          <a:xfrm flipH="1">
            <a:off x="8382000" y="2576513"/>
            <a:ext cx="287338" cy="1114425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65" name="Line 129"/>
          <p:cNvSpPr>
            <a:spLocks noChangeShapeType="1"/>
          </p:cNvSpPr>
          <p:nvPr/>
        </p:nvSpPr>
        <p:spPr bwMode="auto">
          <a:xfrm flipH="1">
            <a:off x="8455025" y="2587625"/>
            <a:ext cx="280988" cy="1079500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66" name="Line 130"/>
          <p:cNvSpPr>
            <a:spLocks noChangeShapeType="1"/>
          </p:cNvSpPr>
          <p:nvPr/>
        </p:nvSpPr>
        <p:spPr bwMode="auto">
          <a:xfrm flipH="1">
            <a:off x="8523288" y="2541588"/>
            <a:ext cx="287337" cy="1077912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67" name="Line 131"/>
          <p:cNvSpPr>
            <a:spLocks noChangeShapeType="1"/>
          </p:cNvSpPr>
          <p:nvPr/>
        </p:nvSpPr>
        <p:spPr bwMode="auto">
          <a:xfrm flipH="1">
            <a:off x="8593138" y="2540000"/>
            <a:ext cx="287337" cy="104298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68" name="Line 132"/>
          <p:cNvSpPr>
            <a:spLocks noChangeShapeType="1"/>
          </p:cNvSpPr>
          <p:nvPr/>
        </p:nvSpPr>
        <p:spPr bwMode="auto">
          <a:xfrm flipH="1">
            <a:off x="8669338" y="2503488"/>
            <a:ext cx="279400" cy="1054100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69" name="Line 133"/>
          <p:cNvSpPr>
            <a:spLocks noChangeShapeType="1"/>
          </p:cNvSpPr>
          <p:nvPr/>
        </p:nvSpPr>
        <p:spPr bwMode="auto">
          <a:xfrm flipH="1">
            <a:off x="8736013" y="2503488"/>
            <a:ext cx="212725" cy="1057275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70" name="Line 134"/>
          <p:cNvSpPr>
            <a:spLocks noChangeShapeType="1"/>
          </p:cNvSpPr>
          <p:nvPr/>
        </p:nvSpPr>
        <p:spPr bwMode="auto">
          <a:xfrm flipH="1">
            <a:off x="8810625" y="2503488"/>
            <a:ext cx="138113" cy="1082675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71" name="Line 135"/>
          <p:cNvSpPr>
            <a:spLocks noChangeShapeType="1"/>
          </p:cNvSpPr>
          <p:nvPr/>
        </p:nvSpPr>
        <p:spPr bwMode="auto">
          <a:xfrm flipH="1">
            <a:off x="8880475" y="2503488"/>
            <a:ext cx="68263" cy="1063625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72" name="Line 136"/>
          <p:cNvSpPr>
            <a:spLocks noChangeShapeType="1"/>
          </p:cNvSpPr>
          <p:nvPr/>
        </p:nvSpPr>
        <p:spPr bwMode="auto">
          <a:xfrm flipH="1">
            <a:off x="8948738" y="2489200"/>
            <a:ext cx="74612" cy="104933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73" name="Line 137"/>
          <p:cNvSpPr>
            <a:spLocks noChangeShapeType="1"/>
          </p:cNvSpPr>
          <p:nvPr/>
        </p:nvSpPr>
        <p:spPr bwMode="auto">
          <a:xfrm>
            <a:off x="9023350" y="2489200"/>
            <a:ext cx="1588" cy="1038225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074" name="Line 138"/>
          <p:cNvSpPr>
            <a:spLocks noChangeShapeType="1"/>
          </p:cNvSpPr>
          <p:nvPr/>
        </p:nvSpPr>
        <p:spPr bwMode="auto">
          <a:xfrm flipH="1">
            <a:off x="6818313" y="2613025"/>
            <a:ext cx="363537" cy="80645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71" name="Freeform 35"/>
          <p:cNvSpPr>
            <a:spLocks/>
          </p:cNvSpPr>
          <p:nvPr/>
        </p:nvSpPr>
        <p:spPr bwMode="auto">
          <a:xfrm>
            <a:off x="2492375" y="3357563"/>
            <a:ext cx="6530975" cy="668337"/>
          </a:xfrm>
          <a:custGeom>
            <a:avLst/>
            <a:gdLst/>
            <a:ahLst/>
            <a:cxnLst>
              <a:cxn ang="0">
                <a:pos x="30" y="241"/>
              </a:cxn>
              <a:cxn ang="0">
                <a:pos x="92" y="268"/>
              </a:cxn>
              <a:cxn ang="0">
                <a:pos x="154" y="246"/>
              </a:cxn>
              <a:cxn ang="0">
                <a:pos x="216" y="346"/>
              </a:cxn>
              <a:cxn ang="0">
                <a:pos x="279" y="436"/>
              </a:cxn>
              <a:cxn ang="0">
                <a:pos x="338" y="426"/>
              </a:cxn>
              <a:cxn ang="0">
                <a:pos x="401" y="374"/>
              </a:cxn>
              <a:cxn ang="0">
                <a:pos x="463" y="298"/>
              </a:cxn>
              <a:cxn ang="0">
                <a:pos x="525" y="145"/>
              </a:cxn>
              <a:cxn ang="0">
                <a:pos x="587" y="183"/>
              </a:cxn>
              <a:cxn ang="0">
                <a:pos x="647" y="0"/>
              </a:cxn>
              <a:cxn ang="0">
                <a:pos x="709" y="95"/>
              </a:cxn>
              <a:cxn ang="0">
                <a:pos x="772" y="258"/>
              </a:cxn>
              <a:cxn ang="0">
                <a:pos x="834" y="231"/>
              </a:cxn>
              <a:cxn ang="0">
                <a:pos x="896" y="55"/>
              </a:cxn>
              <a:cxn ang="0">
                <a:pos x="956" y="183"/>
              </a:cxn>
              <a:cxn ang="0">
                <a:pos x="1018" y="376"/>
              </a:cxn>
              <a:cxn ang="0">
                <a:pos x="1080" y="529"/>
              </a:cxn>
              <a:cxn ang="0">
                <a:pos x="1143" y="544"/>
              </a:cxn>
              <a:cxn ang="0">
                <a:pos x="1205" y="615"/>
              </a:cxn>
              <a:cxn ang="0">
                <a:pos x="1265" y="815"/>
              </a:cxn>
              <a:cxn ang="0">
                <a:pos x="1327" y="851"/>
              </a:cxn>
              <a:cxn ang="0">
                <a:pos x="1389" y="873"/>
              </a:cxn>
              <a:cxn ang="0">
                <a:pos x="1451" y="888"/>
              </a:cxn>
              <a:cxn ang="0">
                <a:pos x="1514" y="755"/>
              </a:cxn>
              <a:cxn ang="0">
                <a:pos x="1573" y="554"/>
              </a:cxn>
              <a:cxn ang="0">
                <a:pos x="1636" y="411"/>
              </a:cxn>
              <a:cxn ang="0">
                <a:pos x="1698" y="569"/>
              </a:cxn>
              <a:cxn ang="0">
                <a:pos x="1760" y="431"/>
              </a:cxn>
              <a:cxn ang="0">
                <a:pos x="1822" y="243"/>
              </a:cxn>
              <a:cxn ang="0">
                <a:pos x="1882" y="65"/>
              </a:cxn>
              <a:cxn ang="0">
                <a:pos x="1944" y="208"/>
              </a:cxn>
              <a:cxn ang="0">
                <a:pos x="2007" y="349"/>
              </a:cxn>
              <a:cxn ang="0">
                <a:pos x="2069" y="183"/>
              </a:cxn>
              <a:cxn ang="0">
                <a:pos x="2131" y="20"/>
              </a:cxn>
              <a:cxn ang="0">
                <a:pos x="2191" y="158"/>
              </a:cxn>
              <a:cxn ang="0">
                <a:pos x="2253" y="283"/>
              </a:cxn>
              <a:cxn ang="0">
                <a:pos x="2316" y="273"/>
              </a:cxn>
              <a:cxn ang="0">
                <a:pos x="2378" y="409"/>
              </a:cxn>
              <a:cxn ang="0">
                <a:pos x="2440" y="436"/>
              </a:cxn>
              <a:cxn ang="0">
                <a:pos x="2500" y="497"/>
              </a:cxn>
              <a:cxn ang="0">
                <a:pos x="2562" y="446"/>
              </a:cxn>
              <a:cxn ang="0">
                <a:pos x="2624" y="351"/>
              </a:cxn>
              <a:cxn ang="0">
                <a:pos x="2687" y="268"/>
              </a:cxn>
              <a:cxn ang="0">
                <a:pos x="2749" y="306"/>
              </a:cxn>
              <a:cxn ang="0">
                <a:pos x="2809" y="243"/>
              </a:cxn>
            </a:cxnLst>
            <a:rect l="0" t="0" r="r" b="b"/>
            <a:pathLst>
              <a:path w="2841" h="896">
                <a:moveTo>
                  <a:pt x="0" y="293"/>
                </a:moveTo>
                <a:lnTo>
                  <a:pt x="30" y="241"/>
                </a:lnTo>
                <a:lnTo>
                  <a:pt x="62" y="263"/>
                </a:lnTo>
                <a:lnTo>
                  <a:pt x="92" y="268"/>
                </a:lnTo>
                <a:lnTo>
                  <a:pt x="124" y="243"/>
                </a:lnTo>
                <a:lnTo>
                  <a:pt x="154" y="246"/>
                </a:lnTo>
                <a:lnTo>
                  <a:pt x="184" y="286"/>
                </a:lnTo>
                <a:lnTo>
                  <a:pt x="216" y="346"/>
                </a:lnTo>
                <a:lnTo>
                  <a:pt x="246" y="404"/>
                </a:lnTo>
                <a:lnTo>
                  <a:pt x="279" y="436"/>
                </a:lnTo>
                <a:lnTo>
                  <a:pt x="309" y="441"/>
                </a:lnTo>
                <a:lnTo>
                  <a:pt x="338" y="426"/>
                </a:lnTo>
                <a:lnTo>
                  <a:pt x="371" y="394"/>
                </a:lnTo>
                <a:lnTo>
                  <a:pt x="401" y="374"/>
                </a:lnTo>
                <a:lnTo>
                  <a:pt x="433" y="344"/>
                </a:lnTo>
                <a:lnTo>
                  <a:pt x="463" y="298"/>
                </a:lnTo>
                <a:lnTo>
                  <a:pt x="493" y="221"/>
                </a:lnTo>
                <a:lnTo>
                  <a:pt x="525" y="145"/>
                </a:lnTo>
                <a:lnTo>
                  <a:pt x="555" y="201"/>
                </a:lnTo>
                <a:lnTo>
                  <a:pt x="587" y="183"/>
                </a:lnTo>
                <a:lnTo>
                  <a:pt x="617" y="90"/>
                </a:lnTo>
                <a:lnTo>
                  <a:pt x="647" y="0"/>
                </a:lnTo>
                <a:lnTo>
                  <a:pt x="680" y="12"/>
                </a:lnTo>
                <a:lnTo>
                  <a:pt x="709" y="95"/>
                </a:lnTo>
                <a:lnTo>
                  <a:pt x="742" y="175"/>
                </a:lnTo>
                <a:lnTo>
                  <a:pt x="772" y="258"/>
                </a:lnTo>
                <a:lnTo>
                  <a:pt x="802" y="318"/>
                </a:lnTo>
                <a:lnTo>
                  <a:pt x="834" y="231"/>
                </a:lnTo>
                <a:lnTo>
                  <a:pt x="864" y="143"/>
                </a:lnTo>
                <a:lnTo>
                  <a:pt x="896" y="55"/>
                </a:lnTo>
                <a:lnTo>
                  <a:pt x="926" y="88"/>
                </a:lnTo>
                <a:lnTo>
                  <a:pt x="956" y="183"/>
                </a:lnTo>
                <a:lnTo>
                  <a:pt x="988" y="276"/>
                </a:lnTo>
                <a:lnTo>
                  <a:pt x="1018" y="376"/>
                </a:lnTo>
                <a:lnTo>
                  <a:pt x="1051" y="467"/>
                </a:lnTo>
                <a:lnTo>
                  <a:pt x="1080" y="529"/>
                </a:lnTo>
                <a:lnTo>
                  <a:pt x="1110" y="610"/>
                </a:lnTo>
                <a:lnTo>
                  <a:pt x="1143" y="544"/>
                </a:lnTo>
                <a:lnTo>
                  <a:pt x="1173" y="532"/>
                </a:lnTo>
                <a:lnTo>
                  <a:pt x="1205" y="615"/>
                </a:lnTo>
                <a:lnTo>
                  <a:pt x="1235" y="705"/>
                </a:lnTo>
                <a:lnTo>
                  <a:pt x="1265" y="815"/>
                </a:lnTo>
                <a:lnTo>
                  <a:pt x="1297" y="896"/>
                </a:lnTo>
                <a:lnTo>
                  <a:pt x="1327" y="851"/>
                </a:lnTo>
                <a:lnTo>
                  <a:pt x="1359" y="873"/>
                </a:lnTo>
                <a:lnTo>
                  <a:pt x="1389" y="873"/>
                </a:lnTo>
                <a:lnTo>
                  <a:pt x="1419" y="891"/>
                </a:lnTo>
                <a:lnTo>
                  <a:pt x="1451" y="888"/>
                </a:lnTo>
                <a:lnTo>
                  <a:pt x="1481" y="856"/>
                </a:lnTo>
                <a:lnTo>
                  <a:pt x="1514" y="755"/>
                </a:lnTo>
                <a:lnTo>
                  <a:pt x="1544" y="650"/>
                </a:lnTo>
                <a:lnTo>
                  <a:pt x="1573" y="554"/>
                </a:lnTo>
                <a:lnTo>
                  <a:pt x="1606" y="462"/>
                </a:lnTo>
                <a:lnTo>
                  <a:pt x="1636" y="411"/>
                </a:lnTo>
                <a:lnTo>
                  <a:pt x="1668" y="489"/>
                </a:lnTo>
                <a:lnTo>
                  <a:pt x="1698" y="569"/>
                </a:lnTo>
                <a:lnTo>
                  <a:pt x="1728" y="522"/>
                </a:lnTo>
                <a:lnTo>
                  <a:pt x="1760" y="431"/>
                </a:lnTo>
                <a:lnTo>
                  <a:pt x="1790" y="339"/>
                </a:lnTo>
                <a:lnTo>
                  <a:pt x="1822" y="243"/>
                </a:lnTo>
                <a:lnTo>
                  <a:pt x="1852" y="153"/>
                </a:lnTo>
                <a:lnTo>
                  <a:pt x="1882" y="65"/>
                </a:lnTo>
                <a:lnTo>
                  <a:pt x="1915" y="115"/>
                </a:lnTo>
                <a:lnTo>
                  <a:pt x="1944" y="208"/>
                </a:lnTo>
                <a:lnTo>
                  <a:pt x="1977" y="306"/>
                </a:lnTo>
                <a:lnTo>
                  <a:pt x="2007" y="349"/>
                </a:lnTo>
                <a:lnTo>
                  <a:pt x="2037" y="263"/>
                </a:lnTo>
                <a:lnTo>
                  <a:pt x="2069" y="183"/>
                </a:lnTo>
                <a:lnTo>
                  <a:pt x="2099" y="100"/>
                </a:lnTo>
                <a:lnTo>
                  <a:pt x="2131" y="20"/>
                </a:lnTo>
                <a:lnTo>
                  <a:pt x="2161" y="72"/>
                </a:lnTo>
                <a:lnTo>
                  <a:pt x="2191" y="158"/>
                </a:lnTo>
                <a:lnTo>
                  <a:pt x="2223" y="248"/>
                </a:lnTo>
                <a:lnTo>
                  <a:pt x="2253" y="283"/>
                </a:lnTo>
                <a:lnTo>
                  <a:pt x="2286" y="211"/>
                </a:lnTo>
                <a:lnTo>
                  <a:pt x="2316" y="273"/>
                </a:lnTo>
                <a:lnTo>
                  <a:pt x="2345" y="349"/>
                </a:lnTo>
                <a:lnTo>
                  <a:pt x="2378" y="409"/>
                </a:lnTo>
                <a:lnTo>
                  <a:pt x="2408" y="421"/>
                </a:lnTo>
                <a:lnTo>
                  <a:pt x="2440" y="436"/>
                </a:lnTo>
                <a:lnTo>
                  <a:pt x="2470" y="472"/>
                </a:lnTo>
                <a:lnTo>
                  <a:pt x="2500" y="497"/>
                </a:lnTo>
                <a:lnTo>
                  <a:pt x="2532" y="502"/>
                </a:lnTo>
                <a:lnTo>
                  <a:pt x="2562" y="446"/>
                </a:lnTo>
                <a:lnTo>
                  <a:pt x="2594" y="414"/>
                </a:lnTo>
                <a:lnTo>
                  <a:pt x="2624" y="351"/>
                </a:lnTo>
                <a:lnTo>
                  <a:pt x="2654" y="301"/>
                </a:lnTo>
                <a:lnTo>
                  <a:pt x="2687" y="268"/>
                </a:lnTo>
                <a:lnTo>
                  <a:pt x="2716" y="273"/>
                </a:lnTo>
                <a:lnTo>
                  <a:pt x="2749" y="306"/>
                </a:lnTo>
                <a:lnTo>
                  <a:pt x="2779" y="281"/>
                </a:lnTo>
                <a:lnTo>
                  <a:pt x="2809" y="243"/>
                </a:lnTo>
                <a:lnTo>
                  <a:pt x="2841" y="228"/>
                </a:lnTo>
              </a:path>
            </a:pathLst>
          </a:custGeom>
          <a:noFill/>
          <a:ln w="3175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76" name="Rectangle 40"/>
          <p:cNvSpPr>
            <a:spLocks noChangeArrowheads="1"/>
          </p:cNvSpPr>
          <p:nvPr/>
        </p:nvSpPr>
        <p:spPr bwMode="auto">
          <a:xfrm>
            <a:off x="4538663" y="0"/>
            <a:ext cx="24653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i="0" dirty="0">
                <a:solidFill>
                  <a:srgbClr val="C00000"/>
                </a:solidFill>
              </a:rPr>
              <a:t>Flat-tailed Horned Lizard</a:t>
            </a:r>
          </a:p>
          <a:p>
            <a:pPr algn="ctr"/>
            <a:r>
              <a:rPr lang="en-US" sz="1400" i="1" dirty="0" err="1">
                <a:solidFill>
                  <a:srgbClr val="C00000"/>
                </a:solidFill>
              </a:rPr>
              <a:t>Phrynosoma</a:t>
            </a:r>
            <a:r>
              <a:rPr lang="en-US" sz="1400" i="1" dirty="0">
                <a:solidFill>
                  <a:srgbClr val="C00000"/>
                </a:solidFill>
              </a:rPr>
              <a:t> </a:t>
            </a:r>
            <a:r>
              <a:rPr lang="en-US" sz="1400" i="1" dirty="0" err="1">
                <a:solidFill>
                  <a:srgbClr val="C00000"/>
                </a:solidFill>
              </a:rPr>
              <a:t>mcallii</a:t>
            </a:r>
            <a:endParaRPr lang="en-US" sz="1400" i="1" dirty="0">
              <a:solidFill>
                <a:srgbClr val="C00000"/>
              </a:solidFill>
            </a:endParaRPr>
          </a:p>
        </p:txBody>
      </p:sp>
      <p:sp>
        <p:nvSpPr>
          <p:cNvPr id="167994" name="Line 58"/>
          <p:cNvSpPr>
            <a:spLocks noChangeShapeType="1"/>
          </p:cNvSpPr>
          <p:nvPr/>
        </p:nvSpPr>
        <p:spPr bwMode="auto">
          <a:xfrm flipV="1">
            <a:off x="7137400" y="3354388"/>
            <a:ext cx="263525" cy="1071562"/>
          </a:xfrm>
          <a:prstGeom prst="line">
            <a:avLst/>
          </a:prstGeom>
          <a:noFill/>
          <a:ln w="22225">
            <a:solidFill>
              <a:srgbClr val="00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995" name="Line 59"/>
          <p:cNvSpPr>
            <a:spLocks noChangeShapeType="1"/>
          </p:cNvSpPr>
          <p:nvPr/>
        </p:nvSpPr>
        <p:spPr bwMode="auto">
          <a:xfrm flipH="1" flipV="1">
            <a:off x="6827838" y="3390900"/>
            <a:ext cx="74612" cy="117475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996" name="Line 60"/>
          <p:cNvSpPr>
            <a:spLocks noChangeShapeType="1"/>
          </p:cNvSpPr>
          <p:nvPr/>
        </p:nvSpPr>
        <p:spPr bwMode="auto">
          <a:xfrm flipV="1">
            <a:off x="8389938" y="3514725"/>
            <a:ext cx="635000" cy="2112963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997" name="Line 61"/>
          <p:cNvSpPr>
            <a:spLocks noChangeShapeType="1"/>
          </p:cNvSpPr>
          <p:nvPr/>
        </p:nvSpPr>
        <p:spPr bwMode="auto">
          <a:xfrm flipH="1" flipV="1">
            <a:off x="6251575" y="3643313"/>
            <a:ext cx="612775" cy="1316037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998" name="Line 62"/>
          <p:cNvSpPr>
            <a:spLocks noChangeShapeType="1"/>
          </p:cNvSpPr>
          <p:nvPr/>
        </p:nvSpPr>
        <p:spPr bwMode="auto">
          <a:xfrm flipH="1" flipV="1">
            <a:off x="5683250" y="3990975"/>
            <a:ext cx="1365250" cy="1584325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999" name="Line 63"/>
          <p:cNvSpPr>
            <a:spLocks noChangeShapeType="1"/>
          </p:cNvSpPr>
          <p:nvPr/>
        </p:nvSpPr>
        <p:spPr bwMode="auto">
          <a:xfrm flipV="1">
            <a:off x="7429500" y="3498850"/>
            <a:ext cx="322263" cy="1073150"/>
          </a:xfrm>
          <a:prstGeom prst="line">
            <a:avLst/>
          </a:prstGeom>
          <a:noFill/>
          <a:ln w="22225">
            <a:solidFill>
              <a:srgbClr val="CC00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8001" name="Freeform 65"/>
          <p:cNvSpPr>
            <a:spLocks/>
          </p:cNvSpPr>
          <p:nvPr/>
        </p:nvSpPr>
        <p:spPr bwMode="auto">
          <a:xfrm>
            <a:off x="5254625" y="3790950"/>
            <a:ext cx="1658938" cy="2246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3" y="1020"/>
              </a:cxn>
              <a:cxn ang="0">
                <a:pos x="1106" y="1446"/>
              </a:cxn>
            </a:cxnLst>
            <a:rect l="0" t="0" r="r" b="b"/>
            <a:pathLst>
              <a:path w="1106" h="1446">
                <a:moveTo>
                  <a:pt x="0" y="0"/>
                </a:moveTo>
                <a:cubicBezTo>
                  <a:pt x="79" y="170"/>
                  <a:pt x="289" y="779"/>
                  <a:pt x="473" y="1020"/>
                </a:cubicBezTo>
                <a:cubicBezTo>
                  <a:pt x="657" y="1261"/>
                  <a:pt x="974" y="1357"/>
                  <a:pt x="1106" y="1446"/>
                </a:cubicBezTo>
              </a:path>
            </a:pathLst>
          </a:custGeom>
          <a:noFill/>
          <a:ln w="22225">
            <a:solidFill>
              <a:srgbClr val="33CC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8013" name="Line 77"/>
          <p:cNvSpPr>
            <a:spLocks noChangeShapeType="1"/>
          </p:cNvSpPr>
          <p:nvPr/>
        </p:nvSpPr>
        <p:spPr bwMode="auto">
          <a:xfrm>
            <a:off x="5187950" y="2582863"/>
            <a:ext cx="74613" cy="1233487"/>
          </a:xfrm>
          <a:prstGeom prst="line">
            <a:avLst/>
          </a:prstGeom>
          <a:noFill/>
          <a:ln w="22225">
            <a:solidFill>
              <a:srgbClr val="33CC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6184" y="152400"/>
            <a:ext cx="3657600" cy="6705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152400" y="457200"/>
            <a:ext cx="34290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C00"/>
                </a:solidFill>
              </a:rPr>
              <a:t>Summary…</a:t>
            </a:r>
          </a:p>
          <a:p>
            <a:endParaRPr lang="en-US" sz="3200" dirty="0">
              <a:solidFill>
                <a:srgbClr val="FFCC00"/>
              </a:solidFill>
            </a:endParaRPr>
          </a:p>
          <a:p>
            <a:r>
              <a:rPr lang="en-US" sz="2400" dirty="0">
                <a:solidFill>
                  <a:srgbClr val="FFCC00"/>
                </a:solidFill>
              </a:rPr>
              <a:t>DTW is an extraordinarily powerful and useful tool.</a:t>
            </a:r>
          </a:p>
          <a:p>
            <a:endParaRPr lang="en-US" sz="2400" dirty="0">
              <a:solidFill>
                <a:srgbClr val="FFCC00"/>
              </a:solidFill>
            </a:endParaRPr>
          </a:p>
          <a:p>
            <a:r>
              <a:rPr lang="en-US" sz="2400" dirty="0">
                <a:solidFill>
                  <a:srgbClr val="FFCC00"/>
                </a:solidFill>
              </a:rPr>
              <a:t>Its uses are limited only by our imaginations.</a:t>
            </a:r>
          </a:p>
          <a:p>
            <a:endParaRPr lang="en-US" sz="2400" dirty="0">
              <a:solidFill>
                <a:srgbClr val="FFCC00"/>
              </a:solidFill>
            </a:endParaRPr>
          </a:p>
          <a:p>
            <a:r>
              <a:rPr lang="en-US" sz="2400" dirty="0">
                <a:solidFill>
                  <a:srgbClr val="FFCC00"/>
                </a:solidFill>
              </a:rPr>
              <a:t>We believe it will remain and important part of the data mining toolbox for decades to come.</a:t>
            </a:r>
          </a:p>
          <a:p>
            <a:r>
              <a:rPr lang="en-US" sz="2400" dirty="0">
                <a:solidFill>
                  <a:srgbClr val="FFCC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752600"/>
            <a:ext cx="73909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Texas sharpshooter plot is a recent invention</a:t>
            </a:r>
          </a:p>
          <a:p>
            <a:endParaRPr lang="en-US" dirty="0"/>
          </a:p>
          <a:p>
            <a:r>
              <a:rPr lang="en-US" dirty="0"/>
              <a:t>It is sort of a more visual version of a contingency table, or confusion matrix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32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19075"/>
            <a:ext cx="7772400" cy="762000"/>
          </a:xfrm>
        </p:spPr>
        <p:txBody>
          <a:bodyPr tIns="0" bIns="0"/>
          <a:lstStyle/>
          <a:p>
            <a:pPr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</a:rPr>
              <a:t>ROC curves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731125" cy="3792538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en-US" sz="3000" i="1">
                <a:solidFill>
                  <a:schemeClr val="hlink"/>
                </a:solidFill>
                <a:latin typeface="Times New Roman" panose="02020603050405020304" pitchFamily="18" charset="0"/>
              </a:rPr>
              <a:t>ROC</a:t>
            </a:r>
            <a:r>
              <a:rPr lang="en-US" altLang="en-US" sz="3000">
                <a:latin typeface="Times New Roman" panose="02020603050405020304" pitchFamily="18" charset="0"/>
              </a:rPr>
              <a:t> = </a:t>
            </a:r>
            <a:r>
              <a:rPr lang="en-US" altLang="en-US" sz="3000" i="1">
                <a:solidFill>
                  <a:schemeClr val="hlink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3000" i="1">
                <a:latin typeface="Times New Roman" panose="02020603050405020304" pitchFamily="18" charset="0"/>
              </a:rPr>
              <a:t>eceiver </a:t>
            </a:r>
            <a:r>
              <a:rPr lang="en-US" altLang="en-US" sz="3000" i="1">
                <a:solidFill>
                  <a:schemeClr val="hlink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sz="3000" i="1">
                <a:latin typeface="Times New Roman" panose="02020603050405020304" pitchFamily="18" charset="0"/>
              </a:rPr>
              <a:t>perating </a:t>
            </a:r>
            <a:r>
              <a:rPr lang="en-US" altLang="en-US" sz="3000" i="1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3000" i="1">
                <a:latin typeface="Times New Roman" panose="02020603050405020304" pitchFamily="18" charset="0"/>
              </a:rPr>
              <a:t>haracteristic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en-US" sz="3000">
                <a:latin typeface="Times New Roman" panose="02020603050405020304" pitchFamily="18" charset="0"/>
              </a:rPr>
              <a:t>Started in electronic signal detection theory (1940s - 1950s)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en-US" sz="3000">
                <a:latin typeface="Times New Roman" panose="02020603050405020304" pitchFamily="18" charset="0"/>
              </a:rPr>
              <a:t>Has become very popular method used in machine learning/data mining applications to assess classifiers</a:t>
            </a:r>
          </a:p>
        </p:txBody>
      </p:sp>
    </p:spTree>
    <p:extLst>
      <p:ext uri="{BB962C8B-B14F-4D97-AF65-F5344CB8AC3E}">
        <p14:creationId xmlns:p14="http://schemas.microsoft.com/office/powerpoint/2010/main" val="300570306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 tIns="0" bIns="0"/>
          <a:lstStyle/>
          <a:p>
            <a:pPr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</a:rPr>
              <a:t>ROC curves:  simplest case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9575" y="1371600"/>
            <a:ext cx="8350250" cy="379253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en-US" sz="3000">
                <a:latin typeface="Times New Roman" panose="02020603050405020304" pitchFamily="18" charset="0"/>
              </a:rPr>
              <a:t>Consider diagnostic test for a disease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en-US" sz="3000">
                <a:latin typeface="Times New Roman" panose="02020603050405020304" pitchFamily="18" charset="0"/>
              </a:rPr>
              <a:t>Test has two possible outcomes:</a:t>
            </a:r>
          </a:p>
          <a:p>
            <a:pPr lvl="1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en-US">
                <a:latin typeface="Times New Roman" panose="02020603050405020304" pitchFamily="18" charset="0"/>
              </a:rPr>
              <a:t>‘positive’ = suggesting presence of disease</a:t>
            </a:r>
          </a:p>
          <a:p>
            <a:pPr lvl="1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en-US">
                <a:latin typeface="Times New Roman" panose="02020603050405020304" pitchFamily="18" charset="0"/>
              </a:rPr>
              <a:t> ‘negative’ = suggesting absence of disease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en-US" sz="3000">
                <a:latin typeface="Times New Roman" panose="02020603050405020304" pitchFamily="18" charset="0"/>
              </a:rPr>
              <a:t>An individual can test either positive or negative for the disease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en-US" sz="2400">
                <a:latin typeface="Times New Roman" panose="02020603050405020304" pitchFamily="18" charset="0"/>
              </a:rPr>
              <a:t>For “positive/negative” think “katydid/grasshopper”, or “male/female”, or “spam/not spam” etc</a:t>
            </a:r>
            <a:endParaRPr lang="en-US" altLang="en-US" sz="22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endParaRPr lang="en-US" altLang="en-US" sz="22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79328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3038"/>
            <a:ext cx="8229600" cy="1143000"/>
          </a:xfrm>
        </p:spPr>
        <p:txBody>
          <a:bodyPr/>
          <a:lstStyle/>
          <a:p>
            <a:pPr eaLnBrk="1" hangingPunct="1">
              <a:tabLst>
                <a:tab pos="4289425" algn="l"/>
              </a:tabLst>
            </a:pPr>
            <a:r>
              <a:rPr lang="en-US" altLang="en-US" dirty="0">
                <a:latin typeface="Times New Roman" panose="02020603050405020304" pitchFamily="18" charset="0"/>
              </a:rPr>
              <a:t>Contingencies</a:t>
            </a:r>
          </a:p>
        </p:txBody>
      </p:sp>
      <p:graphicFrame>
        <p:nvGraphicFramePr>
          <p:cNvPr id="57347" name="Group 3"/>
          <p:cNvGraphicFramePr>
            <a:graphicFrameLocks noGrp="1"/>
          </p:cNvGraphicFramePr>
          <p:nvPr>
            <p:ph idx="1"/>
          </p:nvPr>
        </p:nvGraphicFramePr>
        <p:xfrm>
          <a:off x="381000" y="1981200"/>
          <a:ext cx="7920038" cy="4114801"/>
        </p:xfrm>
        <a:graphic>
          <a:graphicData uri="http://schemas.openxmlformats.org/drawingml/2006/table">
            <a:tbl>
              <a:tblPr/>
              <a:tblGrid>
                <a:gridCol w="241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2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0125">
                <a:tc rowSpan="2"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Our Classification Was</a:t>
                      </a:r>
                      <a:endParaRPr kumimoji="0" lang="en-US" alt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601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It’s NOT a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Heart Attack</a:t>
                      </a:r>
                      <a:endParaRPr kumimoji="0" lang="en-US" altLang="en-US" sz="4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Heart Attack!!!</a:t>
                      </a:r>
                      <a:endParaRPr kumimoji="0" lang="en-US" altLang="en-US" sz="4400" b="0" i="1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8538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GOLD STANDARD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TRUTH</a:t>
                      </a:r>
                      <a:endParaRPr kumimoji="0" lang="en-US" alt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Was NOT a Heart Attack</a:t>
                      </a:r>
                      <a:endParaRPr kumimoji="0" lang="en-US" altLang="en-US" sz="4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0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Was a Heart Attack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C99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5601" y="1422400"/>
            <a:ext cx="309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Warning, may be “flipped” in different books/papers</a:t>
            </a:r>
          </a:p>
        </p:txBody>
      </p:sp>
    </p:spTree>
    <p:extLst>
      <p:ext uri="{BB962C8B-B14F-4D97-AF65-F5344CB8AC3E}">
        <p14:creationId xmlns:p14="http://schemas.microsoft.com/office/powerpoint/2010/main" val="121789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588" y="1447800"/>
            <a:ext cx="5893196" cy="441989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perspectiveContrastingLeftFacing"/>
            <a:lightRig rig="threePt" dir="t"/>
          </a:scene3d>
        </p:spPr>
      </p:pic>
      <p:sp>
        <p:nvSpPr>
          <p:cNvPr id="6" name="TextBox 5"/>
          <p:cNvSpPr txBox="1"/>
          <p:nvPr/>
        </p:nvSpPr>
        <p:spPr>
          <a:xfrm>
            <a:off x="304801" y="381000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Quick Reminder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We saw the nearest neighbor algorithm.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As we saw that we could use any distance function…</a:t>
            </a:r>
          </a:p>
        </p:txBody>
      </p:sp>
    </p:spTree>
    <p:extLst>
      <p:ext uri="{BB962C8B-B14F-4D97-AF65-F5344CB8AC3E}">
        <p14:creationId xmlns:p14="http://schemas.microsoft.com/office/powerpoint/2010/main" val="3447929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Some Terms</a:t>
            </a:r>
          </a:p>
        </p:txBody>
      </p:sp>
      <p:graphicFrame>
        <p:nvGraphicFramePr>
          <p:cNvPr id="58371" name="Group 3"/>
          <p:cNvGraphicFramePr>
            <a:graphicFrameLocks noGrp="1"/>
          </p:cNvGraphicFramePr>
          <p:nvPr>
            <p:ph idx="1"/>
          </p:nvPr>
        </p:nvGraphicFramePr>
        <p:xfrm>
          <a:off x="381000" y="1981200"/>
          <a:ext cx="7920038" cy="4114801"/>
        </p:xfrm>
        <a:graphic>
          <a:graphicData uri="http://schemas.openxmlformats.org/drawingml/2006/table">
            <a:tbl>
              <a:tblPr/>
              <a:tblGrid>
                <a:gridCol w="241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2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0125">
                <a:tc rowSpan="2"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MODEL PREDICTED</a:t>
                      </a:r>
                      <a:endParaRPr kumimoji="0" lang="en-US" alt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601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 EVENT</a:t>
                      </a:r>
                      <a:endParaRPr kumimoji="0" lang="en-US" altLang="en-US" sz="4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EVENT</a:t>
                      </a:r>
                      <a:endParaRPr kumimoji="0" lang="en-US" altLang="en-US" sz="4400" b="0" i="1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85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GOLD STANDARD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TRUTH</a:t>
                      </a:r>
                      <a:endParaRPr kumimoji="0" lang="en-US" alt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 EVENT</a:t>
                      </a:r>
                      <a:endParaRPr kumimoji="0" lang="en-US" altLang="en-US" sz="4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TRUE NEGATIVE</a:t>
                      </a:r>
                      <a:endParaRPr kumimoji="0" lang="en-US" alt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0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EVENT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TRUE POSITIVE</a:t>
                      </a:r>
                      <a:endParaRPr kumimoji="0" lang="en-US" alt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173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Some More Terms</a:t>
            </a:r>
          </a:p>
        </p:txBody>
      </p:sp>
      <p:graphicFrame>
        <p:nvGraphicFramePr>
          <p:cNvPr id="59395" name="Group 3"/>
          <p:cNvGraphicFramePr>
            <a:graphicFrameLocks noGrp="1"/>
          </p:cNvGraphicFramePr>
          <p:nvPr>
            <p:ph idx="1"/>
          </p:nvPr>
        </p:nvGraphicFramePr>
        <p:xfrm>
          <a:off x="381000" y="1981200"/>
          <a:ext cx="8153400" cy="4127559"/>
        </p:xfrm>
        <a:graphic>
          <a:graphicData uri="http://schemas.openxmlformats.org/drawingml/2006/table">
            <a:tbl>
              <a:tblPr/>
              <a:tblGrid>
                <a:gridCol w="241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0014">
                <a:tc rowSpan="2"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MODEL PREDICTED</a:t>
                      </a:r>
                      <a:endParaRPr kumimoji="0" lang="en-US" alt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5889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 EVENT</a:t>
                      </a:r>
                      <a:endParaRPr kumimoji="0" lang="en-US" altLang="en-US" sz="4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EVENT</a:t>
                      </a:r>
                      <a:endParaRPr kumimoji="0" lang="en-US" altLang="en-US" sz="4400" b="0" i="1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79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GOLD STANDARD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TRUTH</a:t>
                      </a:r>
                      <a:endParaRPr kumimoji="0" lang="en-US" alt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 EVENT</a:t>
                      </a:r>
                      <a:endParaRPr kumimoji="0" lang="en-US" altLang="en-US" sz="4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FALSE POSITIVE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(Type 1 Error)</a:t>
                      </a:r>
                      <a:endParaRPr kumimoji="0" lang="en-US" alt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7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EVENT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FALSE NEGATIVE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(Type 2 Error)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35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Accuracy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975" y="1028700"/>
            <a:ext cx="8753475" cy="4114800"/>
          </a:xfrm>
        </p:spPr>
        <p:txBody>
          <a:bodyPr/>
          <a:lstStyle/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What does this mean?</a:t>
            </a:r>
          </a:p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Contingency Table Interpretation</a:t>
            </a:r>
          </a:p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  <a:p>
            <a:pPr algn="ctr" eaLnBrk="1" hangingPunct="1">
              <a:buFontTx/>
              <a:buNone/>
            </a:pPr>
            <a:r>
              <a:rPr lang="en-US" altLang="en-US" sz="1800" u="sng">
                <a:solidFill>
                  <a:srgbClr val="CC9900"/>
                </a:solidFill>
                <a:cs typeface="Times New Roman" panose="02020603050405020304" pitchFamily="18" charset="0"/>
              </a:rPr>
              <a:t>(True Positives)</a:t>
            </a:r>
            <a:r>
              <a:rPr lang="en-US" altLang="en-US" sz="1800" b="1" u="sng">
                <a:latin typeface="Times New Roman" panose="02020603050405020304" pitchFamily="18" charset="0"/>
              </a:rPr>
              <a:t>    +   </a:t>
            </a:r>
            <a:r>
              <a:rPr lang="en-US" altLang="en-US" sz="1800" u="sng">
                <a:solidFill>
                  <a:srgbClr val="3333FF"/>
                </a:solidFill>
                <a:cs typeface="Times New Roman" panose="02020603050405020304" pitchFamily="18" charset="0"/>
              </a:rPr>
              <a:t>(True Negatives)</a:t>
            </a:r>
          </a:p>
          <a:p>
            <a:pPr algn="ctr" eaLnBrk="1" hangingPunct="1">
              <a:buFontTx/>
              <a:buNone/>
            </a:pPr>
            <a:r>
              <a:rPr lang="en-US" altLang="en-US" sz="1800">
                <a:solidFill>
                  <a:srgbClr val="CC9900"/>
                </a:solidFill>
                <a:cs typeface="Times New Roman" panose="02020603050405020304" pitchFamily="18" charset="0"/>
              </a:rPr>
              <a:t>  (True Positives)</a:t>
            </a: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</a:rPr>
              <a:t>+</a:t>
            </a: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3333FF"/>
                </a:solidFill>
                <a:cs typeface="Times New Roman" panose="02020603050405020304" pitchFamily="18" charset="0"/>
              </a:rPr>
              <a:t>(True Negatives) </a:t>
            </a: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</a:rPr>
              <a:t>+</a:t>
            </a: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(False Positives)</a:t>
            </a: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</a:rPr>
              <a:t>+</a:t>
            </a: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008000"/>
                </a:solidFill>
                <a:cs typeface="Times New Roman" panose="02020603050405020304" pitchFamily="18" charset="0"/>
              </a:rPr>
              <a:t>(False Negatives)</a:t>
            </a:r>
          </a:p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Is this a good measure?  </a:t>
            </a:r>
          </a:p>
        </p:txBody>
      </p:sp>
      <p:graphicFrame>
        <p:nvGraphicFramePr>
          <p:cNvPr id="60453" name="Group 37"/>
          <p:cNvGraphicFramePr>
            <a:graphicFrameLocks noGrp="1"/>
          </p:cNvGraphicFramePr>
          <p:nvPr/>
        </p:nvGraphicFramePr>
        <p:xfrm>
          <a:off x="4273550" y="3967163"/>
          <a:ext cx="4748213" cy="2593990"/>
        </p:xfrm>
        <a:graphic>
          <a:graphicData uri="http://schemas.openxmlformats.org/drawingml/2006/table">
            <a:tbl>
              <a:tblPr/>
              <a:tblGrid>
                <a:gridCol w="1449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699">
                <a:tc rowSpan="2"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Our Classification Was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239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It’s NOT a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Heart Attack</a:t>
                      </a:r>
                      <a:endParaRPr kumimoji="0" lang="en-US" alt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Heart Attack!!!</a:t>
                      </a:r>
                      <a:endParaRPr kumimoji="0" lang="en-US" altLang="en-US" sz="2800" b="0" i="1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52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GOLD STANDARD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TRUTH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Was NOT a Heart Attack</a:t>
                      </a:r>
                      <a:endParaRPr kumimoji="0" lang="en-US" alt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9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Was a Heart Attack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CC99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770" name="Line 36"/>
          <p:cNvSpPr>
            <a:spLocks noChangeShapeType="1"/>
          </p:cNvSpPr>
          <p:nvPr/>
        </p:nvSpPr>
        <p:spPr bwMode="auto">
          <a:xfrm>
            <a:off x="639763" y="3063875"/>
            <a:ext cx="7666037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07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77875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Is </a:t>
            </a:r>
            <a:r>
              <a:rPr lang="en-US" altLang="en-US" sz="4000">
                <a:latin typeface="Times New Roman" panose="02020603050405020304" pitchFamily="18" charset="0"/>
              </a:rPr>
              <a:t>accuracy</a:t>
            </a:r>
            <a:r>
              <a:rPr lang="en-US" altLang="en-US">
                <a:latin typeface="Times New Roman" panose="02020603050405020304" pitchFamily="18" charset="0"/>
              </a:rPr>
              <a:t> a good measure?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975" y="1028700"/>
            <a:ext cx="8753475" cy="4114800"/>
          </a:xfrm>
        </p:spPr>
        <p:txBody>
          <a:bodyPr/>
          <a:lstStyle/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Suppose that one class is very rare… </a:t>
            </a:r>
          </a:p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  <a:p>
            <a:pPr algn="ctr" eaLnBrk="1" hangingPunct="1">
              <a:buFontTx/>
              <a:buNone/>
            </a:pPr>
            <a:r>
              <a:rPr lang="en-US" altLang="en-US" sz="1800" u="sng">
                <a:solidFill>
                  <a:srgbClr val="CC9900"/>
                </a:solidFill>
                <a:cs typeface="Times New Roman" panose="02020603050405020304" pitchFamily="18" charset="0"/>
              </a:rPr>
              <a:t>(True Positives)</a:t>
            </a:r>
            <a:r>
              <a:rPr lang="en-US" altLang="en-US" sz="1800" b="1" u="sng">
                <a:latin typeface="Times New Roman" panose="02020603050405020304" pitchFamily="18" charset="0"/>
              </a:rPr>
              <a:t>    +   </a:t>
            </a:r>
            <a:r>
              <a:rPr lang="en-US" altLang="en-US" sz="1800" u="sng">
                <a:solidFill>
                  <a:srgbClr val="3333FF"/>
                </a:solidFill>
                <a:cs typeface="Times New Roman" panose="02020603050405020304" pitchFamily="18" charset="0"/>
              </a:rPr>
              <a:t>(True Negatives)</a:t>
            </a:r>
          </a:p>
          <a:p>
            <a:pPr algn="ctr" eaLnBrk="1" hangingPunct="1">
              <a:buFontTx/>
              <a:buNone/>
            </a:pPr>
            <a:r>
              <a:rPr lang="en-US" altLang="en-US" sz="1800">
                <a:solidFill>
                  <a:srgbClr val="CC9900"/>
                </a:solidFill>
                <a:cs typeface="Times New Roman" panose="02020603050405020304" pitchFamily="18" charset="0"/>
              </a:rPr>
              <a:t>  (True Positives)</a:t>
            </a: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</a:rPr>
              <a:t>+</a:t>
            </a: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3333FF"/>
                </a:solidFill>
                <a:cs typeface="Times New Roman" panose="02020603050405020304" pitchFamily="18" charset="0"/>
              </a:rPr>
              <a:t>(True Negatives) </a:t>
            </a: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</a:rPr>
              <a:t>+</a:t>
            </a: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(False Positives)</a:t>
            </a: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</a:rPr>
              <a:t>+</a:t>
            </a: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008000"/>
                </a:solidFill>
                <a:cs typeface="Times New Roman" panose="02020603050405020304" pitchFamily="18" charset="0"/>
              </a:rPr>
              <a:t>(False Negatives)</a:t>
            </a:r>
          </a:p>
          <a:p>
            <a:pPr algn="ctr" eaLnBrk="1" hangingPunct="1">
              <a:buFontTx/>
              <a:buNone/>
            </a:pPr>
            <a:endParaRPr lang="en-US" altLang="en-US" sz="1800" u="sng">
              <a:solidFill>
                <a:srgbClr val="CC9900"/>
              </a:solidFill>
              <a:cs typeface="Times New Roman" panose="02020603050405020304" pitchFamily="18" charset="0"/>
            </a:endParaRPr>
          </a:p>
          <a:p>
            <a:pPr algn="ctr" eaLnBrk="1" hangingPunct="1">
              <a:buFontTx/>
              <a:buNone/>
            </a:pPr>
            <a:r>
              <a:rPr lang="en-US" altLang="en-US" sz="1800" u="sng">
                <a:solidFill>
                  <a:srgbClr val="CC9900"/>
                </a:solidFill>
                <a:cs typeface="Times New Roman" panose="02020603050405020304" pitchFamily="18" charset="0"/>
              </a:rPr>
              <a:t>(0)</a:t>
            </a:r>
            <a:r>
              <a:rPr lang="en-US" altLang="en-US" sz="1800" b="1" u="sng">
                <a:latin typeface="Times New Roman" panose="02020603050405020304" pitchFamily="18" charset="0"/>
              </a:rPr>
              <a:t>    +   </a:t>
            </a:r>
            <a:r>
              <a:rPr lang="en-US" altLang="en-US" sz="1800" u="sng">
                <a:solidFill>
                  <a:srgbClr val="3333FF"/>
                </a:solidFill>
                <a:cs typeface="Times New Roman" panose="02020603050405020304" pitchFamily="18" charset="0"/>
              </a:rPr>
              <a:t>(99,996)</a:t>
            </a:r>
          </a:p>
          <a:p>
            <a:pPr algn="ctr" eaLnBrk="1" hangingPunct="1">
              <a:buFontTx/>
              <a:buNone/>
            </a:pPr>
            <a:r>
              <a:rPr lang="en-US" altLang="en-US" sz="1800">
                <a:solidFill>
                  <a:srgbClr val="CC9900"/>
                </a:solidFill>
                <a:cs typeface="Times New Roman" panose="02020603050405020304" pitchFamily="18" charset="0"/>
              </a:rPr>
              <a:t>  (0)</a:t>
            </a: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</a:rPr>
              <a:t>+</a:t>
            </a: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3333FF"/>
                </a:solidFill>
                <a:cs typeface="Times New Roman" panose="02020603050405020304" pitchFamily="18" charset="0"/>
              </a:rPr>
              <a:t>(99,996) </a:t>
            </a: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</a:rPr>
              <a:t>+</a:t>
            </a: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(1)</a:t>
            </a: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</a:rPr>
              <a:t>+</a:t>
            </a: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008000"/>
                </a:solidFill>
                <a:cs typeface="Times New Roman" panose="02020603050405020304" pitchFamily="18" charset="0"/>
              </a:rPr>
              <a:t>(3)</a:t>
            </a:r>
          </a:p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Accuracy = 99.996</a:t>
            </a:r>
          </a:p>
        </p:txBody>
      </p:sp>
      <p:graphicFrame>
        <p:nvGraphicFramePr>
          <p:cNvPr id="61480" name="Group 40"/>
          <p:cNvGraphicFramePr>
            <a:graphicFrameLocks noGrp="1"/>
          </p:cNvGraphicFramePr>
          <p:nvPr/>
        </p:nvGraphicFramePr>
        <p:xfrm>
          <a:off x="4273550" y="3967163"/>
          <a:ext cx="4748213" cy="2586037"/>
        </p:xfrm>
        <a:graphic>
          <a:graphicData uri="http://schemas.openxmlformats.org/drawingml/2006/table">
            <a:tbl>
              <a:tblPr/>
              <a:tblGrid>
                <a:gridCol w="104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968">
                <a:tc rowSpan="2"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1" marB="45731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Our Classification Was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21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Not bomb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bomb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635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GOLD STANDARD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TRUTH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Not bomb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99,996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2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bomb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CC99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794" name="Line 30"/>
          <p:cNvSpPr>
            <a:spLocks noChangeShapeType="1"/>
          </p:cNvSpPr>
          <p:nvPr/>
        </p:nvSpPr>
        <p:spPr bwMode="auto">
          <a:xfrm>
            <a:off x="958850" y="2196572"/>
            <a:ext cx="7666038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5" name="Line 41"/>
          <p:cNvSpPr>
            <a:spLocks noChangeShapeType="1"/>
          </p:cNvSpPr>
          <p:nvPr/>
        </p:nvSpPr>
        <p:spPr bwMode="auto">
          <a:xfrm>
            <a:off x="3481388" y="3184525"/>
            <a:ext cx="203517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6" name="Text Box 42"/>
          <p:cNvSpPr txBox="1">
            <a:spLocks noChangeArrowheads="1"/>
          </p:cNvSpPr>
          <p:nvPr/>
        </p:nvSpPr>
        <p:spPr bwMode="auto">
          <a:xfrm>
            <a:off x="122238" y="5267325"/>
            <a:ext cx="29860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latin typeface="Times New Roman" panose="02020603050405020304" pitchFamily="18" charset="0"/>
              </a:rPr>
              <a:t>Our accuracy is very high, but we missed three bombs!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9257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2" name="Group 4"/>
          <p:cNvGraphicFramePr>
            <a:graphicFrameLocks noGrp="1"/>
          </p:cNvGraphicFramePr>
          <p:nvPr/>
        </p:nvGraphicFramePr>
        <p:xfrm>
          <a:off x="403225" y="363538"/>
          <a:ext cx="4748213" cy="2586037"/>
        </p:xfrm>
        <a:graphic>
          <a:graphicData uri="http://schemas.openxmlformats.org/drawingml/2006/table">
            <a:tbl>
              <a:tblPr/>
              <a:tblGrid>
                <a:gridCol w="104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968">
                <a:tc rowSpan="2"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1" marB="45731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Our Classification Was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21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Not bomb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bomb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635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GOLD STANDARD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TRUTH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Not bomb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99,996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2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bomb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CC99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816" name="Text Box 35"/>
          <p:cNvSpPr txBox="1">
            <a:spLocks noChangeArrowheads="1"/>
          </p:cNvSpPr>
          <p:nvPr/>
        </p:nvSpPr>
        <p:spPr bwMode="auto">
          <a:xfrm>
            <a:off x="265113" y="4067175"/>
            <a:ext cx="386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We would like to reduce this number</a:t>
            </a:r>
          </a:p>
        </p:txBody>
      </p:sp>
      <p:sp>
        <p:nvSpPr>
          <p:cNvPr id="33817" name="Line 36"/>
          <p:cNvSpPr>
            <a:spLocks noChangeShapeType="1"/>
          </p:cNvSpPr>
          <p:nvPr/>
        </p:nvSpPr>
        <p:spPr bwMode="auto">
          <a:xfrm flipH="1" flipV="1">
            <a:off x="3589338" y="2811463"/>
            <a:ext cx="533400" cy="142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8" name="Text Box 37"/>
          <p:cNvSpPr txBox="1">
            <a:spLocks noChangeArrowheads="1"/>
          </p:cNvSpPr>
          <p:nvPr/>
        </p:nvSpPr>
        <p:spPr bwMode="auto">
          <a:xfrm>
            <a:off x="4746625" y="3609975"/>
            <a:ext cx="417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Even if it means increasing this number</a:t>
            </a:r>
          </a:p>
        </p:txBody>
      </p:sp>
      <p:sp>
        <p:nvSpPr>
          <p:cNvPr id="33819" name="Line 38"/>
          <p:cNvSpPr>
            <a:spLocks noChangeShapeType="1"/>
          </p:cNvSpPr>
          <p:nvPr/>
        </p:nvSpPr>
        <p:spPr bwMode="auto">
          <a:xfrm flipH="1" flipV="1">
            <a:off x="4838700" y="2103438"/>
            <a:ext cx="3344863" cy="150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74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8153400" cy="762000"/>
          </a:xfrm>
        </p:spPr>
        <p:txBody>
          <a:bodyPr tIns="0" bIns="0"/>
          <a:lstStyle/>
          <a:p>
            <a:pPr eaLnBrk="1" hangingPunct="1"/>
            <a:r>
              <a:rPr lang="en-US" altLang="en-US" sz="4000"/>
              <a:t>Specific Example</a:t>
            </a:r>
          </a:p>
        </p:txBody>
      </p:sp>
      <p:sp>
        <p:nvSpPr>
          <p:cNvPr id="34819" name="Line 3"/>
          <p:cNvSpPr>
            <a:spLocks noChangeShapeType="1"/>
          </p:cNvSpPr>
          <p:nvPr/>
        </p:nvSpPr>
        <p:spPr bwMode="auto">
          <a:xfrm>
            <a:off x="914400" y="4648200"/>
            <a:ext cx="716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886200" y="51054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Comic Sans MS" panose="030F0702030302020204" pitchFamily="66" charset="0"/>
              </a:rPr>
              <a:t>Test Result</a:t>
            </a:r>
          </a:p>
        </p:txBody>
      </p:sp>
      <p:sp>
        <p:nvSpPr>
          <p:cNvPr id="34821" name="Freeform 5"/>
          <p:cNvSpPr>
            <a:spLocks/>
          </p:cNvSpPr>
          <p:nvPr/>
        </p:nvSpPr>
        <p:spPr bwMode="auto">
          <a:xfrm>
            <a:off x="3581400" y="2819400"/>
            <a:ext cx="3933825" cy="1819275"/>
          </a:xfrm>
          <a:custGeom>
            <a:avLst/>
            <a:gdLst>
              <a:gd name="T0" fmla="*/ 0 w 2478"/>
              <a:gd name="T1" fmla="*/ 2147483647 h 1146"/>
              <a:gd name="T2" fmla="*/ 2147483647 w 2478"/>
              <a:gd name="T3" fmla="*/ 2147483647 h 1146"/>
              <a:gd name="T4" fmla="*/ 2147483647 w 2478"/>
              <a:gd name="T5" fmla="*/ 2147483647 h 1146"/>
              <a:gd name="T6" fmla="*/ 2147483647 w 2478"/>
              <a:gd name="T7" fmla="*/ 2147483647 h 1146"/>
              <a:gd name="T8" fmla="*/ 2147483647 w 2478"/>
              <a:gd name="T9" fmla="*/ 2147483647 h 1146"/>
              <a:gd name="T10" fmla="*/ 2147483647 w 2478"/>
              <a:gd name="T11" fmla="*/ 2147483647 h 1146"/>
              <a:gd name="T12" fmla="*/ 2147483647 w 2478"/>
              <a:gd name="T13" fmla="*/ 2147483647 h 1146"/>
              <a:gd name="T14" fmla="*/ 2147483647 w 2478"/>
              <a:gd name="T15" fmla="*/ 2147483647 h 1146"/>
              <a:gd name="T16" fmla="*/ 2147483647 w 2478"/>
              <a:gd name="T17" fmla="*/ 2147483647 h 1146"/>
              <a:gd name="T18" fmla="*/ 2147483647 w 2478"/>
              <a:gd name="T19" fmla="*/ 2147483647 h 1146"/>
              <a:gd name="T20" fmla="*/ 2147483647 w 2478"/>
              <a:gd name="T21" fmla="*/ 2147483647 h 1146"/>
              <a:gd name="T22" fmla="*/ 2147483647 w 2478"/>
              <a:gd name="T23" fmla="*/ 2147483647 h 1146"/>
              <a:gd name="T24" fmla="*/ 2147483647 w 2478"/>
              <a:gd name="T25" fmla="*/ 2147483647 h 1146"/>
              <a:gd name="T26" fmla="*/ 2147483647 w 2478"/>
              <a:gd name="T27" fmla="*/ 2147483647 h 114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478"/>
              <a:gd name="T43" fmla="*/ 0 h 1146"/>
              <a:gd name="T44" fmla="*/ 2478 w 2478"/>
              <a:gd name="T45" fmla="*/ 1146 h 114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478" h="1146">
                <a:moveTo>
                  <a:pt x="0" y="1146"/>
                </a:moveTo>
                <a:cubicBezTo>
                  <a:pt x="57" y="1137"/>
                  <a:pt x="267" y="1110"/>
                  <a:pt x="356" y="1079"/>
                </a:cubicBezTo>
                <a:cubicBezTo>
                  <a:pt x="445" y="1048"/>
                  <a:pt x="477" y="1028"/>
                  <a:pt x="534" y="960"/>
                </a:cubicBezTo>
                <a:cubicBezTo>
                  <a:pt x="591" y="892"/>
                  <a:pt x="644" y="772"/>
                  <a:pt x="700" y="668"/>
                </a:cubicBezTo>
                <a:cubicBezTo>
                  <a:pt x="756" y="564"/>
                  <a:pt x="802" y="439"/>
                  <a:pt x="870" y="336"/>
                </a:cubicBezTo>
                <a:cubicBezTo>
                  <a:pt x="938" y="233"/>
                  <a:pt x="1046" y="96"/>
                  <a:pt x="1110" y="48"/>
                </a:cubicBezTo>
                <a:cubicBezTo>
                  <a:pt x="1174" y="0"/>
                  <a:pt x="1206" y="16"/>
                  <a:pt x="1254" y="48"/>
                </a:cubicBezTo>
                <a:cubicBezTo>
                  <a:pt x="1302" y="80"/>
                  <a:pt x="1350" y="152"/>
                  <a:pt x="1398" y="240"/>
                </a:cubicBezTo>
                <a:cubicBezTo>
                  <a:pt x="1446" y="328"/>
                  <a:pt x="1501" y="484"/>
                  <a:pt x="1542" y="576"/>
                </a:cubicBezTo>
                <a:cubicBezTo>
                  <a:pt x="1583" y="668"/>
                  <a:pt x="1606" y="730"/>
                  <a:pt x="1645" y="790"/>
                </a:cubicBezTo>
                <a:cubicBezTo>
                  <a:pt x="1684" y="850"/>
                  <a:pt x="1739" y="899"/>
                  <a:pt x="1778" y="935"/>
                </a:cubicBezTo>
                <a:cubicBezTo>
                  <a:pt x="1817" y="971"/>
                  <a:pt x="1837" y="980"/>
                  <a:pt x="1878" y="1008"/>
                </a:cubicBezTo>
                <a:cubicBezTo>
                  <a:pt x="1919" y="1036"/>
                  <a:pt x="1922" y="1085"/>
                  <a:pt x="2022" y="1104"/>
                </a:cubicBezTo>
                <a:cubicBezTo>
                  <a:pt x="2122" y="1123"/>
                  <a:pt x="2383" y="1120"/>
                  <a:pt x="2478" y="1124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Freeform 6"/>
          <p:cNvSpPr>
            <a:spLocks/>
          </p:cNvSpPr>
          <p:nvPr/>
        </p:nvSpPr>
        <p:spPr bwMode="auto">
          <a:xfrm>
            <a:off x="1676400" y="2819400"/>
            <a:ext cx="4454525" cy="1838325"/>
          </a:xfrm>
          <a:custGeom>
            <a:avLst/>
            <a:gdLst>
              <a:gd name="T0" fmla="*/ 0 w 2806"/>
              <a:gd name="T1" fmla="*/ 2147483647 h 1158"/>
              <a:gd name="T2" fmla="*/ 2147483647 w 2806"/>
              <a:gd name="T3" fmla="*/ 2147483647 h 1158"/>
              <a:gd name="T4" fmla="*/ 2147483647 w 2806"/>
              <a:gd name="T5" fmla="*/ 2147483647 h 1158"/>
              <a:gd name="T6" fmla="*/ 2147483647 w 2806"/>
              <a:gd name="T7" fmla="*/ 2147483647 h 1158"/>
              <a:gd name="T8" fmla="*/ 2147483647 w 2806"/>
              <a:gd name="T9" fmla="*/ 2147483647 h 1158"/>
              <a:gd name="T10" fmla="*/ 2147483647 w 2806"/>
              <a:gd name="T11" fmla="*/ 2147483647 h 1158"/>
              <a:gd name="T12" fmla="*/ 2147483647 w 2806"/>
              <a:gd name="T13" fmla="*/ 2147483647 h 1158"/>
              <a:gd name="T14" fmla="*/ 2147483647 w 2806"/>
              <a:gd name="T15" fmla="*/ 2147483647 h 1158"/>
              <a:gd name="T16" fmla="*/ 2147483647 w 2806"/>
              <a:gd name="T17" fmla="*/ 2147483647 h 1158"/>
              <a:gd name="T18" fmla="*/ 2147483647 w 2806"/>
              <a:gd name="T19" fmla="*/ 2147483647 h 1158"/>
              <a:gd name="T20" fmla="*/ 2147483647 w 2806"/>
              <a:gd name="T21" fmla="*/ 2147483647 h 1158"/>
              <a:gd name="T22" fmla="*/ 2147483647 w 2806"/>
              <a:gd name="T23" fmla="*/ 2147483647 h 1158"/>
              <a:gd name="T24" fmla="*/ 2147483647 w 2806"/>
              <a:gd name="T25" fmla="*/ 2147483647 h 1158"/>
              <a:gd name="T26" fmla="*/ 2147483647 w 2806"/>
              <a:gd name="T27" fmla="*/ 2147483647 h 1158"/>
              <a:gd name="T28" fmla="*/ 2147483647 w 2806"/>
              <a:gd name="T29" fmla="*/ 2147483647 h 1158"/>
              <a:gd name="T30" fmla="*/ 2147483647 w 2806"/>
              <a:gd name="T31" fmla="*/ 2147483647 h 1158"/>
              <a:gd name="T32" fmla="*/ 2147483647 w 2806"/>
              <a:gd name="T33" fmla="*/ 2147483647 h 1158"/>
              <a:gd name="T34" fmla="*/ 2147483647 w 2806"/>
              <a:gd name="T35" fmla="*/ 2147483647 h 1158"/>
              <a:gd name="T36" fmla="*/ 2147483647 w 2806"/>
              <a:gd name="T37" fmla="*/ 2147483647 h 1158"/>
              <a:gd name="T38" fmla="*/ 2147483647 w 2806"/>
              <a:gd name="T39" fmla="*/ 2147483647 h 1158"/>
              <a:gd name="T40" fmla="*/ 2147483647 w 2806"/>
              <a:gd name="T41" fmla="*/ 2147483647 h 115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06"/>
              <a:gd name="T64" fmla="*/ 0 h 1158"/>
              <a:gd name="T65" fmla="*/ 2806 w 2806"/>
              <a:gd name="T66" fmla="*/ 1158 h 115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06" h="1158">
                <a:moveTo>
                  <a:pt x="0" y="1158"/>
                </a:moveTo>
                <a:cubicBezTo>
                  <a:pt x="92" y="1146"/>
                  <a:pt x="184" y="1134"/>
                  <a:pt x="240" y="1110"/>
                </a:cubicBezTo>
                <a:cubicBezTo>
                  <a:pt x="296" y="1086"/>
                  <a:pt x="288" y="1062"/>
                  <a:pt x="336" y="1014"/>
                </a:cubicBezTo>
                <a:cubicBezTo>
                  <a:pt x="384" y="966"/>
                  <a:pt x="479" y="880"/>
                  <a:pt x="528" y="822"/>
                </a:cubicBezTo>
                <a:cubicBezTo>
                  <a:pt x="577" y="764"/>
                  <a:pt x="589" y="726"/>
                  <a:pt x="628" y="663"/>
                </a:cubicBezTo>
                <a:cubicBezTo>
                  <a:pt x="667" y="600"/>
                  <a:pt x="710" y="508"/>
                  <a:pt x="762" y="441"/>
                </a:cubicBezTo>
                <a:cubicBezTo>
                  <a:pt x="814" y="374"/>
                  <a:pt x="882" y="319"/>
                  <a:pt x="939" y="263"/>
                </a:cubicBezTo>
                <a:cubicBezTo>
                  <a:pt x="996" y="207"/>
                  <a:pt x="1049" y="144"/>
                  <a:pt x="1104" y="102"/>
                </a:cubicBezTo>
                <a:cubicBezTo>
                  <a:pt x="1159" y="60"/>
                  <a:pt x="1217" y="16"/>
                  <a:pt x="1273" y="8"/>
                </a:cubicBezTo>
                <a:cubicBezTo>
                  <a:pt x="1329" y="0"/>
                  <a:pt x="1388" y="22"/>
                  <a:pt x="1440" y="54"/>
                </a:cubicBezTo>
                <a:cubicBezTo>
                  <a:pt x="1492" y="86"/>
                  <a:pt x="1545" y="147"/>
                  <a:pt x="1584" y="198"/>
                </a:cubicBezTo>
                <a:cubicBezTo>
                  <a:pt x="1623" y="249"/>
                  <a:pt x="1649" y="315"/>
                  <a:pt x="1673" y="363"/>
                </a:cubicBezTo>
                <a:cubicBezTo>
                  <a:pt x="1697" y="411"/>
                  <a:pt x="1702" y="445"/>
                  <a:pt x="1728" y="486"/>
                </a:cubicBezTo>
                <a:cubicBezTo>
                  <a:pt x="1754" y="527"/>
                  <a:pt x="1804" y="576"/>
                  <a:pt x="1828" y="608"/>
                </a:cubicBezTo>
                <a:cubicBezTo>
                  <a:pt x="1852" y="640"/>
                  <a:pt x="1849" y="650"/>
                  <a:pt x="1872" y="678"/>
                </a:cubicBezTo>
                <a:cubicBezTo>
                  <a:pt x="1895" y="706"/>
                  <a:pt x="1936" y="734"/>
                  <a:pt x="1968" y="774"/>
                </a:cubicBezTo>
                <a:cubicBezTo>
                  <a:pt x="2000" y="814"/>
                  <a:pt x="2030" y="877"/>
                  <a:pt x="2064" y="918"/>
                </a:cubicBezTo>
                <a:cubicBezTo>
                  <a:pt x="2098" y="959"/>
                  <a:pt x="2133" y="995"/>
                  <a:pt x="2173" y="1019"/>
                </a:cubicBezTo>
                <a:cubicBezTo>
                  <a:pt x="2213" y="1043"/>
                  <a:pt x="2250" y="1047"/>
                  <a:pt x="2304" y="1062"/>
                </a:cubicBezTo>
                <a:cubicBezTo>
                  <a:pt x="2358" y="1077"/>
                  <a:pt x="2411" y="1093"/>
                  <a:pt x="2495" y="1108"/>
                </a:cubicBezTo>
                <a:cubicBezTo>
                  <a:pt x="2579" y="1123"/>
                  <a:pt x="2741" y="1143"/>
                  <a:pt x="2806" y="1152"/>
                </a:cubicBezTo>
              </a:path>
            </a:pathLst>
          </a:custGeom>
          <a:noFill/>
          <a:ln w="38100">
            <a:solidFill>
              <a:srgbClr val="D8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087" name="AutoShape 7"/>
          <p:cNvSpPr>
            <a:spLocks/>
          </p:cNvSpPr>
          <p:nvPr/>
        </p:nvSpPr>
        <p:spPr bwMode="auto">
          <a:xfrm>
            <a:off x="7291388" y="2036763"/>
            <a:ext cx="1395412" cy="835025"/>
          </a:xfrm>
          <a:prstGeom prst="borderCallout1">
            <a:avLst>
              <a:gd name="adj1" fmla="val 13690"/>
              <a:gd name="adj2" fmla="val -5463"/>
              <a:gd name="adj3" fmla="val 101139"/>
              <a:gd name="adj4" fmla="val -10034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</a:rPr>
              <a:t>with disease</a:t>
            </a:r>
          </a:p>
        </p:txBody>
      </p:sp>
      <p:sp>
        <p:nvSpPr>
          <p:cNvPr id="1966088" name="AutoShape 8"/>
          <p:cNvSpPr>
            <a:spLocks/>
          </p:cNvSpPr>
          <p:nvPr/>
        </p:nvSpPr>
        <p:spPr bwMode="auto">
          <a:xfrm>
            <a:off x="228600" y="1947863"/>
            <a:ext cx="2133600" cy="835025"/>
          </a:xfrm>
          <a:prstGeom prst="borderCallout1">
            <a:avLst>
              <a:gd name="adj1" fmla="val 13690"/>
              <a:gd name="adj2" fmla="val 103569"/>
              <a:gd name="adj3" fmla="val 109694"/>
              <a:gd name="adj4" fmla="val 14553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</a:rPr>
              <a:t>without the disease</a:t>
            </a:r>
          </a:p>
        </p:txBody>
      </p:sp>
    </p:spTree>
    <p:extLst>
      <p:ext uri="{BB962C8B-B14F-4D97-AF65-F5344CB8AC3E}">
        <p14:creationId xmlns:p14="http://schemas.microsoft.com/office/powerpoint/2010/main" val="182350584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Line 2"/>
          <p:cNvSpPr>
            <a:spLocks noChangeShapeType="1"/>
          </p:cNvSpPr>
          <p:nvPr/>
        </p:nvSpPr>
        <p:spPr bwMode="auto">
          <a:xfrm>
            <a:off x="914400" y="4648200"/>
            <a:ext cx="716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886200" y="5761038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Comic Sans MS" panose="030F0702030302020204" pitchFamily="66" charset="0"/>
              </a:rPr>
              <a:t>Test Result</a:t>
            </a:r>
          </a:p>
        </p:txBody>
      </p:sp>
      <p:sp>
        <p:nvSpPr>
          <p:cNvPr id="35844" name="Freeform 4"/>
          <p:cNvSpPr>
            <a:spLocks/>
          </p:cNvSpPr>
          <p:nvPr/>
        </p:nvSpPr>
        <p:spPr bwMode="auto">
          <a:xfrm>
            <a:off x="3581400" y="2819400"/>
            <a:ext cx="3933825" cy="1819275"/>
          </a:xfrm>
          <a:custGeom>
            <a:avLst/>
            <a:gdLst>
              <a:gd name="T0" fmla="*/ 0 w 2478"/>
              <a:gd name="T1" fmla="*/ 2147483647 h 1146"/>
              <a:gd name="T2" fmla="*/ 2147483647 w 2478"/>
              <a:gd name="T3" fmla="*/ 2147483647 h 1146"/>
              <a:gd name="T4" fmla="*/ 2147483647 w 2478"/>
              <a:gd name="T5" fmla="*/ 2147483647 h 1146"/>
              <a:gd name="T6" fmla="*/ 2147483647 w 2478"/>
              <a:gd name="T7" fmla="*/ 2147483647 h 1146"/>
              <a:gd name="T8" fmla="*/ 2147483647 w 2478"/>
              <a:gd name="T9" fmla="*/ 2147483647 h 1146"/>
              <a:gd name="T10" fmla="*/ 2147483647 w 2478"/>
              <a:gd name="T11" fmla="*/ 2147483647 h 1146"/>
              <a:gd name="T12" fmla="*/ 2147483647 w 2478"/>
              <a:gd name="T13" fmla="*/ 2147483647 h 1146"/>
              <a:gd name="T14" fmla="*/ 2147483647 w 2478"/>
              <a:gd name="T15" fmla="*/ 2147483647 h 1146"/>
              <a:gd name="T16" fmla="*/ 2147483647 w 2478"/>
              <a:gd name="T17" fmla="*/ 2147483647 h 1146"/>
              <a:gd name="T18" fmla="*/ 2147483647 w 2478"/>
              <a:gd name="T19" fmla="*/ 2147483647 h 1146"/>
              <a:gd name="T20" fmla="*/ 2147483647 w 2478"/>
              <a:gd name="T21" fmla="*/ 2147483647 h 1146"/>
              <a:gd name="T22" fmla="*/ 2147483647 w 2478"/>
              <a:gd name="T23" fmla="*/ 2147483647 h 1146"/>
              <a:gd name="T24" fmla="*/ 2147483647 w 2478"/>
              <a:gd name="T25" fmla="*/ 2147483647 h 1146"/>
              <a:gd name="T26" fmla="*/ 2147483647 w 2478"/>
              <a:gd name="T27" fmla="*/ 2147483647 h 114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478"/>
              <a:gd name="T43" fmla="*/ 0 h 1146"/>
              <a:gd name="T44" fmla="*/ 2478 w 2478"/>
              <a:gd name="T45" fmla="*/ 1146 h 114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478" h="1146">
                <a:moveTo>
                  <a:pt x="0" y="1146"/>
                </a:moveTo>
                <a:cubicBezTo>
                  <a:pt x="57" y="1137"/>
                  <a:pt x="267" y="1110"/>
                  <a:pt x="356" y="1079"/>
                </a:cubicBezTo>
                <a:cubicBezTo>
                  <a:pt x="445" y="1048"/>
                  <a:pt x="477" y="1028"/>
                  <a:pt x="534" y="960"/>
                </a:cubicBezTo>
                <a:cubicBezTo>
                  <a:pt x="591" y="892"/>
                  <a:pt x="644" y="772"/>
                  <a:pt x="700" y="668"/>
                </a:cubicBezTo>
                <a:cubicBezTo>
                  <a:pt x="756" y="564"/>
                  <a:pt x="802" y="439"/>
                  <a:pt x="870" y="336"/>
                </a:cubicBezTo>
                <a:cubicBezTo>
                  <a:pt x="938" y="233"/>
                  <a:pt x="1046" y="96"/>
                  <a:pt x="1110" y="48"/>
                </a:cubicBezTo>
                <a:cubicBezTo>
                  <a:pt x="1174" y="0"/>
                  <a:pt x="1206" y="16"/>
                  <a:pt x="1254" y="48"/>
                </a:cubicBezTo>
                <a:cubicBezTo>
                  <a:pt x="1302" y="80"/>
                  <a:pt x="1350" y="152"/>
                  <a:pt x="1398" y="240"/>
                </a:cubicBezTo>
                <a:cubicBezTo>
                  <a:pt x="1446" y="328"/>
                  <a:pt x="1501" y="484"/>
                  <a:pt x="1542" y="576"/>
                </a:cubicBezTo>
                <a:cubicBezTo>
                  <a:pt x="1583" y="668"/>
                  <a:pt x="1606" y="730"/>
                  <a:pt x="1645" y="790"/>
                </a:cubicBezTo>
                <a:cubicBezTo>
                  <a:pt x="1684" y="850"/>
                  <a:pt x="1739" y="899"/>
                  <a:pt x="1778" y="935"/>
                </a:cubicBezTo>
                <a:cubicBezTo>
                  <a:pt x="1817" y="971"/>
                  <a:pt x="1837" y="980"/>
                  <a:pt x="1878" y="1008"/>
                </a:cubicBezTo>
                <a:cubicBezTo>
                  <a:pt x="1919" y="1036"/>
                  <a:pt x="1922" y="1085"/>
                  <a:pt x="2022" y="1104"/>
                </a:cubicBezTo>
                <a:cubicBezTo>
                  <a:pt x="2122" y="1123"/>
                  <a:pt x="2383" y="1120"/>
                  <a:pt x="2478" y="1124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Freeform 5"/>
          <p:cNvSpPr>
            <a:spLocks/>
          </p:cNvSpPr>
          <p:nvPr/>
        </p:nvSpPr>
        <p:spPr bwMode="auto">
          <a:xfrm>
            <a:off x="1676400" y="2819400"/>
            <a:ext cx="4454525" cy="1838325"/>
          </a:xfrm>
          <a:custGeom>
            <a:avLst/>
            <a:gdLst>
              <a:gd name="T0" fmla="*/ 0 w 2806"/>
              <a:gd name="T1" fmla="*/ 2147483647 h 1158"/>
              <a:gd name="T2" fmla="*/ 2147483647 w 2806"/>
              <a:gd name="T3" fmla="*/ 2147483647 h 1158"/>
              <a:gd name="T4" fmla="*/ 2147483647 w 2806"/>
              <a:gd name="T5" fmla="*/ 2147483647 h 1158"/>
              <a:gd name="T6" fmla="*/ 2147483647 w 2806"/>
              <a:gd name="T7" fmla="*/ 2147483647 h 1158"/>
              <a:gd name="T8" fmla="*/ 2147483647 w 2806"/>
              <a:gd name="T9" fmla="*/ 2147483647 h 1158"/>
              <a:gd name="T10" fmla="*/ 2147483647 w 2806"/>
              <a:gd name="T11" fmla="*/ 2147483647 h 1158"/>
              <a:gd name="T12" fmla="*/ 2147483647 w 2806"/>
              <a:gd name="T13" fmla="*/ 2147483647 h 1158"/>
              <a:gd name="T14" fmla="*/ 2147483647 w 2806"/>
              <a:gd name="T15" fmla="*/ 2147483647 h 1158"/>
              <a:gd name="T16" fmla="*/ 2147483647 w 2806"/>
              <a:gd name="T17" fmla="*/ 2147483647 h 1158"/>
              <a:gd name="T18" fmla="*/ 2147483647 w 2806"/>
              <a:gd name="T19" fmla="*/ 2147483647 h 1158"/>
              <a:gd name="T20" fmla="*/ 2147483647 w 2806"/>
              <a:gd name="T21" fmla="*/ 2147483647 h 1158"/>
              <a:gd name="T22" fmla="*/ 2147483647 w 2806"/>
              <a:gd name="T23" fmla="*/ 2147483647 h 1158"/>
              <a:gd name="T24" fmla="*/ 2147483647 w 2806"/>
              <a:gd name="T25" fmla="*/ 2147483647 h 1158"/>
              <a:gd name="T26" fmla="*/ 2147483647 w 2806"/>
              <a:gd name="T27" fmla="*/ 2147483647 h 1158"/>
              <a:gd name="T28" fmla="*/ 2147483647 w 2806"/>
              <a:gd name="T29" fmla="*/ 2147483647 h 1158"/>
              <a:gd name="T30" fmla="*/ 2147483647 w 2806"/>
              <a:gd name="T31" fmla="*/ 2147483647 h 1158"/>
              <a:gd name="T32" fmla="*/ 2147483647 w 2806"/>
              <a:gd name="T33" fmla="*/ 2147483647 h 1158"/>
              <a:gd name="T34" fmla="*/ 2147483647 w 2806"/>
              <a:gd name="T35" fmla="*/ 2147483647 h 1158"/>
              <a:gd name="T36" fmla="*/ 2147483647 w 2806"/>
              <a:gd name="T37" fmla="*/ 2147483647 h 1158"/>
              <a:gd name="T38" fmla="*/ 2147483647 w 2806"/>
              <a:gd name="T39" fmla="*/ 2147483647 h 1158"/>
              <a:gd name="T40" fmla="*/ 2147483647 w 2806"/>
              <a:gd name="T41" fmla="*/ 2147483647 h 115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06"/>
              <a:gd name="T64" fmla="*/ 0 h 1158"/>
              <a:gd name="T65" fmla="*/ 2806 w 2806"/>
              <a:gd name="T66" fmla="*/ 1158 h 115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06" h="1158">
                <a:moveTo>
                  <a:pt x="0" y="1158"/>
                </a:moveTo>
                <a:cubicBezTo>
                  <a:pt x="92" y="1146"/>
                  <a:pt x="184" y="1134"/>
                  <a:pt x="240" y="1110"/>
                </a:cubicBezTo>
                <a:cubicBezTo>
                  <a:pt x="296" y="1086"/>
                  <a:pt x="288" y="1062"/>
                  <a:pt x="336" y="1014"/>
                </a:cubicBezTo>
                <a:cubicBezTo>
                  <a:pt x="384" y="966"/>
                  <a:pt x="479" y="880"/>
                  <a:pt x="528" y="822"/>
                </a:cubicBezTo>
                <a:cubicBezTo>
                  <a:pt x="577" y="764"/>
                  <a:pt x="589" y="726"/>
                  <a:pt x="628" y="663"/>
                </a:cubicBezTo>
                <a:cubicBezTo>
                  <a:pt x="667" y="600"/>
                  <a:pt x="710" y="508"/>
                  <a:pt x="762" y="441"/>
                </a:cubicBezTo>
                <a:cubicBezTo>
                  <a:pt x="814" y="374"/>
                  <a:pt x="882" y="319"/>
                  <a:pt x="939" y="263"/>
                </a:cubicBezTo>
                <a:cubicBezTo>
                  <a:pt x="996" y="207"/>
                  <a:pt x="1049" y="144"/>
                  <a:pt x="1104" y="102"/>
                </a:cubicBezTo>
                <a:cubicBezTo>
                  <a:pt x="1159" y="60"/>
                  <a:pt x="1217" y="16"/>
                  <a:pt x="1273" y="8"/>
                </a:cubicBezTo>
                <a:cubicBezTo>
                  <a:pt x="1329" y="0"/>
                  <a:pt x="1388" y="22"/>
                  <a:pt x="1440" y="54"/>
                </a:cubicBezTo>
                <a:cubicBezTo>
                  <a:pt x="1492" y="86"/>
                  <a:pt x="1545" y="147"/>
                  <a:pt x="1584" y="198"/>
                </a:cubicBezTo>
                <a:cubicBezTo>
                  <a:pt x="1623" y="249"/>
                  <a:pt x="1649" y="315"/>
                  <a:pt x="1673" y="363"/>
                </a:cubicBezTo>
                <a:cubicBezTo>
                  <a:pt x="1697" y="411"/>
                  <a:pt x="1702" y="445"/>
                  <a:pt x="1728" y="486"/>
                </a:cubicBezTo>
                <a:cubicBezTo>
                  <a:pt x="1754" y="527"/>
                  <a:pt x="1804" y="576"/>
                  <a:pt x="1828" y="608"/>
                </a:cubicBezTo>
                <a:cubicBezTo>
                  <a:pt x="1852" y="640"/>
                  <a:pt x="1849" y="650"/>
                  <a:pt x="1872" y="678"/>
                </a:cubicBezTo>
                <a:cubicBezTo>
                  <a:pt x="1895" y="706"/>
                  <a:pt x="1936" y="734"/>
                  <a:pt x="1968" y="774"/>
                </a:cubicBezTo>
                <a:cubicBezTo>
                  <a:pt x="2000" y="814"/>
                  <a:pt x="2030" y="877"/>
                  <a:pt x="2064" y="918"/>
                </a:cubicBezTo>
                <a:cubicBezTo>
                  <a:pt x="2098" y="959"/>
                  <a:pt x="2133" y="995"/>
                  <a:pt x="2173" y="1019"/>
                </a:cubicBezTo>
                <a:cubicBezTo>
                  <a:pt x="2213" y="1043"/>
                  <a:pt x="2250" y="1047"/>
                  <a:pt x="2304" y="1062"/>
                </a:cubicBezTo>
                <a:cubicBezTo>
                  <a:pt x="2358" y="1077"/>
                  <a:pt x="2411" y="1093"/>
                  <a:pt x="2495" y="1108"/>
                </a:cubicBezTo>
                <a:cubicBezTo>
                  <a:pt x="2579" y="1123"/>
                  <a:pt x="2741" y="1143"/>
                  <a:pt x="2806" y="1152"/>
                </a:cubicBezTo>
              </a:path>
            </a:pathLst>
          </a:custGeom>
          <a:noFill/>
          <a:ln w="38100">
            <a:solidFill>
              <a:srgbClr val="D8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4676775" y="1828800"/>
            <a:ext cx="0" cy="297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847" name="Group 7"/>
          <p:cNvGrpSpPr>
            <a:grpSpLocks/>
          </p:cNvGrpSpPr>
          <p:nvPr/>
        </p:nvGrpSpPr>
        <p:grpSpPr bwMode="auto">
          <a:xfrm>
            <a:off x="746125" y="1746250"/>
            <a:ext cx="3962400" cy="457200"/>
            <a:chOff x="576" y="1104"/>
            <a:chExt cx="2496" cy="288"/>
          </a:xfrm>
        </p:grpSpPr>
        <p:sp>
          <p:nvSpPr>
            <p:cNvPr id="35851" name="Line 8"/>
            <p:cNvSpPr>
              <a:spLocks noChangeShapeType="1"/>
            </p:cNvSpPr>
            <p:nvPr/>
          </p:nvSpPr>
          <p:spPr bwMode="auto">
            <a:xfrm flipH="1">
              <a:off x="672" y="1392"/>
              <a:ext cx="2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2" name="Text Box 9"/>
            <p:cNvSpPr txBox="1">
              <a:spLocks noChangeArrowheads="1"/>
            </p:cNvSpPr>
            <p:nvPr/>
          </p:nvSpPr>
          <p:spPr bwMode="auto">
            <a:xfrm>
              <a:off x="576" y="1104"/>
              <a:ext cx="24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Comic Sans MS" panose="030F0702030302020204" pitchFamily="66" charset="0"/>
                </a:rPr>
                <a:t>Call these patients “negative”</a:t>
              </a:r>
            </a:p>
          </p:txBody>
        </p:sp>
      </p:grpSp>
      <p:grpSp>
        <p:nvGrpSpPr>
          <p:cNvPr id="35848" name="Group 10"/>
          <p:cNvGrpSpPr>
            <a:grpSpLocks/>
          </p:cNvGrpSpPr>
          <p:nvPr/>
        </p:nvGrpSpPr>
        <p:grpSpPr bwMode="auto">
          <a:xfrm>
            <a:off x="4953000" y="1752600"/>
            <a:ext cx="3962400" cy="457200"/>
            <a:chOff x="3120" y="1104"/>
            <a:chExt cx="2496" cy="288"/>
          </a:xfrm>
        </p:grpSpPr>
        <p:sp>
          <p:nvSpPr>
            <p:cNvPr id="35849" name="Line 11"/>
            <p:cNvSpPr>
              <a:spLocks noChangeShapeType="1"/>
            </p:cNvSpPr>
            <p:nvPr/>
          </p:nvSpPr>
          <p:spPr bwMode="auto">
            <a:xfrm>
              <a:off x="3120" y="1392"/>
              <a:ext cx="2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Text Box 12"/>
            <p:cNvSpPr txBox="1">
              <a:spLocks noChangeArrowheads="1"/>
            </p:cNvSpPr>
            <p:nvPr/>
          </p:nvSpPr>
          <p:spPr bwMode="auto">
            <a:xfrm>
              <a:off x="3120" y="1104"/>
              <a:ext cx="24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Comic Sans MS" panose="030F0702030302020204" pitchFamily="66" charset="0"/>
                </a:rPr>
                <a:t>Call these patients “positive”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162404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914400" y="4648200"/>
            <a:ext cx="716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886200" y="51054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Comic Sans MS" panose="030F0702030302020204" pitchFamily="66" charset="0"/>
              </a:rPr>
              <a:t>Test Result</a:t>
            </a:r>
          </a:p>
        </p:txBody>
      </p:sp>
      <p:sp>
        <p:nvSpPr>
          <p:cNvPr id="36868" name="Freeform 4"/>
          <p:cNvSpPr>
            <a:spLocks/>
          </p:cNvSpPr>
          <p:nvPr/>
        </p:nvSpPr>
        <p:spPr bwMode="auto">
          <a:xfrm>
            <a:off x="3581400" y="2819400"/>
            <a:ext cx="3933825" cy="1819275"/>
          </a:xfrm>
          <a:custGeom>
            <a:avLst/>
            <a:gdLst>
              <a:gd name="T0" fmla="*/ 0 w 2478"/>
              <a:gd name="T1" fmla="*/ 2147483647 h 1146"/>
              <a:gd name="T2" fmla="*/ 2147483647 w 2478"/>
              <a:gd name="T3" fmla="*/ 2147483647 h 1146"/>
              <a:gd name="T4" fmla="*/ 2147483647 w 2478"/>
              <a:gd name="T5" fmla="*/ 2147483647 h 1146"/>
              <a:gd name="T6" fmla="*/ 2147483647 w 2478"/>
              <a:gd name="T7" fmla="*/ 2147483647 h 1146"/>
              <a:gd name="T8" fmla="*/ 2147483647 w 2478"/>
              <a:gd name="T9" fmla="*/ 2147483647 h 1146"/>
              <a:gd name="T10" fmla="*/ 2147483647 w 2478"/>
              <a:gd name="T11" fmla="*/ 2147483647 h 1146"/>
              <a:gd name="T12" fmla="*/ 2147483647 w 2478"/>
              <a:gd name="T13" fmla="*/ 2147483647 h 1146"/>
              <a:gd name="T14" fmla="*/ 2147483647 w 2478"/>
              <a:gd name="T15" fmla="*/ 2147483647 h 1146"/>
              <a:gd name="T16" fmla="*/ 2147483647 w 2478"/>
              <a:gd name="T17" fmla="*/ 2147483647 h 1146"/>
              <a:gd name="T18" fmla="*/ 2147483647 w 2478"/>
              <a:gd name="T19" fmla="*/ 2147483647 h 1146"/>
              <a:gd name="T20" fmla="*/ 2147483647 w 2478"/>
              <a:gd name="T21" fmla="*/ 2147483647 h 1146"/>
              <a:gd name="T22" fmla="*/ 2147483647 w 2478"/>
              <a:gd name="T23" fmla="*/ 2147483647 h 1146"/>
              <a:gd name="T24" fmla="*/ 2147483647 w 2478"/>
              <a:gd name="T25" fmla="*/ 2147483647 h 1146"/>
              <a:gd name="T26" fmla="*/ 2147483647 w 2478"/>
              <a:gd name="T27" fmla="*/ 2147483647 h 114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478"/>
              <a:gd name="T43" fmla="*/ 0 h 1146"/>
              <a:gd name="T44" fmla="*/ 2478 w 2478"/>
              <a:gd name="T45" fmla="*/ 1146 h 114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478" h="1146">
                <a:moveTo>
                  <a:pt x="0" y="1146"/>
                </a:moveTo>
                <a:cubicBezTo>
                  <a:pt x="57" y="1137"/>
                  <a:pt x="267" y="1110"/>
                  <a:pt x="356" y="1079"/>
                </a:cubicBezTo>
                <a:cubicBezTo>
                  <a:pt x="445" y="1048"/>
                  <a:pt x="477" y="1028"/>
                  <a:pt x="534" y="960"/>
                </a:cubicBezTo>
                <a:cubicBezTo>
                  <a:pt x="591" y="892"/>
                  <a:pt x="644" y="772"/>
                  <a:pt x="700" y="668"/>
                </a:cubicBezTo>
                <a:cubicBezTo>
                  <a:pt x="756" y="564"/>
                  <a:pt x="802" y="439"/>
                  <a:pt x="870" y="336"/>
                </a:cubicBezTo>
                <a:cubicBezTo>
                  <a:pt x="938" y="233"/>
                  <a:pt x="1046" y="96"/>
                  <a:pt x="1110" y="48"/>
                </a:cubicBezTo>
                <a:cubicBezTo>
                  <a:pt x="1174" y="0"/>
                  <a:pt x="1206" y="16"/>
                  <a:pt x="1254" y="48"/>
                </a:cubicBezTo>
                <a:cubicBezTo>
                  <a:pt x="1302" y="80"/>
                  <a:pt x="1350" y="152"/>
                  <a:pt x="1398" y="240"/>
                </a:cubicBezTo>
                <a:cubicBezTo>
                  <a:pt x="1446" y="328"/>
                  <a:pt x="1501" y="484"/>
                  <a:pt x="1542" y="576"/>
                </a:cubicBezTo>
                <a:cubicBezTo>
                  <a:pt x="1583" y="668"/>
                  <a:pt x="1606" y="730"/>
                  <a:pt x="1645" y="790"/>
                </a:cubicBezTo>
                <a:cubicBezTo>
                  <a:pt x="1684" y="850"/>
                  <a:pt x="1739" y="899"/>
                  <a:pt x="1778" y="935"/>
                </a:cubicBezTo>
                <a:cubicBezTo>
                  <a:pt x="1817" y="971"/>
                  <a:pt x="1837" y="980"/>
                  <a:pt x="1878" y="1008"/>
                </a:cubicBezTo>
                <a:cubicBezTo>
                  <a:pt x="1919" y="1036"/>
                  <a:pt x="1922" y="1085"/>
                  <a:pt x="2022" y="1104"/>
                </a:cubicBezTo>
                <a:cubicBezTo>
                  <a:pt x="2122" y="1123"/>
                  <a:pt x="2383" y="1120"/>
                  <a:pt x="2478" y="1124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869" name="Group 6"/>
          <p:cNvGrpSpPr>
            <a:grpSpLocks/>
          </p:cNvGrpSpPr>
          <p:nvPr/>
        </p:nvGrpSpPr>
        <p:grpSpPr bwMode="auto">
          <a:xfrm>
            <a:off x="601663" y="1752600"/>
            <a:ext cx="3962400" cy="457200"/>
            <a:chOff x="576" y="1104"/>
            <a:chExt cx="2496" cy="288"/>
          </a:xfrm>
        </p:grpSpPr>
        <p:sp>
          <p:nvSpPr>
            <p:cNvPr id="36881" name="Line 7"/>
            <p:cNvSpPr>
              <a:spLocks noChangeShapeType="1"/>
            </p:cNvSpPr>
            <p:nvPr/>
          </p:nvSpPr>
          <p:spPr bwMode="auto">
            <a:xfrm flipH="1">
              <a:off x="672" y="1392"/>
              <a:ext cx="2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2" name="Text Box 8"/>
            <p:cNvSpPr txBox="1">
              <a:spLocks noChangeArrowheads="1"/>
            </p:cNvSpPr>
            <p:nvPr/>
          </p:nvSpPr>
          <p:spPr bwMode="auto">
            <a:xfrm>
              <a:off x="576" y="1104"/>
              <a:ext cx="24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Comic Sans MS" panose="030F0702030302020204" pitchFamily="66" charset="0"/>
                </a:rPr>
                <a:t>Call these patients “negative”</a:t>
              </a:r>
            </a:p>
          </p:txBody>
        </p:sp>
      </p:grpSp>
      <p:grpSp>
        <p:nvGrpSpPr>
          <p:cNvPr id="36870" name="Group 9"/>
          <p:cNvGrpSpPr>
            <a:grpSpLocks/>
          </p:cNvGrpSpPr>
          <p:nvPr/>
        </p:nvGrpSpPr>
        <p:grpSpPr bwMode="auto">
          <a:xfrm>
            <a:off x="4953000" y="1752600"/>
            <a:ext cx="3962400" cy="457200"/>
            <a:chOff x="3120" y="1104"/>
            <a:chExt cx="2496" cy="288"/>
          </a:xfrm>
        </p:grpSpPr>
        <p:sp>
          <p:nvSpPr>
            <p:cNvPr id="36879" name="Line 10"/>
            <p:cNvSpPr>
              <a:spLocks noChangeShapeType="1"/>
            </p:cNvSpPr>
            <p:nvPr/>
          </p:nvSpPr>
          <p:spPr bwMode="auto">
            <a:xfrm>
              <a:off x="3120" y="1392"/>
              <a:ext cx="2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Text Box 11"/>
            <p:cNvSpPr txBox="1">
              <a:spLocks noChangeArrowheads="1"/>
            </p:cNvSpPr>
            <p:nvPr/>
          </p:nvSpPr>
          <p:spPr bwMode="auto">
            <a:xfrm>
              <a:off x="3120" y="1104"/>
              <a:ext cx="24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Comic Sans MS" panose="030F0702030302020204" pitchFamily="66" charset="0"/>
                </a:rPr>
                <a:t>Call these patients “positive”</a:t>
              </a:r>
            </a:p>
          </p:txBody>
        </p:sp>
      </p:grpSp>
      <p:sp>
        <p:nvSpPr>
          <p:cNvPr id="36871" name="Freeform 12"/>
          <p:cNvSpPr>
            <a:spLocks/>
          </p:cNvSpPr>
          <p:nvPr/>
        </p:nvSpPr>
        <p:spPr bwMode="auto">
          <a:xfrm>
            <a:off x="4876800" y="2825750"/>
            <a:ext cx="2590800" cy="1827213"/>
          </a:xfrm>
          <a:custGeom>
            <a:avLst/>
            <a:gdLst>
              <a:gd name="T0" fmla="*/ 0 w 1632"/>
              <a:gd name="T1" fmla="*/ 2147483647 h 1151"/>
              <a:gd name="T2" fmla="*/ 2147483647 w 1632"/>
              <a:gd name="T3" fmla="*/ 2147483647 h 1151"/>
              <a:gd name="T4" fmla="*/ 2147483647 w 1632"/>
              <a:gd name="T5" fmla="*/ 2147483647 h 1151"/>
              <a:gd name="T6" fmla="*/ 2147483647 w 1632"/>
              <a:gd name="T7" fmla="*/ 2147483647 h 1151"/>
              <a:gd name="T8" fmla="*/ 2147483647 w 1632"/>
              <a:gd name="T9" fmla="*/ 2147483647 h 1151"/>
              <a:gd name="T10" fmla="*/ 2147483647 w 1632"/>
              <a:gd name="T11" fmla="*/ 0 h 1151"/>
              <a:gd name="T12" fmla="*/ 2147483647 w 1632"/>
              <a:gd name="T13" fmla="*/ 2147483647 h 1151"/>
              <a:gd name="T14" fmla="*/ 2147483647 w 1632"/>
              <a:gd name="T15" fmla="*/ 2147483647 h 1151"/>
              <a:gd name="T16" fmla="*/ 2147483647 w 1632"/>
              <a:gd name="T17" fmla="*/ 2147483647 h 1151"/>
              <a:gd name="T18" fmla="*/ 2147483647 w 1632"/>
              <a:gd name="T19" fmla="*/ 2147483647 h 1151"/>
              <a:gd name="T20" fmla="*/ 2147483647 w 1632"/>
              <a:gd name="T21" fmla="*/ 2147483647 h 1151"/>
              <a:gd name="T22" fmla="*/ 2147483647 w 1632"/>
              <a:gd name="T23" fmla="*/ 2147483647 h 1151"/>
              <a:gd name="T24" fmla="*/ 2147483647 w 1632"/>
              <a:gd name="T25" fmla="*/ 2147483647 h 1151"/>
              <a:gd name="T26" fmla="*/ 2147483647 w 1632"/>
              <a:gd name="T27" fmla="*/ 2147483647 h 1151"/>
              <a:gd name="T28" fmla="*/ 2147483647 w 1632"/>
              <a:gd name="T29" fmla="*/ 2147483647 h 1151"/>
              <a:gd name="T30" fmla="*/ 2147483647 w 1632"/>
              <a:gd name="T31" fmla="*/ 2147483647 h 1151"/>
              <a:gd name="T32" fmla="*/ 2147483647 w 1632"/>
              <a:gd name="T33" fmla="*/ 2147483647 h 1151"/>
              <a:gd name="T34" fmla="*/ 0 w 1632"/>
              <a:gd name="T35" fmla="*/ 2147483647 h 115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632"/>
              <a:gd name="T55" fmla="*/ 0 h 1151"/>
              <a:gd name="T56" fmla="*/ 1632 w 1632"/>
              <a:gd name="T57" fmla="*/ 1151 h 1151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632" h="1151">
                <a:moveTo>
                  <a:pt x="0" y="428"/>
                </a:moveTo>
                <a:lnTo>
                  <a:pt x="48" y="332"/>
                </a:lnTo>
                <a:lnTo>
                  <a:pt x="92" y="280"/>
                </a:lnTo>
                <a:lnTo>
                  <a:pt x="172" y="172"/>
                </a:lnTo>
                <a:lnTo>
                  <a:pt x="240" y="92"/>
                </a:lnTo>
                <a:lnTo>
                  <a:pt x="324" y="0"/>
                </a:lnTo>
                <a:lnTo>
                  <a:pt x="408" y="12"/>
                </a:lnTo>
                <a:lnTo>
                  <a:pt x="480" y="52"/>
                </a:lnTo>
                <a:lnTo>
                  <a:pt x="576" y="236"/>
                </a:lnTo>
                <a:lnTo>
                  <a:pt x="672" y="428"/>
                </a:lnTo>
                <a:lnTo>
                  <a:pt x="768" y="668"/>
                </a:lnTo>
                <a:lnTo>
                  <a:pt x="879" y="848"/>
                </a:lnTo>
                <a:lnTo>
                  <a:pt x="1080" y="1016"/>
                </a:lnTo>
                <a:lnTo>
                  <a:pt x="1156" y="1088"/>
                </a:lnTo>
                <a:lnTo>
                  <a:pt x="1419" y="1115"/>
                </a:lnTo>
                <a:lnTo>
                  <a:pt x="1632" y="1142"/>
                </a:lnTo>
                <a:lnTo>
                  <a:pt x="3" y="1151"/>
                </a:lnTo>
                <a:lnTo>
                  <a:pt x="0" y="428"/>
                </a:lnTo>
                <a:close/>
              </a:path>
            </a:pathLst>
          </a:custGeom>
          <a:solidFill>
            <a:srgbClr val="0000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13"/>
          <p:cNvSpPr txBox="1">
            <a:spLocks noChangeArrowheads="1"/>
          </p:cNvSpPr>
          <p:nvPr/>
        </p:nvSpPr>
        <p:spPr bwMode="auto">
          <a:xfrm>
            <a:off x="2057400" y="5791200"/>
            <a:ext cx="297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rgbClr val="D80000"/>
                </a:solidFill>
                <a:latin typeface="Comic Sans MS" panose="030F0702030302020204" pitchFamily="66" charset="0"/>
              </a:rPr>
              <a:t>without the disease</a:t>
            </a:r>
          </a:p>
        </p:txBody>
      </p:sp>
      <p:sp>
        <p:nvSpPr>
          <p:cNvPr id="36873" name="Text Box 14"/>
          <p:cNvSpPr txBox="1">
            <a:spLocks noChangeArrowheads="1"/>
          </p:cNvSpPr>
          <p:nvPr/>
        </p:nvSpPr>
        <p:spPr bwMode="auto">
          <a:xfrm>
            <a:off x="5562600" y="5791200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rgbClr val="0033CC"/>
                </a:solidFill>
                <a:latin typeface="Comic Sans MS" panose="030F0702030302020204" pitchFamily="66" charset="0"/>
              </a:rPr>
              <a:t>with the disease</a:t>
            </a:r>
          </a:p>
        </p:txBody>
      </p:sp>
      <p:sp>
        <p:nvSpPr>
          <p:cNvPr id="36874" name="AutoShape 15"/>
          <p:cNvSpPr>
            <a:spLocks/>
          </p:cNvSpPr>
          <p:nvPr/>
        </p:nvSpPr>
        <p:spPr bwMode="auto">
          <a:xfrm>
            <a:off x="6096000" y="2408238"/>
            <a:ext cx="2667000" cy="469900"/>
          </a:xfrm>
          <a:prstGeom prst="borderCallout1">
            <a:avLst>
              <a:gd name="adj1" fmla="val 23079"/>
              <a:gd name="adj2" fmla="val -2856"/>
              <a:gd name="adj3" fmla="val 215384"/>
              <a:gd name="adj4" fmla="val -1291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mic Sans MS" panose="030F0702030302020204" pitchFamily="66" charset="0"/>
              </a:rPr>
              <a:t>True Positives</a:t>
            </a:r>
          </a:p>
        </p:txBody>
      </p:sp>
      <p:sp>
        <p:nvSpPr>
          <p:cNvPr id="36875" name="AutoShape 18"/>
          <p:cNvSpPr>
            <a:spLocks noChangeArrowheads="1"/>
          </p:cNvSpPr>
          <p:nvPr/>
        </p:nvSpPr>
        <p:spPr bwMode="auto">
          <a:xfrm>
            <a:off x="4692650" y="3511550"/>
            <a:ext cx="342900" cy="368300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6876" name="Rectangle 19"/>
          <p:cNvSpPr>
            <a:spLocks noChangeArrowheads="1"/>
          </p:cNvSpPr>
          <p:nvPr/>
        </p:nvSpPr>
        <p:spPr bwMode="auto">
          <a:xfrm>
            <a:off x="4711700" y="3860800"/>
            <a:ext cx="215900" cy="7747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6877" name="Freeform 16"/>
          <p:cNvSpPr>
            <a:spLocks/>
          </p:cNvSpPr>
          <p:nvPr/>
        </p:nvSpPr>
        <p:spPr bwMode="auto">
          <a:xfrm>
            <a:off x="1676400" y="2819400"/>
            <a:ext cx="4454525" cy="1838325"/>
          </a:xfrm>
          <a:custGeom>
            <a:avLst/>
            <a:gdLst>
              <a:gd name="T0" fmla="*/ 0 w 2806"/>
              <a:gd name="T1" fmla="*/ 2147483647 h 1158"/>
              <a:gd name="T2" fmla="*/ 2147483647 w 2806"/>
              <a:gd name="T3" fmla="*/ 2147483647 h 1158"/>
              <a:gd name="T4" fmla="*/ 2147483647 w 2806"/>
              <a:gd name="T5" fmla="*/ 2147483647 h 1158"/>
              <a:gd name="T6" fmla="*/ 2147483647 w 2806"/>
              <a:gd name="T7" fmla="*/ 2147483647 h 1158"/>
              <a:gd name="T8" fmla="*/ 2147483647 w 2806"/>
              <a:gd name="T9" fmla="*/ 2147483647 h 1158"/>
              <a:gd name="T10" fmla="*/ 2147483647 w 2806"/>
              <a:gd name="T11" fmla="*/ 2147483647 h 1158"/>
              <a:gd name="T12" fmla="*/ 2147483647 w 2806"/>
              <a:gd name="T13" fmla="*/ 2147483647 h 1158"/>
              <a:gd name="T14" fmla="*/ 2147483647 w 2806"/>
              <a:gd name="T15" fmla="*/ 2147483647 h 1158"/>
              <a:gd name="T16" fmla="*/ 2147483647 w 2806"/>
              <a:gd name="T17" fmla="*/ 2147483647 h 1158"/>
              <a:gd name="T18" fmla="*/ 2147483647 w 2806"/>
              <a:gd name="T19" fmla="*/ 2147483647 h 1158"/>
              <a:gd name="T20" fmla="*/ 2147483647 w 2806"/>
              <a:gd name="T21" fmla="*/ 2147483647 h 1158"/>
              <a:gd name="T22" fmla="*/ 2147483647 w 2806"/>
              <a:gd name="T23" fmla="*/ 2147483647 h 1158"/>
              <a:gd name="T24" fmla="*/ 2147483647 w 2806"/>
              <a:gd name="T25" fmla="*/ 2147483647 h 1158"/>
              <a:gd name="T26" fmla="*/ 2147483647 w 2806"/>
              <a:gd name="T27" fmla="*/ 2147483647 h 1158"/>
              <a:gd name="T28" fmla="*/ 2147483647 w 2806"/>
              <a:gd name="T29" fmla="*/ 2147483647 h 1158"/>
              <a:gd name="T30" fmla="*/ 2147483647 w 2806"/>
              <a:gd name="T31" fmla="*/ 2147483647 h 1158"/>
              <a:gd name="T32" fmla="*/ 2147483647 w 2806"/>
              <a:gd name="T33" fmla="*/ 2147483647 h 1158"/>
              <a:gd name="T34" fmla="*/ 2147483647 w 2806"/>
              <a:gd name="T35" fmla="*/ 2147483647 h 1158"/>
              <a:gd name="T36" fmla="*/ 2147483647 w 2806"/>
              <a:gd name="T37" fmla="*/ 2147483647 h 1158"/>
              <a:gd name="T38" fmla="*/ 2147483647 w 2806"/>
              <a:gd name="T39" fmla="*/ 2147483647 h 1158"/>
              <a:gd name="T40" fmla="*/ 2147483647 w 2806"/>
              <a:gd name="T41" fmla="*/ 2147483647 h 115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06"/>
              <a:gd name="T64" fmla="*/ 0 h 1158"/>
              <a:gd name="T65" fmla="*/ 2806 w 2806"/>
              <a:gd name="T66" fmla="*/ 1158 h 115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06" h="1158">
                <a:moveTo>
                  <a:pt x="0" y="1158"/>
                </a:moveTo>
                <a:cubicBezTo>
                  <a:pt x="92" y="1146"/>
                  <a:pt x="184" y="1134"/>
                  <a:pt x="240" y="1110"/>
                </a:cubicBezTo>
                <a:cubicBezTo>
                  <a:pt x="296" y="1086"/>
                  <a:pt x="288" y="1062"/>
                  <a:pt x="336" y="1014"/>
                </a:cubicBezTo>
                <a:cubicBezTo>
                  <a:pt x="384" y="966"/>
                  <a:pt x="479" y="880"/>
                  <a:pt x="528" y="822"/>
                </a:cubicBezTo>
                <a:cubicBezTo>
                  <a:pt x="577" y="764"/>
                  <a:pt x="589" y="726"/>
                  <a:pt x="628" y="663"/>
                </a:cubicBezTo>
                <a:cubicBezTo>
                  <a:pt x="667" y="600"/>
                  <a:pt x="710" y="508"/>
                  <a:pt x="762" y="441"/>
                </a:cubicBezTo>
                <a:cubicBezTo>
                  <a:pt x="814" y="374"/>
                  <a:pt x="882" y="319"/>
                  <a:pt x="939" y="263"/>
                </a:cubicBezTo>
                <a:cubicBezTo>
                  <a:pt x="996" y="207"/>
                  <a:pt x="1049" y="144"/>
                  <a:pt x="1104" y="102"/>
                </a:cubicBezTo>
                <a:cubicBezTo>
                  <a:pt x="1159" y="60"/>
                  <a:pt x="1217" y="16"/>
                  <a:pt x="1273" y="8"/>
                </a:cubicBezTo>
                <a:cubicBezTo>
                  <a:pt x="1329" y="0"/>
                  <a:pt x="1388" y="22"/>
                  <a:pt x="1440" y="54"/>
                </a:cubicBezTo>
                <a:cubicBezTo>
                  <a:pt x="1492" y="86"/>
                  <a:pt x="1545" y="147"/>
                  <a:pt x="1584" y="198"/>
                </a:cubicBezTo>
                <a:cubicBezTo>
                  <a:pt x="1623" y="249"/>
                  <a:pt x="1649" y="315"/>
                  <a:pt x="1673" y="363"/>
                </a:cubicBezTo>
                <a:cubicBezTo>
                  <a:pt x="1697" y="411"/>
                  <a:pt x="1702" y="445"/>
                  <a:pt x="1728" y="486"/>
                </a:cubicBezTo>
                <a:cubicBezTo>
                  <a:pt x="1754" y="527"/>
                  <a:pt x="1804" y="576"/>
                  <a:pt x="1828" y="608"/>
                </a:cubicBezTo>
                <a:cubicBezTo>
                  <a:pt x="1852" y="640"/>
                  <a:pt x="1849" y="650"/>
                  <a:pt x="1872" y="678"/>
                </a:cubicBezTo>
                <a:cubicBezTo>
                  <a:pt x="1895" y="706"/>
                  <a:pt x="1936" y="734"/>
                  <a:pt x="1968" y="774"/>
                </a:cubicBezTo>
                <a:cubicBezTo>
                  <a:pt x="2000" y="814"/>
                  <a:pt x="2030" y="877"/>
                  <a:pt x="2064" y="918"/>
                </a:cubicBezTo>
                <a:cubicBezTo>
                  <a:pt x="2098" y="959"/>
                  <a:pt x="2133" y="995"/>
                  <a:pt x="2173" y="1019"/>
                </a:cubicBezTo>
                <a:cubicBezTo>
                  <a:pt x="2213" y="1043"/>
                  <a:pt x="2250" y="1047"/>
                  <a:pt x="2304" y="1062"/>
                </a:cubicBezTo>
                <a:cubicBezTo>
                  <a:pt x="2358" y="1077"/>
                  <a:pt x="2411" y="1093"/>
                  <a:pt x="2495" y="1108"/>
                </a:cubicBezTo>
                <a:cubicBezTo>
                  <a:pt x="2579" y="1123"/>
                  <a:pt x="2741" y="1143"/>
                  <a:pt x="2806" y="1152"/>
                </a:cubicBezTo>
              </a:path>
            </a:pathLst>
          </a:custGeom>
          <a:noFill/>
          <a:ln w="38100">
            <a:solidFill>
              <a:srgbClr val="D8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Line 6"/>
          <p:cNvSpPr>
            <a:spLocks noChangeShapeType="1"/>
          </p:cNvSpPr>
          <p:nvPr/>
        </p:nvSpPr>
        <p:spPr bwMode="auto">
          <a:xfrm>
            <a:off x="4702175" y="1828800"/>
            <a:ext cx="0" cy="297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441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reeform 15"/>
          <p:cNvSpPr>
            <a:spLocks/>
          </p:cNvSpPr>
          <p:nvPr/>
        </p:nvSpPr>
        <p:spPr bwMode="auto">
          <a:xfrm>
            <a:off x="4873625" y="4159250"/>
            <a:ext cx="1273175" cy="493713"/>
          </a:xfrm>
          <a:custGeom>
            <a:avLst/>
            <a:gdLst>
              <a:gd name="T0" fmla="*/ 2147483647 w 802"/>
              <a:gd name="T1" fmla="*/ 2147483647 h 311"/>
              <a:gd name="T2" fmla="*/ 0 w 802"/>
              <a:gd name="T3" fmla="*/ 0 h 311"/>
              <a:gd name="T4" fmla="*/ 2147483647 w 802"/>
              <a:gd name="T5" fmla="*/ 2147483647 h 311"/>
              <a:gd name="T6" fmla="*/ 2147483647 w 802"/>
              <a:gd name="T7" fmla="*/ 2147483647 h 311"/>
              <a:gd name="T8" fmla="*/ 2147483647 w 802"/>
              <a:gd name="T9" fmla="*/ 2147483647 h 311"/>
              <a:gd name="T10" fmla="*/ 2147483647 w 802"/>
              <a:gd name="T11" fmla="*/ 2147483647 h 311"/>
              <a:gd name="T12" fmla="*/ 2147483647 w 802"/>
              <a:gd name="T13" fmla="*/ 2147483647 h 311"/>
              <a:gd name="T14" fmla="*/ 2147483647 w 802"/>
              <a:gd name="T15" fmla="*/ 2147483647 h 3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02"/>
              <a:gd name="T25" fmla="*/ 0 h 311"/>
              <a:gd name="T26" fmla="*/ 802 w 802"/>
              <a:gd name="T27" fmla="*/ 311 h 31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02" h="311">
                <a:moveTo>
                  <a:pt x="2" y="308"/>
                </a:moveTo>
                <a:lnTo>
                  <a:pt x="0" y="0"/>
                </a:lnTo>
                <a:lnTo>
                  <a:pt x="88" y="109"/>
                </a:lnTo>
                <a:lnTo>
                  <a:pt x="151" y="166"/>
                </a:lnTo>
                <a:lnTo>
                  <a:pt x="292" y="211"/>
                </a:lnTo>
                <a:lnTo>
                  <a:pt x="494" y="260"/>
                </a:lnTo>
                <a:lnTo>
                  <a:pt x="802" y="311"/>
                </a:lnTo>
                <a:lnTo>
                  <a:pt x="2" y="308"/>
                </a:lnTo>
                <a:close/>
              </a:path>
            </a:pathLst>
          </a:custGeom>
          <a:solidFill>
            <a:srgbClr val="D8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AutoShape 19"/>
          <p:cNvSpPr>
            <a:spLocks noChangeArrowheads="1"/>
          </p:cNvSpPr>
          <p:nvPr/>
        </p:nvSpPr>
        <p:spPr bwMode="auto">
          <a:xfrm>
            <a:off x="4699000" y="3949700"/>
            <a:ext cx="260350" cy="317500"/>
          </a:xfrm>
          <a:prstGeom prst="rtTriangle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7892" name="Line 2"/>
          <p:cNvSpPr>
            <a:spLocks noChangeShapeType="1"/>
          </p:cNvSpPr>
          <p:nvPr/>
        </p:nvSpPr>
        <p:spPr bwMode="auto">
          <a:xfrm>
            <a:off x="914400" y="4648200"/>
            <a:ext cx="716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Text Box 3"/>
          <p:cNvSpPr txBox="1">
            <a:spLocks noChangeArrowheads="1"/>
          </p:cNvSpPr>
          <p:nvPr/>
        </p:nvSpPr>
        <p:spPr bwMode="auto">
          <a:xfrm>
            <a:off x="3886200" y="51054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Comic Sans MS" panose="030F0702030302020204" pitchFamily="66" charset="0"/>
              </a:rPr>
              <a:t>Test Result</a:t>
            </a:r>
          </a:p>
        </p:txBody>
      </p:sp>
      <p:sp>
        <p:nvSpPr>
          <p:cNvPr id="37894" name="Freeform 4"/>
          <p:cNvSpPr>
            <a:spLocks/>
          </p:cNvSpPr>
          <p:nvPr/>
        </p:nvSpPr>
        <p:spPr bwMode="auto">
          <a:xfrm>
            <a:off x="3581400" y="2819400"/>
            <a:ext cx="3933825" cy="1819275"/>
          </a:xfrm>
          <a:custGeom>
            <a:avLst/>
            <a:gdLst>
              <a:gd name="T0" fmla="*/ 0 w 2478"/>
              <a:gd name="T1" fmla="*/ 2147483647 h 1146"/>
              <a:gd name="T2" fmla="*/ 2147483647 w 2478"/>
              <a:gd name="T3" fmla="*/ 2147483647 h 1146"/>
              <a:gd name="T4" fmla="*/ 2147483647 w 2478"/>
              <a:gd name="T5" fmla="*/ 2147483647 h 1146"/>
              <a:gd name="T6" fmla="*/ 2147483647 w 2478"/>
              <a:gd name="T7" fmla="*/ 2147483647 h 1146"/>
              <a:gd name="T8" fmla="*/ 2147483647 w 2478"/>
              <a:gd name="T9" fmla="*/ 2147483647 h 1146"/>
              <a:gd name="T10" fmla="*/ 2147483647 w 2478"/>
              <a:gd name="T11" fmla="*/ 2147483647 h 1146"/>
              <a:gd name="T12" fmla="*/ 2147483647 w 2478"/>
              <a:gd name="T13" fmla="*/ 2147483647 h 1146"/>
              <a:gd name="T14" fmla="*/ 2147483647 w 2478"/>
              <a:gd name="T15" fmla="*/ 2147483647 h 1146"/>
              <a:gd name="T16" fmla="*/ 2147483647 w 2478"/>
              <a:gd name="T17" fmla="*/ 2147483647 h 1146"/>
              <a:gd name="T18" fmla="*/ 2147483647 w 2478"/>
              <a:gd name="T19" fmla="*/ 2147483647 h 1146"/>
              <a:gd name="T20" fmla="*/ 2147483647 w 2478"/>
              <a:gd name="T21" fmla="*/ 2147483647 h 1146"/>
              <a:gd name="T22" fmla="*/ 2147483647 w 2478"/>
              <a:gd name="T23" fmla="*/ 2147483647 h 1146"/>
              <a:gd name="T24" fmla="*/ 2147483647 w 2478"/>
              <a:gd name="T25" fmla="*/ 2147483647 h 1146"/>
              <a:gd name="T26" fmla="*/ 2147483647 w 2478"/>
              <a:gd name="T27" fmla="*/ 2147483647 h 114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478"/>
              <a:gd name="T43" fmla="*/ 0 h 1146"/>
              <a:gd name="T44" fmla="*/ 2478 w 2478"/>
              <a:gd name="T45" fmla="*/ 1146 h 114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478" h="1146">
                <a:moveTo>
                  <a:pt x="0" y="1146"/>
                </a:moveTo>
                <a:cubicBezTo>
                  <a:pt x="57" y="1137"/>
                  <a:pt x="267" y="1110"/>
                  <a:pt x="356" y="1079"/>
                </a:cubicBezTo>
                <a:cubicBezTo>
                  <a:pt x="445" y="1048"/>
                  <a:pt x="477" y="1028"/>
                  <a:pt x="534" y="960"/>
                </a:cubicBezTo>
                <a:cubicBezTo>
                  <a:pt x="591" y="892"/>
                  <a:pt x="644" y="772"/>
                  <a:pt x="700" y="668"/>
                </a:cubicBezTo>
                <a:cubicBezTo>
                  <a:pt x="756" y="564"/>
                  <a:pt x="802" y="439"/>
                  <a:pt x="870" y="336"/>
                </a:cubicBezTo>
                <a:cubicBezTo>
                  <a:pt x="938" y="233"/>
                  <a:pt x="1046" y="96"/>
                  <a:pt x="1110" y="48"/>
                </a:cubicBezTo>
                <a:cubicBezTo>
                  <a:pt x="1174" y="0"/>
                  <a:pt x="1206" y="16"/>
                  <a:pt x="1254" y="48"/>
                </a:cubicBezTo>
                <a:cubicBezTo>
                  <a:pt x="1302" y="80"/>
                  <a:pt x="1350" y="152"/>
                  <a:pt x="1398" y="240"/>
                </a:cubicBezTo>
                <a:cubicBezTo>
                  <a:pt x="1446" y="328"/>
                  <a:pt x="1501" y="484"/>
                  <a:pt x="1542" y="576"/>
                </a:cubicBezTo>
                <a:cubicBezTo>
                  <a:pt x="1583" y="668"/>
                  <a:pt x="1606" y="730"/>
                  <a:pt x="1645" y="790"/>
                </a:cubicBezTo>
                <a:cubicBezTo>
                  <a:pt x="1684" y="850"/>
                  <a:pt x="1739" y="899"/>
                  <a:pt x="1778" y="935"/>
                </a:cubicBezTo>
                <a:cubicBezTo>
                  <a:pt x="1817" y="971"/>
                  <a:pt x="1837" y="980"/>
                  <a:pt x="1878" y="1008"/>
                </a:cubicBezTo>
                <a:cubicBezTo>
                  <a:pt x="1919" y="1036"/>
                  <a:pt x="1922" y="1085"/>
                  <a:pt x="2022" y="1104"/>
                </a:cubicBezTo>
                <a:cubicBezTo>
                  <a:pt x="2122" y="1123"/>
                  <a:pt x="2383" y="1120"/>
                  <a:pt x="2478" y="1124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895" name="Group 9"/>
          <p:cNvGrpSpPr>
            <a:grpSpLocks/>
          </p:cNvGrpSpPr>
          <p:nvPr/>
        </p:nvGrpSpPr>
        <p:grpSpPr bwMode="auto">
          <a:xfrm>
            <a:off x="4953000" y="1752600"/>
            <a:ext cx="3962400" cy="457200"/>
            <a:chOff x="3120" y="1104"/>
            <a:chExt cx="2496" cy="288"/>
          </a:xfrm>
        </p:grpSpPr>
        <p:sp>
          <p:nvSpPr>
            <p:cNvPr id="37903" name="Line 10"/>
            <p:cNvSpPr>
              <a:spLocks noChangeShapeType="1"/>
            </p:cNvSpPr>
            <p:nvPr/>
          </p:nvSpPr>
          <p:spPr bwMode="auto">
            <a:xfrm>
              <a:off x="3120" y="1392"/>
              <a:ext cx="2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Text Box 11"/>
            <p:cNvSpPr txBox="1">
              <a:spLocks noChangeArrowheads="1"/>
            </p:cNvSpPr>
            <p:nvPr/>
          </p:nvSpPr>
          <p:spPr bwMode="auto">
            <a:xfrm>
              <a:off x="3120" y="1104"/>
              <a:ext cx="24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Comic Sans MS" panose="030F0702030302020204" pitchFamily="66" charset="0"/>
                </a:rPr>
                <a:t>Call these patients “positive”</a:t>
              </a:r>
            </a:p>
          </p:txBody>
        </p:sp>
      </p:grpSp>
      <p:sp>
        <p:nvSpPr>
          <p:cNvPr id="37896" name="Freeform 14"/>
          <p:cNvSpPr>
            <a:spLocks/>
          </p:cNvSpPr>
          <p:nvPr/>
        </p:nvSpPr>
        <p:spPr bwMode="auto">
          <a:xfrm>
            <a:off x="1676400" y="2819400"/>
            <a:ext cx="4454525" cy="1838325"/>
          </a:xfrm>
          <a:custGeom>
            <a:avLst/>
            <a:gdLst>
              <a:gd name="T0" fmla="*/ 0 w 2806"/>
              <a:gd name="T1" fmla="*/ 2147483647 h 1158"/>
              <a:gd name="T2" fmla="*/ 2147483647 w 2806"/>
              <a:gd name="T3" fmla="*/ 2147483647 h 1158"/>
              <a:gd name="T4" fmla="*/ 2147483647 w 2806"/>
              <a:gd name="T5" fmla="*/ 2147483647 h 1158"/>
              <a:gd name="T6" fmla="*/ 2147483647 w 2806"/>
              <a:gd name="T7" fmla="*/ 2147483647 h 1158"/>
              <a:gd name="T8" fmla="*/ 2147483647 w 2806"/>
              <a:gd name="T9" fmla="*/ 2147483647 h 1158"/>
              <a:gd name="T10" fmla="*/ 2147483647 w 2806"/>
              <a:gd name="T11" fmla="*/ 2147483647 h 1158"/>
              <a:gd name="T12" fmla="*/ 2147483647 w 2806"/>
              <a:gd name="T13" fmla="*/ 2147483647 h 1158"/>
              <a:gd name="T14" fmla="*/ 2147483647 w 2806"/>
              <a:gd name="T15" fmla="*/ 2147483647 h 1158"/>
              <a:gd name="T16" fmla="*/ 2147483647 w 2806"/>
              <a:gd name="T17" fmla="*/ 2147483647 h 1158"/>
              <a:gd name="T18" fmla="*/ 2147483647 w 2806"/>
              <a:gd name="T19" fmla="*/ 2147483647 h 1158"/>
              <a:gd name="T20" fmla="*/ 2147483647 w 2806"/>
              <a:gd name="T21" fmla="*/ 2147483647 h 1158"/>
              <a:gd name="T22" fmla="*/ 2147483647 w 2806"/>
              <a:gd name="T23" fmla="*/ 2147483647 h 1158"/>
              <a:gd name="T24" fmla="*/ 2147483647 w 2806"/>
              <a:gd name="T25" fmla="*/ 2147483647 h 1158"/>
              <a:gd name="T26" fmla="*/ 2147483647 w 2806"/>
              <a:gd name="T27" fmla="*/ 2147483647 h 1158"/>
              <a:gd name="T28" fmla="*/ 2147483647 w 2806"/>
              <a:gd name="T29" fmla="*/ 2147483647 h 1158"/>
              <a:gd name="T30" fmla="*/ 2147483647 w 2806"/>
              <a:gd name="T31" fmla="*/ 2147483647 h 1158"/>
              <a:gd name="T32" fmla="*/ 2147483647 w 2806"/>
              <a:gd name="T33" fmla="*/ 2147483647 h 1158"/>
              <a:gd name="T34" fmla="*/ 2147483647 w 2806"/>
              <a:gd name="T35" fmla="*/ 2147483647 h 1158"/>
              <a:gd name="T36" fmla="*/ 2147483647 w 2806"/>
              <a:gd name="T37" fmla="*/ 2147483647 h 1158"/>
              <a:gd name="T38" fmla="*/ 2147483647 w 2806"/>
              <a:gd name="T39" fmla="*/ 2147483647 h 1158"/>
              <a:gd name="T40" fmla="*/ 2147483647 w 2806"/>
              <a:gd name="T41" fmla="*/ 2147483647 h 115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06"/>
              <a:gd name="T64" fmla="*/ 0 h 1158"/>
              <a:gd name="T65" fmla="*/ 2806 w 2806"/>
              <a:gd name="T66" fmla="*/ 1158 h 115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06" h="1158">
                <a:moveTo>
                  <a:pt x="0" y="1158"/>
                </a:moveTo>
                <a:cubicBezTo>
                  <a:pt x="92" y="1146"/>
                  <a:pt x="184" y="1134"/>
                  <a:pt x="240" y="1110"/>
                </a:cubicBezTo>
                <a:cubicBezTo>
                  <a:pt x="296" y="1086"/>
                  <a:pt x="288" y="1062"/>
                  <a:pt x="336" y="1014"/>
                </a:cubicBezTo>
                <a:cubicBezTo>
                  <a:pt x="384" y="966"/>
                  <a:pt x="479" y="880"/>
                  <a:pt x="528" y="822"/>
                </a:cubicBezTo>
                <a:cubicBezTo>
                  <a:pt x="577" y="764"/>
                  <a:pt x="589" y="726"/>
                  <a:pt x="628" y="663"/>
                </a:cubicBezTo>
                <a:cubicBezTo>
                  <a:pt x="667" y="600"/>
                  <a:pt x="710" y="508"/>
                  <a:pt x="762" y="441"/>
                </a:cubicBezTo>
                <a:cubicBezTo>
                  <a:pt x="814" y="374"/>
                  <a:pt x="882" y="319"/>
                  <a:pt x="939" y="263"/>
                </a:cubicBezTo>
                <a:cubicBezTo>
                  <a:pt x="996" y="207"/>
                  <a:pt x="1049" y="144"/>
                  <a:pt x="1104" y="102"/>
                </a:cubicBezTo>
                <a:cubicBezTo>
                  <a:pt x="1159" y="60"/>
                  <a:pt x="1217" y="16"/>
                  <a:pt x="1273" y="8"/>
                </a:cubicBezTo>
                <a:cubicBezTo>
                  <a:pt x="1329" y="0"/>
                  <a:pt x="1388" y="22"/>
                  <a:pt x="1440" y="54"/>
                </a:cubicBezTo>
                <a:cubicBezTo>
                  <a:pt x="1492" y="86"/>
                  <a:pt x="1545" y="147"/>
                  <a:pt x="1584" y="198"/>
                </a:cubicBezTo>
                <a:cubicBezTo>
                  <a:pt x="1623" y="249"/>
                  <a:pt x="1649" y="315"/>
                  <a:pt x="1673" y="363"/>
                </a:cubicBezTo>
                <a:cubicBezTo>
                  <a:pt x="1697" y="411"/>
                  <a:pt x="1702" y="445"/>
                  <a:pt x="1728" y="486"/>
                </a:cubicBezTo>
                <a:cubicBezTo>
                  <a:pt x="1754" y="527"/>
                  <a:pt x="1804" y="576"/>
                  <a:pt x="1828" y="608"/>
                </a:cubicBezTo>
                <a:cubicBezTo>
                  <a:pt x="1852" y="640"/>
                  <a:pt x="1849" y="650"/>
                  <a:pt x="1872" y="678"/>
                </a:cubicBezTo>
                <a:cubicBezTo>
                  <a:pt x="1895" y="706"/>
                  <a:pt x="1936" y="734"/>
                  <a:pt x="1968" y="774"/>
                </a:cubicBezTo>
                <a:cubicBezTo>
                  <a:pt x="2000" y="814"/>
                  <a:pt x="2030" y="877"/>
                  <a:pt x="2064" y="918"/>
                </a:cubicBezTo>
                <a:cubicBezTo>
                  <a:pt x="2098" y="959"/>
                  <a:pt x="2133" y="995"/>
                  <a:pt x="2173" y="1019"/>
                </a:cubicBezTo>
                <a:cubicBezTo>
                  <a:pt x="2213" y="1043"/>
                  <a:pt x="2250" y="1047"/>
                  <a:pt x="2304" y="1062"/>
                </a:cubicBezTo>
                <a:cubicBezTo>
                  <a:pt x="2358" y="1077"/>
                  <a:pt x="2411" y="1093"/>
                  <a:pt x="2495" y="1108"/>
                </a:cubicBezTo>
                <a:cubicBezTo>
                  <a:pt x="2579" y="1123"/>
                  <a:pt x="2741" y="1143"/>
                  <a:pt x="2806" y="1152"/>
                </a:cubicBezTo>
              </a:path>
            </a:pathLst>
          </a:custGeom>
          <a:noFill/>
          <a:ln w="38100">
            <a:solidFill>
              <a:srgbClr val="D8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AutoShape 16"/>
          <p:cNvSpPr>
            <a:spLocks/>
          </p:cNvSpPr>
          <p:nvPr/>
        </p:nvSpPr>
        <p:spPr bwMode="auto">
          <a:xfrm>
            <a:off x="6477000" y="5033963"/>
            <a:ext cx="1835150" cy="835025"/>
          </a:xfrm>
          <a:prstGeom prst="borderCallout1">
            <a:avLst>
              <a:gd name="adj1" fmla="val 13690"/>
              <a:gd name="adj2" fmla="val -4153"/>
              <a:gd name="adj3" fmla="val -59505"/>
              <a:gd name="adj4" fmla="val -7231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000000"/>
                </a:solidFill>
                <a:latin typeface="Comic Sans MS" panose="030F0702030302020204" pitchFamily="66" charset="0"/>
              </a:rPr>
              <a:t>False Positives</a:t>
            </a:r>
          </a:p>
        </p:txBody>
      </p:sp>
      <p:grpSp>
        <p:nvGrpSpPr>
          <p:cNvPr id="37898" name="Group 6"/>
          <p:cNvGrpSpPr>
            <a:grpSpLocks/>
          </p:cNvGrpSpPr>
          <p:nvPr/>
        </p:nvGrpSpPr>
        <p:grpSpPr bwMode="auto">
          <a:xfrm>
            <a:off x="639763" y="1739900"/>
            <a:ext cx="3962400" cy="457200"/>
            <a:chOff x="576" y="1104"/>
            <a:chExt cx="2496" cy="288"/>
          </a:xfrm>
        </p:grpSpPr>
        <p:sp>
          <p:nvSpPr>
            <p:cNvPr id="37901" name="Line 7"/>
            <p:cNvSpPr>
              <a:spLocks noChangeShapeType="1"/>
            </p:cNvSpPr>
            <p:nvPr/>
          </p:nvSpPr>
          <p:spPr bwMode="auto">
            <a:xfrm flipH="1">
              <a:off x="672" y="1392"/>
              <a:ext cx="2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Text Box 8"/>
            <p:cNvSpPr txBox="1">
              <a:spLocks noChangeArrowheads="1"/>
            </p:cNvSpPr>
            <p:nvPr/>
          </p:nvSpPr>
          <p:spPr bwMode="auto">
            <a:xfrm>
              <a:off x="576" y="1104"/>
              <a:ext cx="24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Comic Sans MS" panose="030F0702030302020204" pitchFamily="66" charset="0"/>
                </a:rPr>
                <a:t>Call these patients “negative”</a:t>
              </a:r>
            </a:p>
          </p:txBody>
        </p:sp>
      </p:grpSp>
      <p:sp>
        <p:nvSpPr>
          <p:cNvPr id="37899" name="Rectangle 20"/>
          <p:cNvSpPr>
            <a:spLocks noChangeArrowheads="1"/>
          </p:cNvSpPr>
          <p:nvPr/>
        </p:nvSpPr>
        <p:spPr bwMode="auto">
          <a:xfrm>
            <a:off x="4711700" y="4248150"/>
            <a:ext cx="190500" cy="38735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7900" name="Line 6"/>
          <p:cNvSpPr>
            <a:spLocks noChangeShapeType="1"/>
          </p:cNvSpPr>
          <p:nvPr/>
        </p:nvSpPr>
        <p:spPr bwMode="auto">
          <a:xfrm>
            <a:off x="4702175" y="1981200"/>
            <a:ext cx="0" cy="297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3528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reeform 4"/>
          <p:cNvSpPr>
            <a:spLocks/>
          </p:cNvSpPr>
          <p:nvPr/>
        </p:nvSpPr>
        <p:spPr bwMode="auto">
          <a:xfrm>
            <a:off x="3581400" y="2819400"/>
            <a:ext cx="3933825" cy="1819275"/>
          </a:xfrm>
          <a:custGeom>
            <a:avLst/>
            <a:gdLst>
              <a:gd name="T0" fmla="*/ 0 w 2478"/>
              <a:gd name="T1" fmla="*/ 2147483647 h 1146"/>
              <a:gd name="T2" fmla="*/ 2147483647 w 2478"/>
              <a:gd name="T3" fmla="*/ 2147483647 h 1146"/>
              <a:gd name="T4" fmla="*/ 2147483647 w 2478"/>
              <a:gd name="T5" fmla="*/ 2147483647 h 1146"/>
              <a:gd name="T6" fmla="*/ 2147483647 w 2478"/>
              <a:gd name="T7" fmla="*/ 2147483647 h 1146"/>
              <a:gd name="T8" fmla="*/ 2147483647 w 2478"/>
              <a:gd name="T9" fmla="*/ 2147483647 h 1146"/>
              <a:gd name="T10" fmla="*/ 2147483647 w 2478"/>
              <a:gd name="T11" fmla="*/ 2147483647 h 1146"/>
              <a:gd name="T12" fmla="*/ 2147483647 w 2478"/>
              <a:gd name="T13" fmla="*/ 2147483647 h 1146"/>
              <a:gd name="T14" fmla="*/ 2147483647 w 2478"/>
              <a:gd name="T15" fmla="*/ 2147483647 h 1146"/>
              <a:gd name="T16" fmla="*/ 2147483647 w 2478"/>
              <a:gd name="T17" fmla="*/ 2147483647 h 1146"/>
              <a:gd name="T18" fmla="*/ 2147483647 w 2478"/>
              <a:gd name="T19" fmla="*/ 2147483647 h 1146"/>
              <a:gd name="T20" fmla="*/ 2147483647 w 2478"/>
              <a:gd name="T21" fmla="*/ 2147483647 h 1146"/>
              <a:gd name="T22" fmla="*/ 2147483647 w 2478"/>
              <a:gd name="T23" fmla="*/ 2147483647 h 1146"/>
              <a:gd name="T24" fmla="*/ 2147483647 w 2478"/>
              <a:gd name="T25" fmla="*/ 2147483647 h 1146"/>
              <a:gd name="T26" fmla="*/ 2147483647 w 2478"/>
              <a:gd name="T27" fmla="*/ 2147483647 h 114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478"/>
              <a:gd name="T43" fmla="*/ 0 h 1146"/>
              <a:gd name="T44" fmla="*/ 2478 w 2478"/>
              <a:gd name="T45" fmla="*/ 1146 h 114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478" h="1146">
                <a:moveTo>
                  <a:pt x="0" y="1146"/>
                </a:moveTo>
                <a:cubicBezTo>
                  <a:pt x="57" y="1137"/>
                  <a:pt x="267" y="1110"/>
                  <a:pt x="356" y="1079"/>
                </a:cubicBezTo>
                <a:cubicBezTo>
                  <a:pt x="445" y="1048"/>
                  <a:pt x="477" y="1028"/>
                  <a:pt x="534" y="960"/>
                </a:cubicBezTo>
                <a:cubicBezTo>
                  <a:pt x="591" y="892"/>
                  <a:pt x="644" y="772"/>
                  <a:pt x="700" y="668"/>
                </a:cubicBezTo>
                <a:cubicBezTo>
                  <a:pt x="756" y="564"/>
                  <a:pt x="802" y="439"/>
                  <a:pt x="870" y="336"/>
                </a:cubicBezTo>
                <a:cubicBezTo>
                  <a:pt x="938" y="233"/>
                  <a:pt x="1046" y="96"/>
                  <a:pt x="1110" y="48"/>
                </a:cubicBezTo>
                <a:cubicBezTo>
                  <a:pt x="1174" y="0"/>
                  <a:pt x="1206" y="16"/>
                  <a:pt x="1254" y="48"/>
                </a:cubicBezTo>
                <a:cubicBezTo>
                  <a:pt x="1302" y="80"/>
                  <a:pt x="1350" y="152"/>
                  <a:pt x="1398" y="240"/>
                </a:cubicBezTo>
                <a:cubicBezTo>
                  <a:pt x="1446" y="328"/>
                  <a:pt x="1501" y="484"/>
                  <a:pt x="1542" y="576"/>
                </a:cubicBezTo>
                <a:cubicBezTo>
                  <a:pt x="1583" y="668"/>
                  <a:pt x="1606" y="730"/>
                  <a:pt x="1645" y="790"/>
                </a:cubicBezTo>
                <a:cubicBezTo>
                  <a:pt x="1684" y="850"/>
                  <a:pt x="1739" y="899"/>
                  <a:pt x="1778" y="935"/>
                </a:cubicBezTo>
                <a:cubicBezTo>
                  <a:pt x="1817" y="971"/>
                  <a:pt x="1837" y="980"/>
                  <a:pt x="1878" y="1008"/>
                </a:cubicBezTo>
                <a:cubicBezTo>
                  <a:pt x="1919" y="1036"/>
                  <a:pt x="1922" y="1085"/>
                  <a:pt x="2022" y="1104"/>
                </a:cubicBezTo>
                <a:cubicBezTo>
                  <a:pt x="2122" y="1123"/>
                  <a:pt x="2383" y="1120"/>
                  <a:pt x="2478" y="1124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Freeform 15"/>
          <p:cNvSpPr>
            <a:spLocks/>
          </p:cNvSpPr>
          <p:nvPr/>
        </p:nvSpPr>
        <p:spPr bwMode="auto">
          <a:xfrm>
            <a:off x="1676400" y="2819400"/>
            <a:ext cx="3200400" cy="1828800"/>
          </a:xfrm>
          <a:custGeom>
            <a:avLst/>
            <a:gdLst>
              <a:gd name="T0" fmla="*/ 0 w 2016"/>
              <a:gd name="T1" fmla="*/ 2147483647 h 1152"/>
              <a:gd name="T2" fmla="*/ 2147483647 w 2016"/>
              <a:gd name="T3" fmla="*/ 2147483647 h 1152"/>
              <a:gd name="T4" fmla="*/ 2147483647 w 2016"/>
              <a:gd name="T5" fmla="*/ 2147483647 h 1152"/>
              <a:gd name="T6" fmla="*/ 2147483647 w 2016"/>
              <a:gd name="T7" fmla="*/ 2147483647 h 1152"/>
              <a:gd name="T8" fmla="*/ 2147483647 w 2016"/>
              <a:gd name="T9" fmla="*/ 2147483647 h 1152"/>
              <a:gd name="T10" fmla="*/ 2147483647 w 2016"/>
              <a:gd name="T11" fmla="*/ 2147483647 h 1152"/>
              <a:gd name="T12" fmla="*/ 2147483647 w 2016"/>
              <a:gd name="T13" fmla="*/ 2147483647 h 1152"/>
              <a:gd name="T14" fmla="*/ 2147483647 w 2016"/>
              <a:gd name="T15" fmla="*/ 2147483647 h 1152"/>
              <a:gd name="T16" fmla="*/ 2147483647 w 2016"/>
              <a:gd name="T17" fmla="*/ 2147483647 h 1152"/>
              <a:gd name="T18" fmla="*/ 2147483647 w 2016"/>
              <a:gd name="T19" fmla="*/ 2147483647 h 1152"/>
              <a:gd name="T20" fmla="*/ 2147483647 w 2016"/>
              <a:gd name="T21" fmla="*/ 2147483647 h 1152"/>
              <a:gd name="T22" fmla="*/ 2147483647 w 2016"/>
              <a:gd name="T23" fmla="*/ 2147483647 h 1152"/>
              <a:gd name="T24" fmla="*/ 2147483647 w 2016"/>
              <a:gd name="T25" fmla="*/ 2147483647 h 1152"/>
              <a:gd name="T26" fmla="*/ 2147483647 w 2016"/>
              <a:gd name="T27" fmla="*/ 2147483647 h 1152"/>
              <a:gd name="T28" fmla="*/ 2147483647 w 2016"/>
              <a:gd name="T29" fmla="*/ 2147483647 h 1152"/>
              <a:gd name="T30" fmla="*/ 2147483647 w 2016"/>
              <a:gd name="T31" fmla="*/ 2147483647 h 1152"/>
              <a:gd name="T32" fmla="*/ 2147483647 w 2016"/>
              <a:gd name="T33" fmla="*/ 2147483647 h 1152"/>
              <a:gd name="T34" fmla="*/ 2147483647 w 2016"/>
              <a:gd name="T35" fmla="*/ 2147483647 h 1152"/>
              <a:gd name="T36" fmla="*/ 2147483647 w 2016"/>
              <a:gd name="T37" fmla="*/ 0 h 1152"/>
              <a:gd name="T38" fmla="*/ 2147483647 w 2016"/>
              <a:gd name="T39" fmla="*/ 0 h 1152"/>
              <a:gd name="T40" fmla="*/ 2147483647 w 2016"/>
              <a:gd name="T41" fmla="*/ 2147483647 h 1152"/>
              <a:gd name="T42" fmla="*/ 2147483647 w 2016"/>
              <a:gd name="T43" fmla="*/ 2147483647 h 1152"/>
              <a:gd name="T44" fmla="*/ 2147483647 w 2016"/>
              <a:gd name="T45" fmla="*/ 2147483647 h 1152"/>
              <a:gd name="T46" fmla="*/ 2147483647 w 2016"/>
              <a:gd name="T47" fmla="*/ 2147483647 h 1152"/>
              <a:gd name="T48" fmla="*/ 2147483647 w 2016"/>
              <a:gd name="T49" fmla="*/ 2147483647 h 1152"/>
              <a:gd name="T50" fmla="*/ 2147483647 w 2016"/>
              <a:gd name="T51" fmla="*/ 2147483647 h 1152"/>
              <a:gd name="T52" fmla="*/ 2147483647 w 2016"/>
              <a:gd name="T53" fmla="*/ 2147483647 h 1152"/>
              <a:gd name="T54" fmla="*/ 2147483647 w 2016"/>
              <a:gd name="T55" fmla="*/ 2147483647 h 1152"/>
              <a:gd name="T56" fmla="*/ 2147483647 w 2016"/>
              <a:gd name="T57" fmla="*/ 2147483647 h 1152"/>
              <a:gd name="T58" fmla="*/ 2147483647 w 2016"/>
              <a:gd name="T59" fmla="*/ 2147483647 h 1152"/>
              <a:gd name="T60" fmla="*/ 2147483647 w 2016"/>
              <a:gd name="T61" fmla="*/ 2147483647 h 1152"/>
              <a:gd name="T62" fmla="*/ 2147483647 w 2016"/>
              <a:gd name="T63" fmla="*/ 2147483647 h 1152"/>
              <a:gd name="T64" fmla="*/ 0 w 2016"/>
              <a:gd name="T65" fmla="*/ 2147483647 h 115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016"/>
              <a:gd name="T100" fmla="*/ 0 h 1152"/>
              <a:gd name="T101" fmla="*/ 2016 w 2016"/>
              <a:gd name="T102" fmla="*/ 1152 h 1152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016" h="1152">
                <a:moveTo>
                  <a:pt x="0" y="1152"/>
                </a:moveTo>
                <a:lnTo>
                  <a:pt x="240" y="1104"/>
                </a:lnTo>
                <a:lnTo>
                  <a:pt x="288" y="1056"/>
                </a:lnTo>
                <a:lnTo>
                  <a:pt x="336" y="1008"/>
                </a:lnTo>
                <a:lnTo>
                  <a:pt x="384" y="960"/>
                </a:lnTo>
                <a:lnTo>
                  <a:pt x="432" y="912"/>
                </a:lnTo>
                <a:lnTo>
                  <a:pt x="480" y="864"/>
                </a:lnTo>
                <a:lnTo>
                  <a:pt x="528" y="816"/>
                </a:lnTo>
                <a:lnTo>
                  <a:pt x="576" y="768"/>
                </a:lnTo>
                <a:lnTo>
                  <a:pt x="624" y="672"/>
                </a:lnTo>
                <a:lnTo>
                  <a:pt x="672" y="576"/>
                </a:lnTo>
                <a:lnTo>
                  <a:pt x="768" y="432"/>
                </a:lnTo>
                <a:lnTo>
                  <a:pt x="864" y="336"/>
                </a:lnTo>
                <a:lnTo>
                  <a:pt x="912" y="288"/>
                </a:lnTo>
                <a:lnTo>
                  <a:pt x="960" y="240"/>
                </a:lnTo>
                <a:lnTo>
                  <a:pt x="1008" y="192"/>
                </a:lnTo>
                <a:lnTo>
                  <a:pt x="1056" y="144"/>
                </a:lnTo>
                <a:lnTo>
                  <a:pt x="1104" y="96"/>
                </a:lnTo>
                <a:lnTo>
                  <a:pt x="1248" y="0"/>
                </a:lnTo>
                <a:lnTo>
                  <a:pt x="1344" y="0"/>
                </a:lnTo>
                <a:lnTo>
                  <a:pt x="1440" y="48"/>
                </a:lnTo>
                <a:lnTo>
                  <a:pt x="1488" y="96"/>
                </a:lnTo>
                <a:lnTo>
                  <a:pt x="1536" y="144"/>
                </a:lnTo>
                <a:lnTo>
                  <a:pt x="1584" y="192"/>
                </a:lnTo>
                <a:lnTo>
                  <a:pt x="1632" y="288"/>
                </a:lnTo>
                <a:lnTo>
                  <a:pt x="1680" y="384"/>
                </a:lnTo>
                <a:lnTo>
                  <a:pt x="1728" y="480"/>
                </a:lnTo>
                <a:lnTo>
                  <a:pt x="1872" y="672"/>
                </a:lnTo>
                <a:lnTo>
                  <a:pt x="1920" y="720"/>
                </a:lnTo>
                <a:lnTo>
                  <a:pt x="1968" y="768"/>
                </a:lnTo>
                <a:lnTo>
                  <a:pt x="2016" y="816"/>
                </a:lnTo>
                <a:lnTo>
                  <a:pt x="2016" y="1152"/>
                </a:lnTo>
                <a:lnTo>
                  <a:pt x="0" y="1152"/>
                </a:lnTo>
                <a:close/>
              </a:path>
            </a:pathLst>
          </a:custGeom>
          <a:solidFill>
            <a:srgbClr val="D8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Line 2"/>
          <p:cNvSpPr>
            <a:spLocks noChangeShapeType="1"/>
          </p:cNvSpPr>
          <p:nvPr/>
        </p:nvSpPr>
        <p:spPr bwMode="auto">
          <a:xfrm>
            <a:off x="914400" y="4648200"/>
            <a:ext cx="716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Text Box 3"/>
          <p:cNvSpPr txBox="1">
            <a:spLocks noChangeArrowheads="1"/>
          </p:cNvSpPr>
          <p:nvPr/>
        </p:nvSpPr>
        <p:spPr bwMode="auto">
          <a:xfrm>
            <a:off x="3886200" y="51054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Comic Sans MS" panose="030F0702030302020204" pitchFamily="66" charset="0"/>
              </a:rPr>
              <a:t>Test Result</a:t>
            </a:r>
          </a:p>
        </p:txBody>
      </p:sp>
      <p:grpSp>
        <p:nvGrpSpPr>
          <p:cNvPr id="38918" name="Group 6"/>
          <p:cNvGrpSpPr>
            <a:grpSpLocks/>
          </p:cNvGrpSpPr>
          <p:nvPr/>
        </p:nvGrpSpPr>
        <p:grpSpPr bwMode="auto">
          <a:xfrm>
            <a:off x="679450" y="1746250"/>
            <a:ext cx="3962400" cy="457200"/>
            <a:chOff x="576" y="1104"/>
            <a:chExt cx="2496" cy="288"/>
          </a:xfrm>
        </p:grpSpPr>
        <p:sp>
          <p:nvSpPr>
            <p:cNvPr id="38926" name="Line 7"/>
            <p:cNvSpPr>
              <a:spLocks noChangeShapeType="1"/>
            </p:cNvSpPr>
            <p:nvPr/>
          </p:nvSpPr>
          <p:spPr bwMode="auto">
            <a:xfrm flipH="1">
              <a:off x="672" y="1392"/>
              <a:ext cx="2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7" name="Text Box 8"/>
            <p:cNvSpPr txBox="1">
              <a:spLocks noChangeArrowheads="1"/>
            </p:cNvSpPr>
            <p:nvPr/>
          </p:nvSpPr>
          <p:spPr bwMode="auto">
            <a:xfrm>
              <a:off x="576" y="1104"/>
              <a:ext cx="24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Comic Sans MS" panose="030F0702030302020204" pitchFamily="66" charset="0"/>
                </a:rPr>
                <a:t>Call these patients “negative”</a:t>
              </a:r>
            </a:p>
          </p:txBody>
        </p:sp>
      </p:grpSp>
      <p:grpSp>
        <p:nvGrpSpPr>
          <p:cNvPr id="38919" name="Group 9"/>
          <p:cNvGrpSpPr>
            <a:grpSpLocks/>
          </p:cNvGrpSpPr>
          <p:nvPr/>
        </p:nvGrpSpPr>
        <p:grpSpPr bwMode="auto">
          <a:xfrm>
            <a:off x="4953000" y="1752600"/>
            <a:ext cx="3962400" cy="457200"/>
            <a:chOff x="3120" y="1104"/>
            <a:chExt cx="2496" cy="288"/>
          </a:xfrm>
        </p:grpSpPr>
        <p:sp>
          <p:nvSpPr>
            <p:cNvPr id="38924" name="Line 10"/>
            <p:cNvSpPr>
              <a:spLocks noChangeShapeType="1"/>
            </p:cNvSpPr>
            <p:nvPr/>
          </p:nvSpPr>
          <p:spPr bwMode="auto">
            <a:xfrm>
              <a:off x="3120" y="1392"/>
              <a:ext cx="2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5" name="Text Box 11"/>
            <p:cNvSpPr txBox="1">
              <a:spLocks noChangeArrowheads="1"/>
            </p:cNvSpPr>
            <p:nvPr/>
          </p:nvSpPr>
          <p:spPr bwMode="auto">
            <a:xfrm>
              <a:off x="3120" y="1104"/>
              <a:ext cx="24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Comic Sans MS" panose="030F0702030302020204" pitchFamily="66" charset="0"/>
                </a:rPr>
                <a:t>Call these patients “positive</a:t>
              </a:r>
              <a:r>
                <a:rPr lang="en-US" altLang="en-US" sz="2000"/>
                <a:t>”</a:t>
              </a:r>
            </a:p>
          </p:txBody>
        </p:sp>
      </p:grpSp>
      <p:sp>
        <p:nvSpPr>
          <p:cNvPr id="38920" name="Line 5"/>
          <p:cNvSpPr>
            <a:spLocks noChangeShapeType="1"/>
          </p:cNvSpPr>
          <p:nvPr/>
        </p:nvSpPr>
        <p:spPr bwMode="auto">
          <a:xfrm>
            <a:off x="4692650" y="1828800"/>
            <a:ext cx="0" cy="297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Rectangle 15"/>
          <p:cNvSpPr>
            <a:spLocks noChangeArrowheads="1"/>
          </p:cNvSpPr>
          <p:nvPr/>
        </p:nvSpPr>
        <p:spPr bwMode="auto">
          <a:xfrm>
            <a:off x="4705350" y="3917950"/>
            <a:ext cx="228600" cy="711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8922" name="Freeform 14"/>
          <p:cNvSpPr>
            <a:spLocks/>
          </p:cNvSpPr>
          <p:nvPr/>
        </p:nvSpPr>
        <p:spPr bwMode="auto">
          <a:xfrm>
            <a:off x="1676400" y="2819400"/>
            <a:ext cx="4454525" cy="1838325"/>
          </a:xfrm>
          <a:custGeom>
            <a:avLst/>
            <a:gdLst>
              <a:gd name="T0" fmla="*/ 0 w 2806"/>
              <a:gd name="T1" fmla="*/ 2147483647 h 1158"/>
              <a:gd name="T2" fmla="*/ 2147483647 w 2806"/>
              <a:gd name="T3" fmla="*/ 2147483647 h 1158"/>
              <a:gd name="T4" fmla="*/ 2147483647 w 2806"/>
              <a:gd name="T5" fmla="*/ 2147483647 h 1158"/>
              <a:gd name="T6" fmla="*/ 2147483647 w 2806"/>
              <a:gd name="T7" fmla="*/ 2147483647 h 1158"/>
              <a:gd name="T8" fmla="*/ 2147483647 w 2806"/>
              <a:gd name="T9" fmla="*/ 2147483647 h 1158"/>
              <a:gd name="T10" fmla="*/ 2147483647 w 2806"/>
              <a:gd name="T11" fmla="*/ 2147483647 h 1158"/>
              <a:gd name="T12" fmla="*/ 2147483647 w 2806"/>
              <a:gd name="T13" fmla="*/ 2147483647 h 1158"/>
              <a:gd name="T14" fmla="*/ 2147483647 w 2806"/>
              <a:gd name="T15" fmla="*/ 2147483647 h 1158"/>
              <a:gd name="T16" fmla="*/ 2147483647 w 2806"/>
              <a:gd name="T17" fmla="*/ 2147483647 h 1158"/>
              <a:gd name="T18" fmla="*/ 2147483647 w 2806"/>
              <a:gd name="T19" fmla="*/ 2147483647 h 1158"/>
              <a:gd name="T20" fmla="*/ 2147483647 w 2806"/>
              <a:gd name="T21" fmla="*/ 2147483647 h 1158"/>
              <a:gd name="T22" fmla="*/ 2147483647 w 2806"/>
              <a:gd name="T23" fmla="*/ 2147483647 h 1158"/>
              <a:gd name="T24" fmla="*/ 2147483647 w 2806"/>
              <a:gd name="T25" fmla="*/ 2147483647 h 1158"/>
              <a:gd name="T26" fmla="*/ 2147483647 w 2806"/>
              <a:gd name="T27" fmla="*/ 2147483647 h 1158"/>
              <a:gd name="T28" fmla="*/ 2147483647 w 2806"/>
              <a:gd name="T29" fmla="*/ 2147483647 h 1158"/>
              <a:gd name="T30" fmla="*/ 2147483647 w 2806"/>
              <a:gd name="T31" fmla="*/ 2147483647 h 1158"/>
              <a:gd name="T32" fmla="*/ 2147483647 w 2806"/>
              <a:gd name="T33" fmla="*/ 2147483647 h 1158"/>
              <a:gd name="T34" fmla="*/ 2147483647 w 2806"/>
              <a:gd name="T35" fmla="*/ 2147483647 h 1158"/>
              <a:gd name="T36" fmla="*/ 2147483647 w 2806"/>
              <a:gd name="T37" fmla="*/ 2147483647 h 1158"/>
              <a:gd name="T38" fmla="*/ 2147483647 w 2806"/>
              <a:gd name="T39" fmla="*/ 2147483647 h 1158"/>
              <a:gd name="T40" fmla="*/ 2147483647 w 2806"/>
              <a:gd name="T41" fmla="*/ 2147483647 h 115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06"/>
              <a:gd name="T64" fmla="*/ 0 h 1158"/>
              <a:gd name="T65" fmla="*/ 2806 w 2806"/>
              <a:gd name="T66" fmla="*/ 1158 h 115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06" h="1158">
                <a:moveTo>
                  <a:pt x="0" y="1158"/>
                </a:moveTo>
                <a:cubicBezTo>
                  <a:pt x="92" y="1146"/>
                  <a:pt x="184" y="1134"/>
                  <a:pt x="240" y="1110"/>
                </a:cubicBezTo>
                <a:cubicBezTo>
                  <a:pt x="296" y="1086"/>
                  <a:pt x="288" y="1062"/>
                  <a:pt x="336" y="1014"/>
                </a:cubicBezTo>
                <a:cubicBezTo>
                  <a:pt x="384" y="966"/>
                  <a:pt x="479" y="880"/>
                  <a:pt x="528" y="822"/>
                </a:cubicBezTo>
                <a:cubicBezTo>
                  <a:pt x="577" y="764"/>
                  <a:pt x="589" y="726"/>
                  <a:pt x="628" y="663"/>
                </a:cubicBezTo>
                <a:cubicBezTo>
                  <a:pt x="667" y="600"/>
                  <a:pt x="710" y="508"/>
                  <a:pt x="762" y="441"/>
                </a:cubicBezTo>
                <a:cubicBezTo>
                  <a:pt x="814" y="374"/>
                  <a:pt x="882" y="319"/>
                  <a:pt x="939" y="263"/>
                </a:cubicBezTo>
                <a:cubicBezTo>
                  <a:pt x="996" y="207"/>
                  <a:pt x="1049" y="144"/>
                  <a:pt x="1104" y="102"/>
                </a:cubicBezTo>
                <a:cubicBezTo>
                  <a:pt x="1159" y="60"/>
                  <a:pt x="1217" y="16"/>
                  <a:pt x="1273" y="8"/>
                </a:cubicBezTo>
                <a:cubicBezTo>
                  <a:pt x="1329" y="0"/>
                  <a:pt x="1388" y="22"/>
                  <a:pt x="1440" y="54"/>
                </a:cubicBezTo>
                <a:cubicBezTo>
                  <a:pt x="1492" y="86"/>
                  <a:pt x="1545" y="147"/>
                  <a:pt x="1584" y="198"/>
                </a:cubicBezTo>
                <a:cubicBezTo>
                  <a:pt x="1623" y="249"/>
                  <a:pt x="1649" y="315"/>
                  <a:pt x="1673" y="363"/>
                </a:cubicBezTo>
                <a:cubicBezTo>
                  <a:pt x="1697" y="411"/>
                  <a:pt x="1702" y="445"/>
                  <a:pt x="1728" y="486"/>
                </a:cubicBezTo>
                <a:cubicBezTo>
                  <a:pt x="1754" y="527"/>
                  <a:pt x="1804" y="576"/>
                  <a:pt x="1828" y="608"/>
                </a:cubicBezTo>
                <a:cubicBezTo>
                  <a:pt x="1852" y="640"/>
                  <a:pt x="1849" y="650"/>
                  <a:pt x="1872" y="678"/>
                </a:cubicBezTo>
                <a:cubicBezTo>
                  <a:pt x="1895" y="706"/>
                  <a:pt x="1936" y="734"/>
                  <a:pt x="1968" y="774"/>
                </a:cubicBezTo>
                <a:cubicBezTo>
                  <a:pt x="2000" y="814"/>
                  <a:pt x="2030" y="877"/>
                  <a:pt x="2064" y="918"/>
                </a:cubicBezTo>
                <a:cubicBezTo>
                  <a:pt x="2098" y="959"/>
                  <a:pt x="2133" y="995"/>
                  <a:pt x="2173" y="1019"/>
                </a:cubicBezTo>
                <a:cubicBezTo>
                  <a:pt x="2213" y="1043"/>
                  <a:pt x="2250" y="1047"/>
                  <a:pt x="2304" y="1062"/>
                </a:cubicBezTo>
                <a:cubicBezTo>
                  <a:pt x="2358" y="1077"/>
                  <a:pt x="2411" y="1093"/>
                  <a:pt x="2495" y="1108"/>
                </a:cubicBezTo>
                <a:cubicBezTo>
                  <a:pt x="2579" y="1123"/>
                  <a:pt x="2741" y="1143"/>
                  <a:pt x="2806" y="1152"/>
                </a:cubicBezTo>
              </a:path>
            </a:pathLst>
          </a:custGeom>
          <a:noFill/>
          <a:ln w="38100">
            <a:solidFill>
              <a:srgbClr val="D8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AutoShape 16"/>
          <p:cNvSpPr>
            <a:spLocks/>
          </p:cNvSpPr>
          <p:nvPr/>
        </p:nvSpPr>
        <p:spPr bwMode="auto">
          <a:xfrm>
            <a:off x="561975" y="2895600"/>
            <a:ext cx="1876425" cy="835025"/>
          </a:xfrm>
          <a:prstGeom prst="borderCallout1">
            <a:avLst>
              <a:gd name="adj1" fmla="val 18046"/>
              <a:gd name="adj2" fmla="val 104060"/>
              <a:gd name="adj3" fmla="val 172181"/>
              <a:gd name="adj4" fmla="val 15710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Comic Sans MS" panose="030F0702030302020204" pitchFamily="66" charset="0"/>
              </a:rPr>
              <a:t>True negatives</a:t>
            </a:r>
          </a:p>
        </p:txBody>
      </p:sp>
    </p:spTree>
    <p:extLst>
      <p:ext uri="{BB962C8B-B14F-4D97-AF65-F5344CB8AC3E}">
        <p14:creationId xmlns:p14="http://schemas.microsoft.com/office/powerpoint/2010/main" val="415066132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1990" name="Picture 6" descr="Red Howler Monkey male_Alouatta seniculus senicul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7575" y="4584700"/>
            <a:ext cx="2430463" cy="2273300"/>
          </a:xfrm>
          <a:prstGeom prst="rect">
            <a:avLst/>
          </a:prstGeom>
          <a:noFill/>
        </p:spPr>
      </p:pic>
      <p:pic>
        <p:nvPicPr>
          <p:cNvPr id="41991" name="Picture 7" descr="Mantled Howler Monkey          Alouatta palliat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0"/>
            <a:ext cx="2514600" cy="2254250"/>
          </a:xfrm>
          <a:prstGeom prst="rect">
            <a:avLst/>
          </a:prstGeom>
          <a:noFill/>
        </p:spPr>
      </p:pic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2797175" y="2765425"/>
            <a:ext cx="3175" cy="1109663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2898775" y="2817813"/>
            <a:ext cx="3175" cy="1187450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3003550" y="2930525"/>
            <a:ext cx="1588" cy="1150938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3119438" y="3043238"/>
            <a:ext cx="1587" cy="1041400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3222625" y="3078163"/>
            <a:ext cx="3175" cy="1081087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3327400" y="3127375"/>
            <a:ext cx="3175" cy="1127125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3451225" y="3243263"/>
            <a:ext cx="3175" cy="1068387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>
            <a:off x="3692525" y="3275013"/>
            <a:ext cx="3175" cy="923925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>
            <a:off x="3811588" y="3230563"/>
            <a:ext cx="3175" cy="977900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>
            <a:off x="3914775" y="3225800"/>
            <a:ext cx="0" cy="939800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>
            <a:off x="4016375" y="3190875"/>
            <a:ext cx="3175" cy="927100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4117975" y="3138488"/>
            <a:ext cx="3175" cy="936625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>
            <a:off x="4237038" y="3089275"/>
            <a:ext cx="3175" cy="928688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>
            <a:off x="4341813" y="3008313"/>
            <a:ext cx="3175" cy="950912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>
            <a:off x="4443413" y="2941638"/>
            <a:ext cx="1587" cy="968375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8" name="Line 24"/>
          <p:cNvSpPr>
            <a:spLocks noChangeShapeType="1"/>
          </p:cNvSpPr>
          <p:nvPr/>
        </p:nvSpPr>
        <p:spPr bwMode="auto">
          <a:xfrm>
            <a:off x="4546600" y="2890838"/>
            <a:ext cx="3175" cy="979487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9" name="Line 25"/>
          <p:cNvSpPr>
            <a:spLocks noChangeShapeType="1"/>
          </p:cNvSpPr>
          <p:nvPr/>
        </p:nvSpPr>
        <p:spPr bwMode="auto">
          <a:xfrm>
            <a:off x="4675188" y="2835275"/>
            <a:ext cx="1587" cy="974725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0" name="Line 26"/>
          <p:cNvSpPr>
            <a:spLocks noChangeShapeType="1"/>
          </p:cNvSpPr>
          <p:nvPr/>
        </p:nvSpPr>
        <p:spPr bwMode="auto">
          <a:xfrm>
            <a:off x="4810125" y="2792413"/>
            <a:ext cx="3175" cy="968375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1" name="Line 27"/>
          <p:cNvSpPr>
            <a:spLocks noChangeShapeType="1"/>
          </p:cNvSpPr>
          <p:nvPr/>
        </p:nvSpPr>
        <p:spPr bwMode="auto">
          <a:xfrm>
            <a:off x="4940300" y="2728913"/>
            <a:ext cx="3175" cy="984250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2" name="Line 28"/>
          <p:cNvSpPr>
            <a:spLocks noChangeShapeType="1"/>
          </p:cNvSpPr>
          <p:nvPr/>
        </p:nvSpPr>
        <p:spPr bwMode="auto">
          <a:xfrm>
            <a:off x="5135563" y="2690813"/>
            <a:ext cx="3175" cy="1008062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3" name="Line 29"/>
          <p:cNvSpPr>
            <a:spLocks noChangeShapeType="1"/>
          </p:cNvSpPr>
          <p:nvPr/>
        </p:nvSpPr>
        <p:spPr bwMode="auto">
          <a:xfrm>
            <a:off x="5238750" y="2743200"/>
            <a:ext cx="3175" cy="1008063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>
            <a:off x="5357813" y="2795588"/>
            <a:ext cx="3175" cy="1004887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>
            <a:off x="5459413" y="2835275"/>
            <a:ext cx="3175" cy="1017588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>
            <a:off x="5564188" y="2890838"/>
            <a:ext cx="3175" cy="1096962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>
            <a:off x="5667375" y="2997200"/>
            <a:ext cx="0" cy="1144588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>
            <a:off x="5783263" y="3113088"/>
            <a:ext cx="3175" cy="1152525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>
            <a:off x="5888038" y="3240088"/>
            <a:ext cx="0" cy="1089025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5989638" y="3327400"/>
            <a:ext cx="0" cy="1050925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6091238" y="3373438"/>
            <a:ext cx="3175" cy="1033462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22" name="Line 38"/>
          <p:cNvSpPr>
            <a:spLocks noChangeShapeType="1"/>
          </p:cNvSpPr>
          <p:nvPr/>
        </p:nvSpPr>
        <p:spPr bwMode="auto">
          <a:xfrm>
            <a:off x="6308725" y="3362325"/>
            <a:ext cx="4763" cy="979488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23" name="Line 39"/>
          <p:cNvSpPr>
            <a:spLocks noChangeShapeType="1"/>
          </p:cNvSpPr>
          <p:nvPr/>
        </p:nvSpPr>
        <p:spPr bwMode="auto">
          <a:xfrm>
            <a:off x="6411913" y="3322638"/>
            <a:ext cx="6350" cy="989012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24" name="Line 40"/>
          <p:cNvSpPr>
            <a:spLocks noChangeShapeType="1"/>
          </p:cNvSpPr>
          <p:nvPr/>
        </p:nvSpPr>
        <p:spPr bwMode="auto">
          <a:xfrm>
            <a:off x="6519863" y="3278188"/>
            <a:ext cx="3175" cy="982662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25" name="Line 41"/>
          <p:cNvSpPr>
            <a:spLocks noChangeShapeType="1"/>
          </p:cNvSpPr>
          <p:nvPr/>
        </p:nvSpPr>
        <p:spPr bwMode="auto">
          <a:xfrm>
            <a:off x="6621463" y="3224213"/>
            <a:ext cx="3175" cy="984250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26" name="Line 42"/>
          <p:cNvSpPr>
            <a:spLocks noChangeShapeType="1"/>
          </p:cNvSpPr>
          <p:nvPr/>
        </p:nvSpPr>
        <p:spPr bwMode="auto">
          <a:xfrm flipH="1">
            <a:off x="6742113" y="3168650"/>
            <a:ext cx="1587" cy="973138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27" name="Line 43"/>
          <p:cNvSpPr>
            <a:spLocks noChangeShapeType="1"/>
          </p:cNvSpPr>
          <p:nvPr/>
        </p:nvSpPr>
        <p:spPr bwMode="auto">
          <a:xfrm>
            <a:off x="6842125" y="3078163"/>
            <a:ext cx="1588" cy="1003300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28" name="Line 44"/>
          <p:cNvSpPr>
            <a:spLocks noChangeShapeType="1"/>
          </p:cNvSpPr>
          <p:nvPr/>
        </p:nvSpPr>
        <p:spPr bwMode="auto">
          <a:xfrm>
            <a:off x="6945313" y="3014663"/>
            <a:ext cx="3175" cy="1003300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29" name="Line 45"/>
          <p:cNvSpPr>
            <a:spLocks noChangeShapeType="1"/>
          </p:cNvSpPr>
          <p:nvPr/>
        </p:nvSpPr>
        <p:spPr bwMode="auto">
          <a:xfrm>
            <a:off x="7050088" y="2962275"/>
            <a:ext cx="3175" cy="996950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30" name="Line 46"/>
          <p:cNvSpPr>
            <a:spLocks noChangeShapeType="1"/>
          </p:cNvSpPr>
          <p:nvPr/>
        </p:nvSpPr>
        <p:spPr bwMode="auto">
          <a:xfrm>
            <a:off x="7165975" y="2924175"/>
            <a:ext cx="3175" cy="1012825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31" name="Line 47"/>
          <p:cNvSpPr>
            <a:spLocks noChangeShapeType="1"/>
          </p:cNvSpPr>
          <p:nvPr/>
        </p:nvSpPr>
        <p:spPr bwMode="auto">
          <a:xfrm>
            <a:off x="7270750" y="2919413"/>
            <a:ext cx="1588" cy="1003300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32" name="Line 48"/>
          <p:cNvSpPr>
            <a:spLocks noChangeShapeType="1"/>
          </p:cNvSpPr>
          <p:nvPr/>
        </p:nvSpPr>
        <p:spPr bwMode="auto">
          <a:xfrm flipH="1">
            <a:off x="7370763" y="2924175"/>
            <a:ext cx="3175" cy="1000125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33" name="Line 49"/>
          <p:cNvSpPr>
            <a:spLocks noChangeShapeType="1"/>
          </p:cNvSpPr>
          <p:nvPr/>
        </p:nvSpPr>
        <p:spPr bwMode="auto">
          <a:xfrm flipH="1">
            <a:off x="7472363" y="2924175"/>
            <a:ext cx="3175" cy="993775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34" name="Line 50"/>
          <p:cNvSpPr>
            <a:spLocks noChangeShapeType="1"/>
          </p:cNvSpPr>
          <p:nvPr/>
        </p:nvSpPr>
        <p:spPr bwMode="auto">
          <a:xfrm>
            <a:off x="7580313" y="2936875"/>
            <a:ext cx="3175" cy="985838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35" name="Line 51"/>
          <p:cNvSpPr>
            <a:spLocks noChangeShapeType="1"/>
          </p:cNvSpPr>
          <p:nvPr/>
        </p:nvSpPr>
        <p:spPr bwMode="auto">
          <a:xfrm>
            <a:off x="7699375" y="2947988"/>
            <a:ext cx="3175" cy="993775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36" name="Line 52"/>
          <p:cNvSpPr>
            <a:spLocks noChangeShapeType="1"/>
          </p:cNvSpPr>
          <p:nvPr/>
        </p:nvSpPr>
        <p:spPr bwMode="auto">
          <a:xfrm flipH="1">
            <a:off x="7799388" y="2968625"/>
            <a:ext cx="1587" cy="992188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37" name="Line 53"/>
          <p:cNvSpPr>
            <a:spLocks noChangeShapeType="1"/>
          </p:cNvSpPr>
          <p:nvPr/>
        </p:nvSpPr>
        <p:spPr bwMode="auto">
          <a:xfrm flipH="1">
            <a:off x="7900988" y="2990850"/>
            <a:ext cx="3175" cy="973138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38" name="Line 54"/>
          <p:cNvSpPr>
            <a:spLocks noChangeShapeType="1"/>
          </p:cNvSpPr>
          <p:nvPr/>
        </p:nvSpPr>
        <p:spPr bwMode="auto">
          <a:xfrm>
            <a:off x="8005763" y="2990850"/>
            <a:ext cx="0" cy="977900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39" name="Line 55"/>
          <p:cNvSpPr>
            <a:spLocks noChangeShapeType="1"/>
          </p:cNvSpPr>
          <p:nvPr/>
        </p:nvSpPr>
        <p:spPr bwMode="auto">
          <a:xfrm>
            <a:off x="8124825" y="2962275"/>
            <a:ext cx="0" cy="947738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40" name="Line 56"/>
          <p:cNvSpPr>
            <a:spLocks noChangeShapeType="1"/>
          </p:cNvSpPr>
          <p:nvPr/>
        </p:nvSpPr>
        <p:spPr bwMode="auto">
          <a:xfrm>
            <a:off x="8226425" y="2913063"/>
            <a:ext cx="3175" cy="957262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41" name="Line 57"/>
          <p:cNvSpPr>
            <a:spLocks noChangeShapeType="1"/>
          </p:cNvSpPr>
          <p:nvPr/>
        </p:nvSpPr>
        <p:spPr bwMode="auto">
          <a:xfrm flipH="1">
            <a:off x="8331200" y="2847975"/>
            <a:ext cx="3175" cy="938213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42" name="Line 58"/>
          <p:cNvSpPr>
            <a:spLocks noChangeShapeType="1"/>
          </p:cNvSpPr>
          <p:nvPr/>
        </p:nvSpPr>
        <p:spPr bwMode="auto">
          <a:xfrm>
            <a:off x="8550275" y="2828925"/>
            <a:ext cx="3175" cy="917575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43" name="Line 59"/>
          <p:cNvSpPr>
            <a:spLocks noChangeShapeType="1"/>
          </p:cNvSpPr>
          <p:nvPr/>
        </p:nvSpPr>
        <p:spPr bwMode="auto">
          <a:xfrm>
            <a:off x="8651875" y="2817813"/>
            <a:ext cx="3175" cy="928687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44" name="Line 60"/>
          <p:cNvSpPr>
            <a:spLocks noChangeShapeType="1"/>
          </p:cNvSpPr>
          <p:nvPr/>
        </p:nvSpPr>
        <p:spPr bwMode="auto">
          <a:xfrm>
            <a:off x="8756650" y="2782888"/>
            <a:ext cx="3175" cy="963612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45" name="Line 61"/>
          <p:cNvSpPr>
            <a:spLocks noChangeShapeType="1"/>
          </p:cNvSpPr>
          <p:nvPr/>
        </p:nvSpPr>
        <p:spPr bwMode="auto">
          <a:xfrm>
            <a:off x="8851900" y="2759075"/>
            <a:ext cx="3175" cy="963613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46" name="Line 62"/>
          <p:cNvSpPr>
            <a:spLocks noChangeShapeType="1"/>
          </p:cNvSpPr>
          <p:nvPr/>
        </p:nvSpPr>
        <p:spPr bwMode="auto">
          <a:xfrm>
            <a:off x="8936038" y="2714625"/>
            <a:ext cx="3175" cy="1001713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2655888" y="2609850"/>
            <a:ext cx="6311900" cy="812800"/>
            <a:chOff x="2442" y="1872"/>
            <a:chExt cx="2179" cy="281"/>
          </a:xfrm>
        </p:grpSpPr>
        <p:sp>
          <p:nvSpPr>
            <p:cNvPr id="42048" name="Freeform 64"/>
            <p:cNvSpPr>
              <a:spLocks/>
            </p:cNvSpPr>
            <p:nvPr/>
          </p:nvSpPr>
          <p:spPr bwMode="auto">
            <a:xfrm>
              <a:off x="2442" y="1901"/>
              <a:ext cx="726" cy="217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29" y="29"/>
                </a:cxn>
                <a:cxn ang="0">
                  <a:pos x="46" y="29"/>
                </a:cxn>
                <a:cxn ang="0">
                  <a:pos x="64" y="17"/>
                </a:cxn>
                <a:cxn ang="0">
                  <a:pos x="81" y="35"/>
                </a:cxn>
                <a:cxn ang="0">
                  <a:pos x="98" y="53"/>
                </a:cxn>
                <a:cxn ang="0">
                  <a:pos x="116" y="70"/>
                </a:cxn>
                <a:cxn ang="0">
                  <a:pos x="133" y="88"/>
                </a:cxn>
                <a:cxn ang="0">
                  <a:pos x="151" y="111"/>
                </a:cxn>
                <a:cxn ang="0">
                  <a:pos x="168" y="129"/>
                </a:cxn>
                <a:cxn ang="0">
                  <a:pos x="191" y="135"/>
                </a:cxn>
                <a:cxn ang="0">
                  <a:pos x="197" y="135"/>
                </a:cxn>
                <a:cxn ang="0">
                  <a:pos x="215" y="146"/>
                </a:cxn>
                <a:cxn ang="0">
                  <a:pos x="232" y="146"/>
                </a:cxn>
                <a:cxn ang="0">
                  <a:pos x="250" y="164"/>
                </a:cxn>
                <a:cxn ang="0">
                  <a:pos x="267" y="182"/>
                </a:cxn>
                <a:cxn ang="0">
                  <a:pos x="284" y="193"/>
                </a:cxn>
                <a:cxn ang="0">
                  <a:pos x="302" y="205"/>
                </a:cxn>
                <a:cxn ang="0">
                  <a:pos x="319" y="211"/>
                </a:cxn>
                <a:cxn ang="0">
                  <a:pos x="337" y="217"/>
                </a:cxn>
                <a:cxn ang="0">
                  <a:pos x="354" y="211"/>
                </a:cxn>
                <a:cxn ang="0">
                  <a:pos x="372" y="205"/>
                </a:cxn>
                <a:cxn ang="0">
                  <a:pos x="389" y="193"/>
                </a:cxn>
                <a:cxn ang="0">
                  <a:pos x="406" y="187"/>
                </a:cxn>
                <a:cxn ang="0">
                  <a:pos x="424" y="193"/>
                </a:cxn>
                <a:cxn ang="0">
                  <a:pos x="441" y="187"/>
                </a:cxn>
                <a:cxn ang="0">
                  <a:pos x="453" y="182"/>
                </a:cxn>
                <a:cxn ang="0">
                  <a:pos x="470" y="176"/>
                </a:cxn>
                <a:cxn ang="0">
                  <a:pos x="488" y="170"/>
                </a:cxn>
                <a:cxn ang="0">
                  <a:pos x="505" y="158"/>
                </a:cxn>
                <a:cxn ang="0">
                  <a:pos x="523" y="152"/>
                </a:cxn>
                <a:cxn ang="0">
                  <a:pos x="540" y="141"/>
                </a:cxn>
                <a:cxn ang="0">
                  <a:pos x="558" y="135"/>
                </a:cxn>
                <a:cxn ang="0">
                  <a:pos x="575" y="123"/>
                </a:cxn>
                <a:cxn ang="0">
                  <a:pos x="592" y="105"/>
                </a:cxn>
                <a:cxn ang="0">
                  <a:pos x="610" y="94"/>
                </a:cxn>
                <a:cxn ang="0">
                  <a:pos x="627" y="88"/>
                </a:cxn>
                <a:cxn ang="0">
                  <a:pos x="645" y="76"/>
                </a:cxn>
                <a:cxn ang="0">
                  <a:pos x="662" y="64"/>
                </a:cxn>
                <a:cxn ang="0">
                  <a:pos x="680" y="58"/>
                </a:cxn>
                <a:cxn ang="0">
                  <a:pos x="697" y="53"/>
                </a:cxn>
                <a:cxn ang="0">
                  <a:pos x="714" y="47"/>
                </a:cxn>
              </a:cxnLst>
              <a:rect l="0" t="0" r="r" b="b"/>
              <a:pathLst>
                <a:path w="726" h="217">
                  <a:moveTo>
                    <a:pt x="0" y="0"/>
                  </a:moveTo>
                  <a:lnTo>
                    <a:pt x="6" y="6"/>
                  </a:lnTo>
                  <a:lnTo>
                    <a:pt x="11" y="12"/>
                  </a:lnTo>
                  <a:lnTo>
                    <a:pt x="17" y="17"/>
                  </a:lnTo>
                  <a:lnTo>
                    <a:pt x="23" y="23"/>
                  </a:lnTo>
                  <a:lnTo>
                    <a:pt x="29" y="29"/>
                  </a:lnTo>
                  <a:lnTo>
                    <a:pt x="35" y="29"/>
                  </a:lnTo>
                  <a:lnTo>
                    <a:pt x="40" y="35"/>
                  </a:lnTo>
                  <a:lnTo>
                    <a:pt x="46" y="29"/>
                  </a:lnTo>
                  <a:lnTo>
                    <a:pt x="52" y="23"/>
                  </a:lnTo>
                  <a:lnTo>
                    <a:pt x="58" y="17"/>
                  </a:lnTo>
                  <a:lnTo>
                    <a:pt x="64" y="17"/>
                  </a:lnTo>
                  <a:lnTo>
                    <a:pt x="69" y="23"/>
                  </a:lnTo>
                  <a:lnTo>
                    <a:pt x="75" y="23"/>
                  </a:lnTo>
                  <a:lnTo>
                    <a:pt x="81" y="35"/>
                  </a:lnTo>
                  <a:lnTo>
                    <a:pt x="87" y="41"/>
                  </a:lnTo>
                  <a:lnTo>
                    <a:pt x="93" y="47"/>
                  </a:lnTo>
                  <a:lnTo>
                    <a:pt x="98" y="53"/>
                  </a:lnTo>
                  <a:lnTo>
                    <a:pt x="104" y="58"/>
                  </a:lnTo>
                  <a:lnTo>
                    <a:pt x="110" y="64"/>
                  </a:lnTo>
                  <a:lnTo>
                    <a:pt x="116" y="70"/>
                  </a:lnTo>
                  <a:lnTo>
                    <a:pt x="122" y="76"/>
                  </a:lnTo>
                  <a:lnTo>
                    <a:pt x="128" y="82"/>
                  </a:lnTo>
                  <a:lnTo>
                    <a:pt x="133" y="88"/>
                  </a:lnTo>
                  <a:lnTo>
                    <a:pt x="145" y="99"/>
                  </a:lnTo>
                  <a:lnTo>
                    <a:pt x="145" y="105"/>
                  </a:lnTo>
                  <a:lnTo>
                    <a:pt x="151" y="111"/>
                  </a:lnTo>
                  <a:lnTo>
                    <a:pt x="157" y="117"/>
                  </a:lnTo>
                  <a:lnTo>
                    <a:pt x="162" y="123"/>
                  </a:lnTo>
                  <a:lnTo>
                    <a:pt x="168" y="129"/>
                  </a:lnTo>
                  <a:lnTo>
                    <a:pt x="174" y="129"/>
                  </a:lnTo>
                  <a:lnTo>
                    <a:pt x="180" y="129"/>
                  </a:lnTo>
                  <a:lnTo>
                    <a:pt x="191" y="135"/>
                  </a:lnTo>
                  <a:lnTo>
                    <a:pt x="186" y="135"/>
                  </a:lnTo>
                  <a:lnTo>
                    <a:pt x="191" y="135"/>
                  </a:lnTo>
                  <a:lnTo>
                    <a:pt x="197" y="135"/>
                  </a:lnTo>
                  <a:lnTo>
                    <a:pt x="203" y="135"/>
                  </a:lnTo>
                  <a:lnTo>
                    <a:pt x="209" y="141"/>
                  </a:lnTo>
                  <a:lnTo>
                    <a:pt x="215" y="146"/>
                  </a:lnTo>
                  <a:lnTo>
                    <a:pt x="221" y="141"/>
                  </a:lnTo>
                  <a:lnTo>
                    <a:pt x="226" y="146"/>
                  </a:lnTo>
                  <a:lnTo>
                    <a:pt x="232" y="146"/>
                  </a:lnTo>
                  <a:lnTo>
                    <a:pt x="238" y="152"/>
                  </a:lnTo>
                  <a:lnTo>
                    <a:pt x="244" y="158"/>
                  </a:lnTo>
                  <a:lnTo>
                    <a:pt x="250" y="164"/>
                  </a:lnTo>
                  <a:lnTo>
                    <a:pt x="255" y="170"/>
                  </a:lnTo>
                  <a:lnTo>
                    <a:pt x="261" y="176"/>
                  </a:lnTo>
                  <a:lnTo>
                    <a:pt x="267" y="182"/>
                  </a:lnTo>
                  <a:lnTo>
                    <a:pt x="273" y="187"/>
                  </a:lnTo>
                  <a:lnTo>
                    <a:pt x="279" y="187"/>
                  </a:lnTo>
                  <a:lnTo>
                    <a:pt x="284" y="193"/>
                  </a:lnTo>
                  <a:lnTo>
                    <a:pt x="290" y="199"/>
                  </a:lnTo>
                  <a:lnTo>
                    <a:pt x="296" y="205"/>
                  </a:lnTo>
                  <a:lnTo>
                    <a:pt x="302" y="205"/>
                  </a:lnTo>
                  <a:lnTo>
                    <a:pt x="308" y="211"/>
                  </a:lnTo>
                  <a:lnTo>
                    <a:pt x="313" y="211"/>
                  </a:lnTo>
                  <a:lnTo>
                    <a:pt x="319" y="211"/>
                  </a:lnTo>
                  <a:lnTo>
                    <a:pt x="325" y="217"/>
                  </a:lnTo>
                  <a:lnTo>
                    <a:pt x="331" y="217"/>
                  </a:lnTo>
                  <a:lnTo>
                    <a:pt x="337" y="217"/>
                  </a:lnTo>
                  <a:lnTo>
                    <a:pt x="343" y="217"/>
                  </a:lnTo>
                  <a:lnTo>
                    <a:pt x="348" y="217"/>
                  </a:lnTo>
                  <a:lnTo>
                    <a:pt x="354" y="211"/>
                  </a:lnTo>
                  <a:lnTo>
                    <a:pt x="360" y="211"/>
                  </a:lnTo>
                  <a:lnTo>
                    <a:pt x="366" y="205"/>
                  </a:lnTo>
                  <a:lnTo>
                    <a:pt x="372" y="205"/>
                  </a:lnTo>
                  <a:lnTo>
                    <a:pt x="377" y="199"/>
                  </a:lnTo>
                  <a:lnTo>
                    <a:pt x="383" y="199"/>
                  </a:lnTo>
                  <a:lnTo>
                    <a:pt x="389" y="193"/>
                  </a:lnTo>
                  <a:lnTo>
                    <a:pt x="395" y="193"/>
                  </a:lnTo>
                  <a:lnTo>
                    <a:pt x="401" y="187"/>
                  </a:lnTo>
                  <a:lnTo>
                    <a:pt x="406" y="187"/>
                  </a:lnTo>
                  <a:lnTo>
                    <a:pt x="412" y="187"/>
                  </a:lnTo>
                  <a:lnTo>
                    <a:pt x="418" y="187"/>
                  </a:lnTo>
                  <a:lnTo>
                    <a:pt x="424" y="193"/>
                  </a:lnTo>
                  <a:lnTo>
                    <a:pt x="430" y="187"/>
                  </a:lnTo>
                  <a:lnTo>
                    <a:pt x="435" y="187"/>
                  </a:lnTo>
                  <a:lnTo>
                    <a:pt x="441" y="187"/>
                  </a:lnTo>
                  <a:lnTo>
                    <a:pt x="447" y="182"/>
                  </a:lnTo>
                  <a:lnTo>
                    <a:pt x="459" y="182"/>
                  </a:lnTo>
                  <a:lnTo>
                    <a:pt x="453" y="182"/>
                  </a:lnTo>
                  <a:lnTo>
                    <a:pt x="459" y="182"/>
                  </a:lnTo>
                  <a:lnTo>
                    <a:pt x="465" y="182"/>
                  </a:lnTo>
                  <a:lnTo>
                    <a:pt x="470" y="176"/>
                  </a:lnTo>
                  <a:lnTo>
                    <a:pt x="476" y="176"/>
                  </a:lnTo>
                  <a:lnTo>
                    <a:pt x="482" y="170"/>
                  </a:lnTo>
                  <a:lnTo>
                    <a:pt x="488" y="170"/>
                  </a:lnTo>
                  <a:lnTo>
                    <a:pt x="494" y="164"/>
                  </a:lnTo>
                  <a:lnTo>
                    <a:pt x="499" y="164"/>
                  </a:lnTo>
                  <a:lnTo>
                    <a:pt x="505" y="158"/>
                  </a:lnTo>
                  <a:lnTo>
                    <a:pt x="511" y="158"/>
                  </a:lnTo>
                  <a:lnTo>
                    <a:pt x="517" y="152"/>
                  </a:lnTo>
                  <a:lnTo>
                    <a:pt x="523" y="152"/>
                  </a:lnTo>
                  <a:lnTo>
                    <a:pt x="528" y="146"/>
                  </a:lnTo>
                  <a:lnTo>
                    <a:pt x="534" y="146"/>
                  </a:lnTo>
                  <a:lnTo>
                    <a:pt x="540" y="141"/>
                  </a:lnTo>
                  <a:lnTo>
                    <a:pt x="546" y="141"/>
                  </a:lnTo>
                  <a:lnTo>
                    <a:pt x="552" y="135"/>
                  </a:lnTo>
                  <a:lnTo>
                    <a:pt x="558" y="135"/>
                  </a:lnTo>
                  <a:lnTo>
                    <a:pt x="563" y="129"/>
                  </a:lnTo>
                  <a:lnTo>
                    <a:pt x="569" y="123"/>
                  </a:lnTo>
                  <a:lnTo>
                    <a:pt x="575" y="123"/>
                  </a:lnTo>
                  <a:lnTo>
                    <a:pt x="581" y="117"/>
                  </a:lnTo>
                  <a:lnTo>
                    <a:pt x="587" y="111"/>
                  </a:lnTo>
                  <a:lnTo>
                    <a:pt x="592" y="105"/>
                  </a:lnTo>
                  <a:lnTo>
                    <a:pt x="598" y="99"/>
                  </a:lnTo>
                  <a:lnTo>
                    <a:pt x="604" y="99"/>
                  </a:lnTo>
                  <a:lnTo>
                    <a:pt x="610" y="94"/>
                  </a:lnTo>
                  <a:lnTo>
                    <a:pt x="616" y="94"/>
                  </a:lnTo>
                  <a:lnTo>
                    <a:pt x="621" y="88"/>
                  </a:lnTo>
                  <a:lnTo>
                    <a:pt x="627" y="88"/>
                  </a:lnTo>
                  <a:lnTo>
                    <a:pt x="633" y="82"/>
                  </a:lnTo>
                  <a:lnTo>
                    <a:pt x="639" y="76"/>
                  </a:lnTo>
                  <a:lnTo>
                    <a:pt x="645" y="76"/>
                  </a:lnTo>
                  <a:lnTo>
                    <a:pt x="650" y="70"/>
                  </a:lnTo>
                  <a:lnTo>
                    <a:pt x="656" y="70"/>
                  </a:lnTo>
                  <a:lnTo>
                    <a:pt x="662" y="64"/>
                  </a:lnTo>
                  <a:lnTo>
                    <a:pt x="668" y="64"/>
                  </a:lnTo>
                  <a:lnTo>
                    <a:pt x="674" y="58"/>
                  </a:lnTo>
                  <a:lnTo>
                    <a:pt x="680" y="58"/>
                  </a:lnTo>
                  <a:lnTo>
                    <a:pt x="685" y="58"/>
                  </a:lnTo>
                  <a:lnTo>
                    <a:pt x="691" y="53"/>
                  </a:lnTo>
                  <a:lnTo>
                    <a:pt x="697" y="53"/>
                  </a:lnTo>
                  <a:lnTo>
                    <a:pt x="703" y="47"/>
                  </a:lnTo>
                  <a:lnTo>
                    <a:pt x="709" y="47"/>
                  </a:lnTo>
                  <a:lnTo>
                    <a:pt x="714" y="47"/>
                  </a:lnTo>
                  <a:lnTo>
                    <a:pt x="720" y="41"/>
                  </a:lnTo>
                  <a:lnTo>
                    <a:pt x="726" y="41"/>
                  </a:lnTo>
                </a:path>
              </a:pathLst>
            </a:custGeom>
            <a:noFill/>
            <a:ln w="349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9" name="Freeform 65"/>
            <p:cNvSpPr>
              <a:spLocks/>
            </p:cNvSpPr>
            <p:nvPr/>
          </p:nvSpPr>
          <p:spPr bwMode="auto">
            <a:xfrm>
              <a:off x="3168" y="1872"/>
              <a:ext cx="709" cy="281"/>
            </a:xfrm>
            <a:custGeom>
              <a:avLst/>
              <a:gdLst/>
              <a:ahLst/>
              <a:cxnLst>
                <a:cxn ang="0">
                  <a:pos x="12" y="64"/>
                </a:cxn>
                <a:cxn ang="0">
                  <a:pos x="29" y="52"/>
                </a:cxn>
                <a:cxn ang="0">
                  <a:pos x="47" y="41"/>
                </a:cxn>
                <a:cxn ang="0">
                  <a:pos x="64" y="29"/>
                </a:cxn>
                <a:cxn ang="0">
                  <a:pos x="81" y="17"/>
                </a:cxn>
                <a:cxn ang="0">
                  <a:pos x="99" y="0"/>
                </a:cxn>
                <a:cxn ang="0">
                  <a:pos x="116" y="5"/>
                </a:cxn>
                <a:cxn ang="0">
                  <a:pos x="134" y="17"/>
                </a:cxn>
                <a:cxn ang="0">
                  <a:pos x="151" y="35"/>
                </a:cxn>
                <a:cxn ang="0">
                  <a:pos x="169" y="41"/>
                </a:cxn>
                <a:cxn ang="0">
                  <a:pos x="186" y="46"/>
                </a:cxn>
                <a:cxn ang="0">
                  <a:pos x="203" y="58"/>
                </a:cxn>
                <a:cxn ang="0">
                  <a:pos x="227" y="70"/>
                </a:cxn>
                <a:cxn ang="0">
                  <a:pos x="232" y="76"/>
                </a:cxn>
                <a:cxn ang="0">
                  <a:pos x="238" y="70"/>
                </a:cxn>
                <a:cxn ang="0">
                  <a:pos x="256" y="87"/>
                </a:cxn>
                <a:cxn ang="0">
                  <a:pos x="273" y="87"/>
                </a:cxn>
                <a:cxn ang="0">
                  <a:pos x="291" y="99"/>
                </a:cxn>
                <a:cxn ang="0">
                  <a:pos x="308" y="117"/>
                </a:cxn>
                <a:cxn ang="0">
                  <a:pos x="325" y="140"/>
                </a:cxn>
                <a:cxn ang="0">
                  <a:pos x="343" y="158"/>
                </a:cxn>
                <a:cxn ang="0">
                  <a:pos x="360" y="175"/>
                </a:cxn>
                <a:cxn ang="0">
                  <a:pos x="372" y="193"/>
                </a:cxn>
                <a:cxn ang="0">
                  <a:pos x="389" y="216"/>
                </a:cxn>
                <a:cxn ang="0">
                  <a:pos x="413" y="240"/>
                </a:cxn>
                <a:cxn ang="0">
                  <a:pos x="424" y="252"/>
                </a:cxn>
                <a:cxn ang="0">
                  <a:pos x="442" y="252"/>
                </a:cxn>
                <a:cxn ang="0">
                  <a:pos x="459" y="257"/>
                </a:cxn>
                <a:cxn ang="0">
                  <a:pos x="477" y="275"/>
                </a:cxn>
                <a:cxn ang="0">
                  <a:pos x="494" y="275"/>
                </a:cxn>
                <a:cxn ang="0">
                  <a:pos x="511" y="275"/>
                </a:cxn>
                <a:cxn ang="0">
                  <a:pos x="529" y="263"/>
                </a:cxn>
                <a:cxn ang="0">
                  <a:pos x="546" y="263"/>
                </a:cxn>
                <a:cxn ang="0">
                  <a:pos x="564" y="252"/>
                </a:cxn>
                <a:cxn ang="0">
                  <a:pos x="581" y="246"/>
                </a:cxn>
                <a:cxn ang="0">
                  <a:pos x="599" y="234"/>
                </a:cxn>
                <a:cxn ang="0">
                  <a:pos x="610" y="234"/>
                </a:cxn>
                <a:cxn ang="0">
                  <a:pos x="628" y="222"/>
                </a:cxn>
                <a:cxn ang="0">
                  <a:pos x="645" y="216"/>
                </a:cxn>
                <a:cxn ang="0">
                  <a:pos x="662" y="205"/>
                </a:cxn>
                <a:cxn ang="0">
                  <a:pos x="680" y="199"/>
                </a:cxn>
                <a:cxn ang="0">
                  <a:pos x="697" y="181"/>
                </a:cxn>
              </a:cxnLst>
              <a:rect l="0" t="0" r="r" b="b"/>
              <a:pathLst>
                <a:path w="709" h="281">
                  <a:moveTo>
                    <a:pt x="0" y="70"/>
                  </a:moveTo>
                  <a:lnTo>
                    <a:pt x="6" y="64"/>
                  </a:lnTo>
                  <a:lnTo>
                    <a:pt x="12" y="64"/>
                  </a:lnTo>
                  <a:lnTo>
                    <a:pt x="17" y="58"/>
                  </a:lnTo>
                  <a:lnTo>
                    <a:pt x="23" y="52"/>
                  </a:lnTo>
                  <a:lnTo>
                    <a:pt x="29" y="52"/>
                  </a:lnTo>
                  <a:lnTo>
                    <a:pt x="35" y="46"/>
                  </a:lnTo>
                  <a:lnTo>
                    <a:pt x="41" y="46"/>
                  </a:lnTo>
                  <a:lnTo>
                    <a:pt x="47" y="41"/>
                  </a:lnTo>
                  <a:lnTo>
                    <a:pt x="52" y="41"/>
                  </a:lnTo>
                  <a:lnTo>
                    <a:pt x="58" y="35"/>
                  </a:lnTo>
                  <a:lnTo>
                    <a:pt x="64" y="29"/>
                  </a:lnTo>
                  <a:lnTo>
                    <a:pt x="70" y="23"/>
                  </a:lnTo>
                  <a:lnTo>
                    <a:pt x="76" y="17"/>
                  </a:lnTo>
                  <a:lnTo>
                    <a:pt x="81" y="17"/>
                  </a:lnTo>
                  <a:lnTo>
                    <a:pt x="87" y="11"/>
                  </a:lnTo>
                  <a:lnTo>
                    <a:pt x="93" y="5"/>
                  </a:lnTo>
                  <a:lnTo>
                    <a:pt x="99" y="0"/>
                  </a:lnTo>
                  <a:lnTo>
                    <a:pt x="105" y="0"/>
                  </a:lnTo>
                  <a:lnTo>
                    <a:pt x="110" y="5"/>
                  </a:lnTo>
                  <a:lnTo>
                    <a:pt x="116" y="5"/>
                  </a:lnTo>
                  <a:lnTo>
                    <a:pt x="122" y="11"/>
                  </a:lnTo>
                  <a:lnTo>
                    <a:pt x="128" y="17"/>
                  </a:lnTo>
                  <a:lnTo>
                    <a:pt x="134" y="17"/>
                  </a:lnTo>
                  <a:lnTo>
                    <a:pt x="139" y="29"/>
                  </a:lnTo>
                  <a:lnTo>
                    <a:pt x="145" y="29"/>
                  </a:lnTo>
                  <a:lnTo>
                    <a:pt x="151" y="35"/>
                  </a:lnTo>
                  <a:lnTo>
                    <a:pt x="157" y="35"/>
                  </a:lnTo>
                  <a:lnTo>
                    <a:pt x="163" y="41"/>
                  </a:lnTo>
                  <a:lnTo>
                    <a:pt x="169" y="41"/>
                  </a:lnTo>
                  <a:lnTo>
                    <a:pt x="174" y="46"/>
                  </a:lnTo>
                  <a:lnTo>
                    <a:pt x="180" y="46"/>
                  </a:lnTo>
                  <a:lnTo>
                    <a:pt x="186" y="46"/>
                  </a:lnTo>
                  <a:lnTo>
                    <a:pt x="192" y="52"/>
                  </a:lnTo>
                  <a:lnTo>
                    <a:pt x="198" y="58"/>
                  </a:lnTo>
                  <a:lnTo>
                    <a:pt x="203" y="58"/>
                  </a:lnTo>
                  <a:lnTo>
                    <a:pt x="209" y="64"/>
                  </a:lnTo>
                  <a:lnTo>
                    <a:pt x="215" y="64"/>
                  </a:lnTo>
                  <a:lnTo>
                    <a:pt x="227" y="70"/>
                  </a:lnTo>
                  <a:lnTo>
                    <a:pt x="221" y="70"/>
                  </a:lnTo>
                  <a:lnTo>
                    <a:pt x="227" y="70"/>
                  </a:lnTo>
                  <a:lnTo>
                    <a:pt x="232" y="76"/>
                  </a:lnTo>
                  <a:lnTo>
                    <a:pt x="238" y="70"/>
                  </a:lnTo>
                  <a:lnTo>
                    <a:pt x="238" y="76"/>
                  </a:lnTo>
                  <a:lnTo>
                    <a:pt x="238" y="70"/>
                  </a:lnTo>
                  <a:lnTo>
                    <a:pt x="244" y="76"/>
                  </a:lnTo>
                  <a:lnTo>
                    <a:pt x="250" y="82"/>
                  </a:lnTo>
                  <a:lnTo>
                    <a:pt x="256" y="87"/>
                  </a:lnTo>
                  <a:lnTo>
                    <a:pt x="262" y="93"/>
                  </a:lnTo>
                  <a:lnTo>
                    <a:pt x="267" y="93"/>
                  </a:lnTo>
                  <a:lnTo>
                    <a:pt x="273" y="87"/>
                  </a:lnTo>
                  <a:lnTo>
                    <a:pt x="279" y="93"/>
                  </a:lnTo>
                  <a:lnTo>
                    <a:pt x="285" y="99"/>
                  </a:lnTo>
                  <a:lnTo>
                    <a:pt x="291" y="99"/>
                  </a:lnTo>
                  <a:lnTo>
                    <a:pt x="296" y="105"/>
                  </a:lnTo>
                  <a:lnTo>
                    <a:pt x="302" y="111"/>
                  </a:lnTo>
                  <a:lnTo>
                    <a:pt x="308" y="117"/>
                  </a:lnTo>
                  <a:lnTo>
                    <a:pt x="320" y="128"/>
                  </a:lnTo>
                  <a:lnTo>
                    <a:pt x="320" y="134"/>
                  </a:lnTo>
                  <a:lnTo>
                    <a:pt x="325" y="140"/>
                  </a:lnTo>
                  <a:lnTo>
                    <a:pt x="331" y="146"/>
                  </a:lnTo>
                  <a:lnTo>
                    <a:pt x="337" y="152"/>
                  </a:lnTo>
                  <a:lnTo>
                    <a:pt x="343" y="158"/>
                  </a:lnTo>
                  <a:lnTo>
                    <a:pt x="349" y="164"/>
                  </a:lnTo>
                  <a:lnTo>
                    <a:pt x="354" y="170"/>
                  </a:lnTo>
                  <a:lnTo>
                    <a:pt x="360" y="175"/>
                  </a:lnTo>
                  <a:lnTo>
                    <a:pt x="366" y="181"/>
                  </a:lnTo>
                  <a:lnTo>
                    <a:pt x="366" y="187"/>
                  </a:lnTo>
                  <a:lnTo>
                    <a:pt x="372" y="193"/>
                  </a:lnTo>
                  <a:lnTo>
                    <a:pt x="384" y="205"/>
                  </a:lnTo>
                  <a:lnTo>
                    <a:pt x="384" y="211"/>
                  </a:lnTo>
                  <a:lnTo>
                    <a:pt x="389" y="216"/>
                  </a:lnTo>
                  <a:lnTo>
                    <a:pt x="395" y="222"/>
                  </a:lnTo>
                  <a:lnTo>
                    <a:pt x="401" y="228"/>
                  </a:lnTo>
                  <a:lnTo>
                    <a:pt x="413" y="240"/>
                  </a:lnTo>
                  <a:lnTo>
                    <a:pt x="413" y="246"/>
                  </a:lnTo>
                  <a:lnTo>
                    <a:pt x="418" y="252"/>
                  </a:lnTo>
                  <a:lnTo>
                    <a:pt x="424" y="252"/>
                  </a:lnTo>
                  <a:lnTo>
                    <a:pt x="430" y="252"/>
                  </a:lnTo>
                  <a:lnTo>
                    <a:pt x="436" y="252"/>
                  </a:lnTo>
                  <a:lnTo>
                    <a:pt x="442" y="252"/>
                  </a:lnTo>
                  <a:lnTo>
                    <a:pt x="447" y="252"/>
                  </a:lnTo>
                  <a:lnTo>
                    <a:pt x="453" y="257"/>
                  </a:lnTo>
                  <a:lnTo>
                    <a:pt x="459" y="257"/>
                  </a:lnTo>
                  <a:lnTo>
                    <a:pt x="465" y="263"/>
                  </a:lnTo>
                  <a:lnTo>
                    <a:pt x="471" y="269"/>
                  </a:lnTo>
                  <a:lnTo>
                    <a:pt x="477" y="275"/>
                  </a:lnTo>
                  <a:lnTo>
                    <a:pt x="482" y="281"/>
                  </a:lnTo>
                  <a:lnTo>
                    <a:pt x="488" y="281"/>
                  </a:lnTo>
                  <a:lnTo>
                    <a:pt x="494" y="275"/>
                  </a:lnTo>
                  <a:lnTo>
                    <a:pt x="500" y="275"/>
                  </a:lnTo>
                  <a:lnTo>
                    <a:pt x="506" y="275"/>
                  </a:lnTo>
                  <a:lnTo>
                    <a:pt x="511" y="275"/>
                  </a:lnTo>
                  <a:lnTo>
                    <a:pt x="517" y="269"/>
                  </a:lnTo>
                  <a:lnTo>
                    <a:pt x="523" y="269"/>
                  </a:lnTo>
                  <a:lnTo>
                    <a:pt x="529" y="263"/>
                  </a:lnTo>
                  <a:lnTo>
                    <a:pt x="535" y="263"/>
                  </a:lnTo>
                  <a:lnTo>
                    <a:pt x="540" y="263"/>
                  </a:lnTo>
                  <a:lnTo>
                    <a:pt x="546" y="263"/>
                  </a:lnTo>
                  <a:lnTo>
                    <a:pt x="552" y="257"/>
                  </a:lnTo>
                  <a:lnTo>
                    <a:pt x="558" y="257"/>
                  </a:lnTo>
                  <a:lnTo>
                    <a:pt x="564" y="252"/>
                  </a:lnTo>
                  <a:lnTo>
                    <a:pt x="569" y="252"/>
                  </a:lnTo>
                  <a:lnTo>
                    <a:pt x="575" y="246"/>
                  </a:lnTo>
                  <a:lnTo>
                    <a:pt x="581" y="246"/>
                  </a:lnTo>
                  <a:lnTo>
                    <a:pt x="587" y="240"/>
                  </a:lnTo>
                  <a:lnTo>
                    <a:pt x="593" y="240"/>
                  </a:lnTo>
                  <a:lnTo>
                    <a:pt x="599" y="234"/>
                  </a:lnTo>
                  <a:lnTo>
                    <a:pt x="610" y="234"/>
                  </a:lnTo>
                  <a:lnTo>
                    <a:pt x="604" y="234"/>
                  </a:lnTo>
                  <a:lnTo>
                    <a:pt x="610" y="234"/>
                  </a:lnTo>
                  <a:lnTo>
                    <a:pt x="616" y="228"/>
                  </a:lnTo>
                  <a:lnTo>
                    <a:pt x="622" y="228"/>
                  </a:lnTo>
                  <a:lnTo>
                    <a:pt x="628" y="222"/>
                  </a:lnTo>
                  <a:lnTo>
                    <a:pt x="633" y="222"/>
                  </a:lnTo>
                  <a:lnTo>
                    <a:pt x="639" y="216"/>
                  </a:lnTo>
                  <a:lnTo>
                    <a:pt x="645" y="216"/>
                  </a:lnTo>
                  <a:lnTo>
                    <a:pt x="651" y="211"/>
                  </a:lnTo>
                  <a:lnTo>
                    <a:pt x="657" y="211"/>
                  </a:lnTo>
                  <a:lnTo>
                    <a:pt x="662" y="205"/>
                  </a:lnTo>
                  <a:lnTo>
                    <a:pt x="668" y="205"/>
                  </a:lnTo>
                  <a:lnTo>
                    <a:pt x="674" y="199"/>
                  </a:lnTo>
                  <a:lnTo>
                    <a:pt x="680" y="199"/>
                  </a:lnTo>
                  <a:lnTo>
                    <a:pt x="686" y="193"/>
                  </a:lnTo>
                  <a:lnTo>
                    <a:pt x="692" y="187"/>
                  </a:lnTo>
                  <a:lnTo>
                    <a:pt x="697" y="181"/>
                  </a:lnTo>
                  <a:lnTo>
                    <a:pt x="703" y="175"/>
                  </a:lnTo>
                  <a:lnTo>
                    <a:pt x="709" y="175"/>
                  </a:lnTo>
                </a:path>
              </a:pathLst>
            </a:custGeom>
            <a:noFill/>
            <a:ln w="349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0" name="Freeform 66"/>
            <p:cNvSpPr>
              <a:spLocks/>
            </p:cNvSpPr>
            <p:nvPr/>
          </p:nvSpPr>
          <p:spPr bwMode="auto">
            <a:xfrm>
              <a:off x="3877" y="1924"/>
              <a:ext cx="697" cy="123"/>
            </a:xfrm>
            <a:custGeom>
              <a:avLst/>
              <a:gdLst/>
              <a:ahLst/>
              <a:cxnLst>
                <a:cxn ang="0">
                  <a:pos x="12" y="112"/>
                </a:cxn>
                <a:cxn ang="0">
                  <a:pos x="29" y="100"/>
                </a:cxn>
                <a:cxn ang="0">
                  <a:pos x="46" y="94"/>
                </a:cxn>
                <a:cxn ang="0">
                  <a:pos x="64" y="88"/>
                </a:cxn>
                <a:cxn ang="0">
                  <a:pos x="81" y="76"/>
                </a:cxn>
                <a:cxn ang="0">
                  <a:pos x="99" y="65"/>
                </a:cxn>
                <a:cxn ang="0">
                  <a:pos x="116" y="59"/>
                </a:cxn>
                <a:cxn ang="0">
                  <a:pos x="134" y="59"/>
                </a:cxn>
                <a:cxn ang="0">
                  <a:pos x="145" y="59"/>
                </a:cxn>
                <a:cxn ang="0">
                  <a:pos x="163" y="53"/>
                </a:cxn>
                <a:cxn ang="0">
                  <a:pos x="180" y="59"/>
                </a:cxn>
                <a:cxn ang="0">
                  <a:pos x="192" y="59"/>
                </a:cxn>
                <a:cxn ang="0">
                  <a:pos x="209" y="59"/>
                </a:cxn>
                <a:cxn ang="0">
                  <a:pos x="227" y="59"/>
                </a:cxn>
                <a:cxn ang="0">
                  <a:pos x="244" y="59"/>
                </a:cxn>
                <a:cxn ang="0">
                  <a:pos x="261" y="59"/>
                </a:cxn>
                <a:cxn ang="0">
                  <a:pos x="279" y="59"/>
                </a:cxn>
                <a:cxn ang="0">
                  <a:pos x="296" y="59"/>
                </a:cxn>
                <a:cxn ang="0">
                  <a:pos x="308" y="65"/>
                </a:cxn>
                <a:cxn ang="0">
                  <a:pos x="325" y="65"/>
                </a:cxn>
                <a:cxn ang="0">
                  <a:pos x="337" y="71"/>
                </a:cxn>
                <a:cxn ang="0">
                  <a:pos x="360" y="76"/>
                </a:cxn>
                <a:cxn ang="0">
                  <a:pos x="366" y="76"/>
                </a:cxn>
                <a:cxn ang="0">
                  <a:pos x="383" y="82"/>
                </a:cxn>
                <a:cxn ang="0">
                  <a:pos x="401" y="82"/>
                </a:cxn>
                <a:cxn ang="0">
                  <a:pos x="418" y="82"/>
                </a:cxn>
                <a:cxn ang="0">
                  <a:pos x="436" y="76"/>
                </a:cxn>
                <a:cxn ang="0">
                  <a:pos x="453" y="71"/>
                </a:cxn>
                <a:cxn ang="0">
                  <a:pos x="471" y="65"/>
                </a:cxn>
                <a:cxn ang="0">
                  <a:pos x="488" y="59"/>
                </a:cxn>
                <a:cxn ang="0">
                  <a:pos x="505" y="47"/>
                </a:cxn>
                <a:cxn ang="0">
                  <a:pos x="523" y="35"/>
                </a:cxn>
                <a:cxn ang="0">
                  <a:pos x="540" y="24"/>
                </a:cxn>
                <a:cxn ang="0">
                  <a:pos x="558" y="18"/>
                </a:cxn>
                <a:cxn ang="0">
                  <a:pos x="575" y="35"/>
                </a:cxn>
                <a:cxn ang="0">
                  <a:pos x="587" y="30"/>
                </a:cxn>
                <a:cxn ang="0">
                  <a:pos x="604" y="24"/>
                </a:cxn>
                <a:cxn ang="0">
                  <a:pos x="627" y="18"/>
                </a:cxn>
                <a:cxn ang="0">
                  <a:pos x="633" y="18"/>
                </a:cxn>
                <a:cxn ang="0">
                  <a:pos x="651" y="18"/>
                </a:cxn>
                <a:cxn ang="0">
                  <a:pos x="668" y="12"/>
                </a:cxn>
                <a:cxn ang="0">
                  <a:pos x="686" y="0"/>
                </a:cxn>
              </a:cxnLst>
              <a:rect l="0" t="0" r="r" b="b"/>
              <a:pathLst>
                <a:path w="697" h="123">
                  <a:moveTo>
                    <a:pt x="0" y="123"/>
                  </a:moveTo>
                  <a:lnTo>
                    <a:pt x="6" y="118"/>
                  </a:lnTo>
                  <a:lnTo>
                    <a:pt x="12" y="112"/>
                  </a:lnTo>
                  <a:lnTo>
                    <a:pt x="17" y="112"/>
                  </a:lnTo>
                  <a:lnTo>
                    <a:pt x="23" y="106"/>
                  </a:lnTo>
                  <a:lnTo>
                    <a:pt x="29" y="100"/>
                  </a:lnTo>
                  <a:lnTo>
                    <a:pt x="35" y="100"/>
                  </a:lnTo>
                  <a:lnTo>
                    <a:pt x="41" y="94"/>
                  </a:lnTo>
                  <a:lnTo>
                    <a:pt x="46" y="94"/>
                  </a:lnTo>
                  <a:lnTo>
                    <a:pt x="52" y="94"/>
                  </a:lnTo>
                  <a:lnTo>
                    <a:pt x="58" y="88"/>
                  </a:lnTo>
                  <a:lnTo>
                    <a:pt x="64" y="88"/>
                  </a:lnTo>
                  <a:lnTo>
                    <a:pt x="70" y="82"/>
                  </a:lnTo>
                  <a:lnTo>
                    <a:pt x="75" y="76"/>
                  </a:lnTo>
                  <a:lnTo>
                    <a:pt x="81" y="76"/>
                  </a:lnTo>
                  <a:lnTo>
                    <a:pt x="87" y="71"/>
                  </a:lnTo>
                  <a:lnTo>
                    <a:pt x="93" y="71"/>
                  </a:lnTo>
                  <a:lnTo>
                    <a:pt x="99" y="65"/>
                  </a:lnTo>
                  <a:lnTo>
                    <a:pt x="105" y="59"/>
                  </a:lnTo>
                  <a:lnTo>
                    <a:pt x="110" y="59"/>
                  </a:lnTo>
                  <a:lnTo>
                    <a:pt x="116" y="59"/>
                  </a:lnTo>
                  <a:lnTo>
                    <a:pt x="122" y="59"/>
                  </a:lnTo>
                  <a:lnTo>
                    <a:pt x="128" y="59"/>
                  </a:lnTo>
                  <a:lnTo>
                    <a:pt x="134" y="59"/>
                  </a:lnTo>
                  <a:lnTo>
                    <a:pt x="145" y="59"/>
                  </a:lnTo>
                  <a:lnTo>
                    <a:pt x="139" y="59"/>
                  </a:lnTo>
                  <a:lnTo>
                    <a:pt x="145" y="59"/>
                  </a:lnTo>
                  <a:lnTo>
                    <a:pt x="151" y="53"/>
                  </a:lnTo>
                  <a:lnTo>
                    <a:pt x="151" y="59"/>
                  </a:lnTo>
                  <a:lnTo>
                    <a:pt x="163" y="53"/>
                  </a:lnTo>
                  <a:lnTo>
                    <a:pt x="168" y="59"/>
                  </a:lnTo>
                  <a:lnTo>
                    <a:pt x="174" y="53"/>
                  </a:lnTo>
                  <a:lnTo>
                    <a:pt x="180" y="59"/>
                  </a:lnTo>
                  <a:lnTo>
                    <a:pt x="192" y="59"/>
                  </a:lnTo>
                  <a:lnTo>
                    <a:pt x="186" y="59"/>
                  </a:lnTo>
                  <a:lnTo>
                    <a:pt x="192" y="59"/>
                  </a:lnTo>
                  <a:lnTo>
                    <a:pt x="198" y="53"/>
                  </a:lnTo>
                  <a:lnTo>
                    <a:pt x="203" y="59"/>
                  </a:lnTo>
                  <a:lnTo>
                    <a:pt x="209" y="59"/>
                  </a:lnTo>
                  <a:lnTo>
                    <a:pt x="215" y="53"/>
                  </a:lnTo>
                  <a:lnTo>
                    <a:pt x="221" y="53"/>
                  </a:lnTo>
                  <a:lnTo>
                    <a:pt x="227" y="59"/>
                  </a:lnTo>
                  <a:lnTo>
                    <a:pt x="232" y="59"/>
                  </a:lnTo>
                  <a:lnTo>
                    <a:pt x="238" y="59"/>
                  </a:lnTo>
                  <a:lnTo>
                    <a:pt x="244" y="59"/>
                  </a:lnTo>
                  <a:lnTo>
                    <a:pt x="250" y="59"/>
                  </a:lnTo>
                  <a:lnTo>
                    <a:pt x="256" y="59"/>
                  </a:lnTo>
                  <a:lnTo>
                    <a:pt x="261" y="59"/>
                  </a:lnTo>
                  <a:lnTo>
                    <a:pt x="267" y="59"/>
                  </a:lnTo>
                  <a:lnTo>
                    <a:pt x="273" y="59"/>
                  </a:lnTo>
                  <a:lnTo>
                    <a:pt x="279" y="59"/>
                  </a:lnTo>
                  <a:lnTo>
                    <a:pt x="285" y="59"/>
                  </a:lnTo>
                  <a:lnTo>
                    <a:pt x="290" y="59"/>
                  </a:lnTo>
                  <a:lnTo>
                    <a:pt x="296" y="59"/>
                  </a:lnTo>
                  <a:lnTo>
                    <a:pt x="302" y="65"/>
                  </a:lnTo>
                  <a:lnTo>
                    <a:pt x="314" y="65"/>
                  </a:lnTo>
                  <a:lnTo>
                    <a:pt x="308" y="65"/>
                  </a:lnTo>
                  <a:lnTo>
                    <a:pt x="314" y="65"/>
                  </a:lnTo>
                  <a:lnTo>
                    <a:pt x="320" y="65"/>
                  </a:lnTo>
                  <a:lnTo>
                    <a:pt x="325" y="65"/>
                  </a:lnTo>
                  <a:lnTo>
                    <a:pt x="337" y="71"/>
                  </a:lnTo>
                  <a:lnTo>
                    <a:pt x="331" y="71"/>
                  </a:lnTo>
                  <a:lnTo>
                    <a:pt x="337" y="71"/>
                  </a:lnTo>
                  <a:lnTo>
                    <a:pt x="343" y="71"/>
                  </a:lnTo>
                  <a:lnTo>
                    <a:pt x="349" y="71"/>
                  </a:lnTo>
                  <a:lnTo>
                    <a:pt x="360" y="76"/>
                  </a:lnTo>
                  <a:lnTo>
                    <a:pt x="354" y="76"/>
                  </a:lnTo>
                  <a:lnTo>
                    <a:pt x="360" y="76"/>
                  </a:lnTo>
                  <a:lnTo>
                    <a:pt x="366" y="76"/>
                  </a:lnTo>
                  <a:lnTo>
                    <a:pt x="372" y="76"/>
                  </a:lnTo>
                  <a:lnTo>
                    <a:pt x="378" y="82"/>
                  </a:lnTo>
                  <a:lnTo>
                    <a:pt x="383" y="82"/>
                  </a:lnTo>
                  <a:lnTo>
                    <a:pt x="389" y="82"/>
                  </a:lnTo>
                  <a:lnTo>
                    <a:pt x="395" y="82"/>
                  </a:lnTo>
                  <a:lnTo>
                    <a:pt x="401" y="82"/>
                  </a:lnTo>
                  <a:lnTo>
                    <a:pt x="407" y="82"/>
                  </a:lnTo>
                  <a:lnTo>
                    <a:pt x="413" y="82"/>
                  </a:lnTo>
                  <a:lnTo>
                    <a:pt x="418" y="82"/>
                  </a:lnTo>
                  <a:lnTo>
                    <a:pt x="424" y="82"/>
                  </a:lnTo>
                  <a:lnTo>
                    <a:pt x="430" y="76"/>
                  </a:lnTo>
                  <a:lnTo>
                    <a:pt x="436" y="76"/>
                  </a:lnTo>
                  <a:lnTo>
                    <a:pt x="442" y="76"/>
                  </a:lnTo>
                  <a:lnTo>
                    <a:pt x="447" y="76"/>
                  </a:lnTo>
                  <a:lnTo>
                    <a:pt x="453" y="71"/>
                  </a:lnTo>
                  <a:lnTo>
                    <a:pt x="459" y="71"/>
                  </a:lnTo>
                  <a:lnTo>
                    <a:pt x="465" y="71"/>
                  </a:lnTo>
                  <a:lnTo>
                    <a:pt x="471" y="65"/>
                  </a:lnTo>
                  <a:lnTo>
                    <a:pt x="476" y="65"/>
                  </a:lnTo>
                  <a:lnTo>
                    <a:pt x="482" y="59"/>
                  </a:lnTo>
                  <a:lnTo>
                    <a:pt x="488" y="59"/>
                  </a:lnTo>
                  <a:lnTo>
                    <a:pt x="494" y="53"/>
                  </a:lnTo>
                  <a:lnTo>
                    <a:pt x="500" y="53"/>
                  </a:lnTo>
                  <a:lnTo>
                    <a:pt x="505" y="47"/>
                  </a:lnTo>
                  <a:lnTo>
                    <a:pt x="511" y="41"/>
                  </a:lnTo>
                  <a:lnTo>
                    <a:pt x="517" y="41"/>
                  </a:lnTo>
                  <a:lnTo>
                    <a:pt x="523" y="35"/>
                  </a:lnTo>
                  <a:lnTo>
                    <a:pt x="529" y="30"/>
                  </a:lnTo>
                  <a:lnTo>
                    <a:pt x="535" y="24"/>
                  </a:lnTo>
                  <a:lnTo>
                    <a:pt x="540" y="24"/>
                  </a:lnTo>
                  <a:lnTo>
                    <a:pt x="546" y="18"/>
                  </a:lnTo>
                  <a:lnTo>
                    <a:pt x="552" y="18"/>
                  </a:lnTo>
                  <a:lnTo>
                    <a:pt x="558" y="18"/>
                  </a:lnTo>
                  <a:lnTo>
                    <a:pt x="564" y="24"/>
                  </a:lnTo>
                  <a:lnTo>
                    <a:pt x="569" y="30"/>
                  </a:lnTo>
                  <a:lnTo>
                    <a:pt x="575" y="35"/>
                  </a:lnTo>
                  <a:lnTo>
                    <a:pt x="575" y="30"/>
                  </a:lnTo>
                  <a:lnTo>
                    <a:pt x="593" y="30"/>
                  </a:lnTo>
                  <a:lnTo>
                    <a:pt x="587" y="30"/>
                  </a:lnTo>
                  <a:lnTo>
                    <a:pt x="593" y="30"/>
                  </a:lnTo>
                  <a:lnTo>
                    <a:pt x="598" y="24"/>
                  </a:lnTo>
                  <a:lnTo>
                    <a:pt x="604" y="24"/>
                  </a:lnTo>
                  <a:lnTo>
                    <a:pt x="610" y="18"/>
                  </a:lnTo>
                  <a:lnTo>
                    <a:pt x="616" y="18"/>
                  </a:lnTo>
                  <a:lnTo>
                    <a:pt x="627" y="18"/>
                  </a:lnTo>
                  <a:lnTo>
                    <a:pt x="622" y="18"/>
                  </a:lnTo>
                  <a:lnTo>
                    <a:pt x="627" y="18"/>
                  </a:lnTo>
                  <a:lnTo>
                    <a:pt x="633" y="18"/>
                  </a:lnTo>
                  <a:lnTo>
                    <a:pt x="639" y="18"/>
                  </a:lnTo>
                  <a:lnTo>
                    <a:pt x="645" y="18"/>
                  </a:lnTo>
                  <a:lnTo>
                    <a:pt x="651" y="18"/>
                  </a:lnTo>
                  <a:lnTo>
                    <a:pt x="657" y="12"/>
                  </a:lnTo>
                  <a:lnTo>
                    <a:pt x="662" y="12"/>
                  </a:lnTo>
                  <a:lnTo>
                    <a:pt x="668" y="12"/>
                  </a:lnTo>
                  <a:lnTo>
                    <a:pt x="674" y="6"/>
                  </a:lnTo>
                  <a:lnTo>
                    <a:pt x="680" y="6"/>
                  </a:lnTo>
                  <a:lnTo>
                    <a:pt x="686" y="0"/>
                  </a:lnTo>
                  <a:lnTo>
                    <a:pt x="691" y="6"/>
                  </a:lnTo>
                  <a:lnTo>
                    <a:pt x="697" y="0"/>
                  </a:lnTo>
                </a:path>
              </a:pathLst>
            </a:custGeom>
            <a:noFill/>
            <a:ln w="349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1" name="Freeform 67"/>
            <p:cNvSpPr>
              <a:spLocks/>
            </p:cNvSpPr>
            <p:nvPr/>
          </p:nvSpPr>
          <p:spPr bwMode="auto">
            <a:xfrm>
              <a:off x="4574" y="1901"/>
              <a:ext cx="47" cy="2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0" y="29"/>
                </a:cxn>
                <a:cxn ang="0">
                  <a:pos x="0" y="23"/>
                </a:cxn>
                <a:cxn ang="0">
                  <a:pos x="6" y="23"/>
                </a:cxn>
                <a:cxn ang="0">
                  <a:pos x="12" y="17"/>
                </a:cxn>
                <a:cxn ang="0">
                  <a:pos x="18" y="17"/>
                </a:cxn>
                <a:cxn ang="0">
                  <a:pos x="23" y="12"/>
                </a:cxn>
                <a:cxn ang="0">
                  <a:pos x="29" y="12"/>
                </a:cxn>
                <a:cxn ang="0">
                  <a:pos x="41" y="6"/>
                </a:cxn>
                <a:cxn ang="0">
                  <a:pos x="35" y="6"/>
                </a:cxn>
                <a:cxn ang="0">
                  <a:pos x="41" y="6"/>
                </a:cxn>
                <a:cxn ang="0">
                  <a:pos x="47" y="0"/>
                </a:cxn>
              </a:cxnLst>
              <a:rect l="0" t="0" r="r" b="b"/>
              <a:pathLst>
                <a:path w="47" h="29">
                  <a:moveTo>
                    <a:pt x="0" y="23"/>
                  </a:moveTo>
                  <a:lnTo>
                    <a:pt x="0" y="29"/>
                  </a:lnTo>
                  <a:lnTo>
                    <a:pt x="0" y="23"/>
                  </a:lnTo>
                  <a:lnTo>
                    <a:pt x="6" y="23"/>
                  </a:lnTo>
                  <a:lnTo>
                    <a:pt x="12" y="17"/>
                  </a:lnTo>
                  <a:lnTo>
                    <a:pt x="18" y="17"/>
                  </a:lnTo>
                  <a:lnTo>
                    <a:pt x="23" y="12"/>
                  </a:lnTo>
                  <a:lnTo>
                    <a:pt x="29" y="12"/>
                  </a:lnTo>
                  <a:lnTo>
                    <a:pt x="41" y="6"/>
                  </a:lnTo>
                  <a:lnTo>
                    <a:pt x="35" y="6"/>
                  </a:lnTo>
                  <a:lnTo>
                    <a:pt x="41" y="6"/>
                  </a:lnTo>
                  <a:lnTo>
                    <a:pt x="47" y="0"/>
                  </a:lnTo>
                </a:path>
              </a:pathLst>
            </a:custGeom>
            <a:noFill/>
            <a:ln w="349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2632075" y="3649663"/>
            <a:ext cx="6311900" cy="781050"/>
            <a:chOff x="2434" y="2212"/>
            <a:chExt cx="2179" cy="270"/>
          </a:xfrm>
        </p:grpSpPr>
        <p:sp>
          <p:nvSpPr>
            <p:cNvPr id="42053" name="Freeform 69"/>
            <p:cNvSpPr>
              <a:spLocks/>
            </p:cNvSpPr>
            <p:nvPr/>
          </p:nvSpPr>
          <p:spPr bwMode="auto">
            <a:xfrm>
              <a:off x="2434" y="2248"/>
              <a:ext cx="697" cy="19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29" y="23"/>
                </a:cxn>
                <a:cxn ang="0">
                  <a:pos x="40" y="35"/>
                </a:cxn>
                <a:cxn ang="0">
                  <a:pos x="58" y="58"/>
                </a:cxn>
                <a:cxn ang="0">
                  <a:pos x="81" y="82"/>
                </a:cxn>
                <a:cxn ang="0">
                  <a:pos x="93" y="99"/>
                </a:cxn>
                <a:cxn ang="0">
                  <a:pos x="104" y="117"/>
                </a:cxn>
                <a:cxn ang="0">
                  <a:pos x="116" y="117"/>
                </a:cxn>
                <a:cxn ang="0">
                  <a:pos x="128" y="123"/>
                </a:cxn>
                <a:cxn ang="0">
                  <a:pos x="145" y="123"/>
                </a:cxn>
                <a:cxn ang="0">
                  <a:pos x="157" y="123"/>
                </a:cxn>
                <a:cxn ang="0">
                  <a:pos x="174" y="123"/>
                </a:cxn>
                <a:cxn ang="0">
                  <a:pos x="191" y="140"/>
                </a:cxn>
                <a:cxn ang="0">
                  <a:pos x="209" y="158"/>
                </a:cxn>
                <a:cxn ang="0">
                  <a:pos x="226" y="175"/>
                </a:cxn>
                <a:cxn ang="0">
                  <a:pos x="244" y="187"/>
                </a:cxn>
                <a:cxn ang="0">
                  <a:pos x="261" y="193"/>
                </a:cxn>
                <a:cxn ang="0">
                  <a:pos x="279" y="193"/>
                </a:cxn>
                <a:cxn ang="0">
                  <a:pos x="296" y="187"/>
                </a:cxn>
                <a:cxn ang="0">
                  <a:pos x="313" y="181"/>
                </a:cxn>
                <a:cxn ang="0">
                  <a:pos x="331" y="170"/>
                </a:cxn>
                <a:cxn ang="0">
                  <a:pos x="348" y="164"/>
                </a:cxn>
                <a:cxn ang="0">
                  <a:pos x="366" y="164"/>
                </a:cxn>
                <a:cxn ang="0">
                  <a:pos x="383" y="164"/>
                </a:cxn>
                <a:cxn ang="0">
                  <a:pos x="406" y="164"/>
                </a:cxn>
                <a:cxn ang="0">
                  <a:pos x="412" y="164"/>
                </a:cxn>
                <a:cxn ang="0">
                  <a:pos x="430" y="152"/>
                </a:cxn>
                <a:cxn ang="0">
                  <a:pos x="447" y="146"/>
                </a:cxn>
                <a:cxn ang="0">
                  <a:pos x="465" y="140"/>
                </a:cxn>
                <a:cxn ang="0">
                  <a:pos x="476" y="134"/>
                </a:cxn>
                <a:cxn ang="0">
                  <a:pos x="494" y="129"/>
                </a:cxn>
                <a:cxn ang="0">
                  <a:pos x="511" y="117"/>
                </a:cxn>
                <a:cxn ang="0">
                  <a:pos x="528" y="111"/>
                </a:cxn>
                <a:cxn ang="0">
                  <a:pos x="546" y="105"/>
                </a:cxn>
                <a:cxn ang="0">
                  <a:pos x="563" y="93"/>
                </a:cxn>
                <a:cxn ang="0">
                  <a:pos x="581" y="82"/>
                </a:cxn>
                <a:cxn ang="0">
                  <a:pos x="598" y="76"/>
                </a:cxn>
                <a:cxn ang="0">
                  <a:pos x="616" y="70"/>
                </a:cxn>
                <a:cxn ang="0">
                  <a:pos x="633" y="58"/>
                </a:cxn>
                <a:cxn ang="0">
                  <a:pos x="650" y="52"/>
                </a:cxn>
                <a:cxn ang="0">
                  <a:pos x="668" y="46"/>
                </a:cxn>
                <a:cxn ang="0">
                  <a:pos x="685" y="35"/>
                </a:cxn>
              </a:cxnLst>
              <a:rect l="0" t="0" r="r" b="b"/>
              <a:pathLst>
                <a:path w="697" h="193">
                  <a:moveTo>
                    <a:pt x="0" y="0"/>
                  </a:moveTo>
                  <a:lnTo>
                    <a:pt x="6" y="5"/>
                  </a:lnTo>
                  <a:lnTo>
                    <a:pt x="11" y="5"/>
                  </a:lnTo>
                  <a:lnTo>
                    <a:pt x="17" y="11"/>
                  </a:lnTo>
                  <a:lnTo>
                    <a:pt x="23" y="17"/>
                  </a:lnTo>
                  <a:lnTo>
                    <a:pt x="29" y="23"/>
                  </a:lnTo>
                  <a:lnTo>
                    <a:pt x="40" y="35"/>
                  </a:lnTo>
                  <a:lnTo>
                    <a:pt x="35" y="35"/>
                  </a:lnTo>
                  <a:lnTo>
                    <a:pt x="40" y="35"/>
                  </a:lnTo>
                  <a:lnTo>
                    <a:pt x="52" y="46"/>
                  </a:lnTo>
                  <a:lnTo>
                    <a:pt x="52" y="52"/>
                  </a:lnTo>
                  <a:lnTo>
                    <a:pt x="58" y="58"/>
                  </a:lnTo>
                  <a:lnTo>
                    <a:pt x="64" y="64"/>
                  </a:lnTo>
                  <a:lnTo>
                    <a:pt x="69" y="70"/>
                  </a:lnTo>
                  <a:lnTo>
                    <a:pt x="81" y="82"/>
                  </a:lnTo>
                  <a:lnTo>
                    <a:pt x="81" y="87"/>
                  </a:lnTo>
                  <a:lnTo>
                    <a:pt x="87" y="93"/>
                  </a:lnTo>
                  <a:lnTo>
                    <a:pt x="93" y="99"/>
                  </a:lnTo>
                  <a:lnTo>
                    <a:pt x="98" y="105"/>
                  </a:lnTo>
                  <a:lnTo>
                    <a:pt x="110" y="117"/>
                  </a:lnTo>
                  <a:lnTo>
                    <a:pt x="104" y="117"/>
                  </a:lnTo>
                  <a:lnTo>
                    <a:pt x="110" y="117"/>
                  </a:lnTo>
                  <a:lnTo>
                    <a:pt x="116" y="123"/>
                  </a:lnTo>
                  <a:lnTo>
                    <a:pt x="116" y="117"/>
                  </a:lnTo>
                  <a:lnTo>
                    <a:pt x="116" y="123"/>
                  </a:lnTo>
                  <a:lnTo>
                    <a:pt x="122" y="123"/>
                  </a:lnTo>
                  <a:lnTo>
                    <a:pt x="128" y="123"/>
                  </a:lnTo>
                  <a:lnTo>
                    <a:pt x="133" y="123"/>
                  </a:lnTo>
                  <a:lnTo>
                    <a:pt x="139" y="123"/>
                  </a:lnTo>
                  <a:lnTo>
                    <a:pt x="145" y="123"/>
                  </a:lnTo>
                  <a:lnTo>
                    <a:pt x="157" y="123"/>
                  </a:lnTo>
                  <a:lnTo>
                    <a:pt x="151" y="123"/>
                  </a:lnTo>
                  <a:lnTo>
                    <a:pt x="157" y="123"/>
                  </a:lnTo>
                  <a:lnTo>
                    <a:pt x="162" y="123"/>
                  </a:lnTo>
                  <a:lnTo>
                    <a:pt x="168" y="123"/>
                  </a:lnTo>
                  <a:lnTo>
                    <a:pt x="174" y="123"/>
                  </a:lnTo>
                  <a:lnTo>
                    <a:pt x="180" y="129"/>
                  </a:lnTo>
                  <a:lnTo>
                    <a:pt x="186" y="134"/>
                  </a:lnTo>
                  <a:lnTo>
                    <a:pt x="191" y="140"/>
                  </a:lnTo>
                  <a:lnTo>
                    <a:pt x="197" y="146"/>
                  </a:lnTo>
                  <a:lnTo>
                    <a:pt x="203" y="152"/>
                  </a:lnTo>
                  <a:lnTo>
                    <a:pt x="209" y="158"/>
                  </a:lnTo>
                  <a:lnTo>
                    <a:pt x="215" y="164"/>
                  </a:lnTo>
                  <a:lnTo>
                    <a:pt x="221" y="170"/>
                  </a:lnTo>
                  <a:lnTo>
                    <a:pt x="226" y="175"/>
                  </a:lnTo>
                  <a:lnTo>
                    <a:pt x="232" y="175"/>
                  </a:lnTo>
                  <a:lnTo>
                    <a:pt x="238" y="181"/>
                  </a:lnTo>
                  <a:lnTo>
                    <a:pt x="244" y="187"/>
                  </a:lnTo>
                  <a:lnTo>
                    <a:pt x="250" y="187"/>
                  </a:lnTo>
                  <a:lnTo>
                    <a:pt x="255" y="193"/>
                  </a:lnTo>
                  <a:lnTo>
                    <a:pt x="261" y="193"/>
                  </a:lnTo>
                  <a:lnTo>
                    <a:pt x="267" y="193"/>
                  </a:lnTo>
                  <a:lnTo>
                    <a:pt x="273" y="193"/>
                  </a:lnTo>
                  <a:lnTo>
                    <a:pt x="279" y="193"/>
                  </a:lnTo>
                  <a:lnTo>
                    <a:pt x="284" y="193"/>
                  </a:lnTo>
                  <a:lnTo>
                    <a:pt x="290" y="187"/>
                  </a:lnTo>
                  <a:lnTo>
                    <a:pt x="296" y="187"/>
                  </a:lnTo>
                  <a:lnTo>
                    <a:pt x="302" y="181"/>
                  </a:lnTo>
                  <a:lnTo>
                    <a:pt x="308" y="181"/>
                  </a:lnTo>
                  <a:lnTo>
                    <a:pt x="313" y="181"/>
                  </a:lnTo>
                  <a:lnTo>
                    <a:pt x="319" y="175"/>
                  </a:lnTo>
                  <a:lnTo>
                    <a:pt x="325" y="175"/>
                  </a:lnTo>
                  <a:lnTo>
                    <a:pt x="331" y="170"/>
                  </a:lnTo>
                  <a:lnTo>
                    <a:pt x="337" y="170"/>
                  </a:lnTo>
                  <a:lnTo>
                    <a:pt x="343" y="164"/>
                  </a:lnTo>
                  <a:lnTo>
                    <a:pt x="348" y="164"/>
                  </a:lnTo>
                  <a:lnTo>
                    <a:pt x="354" y="164"/>
                  </a:lnTo>
                  <a:lnTo>
                    <a:pt x="360" y="164"/>
                  </a:lnTo>
                  <a:lnTo>
                    <a:pt x="366" y="164"/>
                  </a:lnTo>
                  <a:lnTo>
                    <a:pt x="372" y="164"/>
                  </a:lnTo>
                  <a:lnTo>
                    <a:pt x="377" y="164"/>
                  </a:lnTo>
                  <a:lnTo>
                    <a:pt x="383" y="164"/>
                  </a:lnTo>
                  <a:lnTo>
                    <a:pt x="389" y="170"/>
                  </a:lnTo>
                  <a:lnTo>
                    <a:pt x="395" y="164"/>
                  </a:lnTo>
                  <a:lnTo>
                    <a:pt x="406" y="164"/>
                  </a:lnTo>
                  <a:lnTo>
                    <a:pt x="401" y="164"/>
                  </a:lnTo>
                  <a:lnTo>
                    <a:pt x="406" y="164"/>
                  </a:lnTo>
                  <a:lnTo>
                    <a:pt x="412" y="164"/>
                  </a:lnTo>
                  <a:lnTo>
                    <a:pt x="418" y="158"/>
                  </a:lnTo>
                  <a:lnTo>
                    <a:pt x="424" y="158"/>
                  </a:lnTo>
                  <a:lnTo>
                    <a:pt x="430" y="152"/>
                  </a:lnTo>
                  <a:lnTo>
                    <a:pt x="441" y="152"/>
                  </a:lnTo>
                  <a:lnTo>
                    <a:pt x="441" y="146"/>
                  </a:lnTo>
                  <a:lnTo>
                    <a:pt x="447" y="146"/>
                  </a:lnTo>
                  <a:lnTo>
                    <a:pt x="453" y="146"/>
                  </a:lnTo>
                  <a:lnTo>
                    <a:pt x="459" y="140"/>
                  </a:lnTo>
                  <a:lnTo>
                    <a:pt x="465" y="140"/>
                  </a:lnTo>
                  <a:lnTo>
                    <a:pt x="470" y="134"/>
                  </a:lnTo>
                  <a:lnTo>
                    <a:pt x="482" y="134"/>
                  </a:lnTo>
                  <a:lnTo>
                    <a:pt x="476" y="134"/>
                  </a:lnTo>
                  <a:lnTo>
                    <a:pt x="482" y="134"/>
                  </a:lnTo>
                  <a:lnTo>
                    <a:pt x="488" y="134"/>
                  </a:lnTo>
                  <a:lnTo>
                    <a:pt x="494" y="129"/>
                  </a:lnTo>
                  <a:lnTo>
                    <a:pt x="499" y="129"/>
                  </a:lnTo>
                  <a:lnTo>
                    <a:pt x="505" y="123"/>
                  </a:lnTo>
                  <a:lnTo>
                    <a:pt x="511" y="117"/>
                  </a:lnTo>
                  <a:lnTo>
                    <a:pt x="517" y="117"/>
                  </a:lnTo>
                  <a:lnTo>
                    <a:pt x="523" y="117"/>
                  </a:lnTo>
                  <a:lnTo>
                    <a:pt x="528" y="111"/>
                  </a:lnTo>
                  <a:lnTo>
                    <a:pt x="534" y="111"/>
                  </a:lnTo>
                  <a:lnTo>
                    <a:pt x="540" y="105"/>
                  </a:lnTo>
                  <a:lnTo>
                    <a:pt x="546" y="105"/>
                  </a:lnTo>
                  <a:lnTo>
                    <a:pt x="552" y="99"/>
                  </a:lnTo>
                  <a:lnTo>
                    <a:pt x="558" y="93"/>
                  </a:lnTo>
                  <a:lnTo>
                    <a:pt x="563" y="93"/>
                  </a:lnTo>
                  <a:lnTo>
                    <a:pt x="569" y="87"/>
                  </a:lnTo>
                  <a:lnTo>
                    <a:pt x="575" y="87"/>
                  </a:lnTo>
                  <a:lnTo>
                    <a:pt x="581" y="82"/>
                  </a:lnTo>
                  <a:lnTo>
                    <a:pt x="587" y="82"/>
                  </a:lnTo>
                  <a:lnTo>
                    <a:pt x="592" y="82"/>
                  </a:lnTo>
                  <a:lnTo>
                    <a:pt x="598" y="76"/>
                  </a:lnTo>
                  <a:lnTo>
                    <a:pt x="604" y="76"/>
                  </a:lnTo>
                  <a:lnTo>
                    <a:pt x="610" y="70"/>
                  </a:lnTo>
                  <a:lnTo>
                    <a:pt x="616" y="70"/>
                  </a:lnTo>
                  <a:lnTo>
                    <a:pt x="621" y="64"/>
                  </a:lnTo>
                  <a:lnTo>
                    <a:pt x="627" y="64"/>
                  </a:lnTo>
                  <a:lnTo>
                    <a:pt x="633" y="58"/>
                  </a:lnTo>
                  <a:lnTo>
                    <a:pt x="639" y="58"/>
                  </a:lnTo>
                  <a:lnTo>
                    <a:pt x="645" y="52"/>
                  </a:lnTo>
                  <a:lnTo>
                    <a:pt x="650" y="52"/>
                  </a:lnTo>
                  <a:lnTo>
                    <a:pt x="656" y="52"/>
                  </a:lnTo>
                  <a:lnTo>
                    <a:pt x="662" y="46"/>
                  </a:lnTo>
                  <a:lnTo>
                    <a:pt x="668" y="46"/>
                  </a:lnTo>
                  <a:lnTo>
                    <a:pt x="674" y="41"/>
                  </a:lnTo>
                  <a:lnTo>
                    <a:pt x="680" y="41"/>
                  </a:lnTo>
                  <a:lnTo>
                    <a:pt x="685" y="35"/>
                  </a:lnTo>
                  <a:lnTo>
                    <a:pt x="691" y="35"/>
                  </a:lnTo>
                  <a:lnTo>
                    <a:pt x="697" y="35"/>
                  </a:lnTo>
                </a:path>
              </a:pathLst>
            </a:custGeom>
            <a:noFill/>
            <a:ln w="349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4" name="Freeform 70"/>
            <p:cNvSpPr>
              <a:spLocks/>
            </p:cNvSpPr>
            <p:nvPr/>
          </p:nvSpPr>
          <p:spPr bwMode="auto">
            <a:xfrm>
              <a:off x="3131" y="2212"/>
              <a:ext cx="732" cy="270"/>
            </a:xfrm>
            <a:custGeom>
              <a:avLst/>
              <a:gdLst/>
              <a:ahLst/>
              <a:cxnLst>
                <a:cxn ang="0">
                  <a:pos x="12" y="65"/>
                </a:cxn>
                <a:cxn ang="0">
                  <a:pos x="29" y="53"/>
                </a:cxn>
                <a:cxn ang="0">
                  <a:pos x="46" y="47"/>
                </a:cxn>
                <a:cxn ang="0">
                  <a:pos x="64" y="41"/>
                </a:cxn>
                <a:cxn ang="0">
                  <a:pos x="81" y="36"/>
                </a:cxn>
                <a:cxn ang="0">
                  <a:pos x="99" y="24"/>
                </a:cxn>
                <a:cxn ang="0">
                  <a:pos x="116" y="12"/>
                </a:cxn>
                <a:cxn ang="0">
                  <a:pos x="134" y="0"/>
                </a:cxn>
                <a:cxn ang="0">
                  <a:pos x="151" y="18"/>
                </a:cxn>
                <a:cxn ang="0">
                  <a:pos x="168" y="30"/>
                </a:cxn>
                <a:cxn ang="0">
                  <a:pos x="186" y="36"/>
                </a:cxn>
                <a:cxn ang="0">
                  <a:pos x="203" y="47"/>
                </a:cxn>
                <a:cxn ang="0">
                  <a:pos x="221" y="53"/>
                </a:cxn>
                <a:cxn ang="0">
                  <a:pos x="238" y="65"/>
                </a:cxn>
                <a:cxn ang="0">
                  <a:pos x="256" y="71"/>
                </a:cxn>
                <a:cxn ang="0">
                  <a:pos x="273" y="82"/>
                </a:cxn>
                <a:cxn ang="0">
                  <a:pos x="291" y="100"/>
                </a:cxn>
                <a:cxn ang="0">
                  <a:pos x="308" y="123"/>
                </a:cxn>
                <a:cxn ang="0">
                  <a:pos x="325" y="141"/>
                </a:cxn>
                <a:cxn ang="0">
                  <a:pos x="349" y="170"/>
                </a:cxn>
                <a:cxn ang="0">
                  <a:pos x="360" y="188"/>
                </a:cxn>
                <a:cxn ang="0">
                  <a:pos x="378" y="211"/>
                </a:cxn>
                <a:cxn ang="0">
                  <a:pos x="401" y="235"/>
                </a:cxn>
                <a:cxn ang="0">
                  <a:pos x="413" y="241"/>
                </a:cxn>
                <a:cxn ang="0">
                  <a:pos x="430" y="241"/>
                </a:cxn>
                <a:cxn ang="0">
                  <a:pos x="447" y="252"/>
                </a:cxn>
                <a:cxn ang="0">
                  <a:pos x="465" y="264"/>
                </a:cxn>
                <a:cxn ang="0">
                  <a:pos x="482" y="270"/>
                </a:cxn>
                <a:cxn ang="0">
                  <a:pos x="500" y="270"/>
                </a:cxn>
                <a:cxn ang="0">
                  <a:pos x="517" y="264"/>
                </a:cxn>
                <a:cxn ang="0">
                  <a:pos x="535" y="252"/>
                </a:cxn>
                <a:cxn ang="0">
                  <a:pos x="552" y="252"/>
                </a:cxn>
                <a:cxn ang="0">
                  <a:pos x="569" y="247"/>
                </a:cxn>
                <a:cxn ang="0">
                  <a:pos x="587" y="241"/>
                </a:cxn>
                <a:cxn ang="0">
                  <a:pos x="598" y="241"/>
                </a:cxn>
                <a:cxn ang="0">
                  <a:pos x="616" y="235"/>
                </a:cxn>
                <a:cxn ang="0">
                  <a:pos x="633" y="223"/>
                </a:cxn>
                <a:cxn ang="0">
                  <a:pos x="651" y="217"/>
                </a:cxn>
                <a:cxn ang="0">
                  <a:pos x="668" y="211"/>
                </a:cxn>
                <a:cxn ang="0">
                  <a:pos x="686" y="200"/>
                </a:cxn>
                <a:cxn ang="0">
                  <a:pos x="703" y="188"/>
                </a:cxn>
                <a:cxn ang="0">
                  <a:pos x="721" y="176"/>
                </a:cxn>
              </a:cxnLst>
              <a:rect l="0" t="0" r="r" b="b"/>
              <a:pathLst>
                <a:path w="732" h="270">
                  <a:moveTo>
                    <a:pt x="0" y="71"/>
                  </a:moveTo>
                  <a:lnTo>
                    <a:pt x="6" y="65"/>
                  </a:lnTo>
                  <a:lnTo>
                    <a:pt x="12" y="65"/>
                  </a:lnTo>
                  <a:lnTo>
                    <a:pt x="17" y="59"/>
                  </a:lnTo>
                  <a:lnTo>
                    <a:pt x="23" y="59"/>
                  </a:lnTo>
                  <a:lnTo>
                    <a:pt x="29" y="53"/>
                  </a:lnTo>
                  <a:lnTo>
                    <a:pt x="35" y="53"/>
                  </a:lnTo>
                  <a:lnTo>
                    <a:pt x="41" y="53"/>
                  </a:lnTo>
                  <a:lnTo>
                    <a:pt x="46" y="47"/>
                  </a:lnTo>
                  <a:lnTo>
                    <a:pt x="52" y="47"/>
                  </a:lnTo>
                  <a:lnTo>
                    <a:pt x="58" y="41"/>
                  </a:lnTo>
                  <a:lnTo>
                    <a:pt x="64" y="41"/>
                  </a:lnTo>
                  <a:lnTo>
                    <a:pt x="70" y="36"/>
                  </a:lnTo>
                  <a:lnTo>
                    <a:pt x="76" y="36"/>
                  </a:lnTo>
                  <a:lnTo>
                    <a:pt x="81" y="36"/>
                  </a:lnTo>
                  <a:lnTo>
                    <a:pt x="87" y="30"/>
                  </a:lnTo>
                  <a:lnTo>
                    <a:pt x="93" y="30"/>
                  </a:lnTo>
                  <a:lnTo>
                    <a:pt x="99" y="24"/>
                  </a:lnTo>
                  <a:lnTo>
                    <a:pt x="105" y="18"/>
                  </a:lnTo>
                  <a:lnTo>
                    <a:pt x="110" y="12"/>
                  </a:lnTo>
                  <a:lnTo>
                    <a:pt x="116" y="12"/>
                  </a:lnTo>
                  <a:lnTo>
                    <a:pt x="122" y="6"/>
                  </a:lnTo>
                  <a:lnTo>
                    <a:pt x="128" y="6"/>
                  </a:lnTo>
                  <a:lnTo>
                    <a:pt x="134" y="0"/>
                  </a:lnTo>
                  <a:lnTo>
                    <a:pt x="139" y="6"/>
                  </a:lnTo>
                  <a:lnTo>
                    <a:pt x="145" y="12"/>
                  </a:lnTo>
                  <a:lnTo>
                    <a:pt x="151" y="18"/>
                  </a:lnTo>
                  <a:lnTo>
                    <a:pt x="157" y="24"/>
                  </a:lnTo>
                  <a:lnTo>
                    <a:pt x="163" y="30"/>
                  </a:lnTo>
                  <a:lnTo>
                    <a:pt x="168" y="30"/>
                  </a:lnTo>
                  <a:lnTo>
                    <a:pt x="174" y="30"/>
                  </a:lnTo>
                  <a:lnTo>
                    <a:pt x="180" y="36"/>
                  </a:lnTo>
                  <a:lnTo>
                    <a:pt x="186" y="36"/>
                  </a:lnTo>
                  <a:lnTo>
                    <a:pt x="192" y="41"/>
                  </a:lnTo>
                  <a:lnTo>
                    <a:pt x="198" y="41"/>
                  </a:lnTo>
                  <a:lnTo>
                    <a:pt x="203" y="47"/>
                  </a:lnTo>
                  <a:lnTo>
                    <a:pt x="209" y="47"/>
                  </a:lnTo>
                  <a:lnTo>
                    <a:pt x="215" y="53"/>
                  </a:lnTo>
                  <a:lnTo>
                    <a:pt x="221" y="53"/>
                  </a:lnTo>
                  <a:lnTo>
                    <a:pt x="227" y="59"/>
                  </a:lnTo>
                  <a:lnTo>
                    <a:pt x="232" y="59"/>
                  </a:lnTo>
                  <a:lnTo>
                    <a:pt x="238" y="65"/>
                  </a:lnTo>
                  <a:lnTo>
                    <a:pt x="244" y="65"/>
                  </a:lnTo>
                  <a:lnTo>
                    <a:pt x="250" y="71"/>
                  </a:lnTo>
                  <a:lnTo>
                    <a:pt x="256" y="71"/>
                  </a:lnTo>
                  <a:lnTo>
                    <a:pt x="261" y="77"/>
                  </a:lnTo>
                  <a:lnTo>
                    <a:pt x="267" y="77"/>
                  </a:lnTo>
                  <a:lnTo>
                    <a:pt x="273" y="82"/>
                  </a:lnTo>
                  <a:lnTo>
                    <a:pt x="279" y="82"/>
                  </a:lnTo>
                  <a:lnTo>
                    <a:pt x="285" y="94"/>
                  </a:lnTo>
                  <a:lnTo>
                    <a:pt x="291" y="100"/>
                  </a:lnTo>
                  <a:lnTo>
                    <a:pt x="296" y="106"/>
                  </a:lnTo>
                  <a:lnTo>
                    <a:pt x="308" y="118"/>
                  </a:lnTo>
                  <a:lnTo>
                    <a:pt x="308" y="123"/>
                  </a:lnTo>
                  <a:lnTo>
                    <a:pt x="314" y="123"/>
                  </a:lnTo>
                  <a:lnTo>
                    <a:pt x="320" y="135"/>
                  </a:lnTo>
                  <a:lnTo>
                    <a:pt x="325" y="141"/>
                  </a:lnTo>
                  <a:lnTo>
                    <a:pt x="337" y="153"/>
                  </a:lnTo>
                  <a:lnTo>
                    <a:pt x="337" y="159"/>
                  </a:lnTo>
                  <a:lnTo>
                    <a:pt x="349" y="170"/>
                  </a:lnTo>
                  <a:lnTo>
                    <a:pt x="349" y="176"/>
                  </a:lnTo>
                  <a:lnTo>
                    <a:pt x="354" y="182"/>
                  </a:lnTo>
                  <a:lnTo>
                    <a:pt x="360" y="188"/>
                  </a:lnTo>
                  <a:lnTo>
                    <a:pt x="372" y="200"/>
                  </a:lnTo>
                  <a:lnTo>
                    <a:pt x="372" y="206"/>
                  </a:lnTo>
                  <a:lnTo>
                    <a:pt x="378" y="211"/>
                  </a:lnTo>
                  <a:lnTo>
                    <a:pt x="383" y="217"/>
                  </a:lnTo>
                  <a:lnTo>
                    <a:pt x="389" y="223"/>
                  </a:lnTo>
                  <a:lnTo>
                    <a:pt x="401" y="235"/>
                  </a:lnTo>
                  <a:lnTo>
                    <a:pt x="401" y="241"/>
                  </a:lnTo>
                  <a:lnTo>
                    <a:pt x="407" y="241"/>
                  </a:lnTo>
                  <a:lnTo>
                    <a:pt x="413" y="241"/>
                  </a:lnTo>
                  <a:lnTo>
                    <a:pt x="418" y="241"/>
                  </a:lnTo>
                  <a:lnTo>
                    <a:pt x="424" y="241"/>
                  </a:lnTo>
                  <a:lnTo>
                    <a:pt x="430" y="241"/>
                  </a:lnTo>
                  <a:lnTo>
                    <a:pt x="436" y="241"/>
                  </a:lnTo>
                  <a:lnTo>
                    <a:pt x="442" y="247"/>
                  </a:lnTo>
                  <a:lnTo>
                    <a:pt x="447" y="252"/>
                  </a:lnTo>
                  <a:lnTo>
                    <a:pt x="453" y="258"/>
                  </a:lnTo>
                  <a:lnTo>
                    <a:pt x="459" y="258"/>
                  </a:lnTo>
                  <a:lnTo>
                    <a:pt x="465" y="264"/>
                  </a:lnTo>
                  <a:lnTo>
                    <a:pt x="471" y="264"/>
                  </a:lnTo>
                  <a:lnTo>
                    <a:pt x="476" y="264"/>
                  </a:lnTo>
                  <a:lnTo>
                    <a:pt x="482" y="270"/>
                  </a:lnTo>
                  <a:lnTo>
                    <a:pt x="488" y="270"/>
                  </a:lnTo>
                  <a:lnTo>
                    <a:pt x="494" y="270"/>
                  </a:lnTo>
                  <a:lnTo>
                    <a:pt x="500" y="270"/>
                  </a:lnTo>
                  <a:lnTo>
                    <a:pt x="506" y="264"/>
                  </a:lnTo>
                  <a:lnTo>
                    <a:pt x="511" y="264"/>
                  </a:lnTo>
                  <a:lnTo>
                    <a:pt x="517" y="264"/>
                  </a:lnTo>
                  <a:lnTo>
                    <a:pt x="523" y="258"/>
                  </a:lnTo>
                  <a:lnTo>
                    <a:pt x="529" y="258"/>
                  </a:lnTo>
                  <a:lnTo>
                    <a:pt x="535" y="252"/>
                  </a:lnTo>
                  <a:lnTo>
                    <a:pt x="540" y="252"/>
                  </a:lnTo>
                  <a:lnTo>
                    <a:pt x="546" y="252"/>
                  </a:lnTo>
                  <a:lnTo>
                    <a:pt x="552" y="252"/>
                  </a:lnTo>
                  <a:lnTo>
                    <a:pt x="558" y="252"/>
                  </a:lnTo>
                  <a:lnTo>
                    <a:pt x="564" y="247"/>
                  </a:lnTo>
                  <a:lnTo>
                    <a:pt x="569" y="247"/>
                  </a:lnTo>
                  <a:lnTo>
                    <a:pt x="575" y="247"/>
                  </a:lnTo>
                  <a:lnTo>
                    <a:pt x="581" y="247"/>
                  </a:lnTo>
                  <a:lnTo>
                    <a:pt x="587" y="241"/>
                  </a:lnTo>
                  <a:lnTo>
                    <a:pt x="598" y="241"/>
                  </a:lnTo>
                  <a:lnTo>
                    <a:pt x="593" y="241"/>
                  </a:lnTo>
                  <a:lnTo>
                    <a:pt x="598" y="241"/>
                  </a:lnTo>
                  <a:lnTo>
                    <a:pt x="604" y="241"/>
                  </a:lnTo>
                  <a:lnTo>
                    <a:pt x="610" y="235"/>
                  </a:lnTo>
                  <a:lnTo>
                    <a:pt x="616" y="235"/>
                  </a:lnTo>
                  <a:lnTo>
                    <a:pt x="622" y="229"/>
                  </a:lnTo>
                  <a:lnTo>
                    <a:pt x="628" y="229"/>
                  </a:lnTo>
                  <a:lnTo>
                    <a:pt x="633" y="223"/>
                  </a:lnTo>
                  <a:lnTo>
                    <a:pt x="645" y="223"/>
                  </a:lnTo>
                  <a:lnTo>
                    <a:pt x="645" y="217"/>
                  </a:lnTo>
                  <a:lnTo>
                    <a:pt x="651" y="217"/>
                  </a:lnTo>
                  <a:lnTo>
                    <a:pt x="657" y="217"/>
                  </a:lnTo>
                  <a:lnTo>
                    <a:pt x="662" y="211"/>
                  </a:lnTo>
                  <a:lnTo>
                    <a:pt x="668" y="211"/>
                  </a:lnTo>
                  <a:lnTo>
                    <a:pt x="674" y="206"/>
                  </a:lnTo>
                  <a:lnTo>
                    <a:pt x="680" y="200"/>
                  </a:lnTo>
                  <a:lnTo>
                    <a:pt x="686" y="200"/>
                  </a:lnTo>
                  <a:lnTo>
                    <a:pt x="691" y="194"/>
                  </a:lnTo>
                  <a:lnTo>
                    <a:pt x="697" y="194"/>
                  </a:lnTo>
                  <a:lnTo>
                    <a:pt x="703" y="188"/>
                  </a:lnTo>
                  <a:lnTo>
                    <a:pt x="709" y="182"/>
                  </a:lnTo>
                  <a:lnTo>
                    <a:pt x="715" y="182"/>
                  </a:lnTo>
                  <a:lnTo>
                    <a:pt x="721" y="176"/>
                  </a:lnTo>
                  <a:lnTo>
                    <a:pt x="726" y="170"/>
                  </a:lnTo>
                  <a:lnTo>
                    <a:pt x="732" y="170"/>
                  </a:lnTo>
                </a:path>
              </a:pathLst>
            </a:custGeom>
            <a:noFill/>
            <a:ln w="349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5" name="Freeform 71"/>
            <p:cNvSpPr>
              <a:spLocks/>
            </p:cNvSpPr>
            <p:nvPr/>
          </p:nvSpPr>
          <p:spPr bwMode="auto">
            <a:xfrm>
              <a:off x="3863" y="2253"/>
              <a:ext cx="674" cy="129"/>
            </a:xfrm>
            <a:custGeom>
              <a:avLst/>
              <a:gdLst/>
              <a:ahLst/>
              <a:cxnLst>
                <a:cxn ang="0">
                  <a:pos x="12" y="124"/>
                </a:cxn>
                <a:cxn ang="0">
                  <a:pos x="29" y="112"/>
                </a:cxn>
                <a:cxn ang="0">
                  <a:pos x="47" y="106"/>
                </a:cxn>
                <a:cxn ang="0">
                  <a:pos x="64" y="94"/>
                </a:cxn>
                <a:cxn ang="0">
                  <a:pos x="81" y="82"/>
                </a:cxn>
                <a:cxn ang="0">
                  <a:pos x="99" y="71"/>
                </a:cxn>
                <a:cxn ang="0">
                  <a:pos x="111" y="71"/>
                </a:cxn>
                <a:cxn ang="0">
                  <a:pos x="128" y="71"/>
                </a:cxn>
                <a:cxn ang="0">
                  <a:pos x="134" y="65"/>
                </a:cxn>
                <a:cxn ang="0">
                  <a:pos x="145" y="65"/>
                </a:cxn>
                <a:cxn ang="0">
                  <a:pos x="163" y="65"/>
                </a:cxn>
                <a:cxn ang="0">
                  <a:pos x="186" y="65"/>
                </a:cxn>
                <a:cxn ang="0">
                  <a:pos x="192" y="59"/>
                </a:cxn>
                <a:cxn ang="0">
                  <a:pos x="209" y="59"/>
                </a:cxn>
                <a:cxn ang="0">
                  <a:pos x="227" y="53"/>
                </a:cxn>
                <a:cxn ang="0">
                  <a:pos x="244" y="53"/>
                </a:cxn>
                <a:cxn ang="0">
                  <a:pos x="262" y="59"/>
                </a:cxn>
                <a:cxn ang="0">
                  <a:pos x="279" y="59"/>
                </a:cxn>
                <a:cxn ang="0">
                  <a:pos x="296" y="59"/>
                </a:cxn>
                <a:cxn ang="0">
                  <a:pos x="314" y="65"/>
                </a:cxn>
                <a:cxn ang="0">
                  <a:pos x="331" y="65"/>
                </a:cxn>
                <a:cxn ang="0">
                  <a:pos x="343" y="71"/>
                </a:cxn>
                <a:cxn ang="0">
                  <a:pos x="360" y="71"/>
                </a:cxn>
                <a:cxn ang="0">
                  <a:pos x="378" y="71"/>
                </a:cxn>
                <a:cxn ang="0">
                  <a:pos x="395" y="71"/>
                </a:cxn>
                <a:cxn ang="0">
                  <a:pos x="413" y="71"/>
                </a:cxn>
                <a:cxn ang="0">
                  <a:pos x="430" y="71"/>
                </a:cxn>
                <a:cxn ang="0">
                  <a:pos x="436" y="65"/>
                </a:cxn>
                <a:cxn ang="0">
                  <a:pos x="448" y="65"/>
                </a:cxn>
                <a:cxn ang="0">
                  <a:pos x="465" y="59"/>
                </a:cxn>
                <a:cxn ang="0">
                  <a:pos x="482" y="53"/>
                </a:cxn>
                <a:cxn ang="0">
                  <a:pos x="500" y="41"/>
                </a:cxn>
                <a:cxn ang="0">
                  <a:pos x="517" y="30"/>
                </a:cxn>
                <a:cxn ang="0">
                  <a:pos x="535" y="18"/>
                </a:cxn>
                <a:cxn ang="0">
                  <a:pos x="552" y="6"/>
                </a:cxn>
                <a:cxn ang="0">
                  <a:pos x="570" y="0"/>
                </a:cxn>
                <a:cxn ang="0">
                  <a:pos x="587" y="0"/>
                </a:cxn>
                <a:cxn ang="0">
                  <a:pos x="599" y="6"/>
                </a:cxn>
                <a:cxn ang="0">
                  <a:pos x="622" y="6"/>
                </a:cxn>
                <a:cxn ang="0">
                  <a:pos x="628" y="6"/>
                </a:cxn>
                <a:cxn ang="0">
                  <a:pos x="645" y="0"/>
                </a:cxn>
                <a:cxn ang="0">
                  <a:pos x="663" y="0"/>
                </a:cxn>
              </a:cxnLst>
              <a:rect l="0" t="0" r="r" b="b"/>
              <a:pathLst>
                <a:path w="674" h="129">
                  <a:moveTo>
                    <a:pt x="0" y="129"/>
                  </a:moveTo>
                  <a:lnTo>
                    <a:pt x="6" y="124"/>
                  </a:lnTo>
                  <a:lnTo>
                    <a:pt x="12" y="124"/>
                  </a:lnTo>
                  <a:lnTo>
                    <a:pt x="18" y="118"/>
                  </a:lnTo>
                  <a:lnTo>
                    <a:pt x="23" y="118"/>
                  </a:lnTo>
                  <a:lnTo>
                    <a:pt x="29" y="112"/>
                  </a:lnTo>
                  <a:lnTo>
                    <a:pt x="35" y="112"/>
                  </a:lnTo>
                  <a:lnTo>
                    <a:pt x="41" y="106"/>
                  </a:lnTo>
                  <a:lnTo>
                    <a:pt x="47" y="106"/>
                  </a:lnTo>
                  <a:lnTo>
                    <a:pt x="52" y="100"/>
                  </a:lnTo>
                  <a:lnTo>
                    <a:pt x="58" y="94"/>
                  </a:lnTo>
                  <a:lnTo>
                    <a:pt x="64" y="94"/>
                  </a:lnTo>
                  <a:lnTo>
                    <a:pt x="70" y="88"/>
                  </a:lnTo>
                  <a:lnTo>
                    <a:pt x="76" y="88"/>
                  </a:lnTo>
                  <a:lnTo>
                    <a:pt x="81" y="82"/>
                  </a:lnTo>
                  <a:lnTo>
                    <a:pt x="87" y="77"/>
                  </a:lnTo>
                  <a:lnTo>
                    <a:pt x="93" y="77"/>
                  </a:lnTo>
                  <a:lnTo>
                    <a:pt x="99" y="71"/>
                  </a:lnTo>
                  <a:lnTo>
                    <a:pt x="111" y="71"/>
                  </a:lnTo>
                  <a:lnTo>
                    <a:pt x="105" y="71"/>
                  </a:lnTo>
                  <a:lnTo>
                    <a:pt x="111" y="71"/>
                  </a:lnTo>
                  <a:lnTo>
                    <a:pt x="116" y="71"/>
                  </a:lnTo>
                  <a:lnTo>
                    <a:pt x="122" y="65"/>
                  </a:lnTo>
                  <a:lnTo>
                    <a:pt x="128" y="71"/>
                  </a:lnTo>
                  <a:lnTo>
                    <a:pt x="128" y="65"/>
                  </a:lnTo>
                  <a:lnTo>
                    <a:pt x="140" y="65"/>
                  </a:lnTo>
                  <a:lnTo>
                    <a:pt x="134" y="65"/>
                  </a:lnTo>
                  <a:lnTo>
                    <a:pt x="140" y="65"/>
                  </a:lnTo>
                  <a:lnTo>
                    <a:pt x="151" y="65"/>
                  </a:lnTo>
                  <a:lnTo>
                    <a:pt x="145" y="65"/>
                  </a:lnTo>
                  <a:lnTo>
                    <a:pt x="151" y="65"/>
                  </a:lnTo>
                  <a:lnTo>
                    <a:pt x="157" y="65"/>
                  </a:lnTo>
                  <a:lnTo>
                    <a:pt x="163" y="65"/>
                  </a:lnTo>
                  <a:lnTo>
                    <a:pt x="169" y="65"/>
                  </a:lnTo>
                  <a:lnTo>
                    <a:pt x="174" y="65"/>
                  </a:lnTo>
                  <a:lnTo>
                    <a:pt x="186" y="65"/>
                  </a:lnTo>
                  <a:lnTo>
                    <a:pt x="180" y="65"/>
                  </a:lnTo>
                  <a:lnTo>
                    <a:pt x="186" y="59"/>
                  </a:lnTo>
                  <a:lnTo>
                    <a:pt x="192" y="59"/>
                  </a:lnTo>
                  <a:lnTo>
                    <a:pt x="198" y="59"/>
                  </a:lnTo>
                  <a:lnTo>
                    <a:pt x="204" y="59"/>
                  </a:lnTo>
                  <a:lnTo>
                    <a:pt x="209" y="59"/>
                  </a:lnTo>
                  <a:lnTo>
                    <a:pt x="215" y="59"/>
                  </a:lnTo>
                  <a:lnTo>
                    <a:pt x="221" y="53"/>
                  </a:lnTo>
                  <a:lnTo>
                    <a:pt x="227" y="53"/>
                  </a:lnTo>
                  <a:lnTo>
                    <a:pt x="233" y="53"/>
                  </a:lnTo>
                  <a:lnTo>
                    <a:pt x="238" y="53"/>
                  </a:lnTo>
                  <a:lnTo>
                    <a:pt x="244" y="53"/>
                  </a:lnTo>
                  <a:lnTo>
                    <a:pt x="250" y="53"/>
                  </a:lnTo>
                  <a:lnTo>
                    <a:pt x="256" y="53"/>
                  </a:lnTo>
                  <a:lnTo>
                    <a:pt x="262" y="59"/>
                  </a:lnTo>
                  <a:lnTo>
                    <a:pt x="267" y="53"/>
                  </a:lnTo>
                  <a:lnTo>
                    <a:pt x="273" y="59"/>
                  </a:lnTo>
                  <a:lnTo>
                    <a:pt x="279" y="59"/>
                  </a:lnTo>
                  <a:lnTo>
                    <a:pt x="285" y="59"/>
                  </a:lnTo>
                  <a:lnTo>
                    <a:pt x="291" y="59"/>
                  </a:lnTo>
                  <a:lnTo>
                    <a:pt x="296" y="59"/>
                  </a:lnTo>
                  <a:lnTo>
                    <a:pt x="302" y="59"/>
                  </a:lnTo>
                  <a:lnTo>
                    <a:pt x="308" y="59"/>
                  </a:lnTo>
                  <a:lnTo>
                    <a:pt x="314" y="65"/>
                  </a:lnTo>
                  <a:lnTo>
                    <a:pt x="320" y="65"/>
                  </a:lnTo>
                  <a:lnTo>
                    <a:pt x="326" y="65"/>
                  </a:lnTo>
                  <a:lnTo>
                    <a:pt x="331" y="65"/>
                  </a:lnTo>
                  <a:lnTo>
                    <a:pt x="337" y="71"/>
                  </a:lnTo>
                  <a:lnTo>
                    <a:pt x="337" y="65"/>
                  </a:lnTo>
                  <a:lnTo>
                    <a:pt x="343" y="71"/>
                  </a:lnTo>
                  <a:lnTo>
                    <a:pt x="343" y="65"/>
                  </a:lnTo>
                  <a:lnTo>
                    <a:pt x="355" y="71"/>
                  </a:lnTo>
                  <a:lnTo>
                    <a:pt x="360" y="71"/>
                  </a:lnTo>
                  <a:lnTo>
                    <a:pt x="366" y="71"/>
                  </a:lnTo>
                  <a:lnTo>
                    <a:pt x="372" y="71"/>
                  </a:lnTo>
                  <a:lnTo>
                    <a:pt x="378" y="71"/>
                  </a:lnTo>
                  <a:lnTo>
                    <a:pt x="384" y="71"/>
                  </a:lnTo>
                  <a:lnTo>
                    <a:pt x="389" y="71"/>
                  </a:lnTo>
                  <a:lnTo>
                    <a:pt x="395" y="71"/>
                  </a:lnTo>
                  <a:lnTo>
                    <a:pt x="401" y="71"/>
                  </a:lnTo>
                  <a:lnTo>
                    <a:pt x="407" y="71"/>
                  </a:lnTo>
                  <a:lnTo>
                    <a:pt x="413" y="71"/>
                  </a:lnTo>
                  <a:lnTo>
                    <a:pt x="419" y="71"/>
                  </a:lnTo>
                  <a:lnTo>
                    <a:pt x="424" y="65"/>
                  </a:lnTo>
                  <a:lnTo>
                    <a:pt x="430" y="71"/>
                  </a:lnTo>
                  <a:lnTo>
                    <a:pt x="430" y="65"/>
                  </a:lnTo>
                  <a:lnTo>
                    <a:pt x="430" y="71"/>
                  </a:lnTo>
                  <a:lnTo>
                    <a:pt x="436" y="65"/>
                  </a:lnTo>
                  <a:lnTo>
                    <a:pt x="442" y="65"/>
                  </a:lnTo>
                  <a:lnTo>
                    <a:pt x="453" y="65"/>
                  </a:lnTo>
                  <a:lnTo>
                    <a:pt x="448" y="65"/>
                  </a:lnTo>
                  <a:lnTo>
                    <a:pt x="453" y="59"/>
                  </a:lnTo>
                  <a:lnTo>
                    <a:pt x="459" y="59"/>
                  </a:lnTo>
                  <a:lnTo>
                    <a:pt x="465" y="59"/>
                  </a:lnTo>
                  <a:lnTo>
                    <a:pt x="471" y="53"/>
                  </a:lnTo>
                  <a:lnTo>
                    <a:pt x="477" y="53"/>
                  </a:lnTo>
                  <a:lnTo>
                    <a:pt x="482" y="53"/>
                  </a:lnTo>
                  <a:lnTo>
                    <a:pt x="488" y="47"/>
                  </a:lnTo>
                  <a:lnTo>
                    <a:pt x="494" y="47"/>
                  </a:lnTo>
                  <a:lnTo>
                    <a:pt x="500" y="41"/>
                  </a:lnTo>
                  <a:lnTo>
                    <a:pt x="506" y="41"/>
                  </a:lnTo>
                  <a:lnTo>
                    <a:pt x="511" y="36"/>
                  </a:lnTo>
                  <a:lnTo>
                    <a:pt x="517" y="30"/>
                  </a:lnTo>
                  <a:lnTo>
                    <a:pt x="523" y="30"/>
                  </a:lnTo>
                  <a:lnTo>
                    <a:pt x="529" y="24"/>
                  </a:lnTo>
                  <a:lnTo>
                    <a:pt x="535" y="18"/>
                  </a:lnTo>
                  <a:lnTo>
                    <a:pt x="541" y="12"/>
                  </a:lnTo>
                  <a:lnTo>
                    <a:pt x="546" y="12"/>
                  </a:lnTo>
                  <a:lnTo>
                    <a:pt x="552" y="6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5" y="0"/>
                  </a:lnTo>
                  <a:lnTo>
                    <a:pt x="581" y="0"/>
                  </a:lnTo>
                  <a:lnTo>
                    <a:pt x="587" y="0"/>
                  </a:lnTo>
                  <a:lnTo>
                    <a:pt x="599" y="0"/>
                  </a:lnTo>
                  <a:lnTo>
                    <a:pt x="593" y="0"/>
                  </a:lnTo>
                  <a:lnTo>
                    <a:pt x="599" y="6"/>
                  </a:lnTo>
                  <a:lnTo>
                    <a:pt x="604" y="0"/>
                  </a:lnTo>
                  <a:lnTo>
                    <a:pt x="610" y="6"/>
                  </a:lnTo>
                  <a:lnTo>
                    <a:pt x="622" y="6"/>
                  </a:lnTo>
                  <a:lnTo>
                    <a:pt x="616" y="6"/>
                  </a:lnTo>
                  <a:lnTo>
                    <a:pt x="622" y="6"/>
                  </a:lnTo>
                  <a:lnTo>
                    <a:pt x="628" y="6"/>
                  </a:lnTo>
                  <a:lnTo>
                    <a:pt x="633" y="0"/>
                  </a:lnTo>
                  <a:lnTo>
                    <a:pt x="639" y="0"/>
                  </a:lnTo>
                  <a:lnTo>
                    <a:pt x="645" y="0"/>
                  </a:lnTo>
                  <a:lnTo>
                    <a:pt x="651" y="0"/>
                  </a:lnTo>
                  <a:lnTo>
                    <a:pt x="657" y="6"/>
                  </a:lnTo>
                  <a:lnTo>
                    <a:pt x="663" y="0"/>
                  </a:lnTo>
                  <a:lnTo>
                    <a:pt x="668" y="0"/>
                  </a:lnTo>
                  <a:lnTo>
                    <a:pt x="674" y="0"/>
                  </a:lnTo>
                </a:path>
              </a:pathLst>
            </a:custGeom>
            <a:noFill/>
            <a:ln w="349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6" name="Freeform 72"/>
            <p:cNvSpPr>
              <a:spLocks/>
            </p:cNvSpPr>
            <p:nvPr/>
          </p:nvSpPr>
          <p:spPr bwMode="auto">
            <a:xfrm>
              <a:off x="4537" y="2248"/>
              <a:ext cx="76" cy="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5"/>
                </a:cxn>
                <a:cxn ang="0">
                  <a:pos x="12" y="5"/>
                </a:cxn>
                <a:cxn ang="0">
                  <a:pos x="18" y="5"/>
                </a:cxn>
                <a:cxn ang="0">
                  <a:pos x="23" y="5"/>
                </a:cxn>
                <a:cxn ang="0">
                  <a:pos x="29" y="5"/>
                </a:cxn>
                <a:cxn ang="0">
                  <a:pos x="35" y="5"/>
                </a:cxn>
                <a:cxn ang="0">
                  <a:pos x="47" y="0"/>
                </a:cxn>
                <a:cxn ang="0">
                  <a:pos x="41" y="0"/>
                </a:cxn>
                <a:cxn ang="0">
                  <a:pos x="47" y="5"/>
                </a:cxn>
                <a:cxn ang="0">
                  <a:pos x="52" y="0"/>
                </a:cxn>
                <a:cxn ang="0">
                  <a:pos x="58" y="0"/>
                </a:cxn>
                <a:cxn ang="0">
                  <a:pos x="64" y="0"/>
                </a:cxn>
                <a:cxn ang="0">
                  <a:pos x="70" y="0"/>
                </a:cxn>
                <a:cxn ang="0">
                  <a:pos x="76" y="0"/>
                </a:cxn>
              </a:cxnLst>
              <a:rect l="0" t="0" r="r" b="b"/>
              <a:pathLst>
                <a:path w="76" h="5">
                  <a:moveTo>
                    <a:pt x="0" y="5"/>
                  </a:moveTo>
                  <a:lnTo>
                    <a:pt x="6" y="5"/>
                  </a:lnTo>
                  <a:lnTo>
                    <a:pt x="12" y="5"/>
                  </a:lnTo>
                  <a:lnTo>
                    <a:pt x="18" y="5"/>
                  </a:lnTo>
                  <a:lnTo>
                    <a:pt x="23" y="5"/>
                  </a:lnTo>
                  <a:lnTo>
                    <a:pt x="29" y="5"/>
                  </a:lnTo>
                  <a:lnTo>
                    <a:pt x="35" y="5"/>
                  </a:lnTo>
                  <a:lnTo>
                    <a:pt x="47" y="0"/>
                  </a:lnTo>
                  <a:lnTo>
                    <a:pt x="41" y="0"/>
                  </a:lnTo>
                  <a:lnTo>
                    <a:pt x="47" y="5"/>
                  </a:lnTo>
                  <a:lnTo>
                    <a:pt x="52" y="0"/>
                  </a:lnTo>
                  <a:lnTo>
                    <a:pt x="58" y="0"/>
                  </a:lnTo>
                  <a:lnTo>
                    <a:pt x="64" y="0"/>
                  </a:lnTo>
                  <a:lnTo>
                    <a:pt x="70" y="0"/>
                  </a:lnTo>
                  <a:lnTo>
                    <a:pt x="76" y="0"/>
                  </a:lnTo>
                </a:path>
              </a:pathLst>
            </a:custGeom>
            <a:noFill/>
            <a:ln w="349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057" name="Rectangle 73"/>
          <p:cNvSpPr>
            <a:spLocks noChangeArrowheads="1"/>
          </p:cNvSpPr>
          <p:nvPr/>
        </p:nvSpPr>
        <p:spPr bwMode="auto">
          <a:xfrm>
            <a:off x="6380163" y="911225"/>
            <a:ext cx="2763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i="0" dirty="0">
                <a:solidFill>
                  <a:srgbClr val="FFFF00"/>
                </a:solidFill>
              </a:rPr>
              <a:t>Mantled Howler Monkey</a:t>
            </a:r>
          </a:p>
          <a:p>
            <a:pPr algn="ctr"/>
            <a:r>
              <a:rPr lang="en-US" sz="1600" dirty="0">
                <a:solidFill>
                  <a:srgbClr val="FFFF00"/>
                </a:solidFill>
              </a:rPr>
              <a:t>Alouatta palliata</a:t>
            </a:r>
          </a:p>
        </p:txBody>
      </p:sp>
      <p:sp>
        <p:nvSpPr>
          <p:cNvPr id="42058" name="Rectangle 74"/>
          <p:cNvSpPr>
            <a:spLocks noChangeArrowheads="1"/>
          </p:cNvSpPr>
          <p:nvPr/>
        </p:nvSpPr>
        <p:spPr bwMode="auto">
          <a:xfrm>
            <a:off x="5570607" y="5911850"/>
            <a:ext cx="234936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i="0" dirty="0">
                <a:solidFill>
                  <a:srgbClr val="FFFF00"/>
                </a:solidFill>
              </a:rPr>
              <a:t>Red Howler Monkey </a:t>
            </a:r>
          </a:p>
          <a:p>
            <a:pPr algn="ctr"/>
            <a:r>
              <a:rPr lang="en-US" sz="1600" dirty="0">
                <a:solidFill>
                  <a:srgbClr val="FFFF00"/>
                </a:solidFill>
              </a:rPr>
              <a:t>Alouatta </a:t>
            </a:r>
            <a:r>
              <a:rPr lang="en-US" sz="1600" dirty="0" err="1">
                <a:solidFill>
                  <a:srgbClr val="FFFF00"/>
                </a:solidFill>
              </a:rPr>
              <a:t>seniculus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42059" name="Text Box 75"/>
          <p:cNvSpPr txBox="1">
            <a:spLocks noChangeArrowheads="1"/>
          </p:cNvSpPr>
          <p:nvPr/>
        </p:nvSpPr>
        <p:spPr bwMode="auto">
          <a:xfrm>
            <a:off x="6527800" y="4629150"/>
            <a:ext cx="2495550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sz="3200" b="1" i="0" dirty="0">
                <a:solidFill>
                  <a:srgbClr val="FF6600"/>
                </a:solidFill>
              </a:rPr>
              <a:t>Euclidean Distance</a:t>
            </a:r>
          </a:p>
        </p:txBody>
      </p:sp>
      <p:sp>
        <p:nvSpPr>
          <p:cNvPr id="42060" name="Line 76"/>
          <p:cNvSpPr>
            <a:spLocks noChangeShapeType="1"/>
          </p:cNvSpPr>
          <p:nvPr/>
        </p:nvSpPr>
        <p:spPr bwMode="auto">
          <a:xfrm flipH="1">
            <a:off x="2682875" y="1219200"/>
            <a:ext cx="1693863" cy="1528763"/>
          </a:xfrm>
          <a:prstGeom prst="line">
            <a:avLst/>
          </a:prstGeom>
          <a:noFill/>
          <a:ln w="222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61" name="Line 77"/>
          <p:cNvSpPr>
            <a:spLocks noChangeShapeType="1"/>
          </p:cNvSpPr>
          <p:nvPr/>
        </p:nvSpPr>
        <p:spPr bwMode="auto">
          <a:xfrm flipH="1">
            <a:off x="3587750" y="754063"/>
            <a:ext cx="1244600" cy="25654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62" name="Line 78"/>
          <p:cNvSpPr>
            <a:spLocks noChangeShapeType="1"/>
          </p:cNvSpPr>
          <p:nvPr/>
        </p:nvSpPr>
        <p:spPr bwMode="auto">
          <a:xfrm flipH="1">
            <a:off x="5030788" y="98425"/>
            <a:ext cx="1714500" cy="2528888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63" name="Line 79"/>
          <p:cNvSpPr>
            <a:spLocks noChangeShapeType="1"/>
          </p:cNvSpPr>
          <p:nvPr/>
        </p:nvSpPr>
        <p:spPr bwMode="auto">
          <a:xfrm flipH="1">
            <a:off x="6194425" y="849313"/>
            <a:ext cx="227013" cy="2551112"/>
          </a:xfrm>
          <a:prstGeom prst="line">
            <a:avLst/>
          </a:prstGeom>
          <a:noFill/>
          <a:ln w="222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64" name="Line 80"/>
          <p:cNvSpPr>
            <a:spLocks noChangeShapeType="1"/>
          </p:cNvSpPr>
          <p:nvPr/>
        </p:nvSpPr>
        <p:spPr bwMode="auto">
          <a:xfrm>
            <a:off x="4713288" y="1828800"/>
            <a:ext cx="3714750" cy="990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65" name="Line 81"/>
          <p:cNvSpPr>
            <a:spLocks noChangeShapeType="1"/>
          </p:cNvSpPr>
          <p:nvPr/>
        </p:nvSpPr>
        <p:spPr bwMode="auto">
          <a:xfrm flipH="1" flipV="1">
            <a:off x="2678113" y="3763963"/>
            <a:ext cx="841375" cy="2017712"/>
          </a:xfrm>
          <a:prstGeom prst="line">
            <a:avLst/>
          </a:prstGeom>
          <a:noFill/>
          <a:ln w="222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66" name="Line 82"/>
          <p:cNvSpPr>
            <a:spLocks noChangeShapeType="1"/>
          </p:cNvSpPr>
          <p:nvPr/>
        </p:nvSpPr>
        <p:spPr bwMode="auto">
          <a:xfrm>
            <a:off x="3589338" y="4227513"/>
            <a:ext cx="250825" cy="1160462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67" name="Line 83"/>
          <p:cNvSpPr>
            <a:spLocks noChangeShapeType="1"/>
          </p:cNvSpPr>
          <p:nvPr/>
        </p:nvSpPr>
        <p:spPr bwMode="auto">
          <a:xfrm flipH="1">
            <a:off x="5410200" y="4373563"/>
            <a:ext cx="787400" cy="1038225"/>
          </a:xfrm>
          <a:prstGeom prst="line">
            <a:avLst/>
          </a:prstGeom>
          <a:noFill/>
          <a:ln w="222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68" name="Line 84"/>
          <p:cNvSpPr>
            <a:spLocks noChangeShapeType="1"/>
          </p:cNvSpPr>
          <p:nvPr/>
        </p:nvSpPr>
        <p:spPr bwMode="auto">
          <a:xfrm flipV="1">
            <a:off x="3763963" y="3768725"/>
            <a:ext cx="4683125" cy="25908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69" name="Line 85"/>
          <p:cNvSpPr>
            <a:spLocks noChangeShapeType="1"/>
          </p:cNvSpPr>
          <p:nvPr/>
        </p:nvSpPr>
        <p:spPr bwMode="auto">
          <a:xfrm flipH="1">
            <a:off x="2681288" y="2733675"/>
            <a:ext cx="7937" cy="1050925"/>
          </a:xfrm>
          <a:prstGeom prst="line">
            <a:avLst/>
          </a:prstGeom>
          <a:noFill/>
          <a:ln w="222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70" name="Line 86"/>
          <p:cNvSpPr>
            <a:spLocks noChangeShapeType="1"/>
          </p:cNvSpPr>
          <p:nvPr/>
        </p:nvSpPr>
        <p:spPr bwMode="auto">
          <a:xfrm>
            <a:off x="5033963" y="2624138"/>
            <a:ext cx="3175" cy="1055687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71" name="Line 87"/>
          <p:cNvSpPr>
            <a:spLocks noChangeShapeType="1"/>
          </p:cNvSpPr>
          <p:nvPr/>
        </p:nvSpPr>
        <p:spPr bwMode="auto">
          <a:xfrm flipH="1" flipV="1">
            <a:off x="5035550" y="3665538"/>
            <a:ext cx="606425" cy="1076325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72" name="Line 88"/>
          <p:cNvSpPr>
            <a:spLocks noChangeShapeType="1"/>
          </p:cNvSpPr>
          <p:nvPr/>
        </p:nvSpPr>
        <p:spPr bwMode="auto">
          <a:xfrm flipH="1">
            <a:off x="6194425" y="3390900"/>
            <a:ext cx="1588" cy="990600"/>
          </a:xfrm>
          <a:prstGeom prst="line">
            <a:avLst/>
          </a:prstGeom>
          <a:noFill/>
          <a:ln w="222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73" name="Line 89"/>
          <p:cNvSpPr>
            <a:spLocks noChangeShapeType="1"/>
          </p:cNvSpPr>
          <p:nvPr/>
        </p:nvSpPr>
        <p:spPr bwMode="auto">
          <a:xfrm>
            <a:off x="8424863" y="2820988"/>
            <a:ext cx="12700" cy="94615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3590925" y="3303588"/>
            <a:ext cx="0" cy="944562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304801" y="381000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Quick Reminder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We saw we could use the Euclidean distance….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2"/>
          <p:cNvSpPr>
            <a:spLocks noChangeShapeType="1"/>
          </p:cNvSpPr>
          <p:nvPr/>
        </p:nvSpPr>
        <p:spPr bwMode="auto">
          <a:xfrm>
            <a:off x="914400" y="4648200"/>
            <a:ext cx="716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886200" y="51054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Comic Sans MS" panose="030F0702030302020204" pitchFamily="66" charset="0"/>
              </a:rPr>
              <a:t>Test Result</a:t>
            </a:r>
          </a:p>
        </p:txBody>
      </p:sp>
      <p:grpSp>
        <p:nvGrpSpPr>
          <p:cNvPr id="39940" name="Group 6"/>
          <p:cNvGrpSpPr>
            <a:grpSpLocks/>
          </p:cNvGrpSpPr>
          <p:nvPr/>
        </p:nvGrpSpPr>
        <p:grpSpPr bwMode="auto">
          <a:xfrm>
            <a:off x="463550" y="1746250"/>
            <a:ext cx="3962400" cy="457200"/>
            <a:chOff x="576" y="1104"/>
            <a:chExt cx="2496" cy="288"/>
          </a:xfrm>
        </p:grpSpPr>
        <p:sp>
          <p:nvSpPr>
            <p:cNvPr id="39950" name="Line 7"/>
            <p:cNvSpPr>
              <a:spLocks noChangeShapeType="1"/>
            </p:cNvSpPr>
            <p:nvPr/>
          </p:nvSpPr>
          <p:spPr bwMode="auto">
            <a:xfrm flipH="1">
              <a:off x="672" y="1392"/>
              <a:ext cx="2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Text Box 8"/>
            <p:cNvSpPr txBox="1">
              <a:spLocks noChangeArrowheads="1"/>
            </p:cNvSpPr>
            <p:nvPr/>
          </p:nvSpPr>
          <p:spPr bwMode="auto">
            <a:xfrm>
              <a:off x="576" y="1104"/>
              <a:ext cx="24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Comic Sans MS" panose="030F0702030302020204" pitchFamily="66" charset="0"/>
                </a:rPr>
                <a:t>Call these patients “negative”</a:t>
              </a:r>
            </a:p>
          </p:txBody>
        </p:sp>
      </p:grpSp>
      <p:grpSp>
        <p:nvGrpSpPr>
          <p:cNvPr id="39941" name="Group 9"/>
          <p:cNvGrpSpPr>
            <a:grpSpLocks/>
          </p:cNvGrpSpPr>
          <p:nvPr/>
        </p:nvGrpSpPr>
        <p:grpSpPr bwMode="auto">
          <a:xfrm>
            <a:off x="4953000" y="1752600"/>
            <a:ext cx="3962400" cy="457200"/>
            <a:chOff x="3120" y="1104"/>
            <a:chExt cx="2496" cy="288"/>
          </a:xfrm>
        </p:grpSpPr>
        <p:sp>
          <p:nvSpPr>
            <p:cNvPr id="39948" name="Line 10"/>
            <p:cNvSpPr>
              <a:spLocks noChangeShapeType="1"/>
            </p:cNvSpPr>
            <p:nvPr/>
          </p:nvSpPr>
          <p:spPr bwMode="auto">
            <a:xfrm>
              <a:off x="3120" y="1392"/>
              <a:ext cx="2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Text Box 11"/>
            <p:cNvSpPr txBox="1">
              <a:spLocks noChangeArrowheads="1"/>
            </p:cNvSpPr>
            <p:nvPr/>
          </p:nvSpPr>
          <p:spPr bwMode="auto">
            <a:xfrm>
              <a:off x="3120" y="1104"/>
              <a:ext cx="24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Comic Sans MS" panose="030F0702030302020204" pitchFamily="66" charset="0"/>
                </a:rPr>
                <a:t>Call these patients “positive”</a:t>
              </a:r>
            </a:p>
          </p:txBody>
        </p:sp>
      </p:grpSp>
      <p:sp>
        <p:nvSpPr>
          <p:cNvPr id="39942" name="Freeform 15"/>
          <p:cNvSpPr>
            <a:spLocks/>
          </p:cNvSpPr>
          <p:nvPr/>
        </p:nvSpPr>
        <p:spPr bwMode="auto">
          <a:xfrm>
            <a:off x="3581400" y="3505200"/>
            <a:ext cx="1295400" cy="1143000"/>
          </a:xfrm>
          <a:custGeom>
            <a:avLst/>
            <a:gdLst>
              <a:gd name="T0" fmla="*/ 2147483647 w 816"/>
              <a:gd name="T1" fmla="*/ 0 h 720"/>
              <a:gd name="T2" fmla="*/ 2147483647 w 816"/>
              <a:gd name="T3" fmla="*/ 2147483647 h 720"/>
              <a:gd name="T4" fmla="*/ 0 w 816"/>
              <a:gd name="T5" fmla="*/ 2147483647 h 720"/>
              <a:gd name="T6" fmla="*/ 2147483647 w 816"/>
              <a:gd name="T7" fmla="*/ 2147483647 h 720"/>
              <a:gd name="T8" fmla="*/ 2147483647 w 816"/>
              <a:gd name="T9" fmla="*/ 2147483647 h 720"/>
              <a:gd name="T10" fmla="*/ 2147483647 w 816"/>
              <a:gd name="T11" fmla="*/ 2147483647 h 720"/>
              <a:gd name="T12" fmla="*/ 2147483647 w 816"/>
              <a:gd name="T13" fmla="*/ 2147483647 h 720"/>
              <a:gd name="T14" fmla="*/ 2147483647 w 816"/>
              <a:gd name="T15" fmla="*/ 2147483647 h 720"/>
              <a:gd name="T16" fmla="*/ 2147483647 w 816"/>
              <a:gd name="T17" fmla="*/ 2147483647 h 720"/>
              <a:gd name="T18" fmla="*/ 2147483647 w 816"/>
              <a:gd name="T19" fmla="*/ 2147483647 h 720"/>
              <a:gd name="T20" fmla="*/ 2147483647 w 816"/>
              <a:gd name="T21" fmla="*/ 0 h 7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16"/>
              <a:gd name="T34" fmla="*/ 0 h 720"/>
              <a:gd name="T35" fmla="*/ 816 w 816"/>
              <a:gd name="T36" fmla="*/ 720 h 7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16" h="720">
                <a:moveTo>
                  <a:pt x="816" y="0"/>
                </a:moveTo>
                <a:lnTo>
                  <a:pt x="816" y="720"/>
                </a:lnTo>
                <a:lnTo>
                  <a:pt x="0" y="720"/>
                </a:lnTo>
                <a:lnTo>
                  <a:pt x="240" y="672"/>
                </a:lnTo>
                <a:lnTo>
                  <a:pt x="432" y="624"/>
                </a:lnTo>
                <a:lnTo>
                  <a:pt x="480" y="576"/>
                </a:lnTo>
                <a:lnTo>
                  <a:pt x="528" y="528"/>
                </a:lnTo>
                <a:lnTo>
                  <a:pt x="624" y="384"/>
                </a:lnTo>
                <a:lnTo>
                  <a:pt x="672" y="288"/>
                </a:lnTo>
                <a:lnTo>
                  <a:pt x="720" y="192"/>
                </a:lnTo>
                <a:lnTo>
                  <a:pt x="816" y="0"/>
                </a:lnTo>
                <a:close/>
              </a:path>
            </a:pathLst>
          </a:custGeom>
          <a:solidFill>
            <a:srgbClr val="0000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AutoShape 16"/>
          <p:cNvSpPr>
            <a:spLocks/>
          </p:cNvSpPr>
          <p:nvPr/>
        </p:nvSpPr>
        <p:spPr bwMode="auto">
          <a:xfrm>
            <a:off x="685800" y="2670175"/>
            <a:ext cx="1957388" cy="835025"/>
          </a:xfrm>
          <a:prstGeom prst="borderCallout1">
            <a:avLst>
              <a:gd name="adj1" fmla="val 13690"/>
              <a:gd name="adj2" fmla="val 103894"/>
              <a:gd name="adj3" fmla="val 183079"/>
              <a:gd name="adj4" fmla="val 19391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000000"/>
                </a:solidFill>
                <a:latin typeface="Comic Sans MS" panose="030F0702030302020204" pitchFamily="66" charset="0"/>
              </a:rPr>
              <a:t>False negatives</a:t>
            </a:r>
          </a:p>
        </p:txBody>
      </p:sp>
      <p:sp>
        <p:nvSpPr>
          <p:cNvPr id="39944" name="Rectangle 15"/>
          <p:cNvSpPr>
            <a:spLocks noChangeArrowheads="1"/>
          </p:cNvSpPr>
          <p:nvPr/>
        </p:nvSpPr>
        <p:spPr bwMode="auto">
          <a:xfrm>
            <a:off x="4705350" y="3422650"/>
            <a:ext cx="228600" cy="1212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945" name="Line 5"/>
          <p:cNvSpPr>
            <a:spLocks noChangeShapeType="1"/>
          </p:cNvSpPr>
          <p:nvPr/>
        </p:nvSpPr>
        <p:spPr bwMode="auto">
          <a:xfrm>
            <a:off x="4705350" y="1828800"/>
            <a:ext cx="0" cy="297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Freeform 4"/>
          <p:cNvSpPr>
            <a:spLocks/>
          </p:cNvSpPr>
          <p:nvPr/>
        </p:nvSpPr>
        <p:spPr bwMode="auto">
          <a:xfrm>
            <a:off x="3581400" y="2819400"/>
            <a:ext cx="3933825" cy="1819275"/>
          </a:xfrm>
          <a:custGeom>
            <a:avLst/>
            <a:gdLst>
              <a:gd name="T0" fmla="*/ 0 w 2478"/>
              <a:gd name="T1" fmla="*/ 2147483647 h 1146"/>
              <a:gd name="T2" fmla="*/ 2147483647 w 2478"/>
              <a:gd name="T3" fmla="*/ 2147483647 h 1146"/>
              <a:gd name="T4" fmla="*/ 2147483647 w 2478"/>
              <a:gd name="T5" fmla="*/ 2147483647 h 1146"/>
              <a:gd name="T6" fmla="*/ 2147483647 w 2478"/>
              <a:gd name="T7" fmla="*/ 2147483647 h 1146"/>
              <a:gd name="T8" fmla="*/ 2147483647 w 2478"/>
              <a:gd name="T9" fmla="*/ 2147483647 h 1146"/>
              <a:gd name="T10" fmla="*/ 2147483647 w 2478"/>
              <a:gd name="T11" fmla="*/ 2147483647 h 1146"/>
              <a:gd name="T12" fmla="*/ 2147483647 w 2478"/>
              <a:gd name="T13" fmla="*/ 2147483647 h 1146"/>
              <a:gd name="T14" fmla="*/ 2147483647 w 2478"/>
              <a:gd name="T15" fmla="*/ 2147483647 h 1146"/>
              <a:gd name="T16" fmla="*/ 2147483647 w 2478"/>
              <a:gd name="T17" fmla="*/ 2147483647 h 1146"/>
              <a:gd name="T18" fmla="*/ 2147483647 w 2478"/>
              <a:gd name="T19" fmla="*/ 2147483647 h 1146"/>
              <a:gd name="T20" fmla="*/ 2147483647 w 2478"/>
              <a:gd name="T21" fmla="*/ 2147483647 h 1146"/>
              <a:gd name="T22" fmla="*/ 2147483647 w 2478"/>
              <a:gd name="T23" fmla="*/ 2147483647 h 1146"/>
              <a:gd name="T24" fmla="*/ 2147483647 w 2478"/>
              <a:gd name="T25" fmla="*/ 2147483647 h 1146"/>
              <a:gd name="T26" fmla="*/ 2147483647 w 2478"/>
              <a:gd name="T27" fmla="*/ 2147483647 h 114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478"/>
              <a:gd name="T43" fmla="*/ 0 h 1146"/>
              <a:gd name="T44" fmla="*/ 2478 w 2478"/>
              <a:gd name="T45" fmla="*/ 1146 h 114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478" h="1146">
                <a:moveTo>
                  <a:pt x="0" y="1146"/>
                </a:moveTo>
                <a:cubicBezTo>
                  <a:pt x="57" y="1137"/>
                  <a:pt x="267" y="1110"/>
                  <a:pt x="356" y="1079"/>
                </a:cubicBezTo>
                <a:cubicBezTo>
                  <a:pt x="445" y="1048"/>
                  <a:pt x="477" y="1028"/>
                  <a:pt x="534" y="960"/>
                </a:cubicBezTo>
                <a:cubicBezTo>
                  <a:pt x="591" y="892"/>
                  <a:pt x="644" y="772"/>
                  <a:pt x="700" y="668"/>
                </a:cubicBezTo>
                <a:cubicBezTo>
                  <a:pt x="756" y="564"/>
                  <a:pt x="802" y="439"/>
                  <a:pt x="870" y="336"/>
                </a:cubicBezTo>
                <a:cubicBezTo>
                  <a:pt x="938" y="233"/>
                  <a:pt x="1046" y="96"/>
                  <a:pt x="1110" y="48"/>
                </a:cubicBezTo>
                <a:cubicBezTo>
                  <a:pt x="1174" y="0"/>
                  <a:pt x="1206" y="16"/>
                  <a:pt x="1254" y="48"/>
                </a:cubicBezTo>
                <a:cubicBezTo>
                  <a:pt x="1302" y="80"/>
                  <a:pt x="1350" y="152"/>
                  <a:pt x="1398" y="240"/>
                </a:cubicBezTo>
                <a:cubicBezTo>
                  <a:pt x="1446" y="328"/>
                  <a:pt x="1501" y="484"/>
                  <a:pt x="1542" y="576"/>
                </a:cubicBezTo>
                <a:cubicBezTo>
                  <a:pt x="1583" y="668"/>
                  <a:pt x="1606" y="730"/>
                  <a:pt x="1645" y="790"/>
                </a:cubicBezTo>
                <a:cubicBezTo>
                  <a:pt x="1684" y="850"/>
                  <a:pt x="1739" y="899"/>
                  <a:pt x="1778" y="935"/>
                </a:cubicBezTo>
                <a:cubicBezTo>
                  <a:pt x="1817" y="971"/>
                  <a:pt x="1837" y="980"/>
                  <a:pt x="1878" y="1008"/>
                </a:cubicBezTo>
                <a:cubicBezTo>
                  <a:pt x="1919" y="1036"/>
                  <a:pt x="1922" y="1085"/>
                  <a:pt x="2022" y="1104"/>
                </a:cubicBezTo>
                <a:cubicBezTo>
                  <a:pt x="2122" y="1123"/>
                  <a:pt x="2383" y="1120"/>
                  <a:pt x="2478" y="1124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Freeform 14"/>
          <p:cNvSpPr>
            <a:spLocks/>
          </p:cNvSpPr>
          <p:nvPr/>
        </p:nvSpPr>
        <p:spPr bwMode="auto">
          <a:xfrm>
            <a:off x="1676400" y="2819400"/>
            <a:ext cx="4454525" cy="1838325"/>
          </a:xfrm>
          <a:custGeom>
            <a:avLst/>
            <a:gdLst>
              <a:gd name="T0" fmla="*/ 0 w 2806"/>
              <a:gd name="T1" fmla="*/ 2147483647 h 1158"/>
              <a:gd name="T2" fmla="*/ 2147483647 w 2806"/>
              <a:gd name="T3" fmla="*/ 2147483647 h 1158"/>
              <a:gd name="T4" fmla="*/ 2147483647 w 2806"/>
              <a:gd name="T5" fmla="*/ 2147483647 h 1158"/>
              <a:gd name="T6" fmla="*/ 2147483647 w 2806"/>
              <a:gd name="T7" fmla="*/ 2147483647 h 1158"/>
              <a:gd name="T8" fmla="*/ 2147483647 w 2806"/>
              <a:gd name="T9" fmla="*/ 2147483647 h 1158"/>
              <a:gd name="T10" fmla="*/ 2147483647 w 2806"/>
              <a:gd name="T11" fmla="*/ 2147483647 h 1158"/>
              <a:gd name="T12" fmla="*/ 2147483647 w 2806"/>
              <a:gd name="T13" fmla="*/ 2147483647 h 1158"/>
              <a:gd name="T14" fmla="*/ 2147483647 w 2806"/>
              <a:gd name="T15" fmla="*/ 2147483647 h 1158"/>
              <a:gd name="T16" fmla="*/ 2147483647 w 2806"/>
              <a:gd name="T17" fmla="*/ 2147483647 h 1158"/>
              <a:gd name="T18" fmla="*/ 2147483647 w 2806"/>
              <a:gd name="T19" fmla="*/ 2147483647 h 1158"/>
              <a:gd name="T20" fmla="*/ 2147483647 w 2806"/>
              <a:gd name="T21" fmla="*/ 2147483647 h 1158"/>
              <a:gd name="T22" fmla="*/ 2147483647 w 2806"/>
              <a:gd name="T23" fmla="*/ 2147483647 h 1158"/>
              <a:gd name="T24" fmla="*/ 2147483647 w 2806"/>
              <a:gd name="T25" fmla="*/ 2147483647 h 1158"/>
              <a:gd name="T26" fmla="*/ 2147483647 w 2806"/>
              <a:gd name="T27" fmla="*/ 2147483647 h 1158"/>
              <a:gd name="T28" fmla="*/ 2147483647 w 2806"/>
              <a:gd name="T29" fmla="*/ 2147483647 h 1158"/>
              <a:gd name="T30" fmla="*/ 2147483647 w 2806"/>
              <a:gd name="T31" fmla="*/ 2147483647 h 1158"/>
              <a:gd name="T32" fmla="*/ 2147483647 w 2806"/>
              <a:gd name="T33" fmla="*/ 2147483647 h 1158"/>
              <a:gd name="T34" fmla="*/ 2147483647 w 2806"/>
              <a:gd name="T35" fmla="*/ 2147483647 h 1158"/>
              <a:gd name="T36" fmla="*/ 2147483647 w 2806"/>
              <a:gd name="T37" fmla="*/ 2147483647 h 1158"/>
              <a:gd name="T38" fmla="*/ 2147483647 w 2806"/>
              <a:gd name="T39" fmla="*/ 2147483647 h 1158"/>
              <a:gd name="T40" fmla="*/ 2147483647 w 2806"/>
              <a:gd name="T41" fmla="*/ 2147483647 h 115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06"/>
              <a:gd name="T64" fmla="*/ 0 h 1158"/>
              <a:gd name="T65" fmla="*/ 2806 w 2806"/>
              <a:gd name="T66" fmla="*/ 1158 h 115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06" h="1158">
                <a:moveTo>
                  <a:pt x="0" y="1158"/>
                </a:moveTo>
                <a:cubicBezTo>
                  <a:pt x="92" y="1146"/>
                  <a:pt x="184" y="1134"/>
                  <a:pt x="240" y="1110"/>
                </a:cubicBezTo>
                <a:cubicBezTo>
                  <a:pt x="296" y="1086"/>
                  <a:pt x="288" y="1062"/>
                  <a:pt x="336" y="1014"/>
                </a:cubicBezTo>
                <a:cubicBezTo>
                  <a:pt x="384" y="966"/>
                  <a:pt x="479" y="880"/>
                  <a:pt x="528" y="822"/>
                </a:cubicBezTo>
                <a:cubicBezTo>
                  <a:pt x="577" y="764"/>
                  <a:pt x="589" y="726"/>
                  <a:pt x="628" y="663"/>
                </a:cubicBezTo>
                <a:cubicBezTo>
                  <a:pt x="667" y="600"/>
                  <a:pt x="710" y="508"/>
                  <a:pt x="762" y="441"/>
                </a:cubicBezTo>
                <a:cubicBezTo>
                  <a:pt x="814" y="374"/>
                  <a:pt x="882" y="319"/>
                  <a:pt x="939" y="263"/>
                </a:cubicBezTo>
                <a:cubicBezTo>
                  <a:pt x="996" y="207"/>
                  <a:pt x="1049" y="144"/>
                  <a:pt x="1104" y="102"/>
                </a:cubicBezTo>
                <a:cubicBezTo>
                  <a:pt x="1159" y="60"/>
                  <a:pt x="1217" y="16"/>
                  <a:pt x="1273" y="8"/>
                </a:cubicBezTo>
                <a:cubicBezTo>
                  <a:pt x="1329" y="0"/>
                  <a:pt x="1388" y="22"/>
                  <a:pt x="1440" y="54"/>
                </a:cubicBezTo>
                <a:cubicBezTo>
                  <a:pt x="1492" y="86"/>
                  <a:pt x="1545" y="147"/>
                  <a:pt x="1584" y="198"/>
                </a:cubicBezTo>
                <a:cubicBezTo>
                  <a:pt x="1623" y="249"/>
                  <a:pt x="1649" y="315"/>
                  <a:pt x="1673" y="363"/>
                </a:cubicBezTo>
                <a:cubicBezTo>
                  <a:pt x="1697" y="411"/>
                  <a:pt x="1702" y="445"/>
                  <a:pt x="1728" y="486"/>
                </a:cubicBezTo>
                <a:cubicBezTo>
                  <a:pt x="1754" y="527"/>
                  <a:pt x="1804" y="576"/>
                  <a:pt x="1828" y="608"/>
                </a:cubicBezTo>
                <a:cubicBezTo>
                  <a:pt x="1852" y="640"/>
                  <a:pt x="1849" y="650"/>
                  <a:pt x="1872" y="678"/>
                </a:cubicBezTo>
                <a:cubicBezTo>
                  <a:pt x="1895" y="706"/>
                  <a:pt x="1936" y="734"/>
                  <a:pt x="1968" y="774"/>
                </a:cubicBezTo>
                <a:cubicBezTo>
                  <a:pt x="2000" y="814"/>
                  <a:pt x="2030" y="877"/>
                  <a:pt x="2064" y="918"/>
                </a:cubicBezTo>
                <a:cubicBezTo>
                  <a:pt x="2098" y="959"/>
                  <a:pt x="2133" y="995"/>
                  <a:pt x="2173" y="1019"/>
                </a:cubicBezTo>
                <a:cubicBezTo>
                  <a:pt x="2213" y="1043"/>
                  <a:pt x="2250" y="1047"/>
                  <a:pt x="2304" y="1062"/>
                </a:cubicBezTo>
                <a:cubicBezTo>
                  <a:pt x="2358" y="1077"/>
                  <a:pt x="2411" y="1093"/>
                  <a:pt x="2495" y="1108"/>
                </a:cubicBezTo>
                <a:cubicBezTo>
                  <a:pt x="2579" y="1123"/>
                  <a:pt x="2741" y="1143"/>
                  <a:pt x="2806" y="1152"/>
                </a:cubicBezTo>
              </a:path>
            </a:pathLst>
          </a:custGeom>
          <a:noFill/>
          <a:ln w="38100">
            <a:solidFill>
              <a:srgbClr val="D8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5371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Line 2"/>
          <p:cNvSpPr>
            <a:spLocks noChangeShapeType="1"/>
          </p:cNvSpPr>
          <p:nvPr/>
        </p:nvSpPr>
        <p:spPr bwMode="auto">
          <a:xfrm>
            <a:off x="914400" y="4648200"/>
            <a:ext cx="716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33350" y="5122863"/>
            <a:ext cx="88487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Although the Test Result was some value X. If I am more afraid of false positives, I can multiple X by 1.2 to “nudge” it to the right.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Next slide</a:t>
            </a:r>
          </a:p>
        </p:txBody>
      </p:sp>
      <p:sp>
        <p:nvSpPr>
          <p:cNvPr id="40964" name="Freeform 4"/>
          <p:cNvSpPr>
            <a:spLocks/>
          </p:cNvSpPr>
          <p:nvPr/>
        </p:nvSpPr>
        <p:spPr bwMode="auto">
          <a:xfrm>
            <a:off x="3581400" y="2819400"/>
            <a:ext cx="3933825" cy="1819275"/>
          </a:xfrm>
          <a:custGeom>
            <a:avLst/>
            <a:gdLst>
              <a:gd name="T0" fmla="*/ 0 w 2478"/>
              <a:gd name="T1" fmla="*/ 2147483647 h 1146"/>
              <a:gd name="T2" fmla="*/ 2147483647 w 2478"/>
              <a:gd name="T3" fmla="*/ 2147483647 h 1146"/>
              <a:gd name="T4" fmla="*/ 2147483647 w 2478"/>
              <a:gd name="T5" fmla="*/ 2147483647 h 1146"/>
              <a:gd name="T6" fmla="*/ 2147483647 w 2478"/>
              <a:gd name="T7" fmla="*/ 2147483647 h 1146"/>
              <a:gd name="T8" fmla="*/ 2147483647 w 2478"/>
              <a:gd name="T9" fmla="*/ 2147483647 h 1146"/>
              <a:gd name="T10" fmla="*/ 2147483647 w 2478"/>
              <a:gd name="T11" fmla="*/ 2147483647 h 1146"/>
              <a:gd name="T12" fmla="*/ 2147483647 w 2478"/>
              <a:gd name="T13" fmla="*/ 2147483647 h 1146"/>
              <a:gd name="T14" fmla="*/ 2147483647 w 2478"/>
              <a:gd name="T15" fmla="*/ 2147483647 h 1146"/>
              <a:gd name="T16" fmla="*/ 2147483647 w 2478"/>
              <a:gd name="T17" fmla="*/ 2147483647 h 1146"/>
              <a:gd name="T18" fmla="*/ 2147483647 w 2478"/>
              <a:gd name="T19" fmla="*/ 2147483647 h 1146"/>
              <a:gd name="T20" fmla="*/ 2147483647 w 2478"/>
              <a:gd name="T21" fmla="*/ 2147483647 h 1146"/>
              <a:gd name="T22" fmla="*/ 2147483647 w 2478"/>
              <a:gd name="T23" fmla="*/ 2147483647 h 1146"/>
              <a:gd name="T24" fmla="*/ 2147483647 w 2478"/>
              <a:gd name="T25" fmla="*/ 2147483647 h 1146"/>
              <a:gd name="T26" fmla="*/ 2147483647 w 2478"/>
              <a:gd name="T27" fmla="*/ 2147483647 h 114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478"/>
              <a:gd name="T43" fmla="*/ 0 h 1146"/>
              <a:gd name="T44" fmla="*/ 2478 w 2478"/>
              <a:gd name="T45" fmla="*/ 1146 h 114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478" h="1146">
                <a:moveTo>
                  <a:pt x="0" y="1146"/>
                </a:moveTo>
                <a:cubicBezTo>
                  <a:pt x="57" y="1137"/>
                  <a:pt x="267" y="1110"/>
                  <a:pt x="356" y="1079"/>
                </a:cubicBezTo>
                <a:cubicBezTo>
                  <a:pt x="445" y="1048"/>
                  <a:pt x="477" y="1028"/>
                  <a:pt x="534" y="960"/>
                </a:cubicBezTo>
                <a:cubicBezTo>
                  <a:pt x="591" y="892"/>
                  <a:pt x="644" y="772"/>
                  <a:pt x="700" y="668"/>
                </a:cubicBezTo>
                <a:cubicBezTo>
                  <a:pt x="756" y="564"/>
                  <a:pt x="802" y="439"/>
                  <a:pt x="870" y="336"/>
                </a:cubicBezTo>
                <a:cubicBezTo>
                  <a:pt x="938" y="233"/>
                  <a:pt x="1046" y="96"/>
                  <a:pt x="1110" y="48"/>
                </a:cubicBezTo>
                <a:cubicBezTo>
                  <a:pt x="1174" y="0"/>
                  <a:pt x="1206" y="16"/>
                  <a:pt x="1254" y="48"/>
                </a:cubicBezTo>
                <a:cubicBezTo>
                  <a:pt x="1302" y="80"/>
                  <a:pt x="1350" y="152"/>
                  <a:pt x="1398" y="240"/>
                </a:cubicBezTo>
                <a:cubicBezTo>
                  <a:pt x="1446" y="328"/>
                  <a:pt x="1501" y="484"/>
                  <a:pt x="1542" y="576"/>
                </a:cubicBezTo>
                <a:cubicBezTo>
                  <a:pt x="1583" y="668"/>
                  <a:pt x="1606" y="730"/>
                  <a:pt x="1645" y="790"/>
                </a:cubicBezTo>
                <a:cubicBezTo>
                  <a:pt x="1684" y="850"/>
                  <a:pt x="1739" y="899"/>
                  <a:pt x="1778" y="935"/>
                </a:cubicBezTo>
                <a:cubicBezTo>
                  <a:pt x="1817" y="971"/>
                  <a:pt x="1837" y="980"/>
                  <a:pt x="1878" y="1008"/>
                </a:cubicBezTo>
                <a:cubicBezTo>
                  <a:pt x="1919" y="1036"/>
                  <a:pt x="1922" y="1085"/>
                  <a:pt x="2022" y="1104"/>
                </a:cubicBezTo>
                <a:cubicBezTo>
                  <a:pt x="2122" y="1123"/>
                  <a:pt x="2383" y="1120"/>
                  <a:pt x="2478" y="1124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Freeform 5"/>
          <p:cNvSpPr>
            <a:spLocks/>
          </p:cNvSpPr>
          <p:nvPr/>
        </p:nvSpPr>
        <p:spPr bwMode="auto">
          <a:xfrm>
            <a:off x="1676400" y="2819400"/>
            <a:ext cx="4454525" cy="1838325"/>
          </a:xfrm>
          <a:custGeom>
            <a:avLst/>
            <a:gdLst>
              <a:gd name="T0" fmla="*/ 0 w 2806"/>
              <a:gd name="T1" fmla="*/ 2147483647 h 1158"/>
              <a:gd name="T2" fmla="*/ 2147483647 w 2806"/>
              <a:gd name="T3" fmla="*/ 2147483647 h 1158"/>
              <a:gd name="T4" fmla="*/ 2147483647 w 2806"/>
              <a:gd name="T5" fmla="*/ 2147483647 h 1158"/>
              <a:gd name="T6" fmla="*/ 2147483647 w 2806"/>
              <a:gd name="T7" fmla="*/ 2147483647 h 1158"/>
              <a:gd name="T8" fmla="*/ 2147483647 w 2806"/>
              <a:gd name="T9" fmla="*/ 2147483647 h 1158"/>
              <a:gd name="T10" fmla="*/ 2147483647 w 2806"/>
              <a:gd name="T11" fmla="*/ 2147483647 h 1158"/>
              <a:gd name="T12" fmla="*/ 2147483647 w 2806"/>
              <a:gd name="T13" fmla="*/ 2147483647 h 1158"/>
              <a:gd name="T14" fmla="*/ 2147483647 w 2806"/>
              <a:gd name="T15" fmla="*/ 2147483647 h 1158"/>
              <a:gd name="T16" fmla="*/ 2147483647 w 2806"/>
              <a:gd name="T17" fmla="*/ 2147483647 h 1158"/>
              <a:gd name="T18" fmla="*/ 2147483647 w 2806"/>
              <a:gd name="T19" fmla="*/ 2147483647 h 1158"/>
              <a:gd name="T20" fmla="*/ 2147483647 w 2806"/>
              <a:gd name="T21" fmla="*/ 2147483647 h 1158"/>
              <a:gd name="T22" fmla="*/ 2147483647 w 2806"/>
              <a:gd name="T23" fmla="*/ 2147483647 h 1158"/>
              <a:gd name="T24" fmla="*/ 2147483647 w 2806"/>
              <a:gd name="T25" fmla="*/ 2147483647 h 1158"/>
              <a:gd name="T26" fmla="*/ 2147483647 w 2806"/>
              <a:gd name="T27" fmla="*/ 2147483647 h 1158"/>
              <a:gd name="T28" fmla="*/ 2147483647 w 2806"/>
              <a:gd name="T29" fmla="*/ 2147483647 h 1158"/>
              <a:gd name="T30" fmla="*/ 2147483647 w 2806"/>
              <a:gd name="T31" fmla="*/ 2147483647 h 1158"/>
              <a:gd name="T32" fmla="*/ 2147483647 w 2806"/>
              <a:gd name="T33" fmla="*/ 2147483647 h 1158"/>
              <a:gd name="T34" fmla="*/ 2147483647 w 2806"/>
              <a:gd name="T35" fmla="*/ 2147483647 h 1158"/>
              <a:gd name="T36" fmla="*/ 2147483647 w 2806"/>
              <a:gd name="T37" fmla="*/ 2147483647 h 1158"/>
              <a:gd name="T38" fmla="*/ 2147483647 w 2806"/>
              <a:gd name="T39" fmla="*/ 2147483647 h 1158"/>
              <a:gd name="T40" fmla="*/ 2147483647 w 2806"/>
              <a:gd name="T41" fmla="*/ 2147483647 h 115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06"/>
              <a:gd name="T64" fmla="*/ 0 h 1158"/>
              <a:gd name="T65" fmla="*/ 2806 w 2806"/>
              <a:gd name="T66" fmla="*/ 1158 h 115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06" h="1158">
                <a:moveTo>
                  <a:pt x="0" y="1158"/>
                </a:moveTo>
                <a:cubicBezTo>
                  <a:pt x="92" y="1146"/>
                  <a:pt x="184" y="1134"/>
                  <a:pt x="240" y="1110"/>
                </a:cubicBezTo>
                <a:cubicBezTo>
                  <a:pt x="296" y="1086"/>
                  <a:pt x="288" y="1062"/>
                  <a:pt x="336" y="1014"/>
                </a:cubicBezTo>
                <a:cubicBezTo>
                  <a:pt x="384" y="966"/>
                  <a:pt x="479" y="880"/>
                  <a:pt x="528" y="822"/>
                </a:cubicBezTo>
                <a:cubicBezTo>
                  <a:pt x="577" y="764"/>
                  <a:pt x="589" y="726"/>
                  <a:pt x="628" y="663"/>
                </a:cubicBezTo>
                <a:cubicBezTo>
                  <a:pt x="667" y="600"/>
                  <a:pt x="710" y="508"/>
                  <a:pt x="762" y="441"/>
                </a:cubicBezTo>
                <a:cubicBezTo>
                  <a:pt x="814" y="374"/>
                  <a:pt x="882" y="319"/>
                  <a:pt x="939" y="263"/>
                </a:cubicBezTo>
                <a:cubicBezTo>
                  <a:pt x="996" y="207"/>
                  <a:pt x="1049" y="144"/>
                  <a:pt x="1104" y="102"/>
                </a:cubicBezTo>
                <a:cubicBezTo>
                  <a:pt x="1159" y="60"/>
                  <a:pt x="1217" y="16"/>
                  <a:pt x="1273" y="8"/>
                </a:cubicBezTo>
                <a:cubicBezTo>
                  <a:pt x="1329" y="0"/>
                  <a:pt x="1388" y="22"/>
                  <a:pt x="1440" y="54"/>
                </a:cubicBezTo>
                <a:cubicBezTo>
                  <a:pt x="1492" y="86"/>
                  <a:pt x="1545" y="147"/>
                  <a:pt x="1584" y="198"/>
                </a:cubicBezTo>
                <a:cubicBezTo>
                  <a:pt x="1623" y="249"/>
                  <a:pt x="1649" y="315"/>
                  <a:pt x="1673" y="363"/>
                </a:cubicBezTo>
                <a:cubicBezTo>
                  <a:pt x="1697" y="411"/>
                  <a:pt x="1702" y="445"/>
                  <a:pt x="1728" y="486"/>
                </a:cubicBezTo>
                <a:cubicBezTo>
                  <a:pt x="1754" y="527"/>
                  <a:pt x="1804" y="576"/>
                  <a:pt x="1828" y="608"/>
                </a:cubicBezTo>
                <a:cubicBezTo>
                  <a:pt x="1852" y="640"/>
                  <a:pt x="1849" y="650"/>
                  <a:pt x="1872" y="678"/>
                </a:cubicBezTo>
                <a:cubicBezTo>
                  <a:pt x="1895" y="706"/>
                  <a:pt x="1936" y="734"/>
                  <a:pt x="1968" y="774"/>
                </a:cubicBezTo>
                <a:cubicBezTo>
                  <a:pt x="2000" y="814"/>
                  <a:pt x="2030" y="877"/>
                  <a:pt x="2064" y="918"/>
                </a:cubicBezTo>
                <a:cubicBezTo>
                  <a:pt x="2098" y="959"/>
                  <a:pt x="2133" y="995"/>
                  <a:pt x="2173" y="1019"/>
                </a:cubicBezTo>
                <a:cubicBezTo>
                  <a:pt x="2213" y="1043"/>
                  <a:pt x="2250" y="1047"/>
                  <a:pt x="2304" y="1062"/>
                </a:cubicBezTo>
                <a:cubicBezTo>
                  <a:pt x="2358" y="1077"/>
                  <a:pt x="2411" y="1093"/>
                  <a:pt x="2495" y="1108"/>
                </a:cubicBezTo>
                <a:cubicBezTo>
                  <a:pt x="2579" y="1123"/>
                  <a:pt x="2741" y="1143"/>
                  <a:pt x="2806" y="1152"/>
                </a:cubicBezTo>
              </a:path>
            </a:pathLst>
          </a:custGeom>
          <a:noFill/>
          <a:ln w="38100">
            <a:solidFill>
              <a:srgbClr val="D8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4702175" y="1828800"/>
            <a:ext cx="0" cy="297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838200"/>
          </a:xfrm>
        </p:spPr>
        <p:txBody>
          <a:bodyPr tIns="0" bIns="0"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Key Idea: Threshold</a:t>
            </a:r>
          </a:p>
        </p:txBody>
      </p:sp>
    </p:spTree>
    <p:extLst>
      <p:ext uri="{BB962C8B-B14F-4D97-AF65-F5344CB8AC3E}">
        <p14:creationId xmlns:p14="http://schemas.microsoft.com/office/powerpoint/2010/main" val="72874522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Line 2"/>
          <p:cNvSpPr>
            <a:spLocks noChangeShapeType="1"/>
          </p:cNvSpPr>
          <p:nvPr/>
        </p:nvSpPr>
        <p:spPr bwMode="auto">
          <a:xfrm>
            <a:off x="914400" y="4648200"/>
            <a:ext cx="716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33350" y="5122863"/>
            <a:ext cx="884872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Although the Test Result was some value X. If I am more afraid of false positives, I can multiple X by 1.2 to “nudge” it to the right.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Now I get no </a:t>
            </a:r>
            <a:r>
              <a:rPr lang="en-US" altLang="en-US" sz="2400" dirty="0">
                <a:latin typeface="Times New Roman" panose="02020603050405020304" pitchFamily="18" charset="0"/>
              </a:rPr>
              <a:t>false positives (but more false negatives)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0964" name="Freeform 4"/>
          <p:cNvSpPr>
            <a:spLocks/>
          </p:cNvSpPr>
          <p:nvPr/>
        </p:nvSpPr>
        <p:spPr bwMode="auto">
          <a:xfrm>
            <a:off x="3581400" y="2819400"/>
            <a:ext cx="3933825" cy="1819275"/>
          </a:xfrm>
          <a:custGeom>
            <a:avLst/>
            <a:gdLst>
              <a:gd name="T0" fmla="*/ 0 w 2478"/>
              <a:gd name="T1" fmla="*/ 2147483647 h 1146"/>
              <a:gd name="T2" fmla="*/ 2147483647 w 2478"/>
              <a:gd name="T3" fmla="*/ 2147483647 h 1146"/>
              <a:gd name="T4" fmla="*/ 2147483647 w 2478"/>
              <a:gd name="T5" fmla="*/ 2147483647 h 1146"/>
              <a:gd name="T6" fmla="*/ 2147483647 w 2478"/>
              <a:gd name="T7" fmla="*/ 2147483647 h 1146"/>
              <a:gd name="T8" fmla="*/ 2147483647 w 2478"/>
              <a:gd name="T9" fmla="*/ 2147483647 h 1146"/>
              <a:gd name="T10" fmla="*/ 2147483647 w 2478"/>
              <a:gd name="T11" fmla="*/ 2147483647 h 1146"/>
              <a:gd name="T12" fmla="*/ 2147483647 w 2478"/>
              <a:gd name="T13" fmla="*/ 2147483647 h 1146"/>
              <a:gd name="T14" fmla="*/ 2147483647 w 2478"/>
              <a:gd name="T15" fmla="*/ 2147483647 h 1146"/>
              <a:gd name="T16" fmla="*/ 2147483647 w 2478"/>
              <a:gd name="T17" fmla="*/ 2147483647 h 1146"/>
              <a:gd name="T18" fmla="*/ 2147483647 w 2478"/>
              <a:gd name="T19" fmla="*/ 2147483647 h 1146"/>
              <a:gd name="T20" fmla="*/ 2147483647 w 2478"/>
              <a:gd name="T21" fmla="*/ 2147483647 h 1146"/>
              <a:gd name="T22" fmla="*/ 2147483647 w 2478"/>
              <a:gd name="T23" fmla="*/ 2147483647 h 1146"/>
              <a:gd name="T24" fmla="*/ 2147483647 w 2478"/>
              <a:gd name="T25" fmla="*/ 2147483647 h 1146"/>
              <a:gd name="T26" fmla="*/ 2147483647 w 2478"/>
              <a:gd name="T27" fmla="*/ 2147483647 h 114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478"/>
              <a:gd name="T43" fmla="*/ 0 h 1146"/>
              <a:gd name="T44" fmla="*/ 2478 w 2478"/>
              <a:gd name="T45" fmla="*/ 1146 h 114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478" h="1146">
                <a:moveTo>
                  <a:pt x="0" y="1146"/>
                </a:moveTo>
                <a:cubicBezTo>
                  <a:pt x="57" y="1137"/>
                  <a:pt x="267" y="1110"/>
                  <a:pt x="356" y="1079"/>
                </a:cubicBezTo>
                <a:cubicBezTo>
                  <a:pt x="445" y="1048"/>
                  <a:pt x="477" y="1028"/>
                  <a:pt x="534" y="960"/>
                </a:cubicBezTo>
                <a:cubicBezTo>
                  <a:pt x="591" y="892"/>
                  <a:pt x="644" y="772"/>
                  <a:pt x="700" y="668"/>
                </a:cubicBezTo>
                <a:cubicBezTo>
                  <a:pt x="756" y="564"/>
                  <a:pt x="802" y="439"/>
                  <a:pt x="870" y="336"/>
                </a:cubicBezTo>
                <a:cubicBezTo>
                  <a:pt x="938" y="233"/>
                  <a:pt x="1046" y="96"/>
                  <a:pt x="1110" y="48"/>
                </a:cubicBezTo>
                <a:cubicBezTo>
                  <a:pt x="1174" y="0"/>
                  <a:pt x="1206" y="16"/>
                  <a:pt x="1254" y="48"/>
                </a:cubicBezTo>
                <a:cubicBezTo>
                  <a:pt x="1302" y="80"/>
                  <a:pt x="1350" y="152"/>
                  <a:pt x="1398" y="240"/>
                </a:cubicBezTo>
                <a:cubicBezTo>
                  <a:pt x="1446" y="328"/>
                  <a:pt x="1501" y="484"/>
                  <a:pt x="1542" y="576"/>
                </a:cubicBezTo>
                <a:cubicBezTo>
                  <a:pt x="1583" y="668"/>
                  <a:pt x="1606" y="730"/>
                  <a:pt x="1645" y="790"/>
                </a:cubicBezTo>
                <a:cubicBezTo>
                  <a:pt x="1684" y="850"/>
                  <a:pt x="1739" y="899"/>
                  <a:pt x="1778" y="935"/>
                </a:cubicBezTo>
                <a:cubicBezTo>
                  <a:pt x="1817" y="971"/>
                  <a:pt x="1837" y="980"/>
                  <a:pt x="1878" y="1008"/>
                </a:cubicBezTo>
                <a:cubicBezTo>
                  <a:pt x="1919" y="1036"/>
                  <a:pt x="1922" y="1085"/>
                  <a:pt x="2022" y="1104"/>
                </a:cubicBezTo>
                <a:cubicBezTo>
                  <a:pt x="2122" y="1123"/>
                  <a:pt x="2383" y="1120"/>
                  <a:pt x="2478" y="1124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Freeform 5"/>
          <p:cNvSpPr>
            <a:spLocks/>
          </p:cNvSpPr>
          <p:nvPr/>
        </p:nvSpPr>
        <p:spPr bwMode="auto">
          <a:xfrm>
            <a:off x="1676400" y="2819400"/>
            <a:ext cx="4454525" cy="1838325"/>
          </a:xfrm>
          <a:custGeom>
            <a:avLst/>
            <a:gdLst>
              <a:gd name="T0" fmla="*/ 0 w 2806"/>
              <a:gd name="T1" fmla="*/ 2147483647 h 1158"/>
              <a:gd name="T2" fmla="*/ 2147483647 w 2806"/>
              <a:gd name="T3" fmla="*/ 2147483647 h 1158"/>
              <a:gd name="T4" fmla="*/ 2147483647 w 2806"/>
              <a:gd name="T5" fmla="*/ 2147483647 h 1158"/>
              <a:gd name="T6" fmla="*/ 2147483647 w 2806"/>
              <a:gd name="T7" fmla="*/ 2147483647 h 1158"/>
              <a:gd name="T8" fmla="*/ 2147483647 w 2806"/>
              <a:gd name="T9" fmla="*/ 2147483647 h 1158"/>
              <a:gd name="T10" fmla="*/ 2147483647 w 2806"/>
              <a:gd name="T11" fmla="*/ 2147483647 h 1158"/>
              <a:gd name="T12" fmla="*/ 2147483647 w 2806"/>
              <a:gd name="T13" fmla="*/ 2147483647 h 1158"/>
              <a:gd name="T14" fmla="*/ 2147483647 w 2806"/>
              <a:gd name="T15" fmla="*/ 2147483647 h 1158"/>
              <a:gd name="T16" fmla="*/ 2147483647 w 2806"/>
              <a:gd name="T17" fmla="*/ 2147483647 h 1158"/>
              <a:gd name="T18" fmla="*/ 2147483647 w 2806"/>
              <a:gd name="T19" fmla="*/ 2147483647 h 1158"/>
              <a:gd name="T20" fmla="*/ 2147483647 w 2806"/>
              <a:gd name="T21" fmla="*/ 2147483647 h 1158"/>
              <a:gd name="T22" fmla="*/ 2147483647 w 2806"/>
              <a:gd name="T23" fmla="*/ 2147483647 h 1158"/>
              <a:gd name="T24" fmla="*/ 2147483647 w 2806"/>
              <a:gd name="T25" fmla="*/ 2147483647 h 1158"/>
              <a:gd name="T26" fmla="*/ 2147483647 w 2806"/>
              <a:gd name="T27" fmla="*/ 2147483647 h 1158"/>
              <a:gd name="T28" fmla="*/ 2147483647 w 2806"/>
              <a:gd name="T29" fmla="*/ 2147483647 h 1158"/>
              <a:gd name="T30" fmla="*/ 2147483647 w 2806"/>
              <a:gd name="T31" fmla="*/ 2147483647 h 1158"/>
              <a:gd name="T32" fmla="*/ 2147483647 w 2806"/>
              <a:gd name="T33" fmla="*/ 2147483647 h 1158"/>
              <a:gd name="T34" fmla="*/ 2147483647 w 2806"/>
              <a:gd name="T35" fmla="*/ 2147483647 h 1158"/>
              <a:gd name="T36" fmla="*/ 2147483647 w 2806"/>
              <a:gd name="T37" fmla="*/ 2147483647 h 1158"/>
              <a:gd name="T38" fmla="*/ 2147483647 w 2806"/>
              <a:gd name="T39" fmla="*/ 2147483647 h 1158"/>
              <a:gd name="T40" fmla="*/ 2147483647 w 2806"/>
              <a:gd name="T41" fmla="*/ 2147483647 h 115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06"/>
              <a:gd name="T64" fmla="*/ 0 h 1158"/>
              <a:gd name="T65" fmla="*/ 2806 w 2806"/>
              <a:gd name="T66" fmla="*/ 1158 h 115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06" h="1158">
                <a:moveTo>
                  <a:pt x="0" y="1158"/>
                </a:moveTo>
                <a:cubicBezTo>
                  <a:pt x="92" y="1146"/>
                  <a:pt x="184" y="1134"/>
                  <a:pt x="240" y="1110"/>
                </a:cubicBezTo>
                <a:cubicBezTo>
                  <a:pt x="296" y="1086"/>
                  <a:pt x="288" y="1062"/>
                  <a:pt x="336" y="1014"/>
                </a:cubicBezTo>
                <a:cubicBezTo>
                  <a:pt x="384" y="966"/>
                  <a:pt x="479" y="880"/>
                  <a:pt x="528" y="822"/>
                </a:cubicBezTo>
                <a:cubicBezTo>
                  <a:pt x="577" y="764"/>
                  <a:pt x="589" y="726"/>
                  <a:pt x="628" y="663"/>
                </a:cubicBezTo>
                <a:cubicBezTo>
                  <a:pt x="667" y="600"/>
                  <a:pt x="710" y="508"/>
                  <a:pt x="762" y="441"/>
                </a:cubicBezTo>
                <a:cubicBezTo>
                  <a:pt x="814" y="374"/>
                  <a:pt x="882" y="319"/>
                  <a:pt x="939" y="263"/>
                </a:cubicBezTo>
                <a:cubicBezTo>
                  <a:pt x="996" y="207"/>
                  <a:pt x="1049" y="144"/>
                  <a:pt x="1104" y="102"/>
                </a:cubicBezTo>
                <a:cubicBezTo>
                  <a:pt x="1159" y="60"/>
                  <a:pt x="1217" y="16"/>
                  <a:pt x="1273" y="8"/>
                </a:cubicBezTo>
                <a:cubicBezTo>
                  <a:pt x="1329" y="0"/>
                  <a:pt x="1388" y="22"/>
                  <a:pt x="1440" y="54"/>
                </a:cubicBezTo>
                <a:cubicBezTo>
                  <a:pt x="1492" y="86"/>
                  <a:pt x="1545" y="147"/>
                  <a:pt x="1584" y="198"/>
                </a:cubicBezTo>
                <a:cubicBezTo>
                  <a:pt x="1623" y="249"/>
                  <a:pt x="1649" y="315"/>
                  <a:pt x="1673" y="363"/>
                </a:cubicBezTo>
                <a:cubicBezTo>
                  <a:pt x="1697" y="411"/>
                  <a:pt x="1702" y="445"/>
                  <a:pt x="1728" y="486"/>
                </a:cubicBezTo>
                <a:cubicBezTo>
                  <a:pt x="1754" y="527"/>
                  <a:pt x="1804" y="576"/>
                  <a:pt x="1828" y="608"/>
                </a:cubicBezTo>
                <a:cubicBezTo>
                  <a:pt x="1852" y="640"/>
                  <a:pt x="1849" y="650"/>
                  <a:pt x="1872" y="678"/>
                </a:cubicBezTo>
                <a:cubicBezTo>
                  <a:pt x="1895" y="706"/>
                  <a:pt x="1936" y="734"/>
                  <a:pt x="1968" y="774"/>
                </a:cubicBezTo>
                <a:cubicBezTo>
                  <a:pt x="2000" y="814"/>
                  <a:pt x="2030" y="877"/>
                  <a:pt x="2064" y="918"/>
                </a:cubicBezTo>
                <a:cubicBezTo>
                  <a:pt x="2098" y="959"/>
                  <a:pt x="2133" y="995"/>
                  <a:pt x="2173" y="1019"/>
                </a:cubicBezTo>
                <a:cubicBezTo>
                  <a:pt x="2213" y="1043"/>
                  <a:pt x="2250" y="1047"/>
                  <a:pt x="2304" y="1062"/>
                </a:cubicBezTo>
                <a:cubicBezTo>
                  <a:pt x="2358" y="1077"/>
                  <a:pt x="2411" y="1093"/>
                  <a:pt x="2495" y="1108"/>
                </a:cubicBezTo>
                <a:cubicBezTo>
                  <a:pt x="2579" y="1123"/>
                  <a:pt x="2741" y="1143"/>
                  <a:pt x="2806" y="1152"/>
                </a:cubicBezTo>
              </a:path>
            </a:pathLst>
          </a:custGeom>
          <a:noFill/>
          <a:ln w="38100">
            <a:solidFill>
              <a:srgbClr val="D8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6056842" y="2057400"/>
            <a:ext cx="0" cy="297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838200"/>
          </a:xfrm>
        </p:spPr>
        <p:txBody>
          <a:bodyPr tIns="0" bIns="0"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Key Idea: Threshold</a:t>
            </a:r>
          </a:p>
        </p:txBody>
      </p:sp>
    </p:spTree>
    <p:extLst>
      <p:ext uri="{BB962C8B-B14F-4D97-AF65-F5344CB8AC3E}">
        <p14:creationId xmlns:p14="http://schemas.microsoft.com/office/powerpoint/2010/main" val="364326690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Line 2"/>
          <p:cNvSpPr>
            <a:spLocks noChangeShapeType="1"/>
          </p:cNvSpPr>
          <p:nvPr/>
        </p:nvSpPr>
        <p:spPr bwMode="auto">
          <a:xfrm>
            <a:off x="914400" y="4648200"/>
            <a:ext cx="716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33350" y="5122863"/>
            <a:ext cx="884872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Although the Test Result was some value X. If I am more afraid of false negatives, I can multiple X by 0.8 to nudge it to the left.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Now I get no false negatives (but more false positives)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0964" name="Freeform 4"/>
          <p:cNvSpPr>
            <a:spLocks/>
          </p:cNvSpPr>
          <p:nvPr/>
        </p:nvSpPr>
        <p:spPr bwMode="auto">
          <a:xfrm>
            <a:off x="3581400" y="2819400"/>
            <a:ext cx="3933825" cy="1819275"/>
          </a:xfrm>
          <a:custGeom>
            <a:avLst/>
            <a:gdLst>
              <a:gd name="T0" fmla="*/ 0 w 2478"/>
              <a:gd name="T1" fmla="*/ 2147483647 h 1146"/>
              <a:gd name="T2" fmla="*/ 2147483647 w 2478"/>
              <a:gd name="T3" fmla="*/ 2147483647 h 1146"/>
              <a:gd name="T4" fmla="*/ 2147483647 w 2478"/>
              <a:gd name="T5" fmla="*/ 2147483647 h 1146"/>
              <a:gd name="T6" fmla="*/ 2147483647 w 2478"/>
              <a:gd name="T7" fmla="*/ 2147483647 h 1146"/>
              <a:gd name="T8" fmla="*/ 2147483647 w 2478"/>
              <a:gd name="T9" fmla="*/ 2147483647 h 1146"/>
              <a:gd name="T10" fmla="*/ 2147483647 w 2478"/>
              <a:gd name="T11" fmla="*/ 2147483647 h 1146"/>
              <a:gd name="T12" fmla="*/ 2147483647 w 2478"/>
              <a:gd name="T13" fmla="*/ 2147483647 h 1146"/>
              <a:gd name="T14" fmla="*/ 2147483647 w 2478"/>
              <a:gd name="T15" fmla="*/ 2147483647 h 1146"/>
              <a:gd name="T16" fmla="*/ 2147483647 w 2478"/>
              <a:gd name="T17" fmla="*/ 2147483647 h 1146"/>
              <a:gd name="T18" fmla="*/ 2147483647 w 2478"/>
              <a:gd name="T19" fmla="*/ 2147483647 h 1146"/>
              <a:gd name="T20" fmla="*/ 2147483647 w 2478"/>
              <a:gd name="T21" fmla="*/ 2147483647 h 1146"/>
              <a:gd name="T22" fmla="*/ 2147483647 w 2478"/>
              <a:gd name="T23" fmla="*/ 2147483647 h 1146"/>
              <a:gd name="T24" fmla="*/ 2147483647 w 2478"/>
              <a:gd name="T25" fmla="*/ 2147483647 h 1146"/>
              <a:gd name="T26" fmla="*/ 2147483647 w 2478"/>
              <a:gd name="T27" fmla="*/ 2147483647 h 114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478"/>
              <a:gd name="T43" fmla="*/ 0 h 1146"/>
              <a:gd name="T44" fmla="*/ 2478 w 2478"/>
              <a:gd name="T45" fmla="*/ 1146 h 114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478" h="1146">
                <a:moveTo>
                  <a:pt x="0" y="1146"/>
                </a:moveTo>
                <a:cubicBezTo>
                  <a:pt x="57" y="1137"/>
                  <a:pt x="267" y="1110"/>
                  <a:pt x="356" y="1079"/>
                </a:cubicBezTo>
                <a:cubicBezTo>
                  <a:pt x="445" y="1048"/>
                  <a:pt x="477" y="1028"/>
                  <a:pt x="534" y="960"/>
                </a:cubicBezTo>
                <a:cubicBezTo>
                  <a:pt x="591" y="892"/>
                  <a:pt x="644" y="772"/>
                  <a:pt x="700" y="668"/>
                </a:cubicBezTo>
                <a:cubicBezTo>
                  <a:pt x="756" y="564"/>
                  <a:pt x="802" y="439"/>
                  <a:pt x="870" y="336"/>
                </a:cubicBezTo>
                <a:cubicBezTo>
                  <a:pt x="938" y="233"/>
                  <a:pt x="1046" y="96"/>
                  <a:pt x="1110" y="48"/>
                </a:cubicBezTo>
                <a:cubicBezTo>
                  <a:pt x="1174" y="0"/>
                  <a:pt x="1206" y="16"/>
                  <a:pt x="1254" y="48"/>
                </a:cubicBezTo>
                <a:cubicBezTo>
                  <a:pt x="1302" y="80"/>
                  <a:pt x="1350" y="152"/>
                  <a:pt x="1398" y="240"/>
                </a:cubicBezTo>
                <a:cubicBezTo>
                  <a:pt x="1446" y="328"/>
                  <a:pt x="1501" y="484"/>
                  <a:pt x="1542" y="576"/>
                </a:cubicBezTo>
                <a:cubicBezTo>
                  <a:pt x="1583" y="668"/>
                  <a:pt x="1606" y="730"/>
                  <a:pt x="1645" y="790"/>
                </a:cubicBezTo>
                <a:cubicBezTo>
                  <a:pt x="1684" y="850"/>
                  <a:pt x="1739" y="899"/>
                  <a:pt x="1778" y="935"/>
                </a:cubicBezTo>
                <a:cubicBezTo>
                  <a:pt x="1817" y="971"/>
                  <a:pt x="1837" y="980"/>
                  <a:pt x="1878" y="1008"/>
                </a:cubicBezTo>
                <a:cubicBezTo>
                  <a:pt x="1919" y="1036"/>
                  <a:pt x="1922" y="1085"/>
                  <a:pt x="2022" y="1104"/>
                </a:cubicBezTo>
                <a:cubicBezTo>
                  <a:pt x="2122" y="1123"/>
                  <a:pt x="2383" y="1120"/>
                  <a:pt x="2478" y="1124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Freeform 5"/>
          <p:cNvSpPr>
            <a:spLocks/>
          </p:cNvSpPr>
          <p:nvPr/>
        </p:nvSpPr>
        <p:spPr bwMode="auto">
          <a:xfrm>
            <a:off x="1676400" y="2819400"/>
            <a:ext cx="4454525" cy="1838325"/>
          </a:xfrm>
          <a:custGeom>
            <a:avLst/>
            <a:gdLst>
              <a:gd name="T0" fmla="*/ 0 w 2806"/>
              <a:gd name="T1" fmla="*/ 2147483647 h 1158"/>
              <a:gd name="T2" fmla="*/ 2147483647 w 2806"/>
              <a:gd name="T3" fmla="*/ 2147483647 h 1158"/>
              <a:gd name="T4" fmla="*/ 2147483647 w 2806"/>
              <a:gd name="T5" fmla="*/ 2147483647 h 1158"/>
              <a:gd name="T6" fmla="*/ 2147483647 w 2806"/>
              <a:gd name="T7" fmla="*/ 2147483647 h 1158"/>
              <a:gd name="T8" fmla="*/ 2147483647 w 2806"/>
              <a:gd name="T9" fmla="*/ 2147483647 h 1158"/>
              <a:gd name="T10" fmla="*/ 2147483647 w 2806"/>
              <a:gd name="T11" fmla="*/ 2147483647 h 1158"/>
              <a:gd name="T12" fmla="*/ 2147483647 w 2806"/>
              <a:gd name="T13" fmla="*/ 2147483647 h 1158"/>
              <a:gd name="T14" fmla="*/ 2147483647 w 2806"/>
              <a:gd name="T15" fmla="*/ 2147483647 h 1158"/>
              <a:gd name="T16" fmla="*/ 2147483647 w 2806"/>
              <a:gd name="T17" fmla="*/ 2147483647 h 1158"/>
              <a:gd name="T18" fmla="*/ 2147483647 w 2806"/>
              <a:gd name="T19" fmla="*/ 2147483647 h 1158"/>
              <a:gd name="T20" fmla="*/ 2147483647 w 2806"/>
              <a:gd name="T21" fmla="*/ 2147483647 h 1158"/>
              <a:gd name="T22" fmla="*/ 2147483647 w 2806"/>
              <a:gd name="T23" fmla="*/ 2147483647 h 1158"/>
              <a:gd name="T24" fmla="*/ 2147483647 w 2806"/>
              <a:gd name="T25" fmla="*/ 2147483647 h 1158"/>
              <a:gd name="T26" fmla="*/ 2147483647 w 2806"/>
              <a:gd name="T27" fmla="*/ 2147483647 h 1158"/>
              <a:gd name="T28" fmla="*/ 2147483647 w 2806"/>
              <a:gd name="T29" fmla="*/ 2147483647 h 1158"/>
              <a:gd name="T30" fmla="*/ 2147483647 w 2806"/>
              <a:gd name="T31" fmla="*/ 2147483647 h 1158"/>
              <a:gd name="T32" fmla="*/ 2147483647 w 2806"/>
              <a:gd name="T33" fmla="*/ 2147483647 h 1158"/>
              <a:gd name="T34" fmla="*/ 2147483647 w 2806"/>
              <a:gd name="T35" fmla="*/ 2147483647 h 1158"/>
              <a:gd name="T36" fmla="*/ 2147483647 w 2806"/>
              <a:gd name="T37" fmla="*/ 2147483647 h 1158"/>
              <a:gd name="T38" fmla="*/ 2147483647 w 2806"/>
              <a:gd name="T39" fmla="*/ 2147483647 h 1158"/>
              <a:gd name="T40" fmla="*/ 2147483647 w 2806"/>
              <a:gd name="T41" fmla="*/ 2147483647 h 115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06"/>
              <a:gd name="T64" fmla="*/ 0 h 1158"/>
              <a:gd name="T65" fmla="*/ 2806 w 2806"/>
              <a:gd name="T66" fmla="*/ 1158 h 115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06" h="1158">
                <a:moveTo>
                  <a:pt x="0" y="1158"/>
                </a:moveTo>
                <a:cubicBezTo>
                  <a:pt x="92" y="1146"/>
                  <a:pt x="184" y="1134"/>
                  <a:pt x="240" y="1110"/>
                </a:cubicBezTo>
                <a:cubicBezTo>
                  <a:pt x="296" y="1086"/>
                  <a:pt x="288" y="1062"/>
                  <a:pt x="336" y="1014"/>
                </a:cubicBezTo>
                <a:cubicBezTo>
                  <a:pt x="384" y="966"/>
                  <a:pt x="479" y="880"/>
                  <a:pt x="528" y="822"/>
                </a:cubicBezTo>
                <a:cubicBezTo>
                  <a:pt x="577" y="764"/>
                  <a:pt x="589" y="726"/>
                  <a:pt x="628" y="663"/>
                </a:cubicBezTo>
                <a:cubicBezTo>
                  <a:pt x="667" y="600"/>
                  <a:pt x="710" y="508"/>
                  <a:pt x="762" y="441"/>
                </a:cubicBezTo>
                <a:cubicBezTo>
                  <a:pt x="814" y="374"/>
                  <a:pt x="882" y="319"/>
                  <a:pt x="939" y="263"/>
                </a:cubicBezTo>
                <a:cubicBezTo>
                  <a:pt x="996" y="207"/>
                  <a:pt x="1049" y="144"/>
                  <a:pt x="1104" y="102"/>
                </a:cubicBezTo>
                <a:cubicBezTo>
                  <a:pt x="1159" y="60"/>
                  <a:pt x="1217" y="16"/>
                  <a:pt x="1273" y="8"/>
                </a:cubicBezTo>
                <a:cubicBezTo>
                  <a:pt x="1329" y="0"/>
                  <a:pt x="1388" y="22"/>
                  <a:pt x="1440" y="54"/>
                </a:cubicBezTo>
                <a:cubicBezTo>
                  <a:pt x="1492" y="86"/>
                  <a:pt x="1545" y="147"/>
                  <a:pt x="1584" y="198"/>
                </a:cubicBezTo>
                <a:cubicBezTo>
                  <a:pt x="1623" y="249"/>
                  <a:pt x="1649" y="315"/>
                  <a:pt x="1673" y="363"/>
                </a:cubicBezTo>
                <a:cubicBezTo>
                  <a:pt x="1697" y="411"/>
                  <a:pt x="1702" y="445"/>
                  <a:pt x="1728" y="486"/>
                </a:cubicBezTo>
                <a:cubicBezTo>
                  <a:pt x="1754" y="527"/>
                  <a:pt x="1804" y="576"/>
                  <a:pt x="1828" y="608"/>
                </a:cubicBezTo>
                <a:cubicBezTo>
                  <a:pt x="1852" y="640"/>
                  <a:pt x="1849" y="650"/>
                  <a:pt x="1872" y="678"/>
                </a:cubicBezTo>
                <a:cubicBezTo>
                  <a:pt x="1895" y="706"/>
                  <a:pt x="1936" y="734"/>
                  <a:pt x="1968" y="774"/>
                </a:cubicBezTo>
                <a:cubicBezTo>
                  <a:pt x="2000" y="814"/>
                  <a:pt x="2030" y="877"/>
                  <a:pt x="2064" y="918"/>
                </a:cubicBezTo>
                <a:cubicBezTo>
                  <a:pt x="2098" y="959"/>
                  <a:pt x="2133" y="995"/>
                  <a:pt x="2173" y="1019"/>
                </a:cubicBezTo>
                <a:cubicBezTo>
                  <a:pt x="2213" y="1043"/>
                  <a:pt x="2250" y="1047"/>
                  <a:pt x="2304" y="1062"/>
                </a:cubicBezTo>
                <a:cubicBezTo>
                  <a:pt x="2358" y="1077"/>
                  <a:pt x="2411" y="1093"/>
                  <a:pt x="2495" y="1108"/>
                </a:cubicBezTo>
                <a:cubicBezTo>
                  <a:pt x="2579" y="1123"/>
                  <a:pt x="2741" y="1143"/>
                  <a:pt x="2806" y="1152"/>
                </a:cubicBezTo>
              </a:path>
            </a:pathLst>
          </a:custGeom>
          <a:noFill/>
          <a:ln w="38100">
            <a:solidFill>
              <a:srgbClr val="D8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3728508" y="1871134"/>
            <a:ext cx="0" cy="297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838200"/>
          </a:xfrm>
        </p:spPr>
        <p:txBody>
          <a:bodyPr tIns="0" bIns="0"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Key Idea: Threshold</a:t>
            </a:r>
          </a:p>
        </p:txBody>
      </p:sp>
    </p:spTree>
    <p:extLst>
      <p:ext uri="{BB962C8B-B14F-4D97-AF65-F5344CB8AC3E}">
        <p14:creationId xmlns:p14="http://schemas.microsoft.com/office/powerpoint/2010/main" val="72591557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reeform 38"/>
          <p:cNvSpPr>
            <a:spLocks/>
          </p:cNvSpPr>
          <p:nvPr/>
        </p:nvSpPr>
        <p:spPr bwMode="auto">
          <a:xfrm>
            <a:off x="1970088" y="1182688"/>
            <a:ext cx="4041775" cy="3833812"/>
          </a:xfrm>
          <a:custGeom>
            <a:avLst/>
            <a:gdLst>
              <a:gd name="T0" fmla="*/ 2147483647 w 2888"/>
              <a:gd name="T1" fmla="*/ 2147483647 h 2896"/>
              <a:gd name="T2" fmla="*/ 2147483647 w 2888"/>
              <a:gd name="T3" fmla="*/ 2147483647 h 2896"/>
              <a:gd name="T4" fmla="*/ 2147483647 w 2888"/>
              <a:gd name="T5" fmla="*/ 2147483647 h 2896"/>
              <a:gd name="T6" fmla="*/ 2147483647 w 2888"/>
              <a:gd name="T7" fmla="*/ 2147483647 h 2896"/>
              <a:gd name="T8" fmla="*/ 2147483647 w 2888"/>
              <a:gd name="T9" fmla="*/ 2147483647 h 2896"/>
              <a:gd name="T10" fmla="*/ 2147483647 w 2888"/>
              <a:gd name="T11" fmla="*/ 2147483647 h 2896"/>
              <a:gd name="T12" fmla="*/ 2147483647 w 2888"/>
              <a:gd name="T13" fmla="*/ 2147483647 h 2896"/>
              <a:gd name="T14" fmla="*/ 2147483647 w 2888"/>
              <a:gd name="T15" fmla="*/ 2147483647 h 2896"/>
              <a:gd name="T16" fmla="*/ 2147483647 w 2888"/>
              <a:gd name="T17" fmla="*/ 2147483647 h 28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8"/>
              <a:gd name="T28" fmla="*/ 0 h 2896"/>
              <a:gd name="T29" fmla="*/ 2888 w 2888"/>
              <a:gd name="T30" fmla="*/ 2896 h 28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88" h="2896">
                <a:moveTo>
                  <a:pt x="2888" y="16"/>
                </a:moveTo>
                <a:cubicBezTo>
                  <a:pt x="2312" y="8"/>
                  <a:pt x="1736" y="0"/>
                  <a:pt x="1400" y="16"/>
                </a:cubicBezTo>
                <a:cubicBezTo>
                  <a:pt x="1064" y="32"/>
                  <a:pt x="1024" y="64"/>
                  <a:pt x="872" y="112"/>
                </a:cubicBezTo>
                <a:cubicBezTo>
                  <a:pt x="720" y="160"/>
                  <a:pt x="592" y="216"/>
                  <a:pt x="488" y="304"/>
                </a:cubicBezTo>
                <a:cubicBezTo>
                  <a:pt x="384" y="392"/>
                  <a:pt x="312" y="464"/>
                  <a:pt x="248" y="640"/>
                </a:cubicBezTo>
                <a:cubicBezTo>
                  <a:pt x="184" y="816"/>
                  <a:pt x="136" y="1144"/>
                  <a:pt x="104" y="1360"/>
                </a:cubicBezTo>
                <a:cubicBezTo>
                  <a:pt x="72" y="1576"/>
                  <a:pt x="72" y="1760"/>
                  <a:pt x="56" y="1936"/>
                </a:cubicBezTo>
                <a:cubicBezTo>
                  <a:pt x="40" y="2112"/>
                  <a:pt x="16" y="2256"/>
                  <a:pt x="8" y="2416"/>
                </a:cubicBezTo>
                <a:cubicBezTo>
                  <a:pt x="0" y="2576"/>
                  <a:pt x="8" y="2816"/>
                  <a:pt x="8" y="2896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5"/>
          <p:cNvSpPr>
            <a:spLocks noGrp="1" noChangeArrowheads="1"/>
          </p:cNvSpPr>
          <p:nvPr>
            <p:ph type="title" idx="4294967295"/>
          </p:nvPr>
        </p:nvSpPr>
        <p:spPr>
          <a:xfrm>
            <a:off x="6165850" y="1158875"/>
            <a:ext cx="2978150" cy="685800"/>
          </a:xfrm>
        </p:spPr>
        <p:txBody>
          <a:bodyPr tIns="0" bIns="0"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ROC curve</a:t>
            </a:r>
          </a:p>
        </p:txBody>
      </p:sp>
      <p:grpSp>
        <p:nvGrpSpPr>
          <p:cNvPr id="41988" name="Group 39"/>
          <p:cNvGrpSpPr>
            <a:grpSpLocks/>
          </p:cNvGrpSpPr>
          <p:nvPr/>
        </p:nvGrpSpPr>
        <p:grpSpPr bwMode="auto">
          <a:xfrm>
            <a:off x="2071688" y="5549900"/>
            <a:ext cx="3292475" cy="889000"/>
            <a:chOff x="4556125" y="3006725"/>
            <a:chExt cx="3292475" cy="889000"/>
          </a:xfrm>
        </p:grpSpPr>
        <p:sp>
          <p:nvSpPr>
            <p:cNvPr id="42035" name="Line 15"/>
            <p:cNvSpPr>
              <a:spLocks noChangeShapeType="1"/>
            </p:cNvSpPr>
            <p:nvPr/>
          </p:nvSpPr>
          <p:spPr bwMode="auto">
            <a:xfrm>
              <a:off x="5832475" y="3006725"/>
              <a:ext cx="0" cy="88900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036" name="Group 16"/>
            <p:cNvGrpSpPr>
              <a:grpSpLocks/>
            </p:cNvGrpSpPr>
            <p:nvPr/>
          </p:nvGrpSpPr>
          <p:grpSpPr bwMode="auto">
            <a:xfrm>
              <a:off x="4556125" y="3324225"/>
              <a:ext cx="3292475" cy="550863"/>
              <a:chOff x="3072" y="2096"/>
              <a:chExt cx="2352" cy="416"/>
            </a:xfrm>
          </p:grpSpPr>
          <p:sp>
            <p:nvSpPr>
              <p:cNvPr id="42046" name="Line 17"/>
              <p:cNvSpPr>
                <a:spLocks noChangeShapeType="1"/>
              </p:cNvSpPr>
              <p:nvPr/>
            </p:nvSpPr>
            <p:spPr bwMode="auto">
              <a:xfrm>
                <a:off x="3072" y="2510"/>
                <a:ext cx="23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47" name="Freeform 18"/>
              <p:cNvSpPr>
                <a:spLocks/>
              </p:cNvSpPr>
              <p:nvPr/>
            </p:nvSpPr>
            <p:spPr bwMode="auto">
              <a:xfrm>
                <a:off x="3948" y="2096"/>
                <a:ext cx="1291" cy="411"/>
              </a:xfrm>
              <a:custGeom>
                <a:avLst/>
                <a:gdLst>
                  <a:gd name="T0" fmla="*/ 0 w 2478"/>
                  <a:gd name="T1" fmla="*/ 0 h 1146"/>
                  <a:gd name="T2" fmla="*/ 1 w 2478"/>
                  <a:gd name="T3" fmla="*/ 0 h 1146"/>
                  <a:gd name="T4" fmla="*/ 1 w 2478"/>
                  <a:gd name="T5" fmla="*/ 0 h 1146"/>
                  <a:gd name="T6" fmla="*/ 1 w 2478"/>
                  <a:gd name="T7" fmla="*/ 0 h 1146"/>
                  <a:gd name="T8" fmla="*/ 2 w 2478"/>
                  <a:gd name="T9" fmla="*/ 0 h 1146"/>
                  <a:gd name="T10" fmla="*/ 2 w 2478"/>
                  <a:gd name="T11" fmla="*/ 0 h 1146"/>
                  <a:gd name="T12" fmla="*/ 2 w 2478"/>
                  <a:gd name="T13" fmla="*/ 0 h 1146"/>
                  <a:gd name="T14" fmla="*/ 2 w 2478"/>
                  <a:gd name="T15" fmla="*/ 0 h 1146"/>
                  <a:gd name="T16" fmla="*/ 2 w 2478"/>
                  <a:gd name="T17" fmla="*/ 0 h 1146"/>
                  <a:gd name="T18" fmla="*/ 3 w 2478"/>
                  <a:gd name="T19" fmla="*/ 0 h 1146"/>
                  <a:gd name="T20" fmla="*/ 3 w 2478"/>
                  <a:gd name="T21" fmla="*/ 0 h 1146"/>
                  <a:gd name="T22" fmla="*/ 3 w 2478"/>
                  <a:gd name="T23" fmla="*/ 0 h 1146"/>
                  <a:gd name="T24" fmla="*/ 3 w 2478"/>
                  <a:gd name="T25" fmla="*/ 0 h 1146"/>
                  <a:gd name="T26" fmla="*/ 4 w 2478"/>
                  <a:gd name="T27" fmla="*/ 0 h 114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478"/>
                  <a:gd name="T43" fmla="*/ 0 h 1146"/>
                  <a:gd name="T44" fmla="*/ 2478 w 2478"/>
                  <a:gd name="T45" fmla="*/ 1146 h 114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478" h="1146">
                    <a:moveTo>
                      <a:pt x="0" y="1146"/>
                    </a:moveTo>
                    <a:cubicBezTo>
                      <a:pt x="57" y="1137"/>
                      <a:pt x="267" y="1110"/>
                      <a:pt x="356" y="1079"/>
                    </a:cubicBezTo>
                    <a:cubicBezTo>
                      <a:pt x="445" y="1048"/>
                      <a:pt x="477" y="1028"/>
                      <a:pt x="534" y="960"/>
                    </a:cubicBezTo>
                    <a:cubicBezTo>
                      <a:pt x="591" y="892"/>
                      <a:pt x="644" y="772"/>
                      <a:pt x="700" y="668"/>
                    </a:cubicBezTo>
                    <a:cubicBezTo>
                      <a:pt x="756" y="564"/>
                      <a:pt x="802" y="439"/>
                      <a:pt x="870" y="336"/>
                    </a:cubicBezTo>
                    <a:cubicBezTo>
                      <a:pt x="938" y="233"/>
                      <a:pt x="1046" y="96"/>
                      <a:pt x="1110" y="48"/>
                    </a:cubicBezTo>
                    <a:cubicBezTo>
                      <a:pt x="1174" y="0"/>
                      <a:pt x="1206" y="16"/>
                      <a:pt x="1254" y="48"/>
                    </a:cubicBezTo>
                    <a:cubicBezTo>
                      <a:pt x="1302" y="80"/>
                      <a:pt x="1350" y="152"/>
                      <a:pt x="1398" y="240"/>
                    </a:cubicBezTo>
                    <a:cubicBezTo>
                      <a:pt x="1446" y="328"/>
                      <a:pt x="1501" y="484"/>
                      <a:pt x="1542" y="576"/>
                    </a:cubicBezTo>
                    <a:cubicBezTo>
                      <a:pt x="1583" y="668"/>
                      <a:pt x="1606" y="730"/>
                      <a:pt x="1645" y="790"/>
                    </a:cubicBezTo>
                    <a:cubicBezTo>
                      <a:pt x="1684" y="850"/>
                      <a:pt x="1739" y="899"/>
                      <a:pt x="1778" y="935"/>
                    </a:cubicBezTo>
                    <a:cubicBezTo>
                      <a:pt x="1817" y="971"/>
                      <a:pt x="1837" y="980"/>
                      <a:pt x="1878" y="1008"/>
                    </a:cubicBezTo>
                    <a:cubicBezTo>
                      <a:pt x="1919" y="1036"/>
                      <a:pt x="1922" y="1085"/>
                      <a:pt x="2022" y="1104"/>
                    </a:cubicBezTo>
                    <a:cubicBezTo>
                      <a:pt x="2122" y="1123"/>
                      <a:pt x="2383" y="1120"/>
                      <a:pt x="2478" y="1124"/>
                    </a:cubicBezTo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48" name="Freeform 19"/>
              <p:cNvSpPr>
                <a:spLocks/>
              </p:cNvSpPr>
              <p:nvPr/>
            </p:nvSpPr>
            <p:spPr bwMode="auto">
              <a:xfrm>
                <a:off x="3322" y="2096"/>
                <a:ext cx="1463" cy="416"/>
              </a:xfrm>
              <a:custGeom>
                <a:avLst/>
                <a:gdLst>
                  <a:gd name="T0" fmla="*/ 0 w 2806"/>
                  <a:gd name="T1" fmla="*/ 0 h 1158"/>
                  <a:gd name="T2" fmla="*/ 1 w 2806"/>
                  <a:gd name="T3" fmla="*/ 0 h 1158"/>
                  <a:gd name="T4" fmla="*/ 1 w 2806"/>
                  <a:gd name="T5" fmla="*/ 0 h 1158"/>
                  <a:gd name="T6" fmla="*/ 1 w 2806"/>
                  <a:gd name="T7" fmla="*/ 0 h 1158"/>
                  <a:gd name="T8" fmla="*/ 1 w 2806"/>
                  <a:gd name="T9" fmla="*/ 0 h 1158"/>
                  <a:gd name="T10" fmla="*/ 1 w 2806"/>
                  <a:gd name="T11" fmla="*/ 0 h 1158"/>
                  <a:gd name="T12" fmla="*/ 2 w 2806"/>
                  <a:gd name="T13" fmla="*/ 0 h 1158"/>
                  <a:gd name="T14" fmla="*/ 2 w 2806"/>
                  <a:gd name="T15" fmla="*/ 0 h 1158"/>
                  <a:gd name="T16" fmla="*/ 2 w 2806"/>
                  <a:gd name="T17" fmla="*/ 0 h 1158"/>
                  <a:gd name="T18" fmla="*/ 2 w 2806"/>
                  <a:gd name="T19" fmla="*/ 0 h 1158"/>
                  <a:gd name="T20" fmla="*/ 3 w 2806"/>
                  <a:gd name="T21" fmla="*/ 0 h 1158"/>
                  <a:gd name="T22" fmla="*/ 3 w 2806"/>
                  <a:gd name="T23" fmla="*/ 0 h 1158"/>
                  <a:gd name="T24" fmla="*/ 3 w 2806"/>
                  <a:gd name="T25" fmla="*/ 0 h 1158"/>
                  <a:gd name="T26" fmla="*/ 3 w 2806"/>
                  <a:gd name="T27" fmla="*/ 0 h 1158"/>
                  <a:gd name="T28" fmla="*/ 3 w 2806"/>
                  <a:gd name="T29" fmla="*/ 0 h 1158"/>
                  <a:gd name="T30" fmla="*/ 3 w 2806"/>
                  <a:gd name="T31" fmla="*/ 0 h 1158"/>
                  <a:gd name="T32" fmla="*/ 3 w 2806"/>
                  <a:gd name="T33" fmla="*/ 0 h 1158"/>
                  <a:gd name="T34" fmla="*/ 3 w 2806"/>
                  <a:gd name="T35" fmla="*/ 0 h 1158"/>
                  <a:gd name="T36" fmla="*/ 4 w 2806"/>
                  <a:gd name="T37" fmla="*/ 0 h 1158"/>
                  <a:gd name="T38" fmla="*/ 4 w 2806"/>
                  <a:gd name="T39" fmla="*/ 0 h 1158"/>
                  <a:gd name="T40" fmla="*/ 4 w 2806"/>
                  <a:gd name="T41" fmla="*/ 0 h 115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806"/>
                  <a:gd name="T64" fmla="*/ 0 h 1158"/>
                  <a:gd name="T65" fmla="*/ 2806 w 2806"/>
                  <a:gd name="T66" fmla="*/ 1158 h 115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806" h="1158">
                    <a:moveTo>
                      <a:pt x="0" y="1158"/>
                    </a:moveTo>
                    <a:cubicBezTo>
                      <a:pt x="92" y="1146"/>
                      <a:pt x="184" y="1134"/>
                      <a:pt x="240" y="1110"/>
                    </a:cubicBezTo>
                    <a:cubicBezTo>
                      <a:pt x="296" y="1086"/>
                      <a:pt x="288" y="1062"/>
                      <a:pt x="336" y="1014"/>
                    </a:cubicBezTo>
                    <a:cubicBezTo>
                      <a:pt x="384" y="966"/>
                      <a:pt x="479" y="880"/>
                      <a:pt x="528" y="822"/>
                    </a:cubicBezTo>
                    <a:cubicBezTo>
                      <a:pt x="577" y="764"/>
                      <a:pt x="589" y="726"/>
                      <a:pt x="628" y="663"/>
                    </a:cubicBezTo>
                    <a:cubicBezTo>
                      <a:pt x="667" y="600"/>
                      <a:pt x="710" y="508"/>
                      <a:pt x="762" y="441"/>
                    </a:cubicBezTo>
                    <a:cubicBezTo>
                      <a:pt x="814" y="374"/>
                      <a:pt x="882" y="319"/>
                      <a:pt x="939" y="263"/>
                    </a:cubicBezTo>
                    <a:cubicBezTo>
                      <a:pt x="996" y="207"/>
                      <a:pt x="1049" y="144"/>
                      <a:pt x="1104" y="102"/>
                    </a:cubicBezTo>
                    <a:cubicBezTo>
                      <a:pt x="1159" y="60"/>
                      <a:pt x="1217" y="16"/>
                      <a:pt x="1273" y="8"/>
                    </a:cubicBezTo>
                    <a:cubicBezTo>
                      <a:pt x="1329" y="0"/>
                      <a:pt x="1388" y="22"/>
                      <a:pt x="1440" y="54"/>
                    </a:cubicBezTo>
                    <a:cubicBezTo>
                      <a:pt x="1492" y="86"/>
                      <a:pt x="1545" y="147"/>
                      <a:pt x="1584" y="198"/>
                    </a:cubicBezTo>
                    <a:cubicBezTo>
                      <a:pt x="1623" y="249"/>
                      <a:pt x="1649" y="315"/>
                      <a:pt x="1673" y="363"/>
                    </a:cubicBezTo>
                    <a:cubicBezTo>
                      <a:pt x="1697" y="411"/>
                      <a:pt x="1702" y="445"/>
                      <a:pt x="1728" y="486"/>
                    </a:cubicBezTo>
                    <a:cubicBezTo>
                      <a:pt x="1754" y="527"/>
                      <a:pt x="1804" y="576"/>
                      <a:pt x="1828" y="608"/>
                    </a:cubicBezTo>
                    <a:cubicBezTo>
                      <a:pt x="1852" y="640"/>
                      <a:pt x="1849" y="650"/>
                      <a:pt x="1872" y="678"/>
                    </a:cubicBezTo>
                    <a:cubicBezTo>
                      <a:pt x="1895" y="706"/>
                      <a:pt x="1936" y="734"/>
                      <a:pt x="1968" y="774"/>
                    </a:cubicBezTo>
                    <a:cubicBezTo>
                      <a:pt x="2000" y="814"/>
                      <a:pt x="2030" y="877"/>
                      <a:pt x="2064" y="918"/>
                    </a:cubicBezTo>
                    <a:cubicBezTo>
                      <a:pt x="2098" y="959"/>
                      <a:pt x="2133" y="995"/>
                      <a:pt x="2173" y="1019"/>
                    </a:cubicBezTo>
                    <a:cubicBezTo>
                      <a:pt x="2213" y="1043"/>
                      <a:pt x="2250" y="1047"/>
                      <a:pt x="2304" y="1062"/>
                    </a:cubicBezTo>
                    <a:cubicBezTo>
                      <a:pt x="2358" y="1077"/>
                      <a:pt x="2411" y="1093"/>
                      <a:pt x="2495" y="1108"/>
                    </a:cubicBezTo>
                    <a:cubicBezTo>
                      <a:pt x="2579" y="1123"/>
                      <a:pt x="2741" y="1143"/>
                      <a:pt x="2806" y="1152"/>
                    </a:cubicBezTo>
                  </a:path>
                </a:pathLst>
              </a:custGeom>
              <a:noFill/>
              <a:ln w="38100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037" name="Line 20"/>
            <p:cNvSpPr>
              <a:spLocks noChangeShapeType="1"/>
            </p:cNvSpPr>
            <p:nvPr/>
          </p:nvSpPr>
          <p:spPr bwMode="auto">
            <a:xfrm>
              <a:off x="6034088" y="3006725"/>
              <a:ext cx="0" cy="889000"/>
            </a:xfrm>
            <a:prstGeom prst="line">
              <a:avLst/>
            </a:prstGeom>
            <a:noFill/>
            <a:ln w="28575">
              <a:solidFill>
                <a:srgbClr val="D8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8" name="Line 21"/>
            <p:cNvSpPr>
              <a:spLocks noChangeShapeType="1"/>
            </p:cNvSpPr>
            <p:nvPr/>
          </p:nvSpPr>
          <p:spPr bwMode="auto">
            <a:xfrm>
              <a:off x="6169025" y="3006725"/>
              <a:ext cx="0" cy="8890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9" name="Line 22"/>
            <p:cNvSpPr>
              <a:spLocks noChangeShapeType="1"/>
            </p:cNvSpPr>
            <p:nvPr/>
          </p:nvSpPr>
          <p:spPr bwMode="auto">
            <a:xfrm>
              <a:off x="6370638" y="3006725"/>
              <a:ext cx="0" cy="88900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0" name="Line 23"/>
            <p:cNvSpPr>
              <a:spLocks noChangeShapeType="1"/>
            </p:cNvSpPr>
            <p:nvPr/>
          </p:nvSpPr>
          <p:spPr bwMode="auto">
            <a:xfrm>
              <a:off x="6503988" y="3006725"/>
              <a:ext cx="0" cy="8890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1" name="Line 24"/>
            <p:cNvSpPr>
              <a:spLocks noChangeShapeType="1"/>
            </p:cNvSpPr>
            <p:nvPr/>
          </p:nvSpPr>
          <p:spPr bwMode="auto">
            <a:xfrm>
              <a:off x="6638925" y="3006725"/>
              <a:ext cx="0" cy="889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2" name="Line 25"/>
            <p:cNvSpPr>
              <a:spLocks noChangeShapeType="1"/>
            </p:cNvSpPr>
            <p:nvPr/>
          </p:nvSpPr>
          <p:spPr bwMode="auto">
            <a:xfrm>
              <a:off x="6773863" y="3006725"/>
              <a:ext cx="0" cy="88900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3" name="Line 26"/>
            <p:cNvSpPr>
              <a:spLocks noChangeShapeType="1"/>
            </p:cNvSpPr>
            <p:nvPr/>
          </p:nvSpPr>
          <p:spPr bwMode="auto">
            <a:xfrm>
              <a:off x="6907213" y="3006725"/>
              <a:ext cx="0" cy="88900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4" name="Freeform 36"/>
            <p:cNvSpPr>
              <a:spLocks/>
            </p:cNvSpPr>
            <p:nvPr/>
          </p:nvSpPr>
          <p:spPr bwMode="auto">
            <a:xfrm>
              <a:off x="4892675" y="3324225"/>
              <a:ext cx="2082800" cy="571500"/>
            </a:xfrm>
            <a:custGeom>
              <a:avLst/>
              <a:gdLst>
                <a:gd name="T0" fmla="*/ 0 w 2806"/>
                <a:gd name="T1" fmla="*/ 2147483647 h 1158"/>
                <a:gd name="T2" fmla="*/ 2147483647 w 2806"/>
                <a:gd name="T3" fmla="*/ 2147483647 h 1158"/>
                <a:gd name="T4" fmla="*/ 2147483647 w 2806"/>
                <a:gd name="T5" fmla="*/ 2147483647 h 1158"/>
                <a:gd name="T6" fmla="*/ 2147483647 w 2806"/>
                <a:gd name="T7" fmla="*/ 2147483647 h 1158"/>
                <a:gd name="T8" fmla="*/ 2147483647 w 2806"/>
                <a:gd name="T9" fmla="*/ 2147483647 h 1158"/>
                <a:gd name="T10" fmla="*/ 2147483647 w 2806"/>
                <a:gd name="T11" fmla="*/ 2147483647 h 1158"/>
                <a:gd name="T12" fmla="*/ 2147483647 w 2806"/>
                <a:gd name="T13" fmla="*/ 2147483647 h 1158"/>
                <a:gd name="T14" fmla="*/ 2147483647 w 2806"/>
                <a:gd name="T15" fmla="*/ 2147483647 h 1158"/>
                <a:gd name="T16" fmla="*/ 2147483647 w 2806"/>
                <a:gd name="T17" fmla="*/ 2147483647 h 1158"/>
                <a:gd name="T18" fmla="*/ 2147483647 w 2806"/>
                <a:gd name="T19" fmla="*/ 2147483647 h 1158"/>
                <a:gd name="T20" fmla="*/ 2147483647 w 2806"/>
                <a:gd name="T21" fmla="*/ 2147483647 h 1158"/>
                <a:gd name="T22" fmla="*/ 2147483647 w 2806"/>
                <a:gd name="T23" fmla="*/ 2147483647 h 1158"/>
                <a:gd name="T24" fmla="*/ 2147483647 w 2806"/>
                <a:gd name="T25" fmla="*/ 2147483647 h 1158"/>
                <a:gd name="T26" fmla="*/ 2147483647 w 2806"/>
                <a:gd name="T27" fmla="*/ 2147483647 h 1158"/>
                <a:gd name="T28" fmla="*/ 2147483647 w 2806"/>
                <a:gd name="T29" fmla="*/ 2147483647 h 1158"/>
                <a:gd name="T30" fmla="*/ 2147483647 w 2806"/>
                <a:gd name="T31" fmla="*/ 2147483647 h 1158"/>
                <a:gd name="T32" fmla="*/ 2147483647 w 2806"/>
                <a:gd name="T33" fmla="*/ 2147483647 h 1158"/>
                <a:gd name="T34" fmla="*/ 2147483647 w 2806"/>
                <a:gd name="T35" fmla="*/ 2147483647 h 1158"/>
                <a:gd name="T36" fmla="*/ 2147483647 w 2806"/>
                <a:gd name="T37" fmla="*/ 2147483647 h 1158"/>
                <a:gd name="T38" fmla="*/ 2147483647 w 2806"/>
                <a:gd name="T39" fmla="*/ 2147483647 h 1158"/>
                <a:gd name="T40" fmla="*/ 2147483647 w 2806"/>
                <a:gd name="T41" fmla="*/ 2147483647 h 115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806"/>
                <a:gd name="T64" fmla="*/ 0 h 1158"/>
                <a:gd name="T65" fmla="*/ 2806 w 2806"/>
                <a:gd name="T66" fmla="*/ 1158 h 115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806" h="1158">
                  <a:moveTo>
                    <a:pt x="0" y="1158"/>
                  </a:moveTo>
                  <a:cubicBezTo>
                    <a:pt x="92" y="1146"/>
                    <a:pt x="184" y="1134"/>
                    <a:pt x="240" y="1110"/>
                  </a:cubicBezTo>
                  <a:cubicBezTo>
                    <a:pt x="296" y="1086"/>
                    <a:pt x="288" y="1062"/>
                    <a:pt x="336" y="1014"/>
                  </a:cubicBezTo>
                  <a:cubicBezTo>
                    <a:pt x="384" y="966"/>
                    <a:pt x="479" y="880"/>
                    <a:pt x="528" y="822"/>
                  </a:cubicBezTo>
                  <a:cubicBezTo>
                    <a:pt x="577" y="764"/>
                    <a:pt x="589" y="726"/>
                    <a:pt x="628" y="663"/>
                  </a:cubicBezTo>
                  <a:cubicBezTo>
                    <a:pt x="667" y="600"/>
                    <a:pt x="710" y="508"/>
                    <a:pt x="762" y="441"/>
                  </a:cubicBezTo>
                  <a:cubicBezTo>
                    <a:pt x="814" y="374"/>
                    <a:pt x="882" y="319"/>
                    <a:pt x="939" y="263"/>
                  </a:cubicBezTo>
                  <a:cubicBezTo>
                    <a:pt x="996" y="207"/>
                    <a:pt x="1049" y="144"/>
                    <a:pt x="1104" y="102"/>
                  </a:cubicBezTo>
                  <a:cubicBezTo>
                    <a:pt x="1159" y="60"/>
                    <a:pt x="1217" y="16"/>
                    <a:pt x="1273" y="8"/>
                  </a:cubicBezTo>
                  <a:cubicBezTo>
                    <a:pt x="1329" y="0"/>
                    <a:pt x="1388" y="22"/>
                    <a:pt x="1440" y="54"/>
                  </a:cubicBezTo>
                  <a:cubicBezTo>
                    <a:pt x="1492" y="86"/>
                    <a:pt x="1545" y="147"/>
                    <a:pt x="1584" y="198"/>
                  </a:cubicBezTo>
                  <a:cubicBezTo>
                    <a:pt x="1623" y="249"/>
                    <a:pt x="1649" y="315"/>
                    <a:pt x="1673" y="363"/>
                  </a:cubicBezTo>
                  <a:cubicBezTo>
                    <a:pt x="1697" y="411"/>
                    <a:pt x="1702" y="445"/>
                    <a:pt x="1728" y="486"/>
                  </a:cubicBezTo>
                  <a:cubicBezTo>
                    <a:pt x="1754" y="527"/>
                    <a:pt x="1804" y="576"/>
                    <a:pt x="1828" y="608"/>
                  </a:cubicBezTo>
                  <a:cubicBezTo>
                    <a:pt x="1852" y="640"/>
                    <a:pt x="1849" y="650"/>
                    <a:pt x="1872" y="678"/>
                  </a:cubicBezTo>
                  <a:cubicBezTo>
                    <a:pt x="1895" y="706"/>
                    <a:pt x="1936" y="734"/>
                    <a:pt x="1968" y="774"/>
                  </a:cubicBezTo>
                  <a:cubicBezTo>
                    <a:pt x="2000" y="814"/>
                    <a:pt x="2030" y="877"/>
                    <a:pt x="2064" y="918"/>
                  </a:cubicBezTo>
                  <a:cubicBezTo>
                    <a:pt x="2098" y="959"/>
                    <a:pt x="2133" y="995"/>
                    <a:pt x="2173" y="1019"/>
                  </a:cubicBezTo>
                  <a:cubicBezTo>
                    <a:pt x="2213" y="1043"/>
                    <a:pt x="2250" y="1047"/>
                    <a:pt x="2304" y="1062"/>
                  </a:cubicBezTo>
                  <a:cubicBezTo>
                    <a:pt x="2358" y="1077"/>
                    <a:pt x="2411" y="1093"/>
                    <a:pt x="2495" y="1108"/>
                  </a:cubicBezTo>
                  <a:cubicBezTo>
                    <a:pt x="2579" y="1123"/>
                    <a:pt x="2741" y="1143"/>
                    <a:pt x="2806" y="1152"/>
                  </a:cubicBezTo>
                </a:path>
              </a:pathLst>
            </a:custGeom>
            <a:noFill/>
            <a:ln w="57150">
              <a:solidFill>
                <a:srgbClr val="D8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5" name="Freeform 37"/>
            <p:cNvSpPr>
              <a:spLocks/>
            </p:cNvSpPr>
            <p:nvPr/>
          </p:nvSpPr>
          <p:spPr bwMode="auto">
            <a:xfrm>
              <a:off x="5765800" y="3324225"/>
              <a:ext cx="1881188" cy="571500"/>
            </a:xfrm>
            <a:custGeom>
              <a:avLst/>
              <a:gdLst>
                <a:gd name="T0" fmla="*/ 0 w 2478"/>
                <a:gd name="T1" fmla="*/ 2147483647 h 1146"/>
                <a:gd name="T2" fmla="*/ 2147483647 w 2478"/>
                <a:gd name="T3" fmla="*/ 2147483647 h 1146"/>
                <a:gd name="T4" fmla="*/ 2147483647 w 2478"/>
                <a:gd name="T5" fmla="*/ 2147483647 h 1146"/>
                <a:gd name="T6" fmla="*/ 2147483647 w 2478"/>
                <a:gd name="T7" fmla="*/ 2147483647 h 1146"/>
                <a:gd name="T8" fmla="*/ 2147483647 w 2478"/>
                <a:gd name="T9" fmla="*/ 2147483647 h 1146"/>
                <a:gd name="T10" fmla="*/ 2147483647 w 2478"/>
                <a:gd name="T11" fmla="*/ 2147483647 h 1146"/>
                <a:gd name="T12" fmla="*/ 2147483647 w 2478"/>
                <a:gd name="T13" fmla="*/ 2147483647 h 1146"/>
                <a:gd name="T14" fmla="*/ 2147483647 w 2478"/>
                <a:gd name="T15" fmla="*/ 2147483647 h 1146"/>
                <a:gd name="T16" fmla="*/ 2147483647 w 2478"/>
                <a:gd name="T17" fmla="*/ 2147483647 h 1146"/>
                <a:gd name="T18" fmla="*/ 2147483647 w 2478"/>
                <a:gd name="T19" fmla="*/ 2147483647 h 1146"/>
                <a:gd name="T20" fmla="*/ 2147483647 w 2478"/>
                <a:gd name="T21" fmla="*/ 2147483647 h 1146"/>
                <a:gd name="T22" fmla="*/ 2147483647 w 2478"/>
                <a:gd name="T23" fmla="*/ 2147483647 h 1146"/>
                <a:gd name="T24" fmla="*/ 2147483647 w 2478"/>
                <a:gd name="T25" fmla="*/ 2147483647 h 1146"/>
                <a:gd name="T26" fmla="*/ 2147483647 w 2478"/>
                <a:gd name="T27" fmla="*/ 2147483647 h 1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78"/>
                <a:gd name="T43" fmla="*/ 0 h 1146"/>
                <a:gd name="T44" fmla="*/ 2478 w 2478"/>
                <a:gd name="T45" fmla="*/ 1146 h 114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78" h="1146">
                  <a:moveTo>
                    <a:pt x="0" y="1146"/>
                  </a:moveTo>
                  <a:cubicBezTo>
                    <a:pt x="57" y="1137"/>
                    <a:pt x="267" y="1110"/>
                    <a:pt x="356" y="1079"/>
                  </a:cubicBezTo>
                  <a:cubicBezTo>
                    <a:pt x="445" y="1048"/>
                    <a:pt x="477" y="1028"/>
                    <a:pt x="534" y="960"/>
                  </a:cubicBezTo>
                  <a:cubicBezTo>
                    <a:pt x="591" y="892"/>
                    <a:pt x="644" y="772"/>
                    <a:pt x="700" y="668"/>
                  </a:cubicBezTo>
                  <a:cubicBezTo>
                    <a:pt x="756" y="564"/>
                    <a:pt x="802" y="439"/>
                    <a:pt x="870" y="336"/>
                  </a:cubicBezTo>
                  <a:cubicBezTo>
                    <a:pt x="938" y="233"/>
                    <a:pt x="1046" y="96"/>
                    <a:pt x="1110" y="48"/>
                  </a:cubicBezTo>
                  <a:cubicBezTo>
                    <a:pt x="1174" y="0"/>
                    <a:pt x="1206" y="16"/>
                    <a:pt x="1254" y="48"/>
                  </a:cubicBezTo>
                  <a:cubicBezTo>
                    <a:pt x="1302" y="80"/>
                    <a:pt x="1350" y="152"/>
                    <a:pt x="1398" y="240"/>
                  </a:cubicBezTo>
                  <a:cubicBezTo>
                    <a:pt x="1446" y="328"/>
                    <a:pt x="1501" y="484"/>
                    <a:pt x="1542" y="576"/>
                  </a:cubicBezTo>
                  <a:cubicBezTo>
                    <a:pt x="1583" y="668"/>
                    <a:pt x="1606" y="730"/>
                    <a:pt x="1645" y="790"/>
                  </a:cubicBezTo>
                  <a:cubicBezTo>
                    <a:pt x="1684" y="850"/>
                    <a:pt x="1739" y="899"/>
                    <a:pt x="1778" y="935"/>
                  </a:cubicBezTo>
                  <a:cubicBezTo>
                    <a:pt x="1817" y="971"/>
                    <a:pt x="1837" y="980"/>
                    <a:pt x="1878" y="1008"/>
                  </a:cubicBezTo>
                  <a:cubicBezTo>
                    <a:pt x="1919" y="1036"/>
                    <a:pt x="1922" y="1085"/>
                    <a:pt x="2022" y="1104"/>
                  </a:cubicBezTo>
                  <a:cubicBezTo>
                    <a:pt x="2122" y="1123"/>
                    <a:pt x="2383" y="1120"/>
                    <a:pt x="2478" y="1124"/>
                  </a:cubicBezTo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989" name="Group 2"/>
          <p:cNvGrpSpPr>
            <a:grpSpLocks/>
          </p:cNvGrpSpPr>
          <p:nvPr/>
        </p:nvGrpSpPr>
        <p:grpSpPr bwMode="auto">
          <a:xfrm>
            <a:off x="1970088" y="1203325"/>
            <a:ext cx="4030662" cy="3813175"/>
            <a:chOff x="1488" y="720"/>
            <a:chExt cx="2880" cy="2880"/>
          </a:xfrm>
        </p:grpSpPr>
        <p:sp>
          <p:nvSpPr>
            <p:cNvPr id="42033" name="Line 3"/>
            <p:cNvSpPr>
              <a:spLocks noChangeShapeType="1"/>
            </p:cNvSpPr>
            <p:nvPr/>
          </p:nvSpPr>
          <p:spPr bwMode="auto">
            <a:xfrm>
              <a:off x="1488" y="720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4" name="Line 4"/>
            <p:cNvSpPr>
              <a:spLocks noChangeShapeType="1"/>
            </p:cNvSpPr>
            <p:nvPr/>
          </p:nvSpPr>
          <p:spPr bwMode="auto">
            <a:xfrm>
              <a:off x="4368" y="720"/>
              <a:ext cx="0" cy="28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90" name="Line 6"/>
          <p:cNvSpPr>
            <a:spLocks noChangeShapeType="1"/>
          </p:cNvSpPr>
          <p:nvPr/>
        </p:nvSpPr>
        <p:spPr bwMode="auto">
          <a:xfrm flipV="1">
            <a:off x="1943100" y="1182688"/>
            <a:ext cx="0" cy="381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 rot="-5400000">
            <a:off x="93663" y="2774950"/>
            <a:ext cx="279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Comic Sans MS" panose="030F0702030302020204" pitchFamily="66" charset="0"/>
              </a:rPr>
              <a:t>True Positive Rate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1254125" y="4741863"/>
            <a:ext cx="469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latin typeface="Comic Sans MS" panose="030F0702030302020204" pitchFamily="66" charset="0"/>
              </a:rPr>
              <a:t>0%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850900" y="1246188"/>
            <a:ext cx="873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latin typeface="Comic Sans MS" panose="030F0702030302020204" pitchFamily="66" charset="0"/>
              </a:rPr>
              <a:t>100%</a:t>
            </a:r>
          </a:p>
        </p:txBody>
      </p:sp>
      <p:sp>
        <p:nvSpPr>
          <p:cNvPr id="41994" name="Line 11"/>
          <p:cNvSpPr>
            <a:spLocks noChangeShapeType="1"/>
          </p:cNvSpPr>
          <p:nvPr/>
        </p:nvSpPr>
        <p:spPr bwMode="auto">
          <a:xfrm rot="5400000" flipV="1">
            <a:off x="3985419" y="3001169"/>
            <a:ext cx="0" cy="4030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Text Box 12"/>
          <p:cNvSpPr txBox="1">
            <a:spLocks noChangeArrowheads="1"/>
          </p:cNvSpPr>
          <p:nvPr/>
        </p:nvSpPr>
        <p:spPr bwMode="auto">
          <a:xfrm>
            <a:off x="2643188" y="625475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Comic Sans MS" panose="030F0702030302020204" pitchFamily="66" charset="0"/>
              </a:rPr>
              <a:t>False Positive Rate</a:t>
            </a:r>
          </a:p>
        </p:txBody>
      </p:sp>
      <p:sp>
        <p:nvSpPr>
          <p:cNvPr id="41996" name="Text Box 13"/>
          <p:cNvSpPr txBox="1">
            <a:spLocks noChangeArrowheads="1"/>
          </p:cNvSpPr>
          <p:nvPr/>
        </p:nvSpPr>
        <p:spPr bwMode="auto">
          <a:xfrm>
            <a:off x="1844675" y="750888"/>
            <a:ext cx="7667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latin typeface="Comic Sans MS" panose="030F0702030302020204" pitchFamily="66" charset="0"/>
              </a:rPr>
              <a:t>0%</a:t>
            </a:r>
          </a:p>
        </p:txBody>
      </p:sp>
      <p:sp>
        <p:nvSpPr>
          <p:cNvPr id="41997" name="Text Box 14"/>
          <p:cNvSpPr txBox="1">
            <a:spLocks noChangeArrowheads="1"/>
          </p:cNvSpPr>
          <p:nvPr/>
        </p:nvSpPr>
        <p:spPr bwMode="auto">
          <a:xfrm>
            <a:off x="5424488" y="723900"/>
            <a:ext cx="9255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latin typeface="Comic Sans MS" panose="030F0702030302020204" pitchFamily="66" charset="0"/>
              </a:rPr>
              <a:t>100%</a:t>
            </a:r>
          </a:p>
        </p:txBody>
      </p:sp>
      <p:sp>
        <p:nvSpPr>
          <p:cNvPr id="41998" name="Oval 27"/>
          <p:cNvSpPr>
            <a:spLocks noChangeArrowheads="1"/>
          </p:cNvSpPr>
          <p:nvPr/>
        </p:nvSpPr>
        <p:spPr bwMode="auto">
          <a:xfrm>
            <a:off x="3917950" y="1203325"/>
            <a:ext cx="66675" cy="63500"/>
          </a:xfrm>
          <a:prstGeom prst="ellipse">
            <a:avLst/>
          </a:prstGeom>
          <a:solidFill>
            <a:srgbClr val="66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9" name="Oval 28"/>
          <p:cNvSpPr>
            <a:spLocks noChangeArrowheads="1"/>
          </p:cNvSpPr>
          <p:nvPr/>
        </p:nvSpPr>
        <p:spPr bwMode="auto">
          <a:xfrm>
            <a:off x="3178175" y="1300163"/>
            <a:ext cx="68263" cy="63500"/>
          </a:xfrm>
          <a:prstGeom prst="ellipse">
            <a:avLst/>
          </a:prstGeom>
          <a:solidFill>
            <a:srgbClr val="D8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00" name="Oval 29"/>
          <p:cNvSpPr>
            <a:spLocks noChangeArrowheads="1"/>
          </p:cNvSpPr>
          <p:nvPr/>
        </p:nvSpPr>
        <p:spPr bwMode="auto">
          <a:xfrm>
            <a:off x="2641600" y="1520825"/>
            <a:ext cx="66675" cy="65088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01" name="Oval 30"/>
          <p:cNvSpPr>
            <a:spLocks noChangeArrowheads="1"/>
          </p:cNvSpPr>
          <p:nvPr/>
        </p:nvSpPr>
        <p:spPr bwMode="auto">
          <a:xfrm>
            <a:off x="2305050" y="1966913"/>
            <a:ext cx="68263" cy="63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02" name="Oval 31"/>
          <p:cNvSpPr>
            <a:spLocks noChangeArrowheads="1"/>
          </p:cNvSpPr>
          <p:nvPr/>
        </p:nvSpPr>
        <p:spPr bwMode="auto">
          <a:xfrm>
            <a:off x="2103438" y="2919413"/>
            <a:ext cx="68262" cy="63500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03" name="Oval 32"/>
          <p:cNvSpPr>
            <a:spLocks noChangeArrowheads="1"/>
          </p:cNvSpPr>
          <p:nvPr/>
        </p:nvSpPr>
        <p:spPr bwMode="auto">
          <a:xfrm>
            <a:off x="2036763" y="3681413"/>
            <a:ext cx="66675" cy="650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04" name="Oval 33"/>
          <p:cNvSpPr>
            <a:spLocks noChangeArrowheads="1"/>
          </p:cNvSpPr>
          <p:nvPr/>
        </p:nvSpPr>
        <p:spPr bwMode="auto">
          <a:xfrm>
            <a:off x="1970088" y="4318000"/>
            <a:ext cx="66675" cy="63500"/>
          </a:xfrm>
          <a:prstGeom prst="ellipse">
            <a:avLst/>
          </a:prstGeom>
          <a:solidFill>
            <a:srgbClr val="0000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05" name="Oval 34"/>
          <p:cNvSpPr>
            <a:spLocks noChangeArrowheads="1"/>
          </p:cNvSpPr>
          <p:nvPr/>
        </p:nvSpPr>
        <p:spPr bwMode="auto">
          <a:xfrm>
            <a:off x="1970088" y="4635500"/>
            <a:ext cx="66675" cy="635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06" name="Line 39"/>
          <p:cNvSpPr>
            <a:spLocks noChangeShapeType="1"/>
          </p:cNvSpPr>
          <p:nvPr/>
        </p:nvSpPr>
        <p:spPr bwMode="auto">
          <a:xfrm flipH="1" flipV="1">
            <a:off x="2089150" y="4378325"/>
            <a:ext cx="2200275" cy="1138238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7" name="Line 40"/>
          <p:cNvSpPr>
            <a:spLocks noChangeShapeType="1"/>
          </p:cNvSpPr>
          <p:nvPr/>
        </p:nvSpPr>
        <p:spPr bwMode="auto">
          <a:xfrm flipH="1" flipV="1">
            <a:off x="2382838" y="2078038"/>
            <a:ext cx="1485900" cy="3398837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8" name="Line 41"/>
          <p:cNvSpPr>
            <a:spLocks noChangeShapeType="1"/>
          </p:cNvSpPr>
          <p:nvPr/>
        </p:nvSpPr>
        <p:spPr bwMode="auto">
          <a:xfrm flipH="1" flipV="1">
            <a:off x="3225800" y="1384300"/>
            <a:ext cx="320675" cy="413385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3861" name="Group 69"/>
          <p:cNvGraphicFramePr>
            <a:graphicFrameLocks noGrp="1"/>
          </p:cNvGraphicFramePr>
          <p:nvPr/>
        </p:nvGraphicFramePr>
        <p:xfrm>
          <a:off x="5564188" y="4167188"/>
          <a:ext cx="3505200" cy="2593990"/>
        </p:xfrm>
        <a:graphic>
          <a:graphicData uri="http://schemas.openxmlformats.org/drawingml/2006/table">
            <a:tbl>
              <a:tblPr/>
              <a:tblGrid>
                <a:gridCol w="20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5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699">
                <a:tc rowSpan="2"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2" marR="91432" marT="45713" marB="45713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Our Classification Was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2" marR="91432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239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It’s NOT a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Heart Attack</a:t>
                      </a:r>
                      <a:endParaRPr kumimoji="0" lang="en-US" alt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2" marR="91432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Heart Attack!!!</a:t>
                      </a:r>
                      <a:endParaRPr kumimoji="0" lang="en-US" altLang="en-US" sz="2800" b="0" i="1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2" marR="91432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52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2" marR="91432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Was NOT a Heart Attack</a:t>
                      </a:r>
                      <a:endParaRPr kumimoji="0" lang="en-US" alt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2" marR="91432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2" marR="91432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2" marR="91432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9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Was a Heart Attack</a:t>
                      </a:r>
                    </a:p>
                  </a:txBody>
                  <a:tcPr marL="91432" marR="91432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2" marR="91432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CC99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2" marR="91432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2031" name="Picture 71" descr="{\rm sensitivity}=\frac{\rm number\ of\ True\ Positives}{{\rm number\ of\ True\ Positives}+{\rm number\ of\ False\ Negatives}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114425"/>
            <a:ext cx="447675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32" name="Picture 73" descr="\text{false positive rate} = \frac{\text{number of false positives}}{\text{total number of actual negative instances}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25" y="139700"/>
            <a:ext cx="50673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64596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reeform 38"/>
          <p:cNvSpPr>
            <a:spLocks/>
          </p:cNvSpPr>
          <p:nvPr/>
        </p:nvSpPr>
        <p:spPr bwMode="auto">
          <a:xfrm>
            <a:off x="2778125" y="1524000"/>
            <a:ext cx="4041775" cy="3833813"/>
          </a:xfrm>
          <a:custGeom>
            <a:avLst/>
            <a:gdLst>
              <a:gd name="T0" fmla="*/ 2147483647 w 2888"/>
              <a:gd name="T1" fmla="*/ 2147483647 h 2896"/>
              <a:gd name="T2" fmla="*/ 2147483647 w 2888"/>
              <a:gd name="T3" fmla="*/ 2147483647 h 2896"/>
              <a:gd name="T4" fmla="*/ 2147483647 w 2888"/>
              <a:gd name="T5" fmla="*/ 2147483647 h 2896"/>
              <a:gd name="T6" fmla="*/ 2147483647 w 2888"/>
              <a:gd name="T7" fmla="*/ 2147483647 h 2896"/>
              <a:gd name="T8" fmla="*/ 2147483647 w 2888"/>
              <a:gd name="T9" fmla="*/ 2147483647 h 2896"/>
              <a:gd name="T10" fmla="*/ 2147483647 w 2888"/>
              <a:gd name="T11" fmla="*/ 2147483647 h 2896"/>
              <a:gd name="T12" fmla="*/ 2147483647 w 2888"/>
              <a:gd name="T13" fmla="*/ 2147483647 h 2896"/>
              <a:gd name="T14" fmla="*/ 2147483647 w 2888"/>
              <a:gd name="T15" fmla="*/ 2147483647 h 2896"/>
              <a:gd name="T16" fmla="*/ 2147483647 w 2888"/>
              <a:gd name="T17" fmla="*/ 2147483647 h 28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8"/>
              <a:gd name="T28" fmla="*/ 0 h 2896"/>
              <a:gd name="T29" fmla="*/ 2888 w 2888"/>
              <a:gd name="T30" fmla="*/ 2896 h 28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88" h="2896">
                <a:moveTo>
                  <a:pt x="2888" y="16"/>
                </a:moveTo>
                <a:cubicBezTo>
                  <a:pt x="2312" y="8"/>
                  <a:pt x="1736" y="0"/>
                  <a:pt x="1400" y="16"/>
                </a:cubicBezTo>
                <a:cubicBezTo>
                  <a:pt x="1064" y="32"/>
                  <a:pt x="1024" y="64"/>
                  <a:pt x="872" y="112"/>
                </a:cubicBezTo>
                <a:cubicBezTo>
                  <a:pt x="720" y="160"/>
                  <a:pt x="592" y="216"/>
                  <a:pt x="488" y="304"/>
                </a:cubicBezTo>
                <a:cubicBezTo>
                  <a:pt x="384" y="392"/>
                  <a:pt x="312" y="464"/>
                  <a:pt x="248" y="640"/>
                </a:cubicBezTo>
                <a:cubicBezTo>
                  <a:pt x="184" y="816"/>
                  <a:pt x="136" y="1144"/>
                  <a:pt x="104" y="1360"/>
                </a:cubicBezTo>
                <a:cubicBezTo>
                  <a:pt x="72" y="1576"/>
                  <a:pt x="72" y="1760"/>
                  <a:pt x="56" y="1936"/>
                </a:cubicBezTo>
                <a:cubicBezTo>
                  <a:pt x="40" y="2112"/>
                  <a:pt x="16" y="2256"/>
                  <a:pt x="8" y="2416"/>
                </a:cubicBezTo>
                <a:cubicBezTo>
                  <a:pt x="0" y="2576"/>
                  <a:pt x="8" y="2816"/>
                  <a:pt x="8" y="2896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5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</p:spPr>
        <p:txBody>
          <a:bodyPr tIns="0" bIns="0"/>
          <a:lstStyle/>
          <a:p>
            <a:pPr eaLnBrk="1" hangingPunct="1"/>
            <a:r>
              <a:rPr lang="en-US" altLang="en-US"/>
              <a:t>ROC curve</a:t>
            </a:r>
          </a:p>
        </p:txBody>
      </p:sp>
      <p:grpSp>
        <p:nvGrpSpPr>
          <p:cNvPr id="43012" name="Group 2"/>
          <p:cNvGrpSpPr>
            <a:grpSpLocks/>
          </p:cNvGrpSpPr>
          <p:nvPr/>
        </p:nvGrpSpPr>
        <p:grpSpPr bwMode="auto">
          <a:xfrm>
            <a:off x="2778125" y="1544638"/>
            <a:ext cx="4030663" cy="3813175"/>
            <a:chOff x="1488" y="720"/>
            <a:chExt cx="2880" cy="2880"/>
          </a:xfrm>
        </p:grpSpPr>
        <p:sp>
          <p:nvSpPr>
            <p:cNvPr id="43029" name="Line 3"/>
            <p:cNvSpPr>
              <a:spLocks noChangeShapeType="1"/>
            </p:cNvSpPr>
            <p:nvPr/>
          </p:nvSpPr>
          <p:spPr bwMode="auto">
            <a:xfrm>
              <a:off x="1488" y="720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0" name="Line 4"/>
            <p:cNvSpPr>
              <a:spLocks noChangeShapeType="1"/>
            </p:cNvSpPr>
            <p:nvPr/>
          </p:nvSpPr>
          <p:spPr bwMode="auto">
            <a:xfrm>
              <a:off x="4368" y="720"/>
              <a:ext cx="0" cy="28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3" name="Line 6"/>
          <p:cNvSpPr>
            <a:spLocks noChangeShapeType="1"/>
          </p:cNvSpPr>
          <p:nvPr/>
        </p:nvSpPr>
        <p:spPr bwMode="auto">
          <a:xfrm flipV="1">
            <a:off x="2751138" y="1524000"/>
            <a:ext cx="0" cy="381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Text Box 7"/>
          <p:cNvSpPr txBox="1">
            <a:spLocks noChangeArrowheads="1"/>
          </p:cNvSpPr>
          <p:nvPr/>
        </p:nvSpPr>
        <p:spPr bwMode="auto">
          <a:xfrm rot="-5400000">
            <a:off x="677863" y="3103562"/>
            <a:ext cx="279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Comic Sans MS" panose="030F0702030302020204" pitchFamily="66" charset="0"/>
              </a:rPr>
              <a:t>True Positive Rate</a:t>
            </a:r>
          </a:p>
        </p:txBody>
      </p:sp>
      <p:sp>
        <p:nvSpPr>
          <p:cNvPr id="43015" name="Text Box 8"/>
          <p:cNvSpPr txBox="1">
            <a:spLocks noChangeArrowheads="1"/>
          </p:cNvSpPr>
          <p:nvPr/>
        </p:nvSpPr>
        <p:spPr bwMode="auto">
          <a:xfrm>
            <a:off x="2062163" y="5083175"/>
            <a:ext cx="715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latin typeface="Comic Sans MS" panose="030F0702030302020204" pitchFamily="66" charset="0"/>
              </a:rPr>
              <a:t>0%</a:t>
            </a:r>
          </a:p>
        </p:txBody>
      </p:sp>
      <p:sp>
        <p:nvSpPr>
          <p:cNvPr id="43016" name="Text Box 9"/>
          <p:cNvSpPr txBox="1">
            <a:spLocks noChangeArrowheads="1"/>
          </p:cNvSpPr>
          <p:nvPr/>
        </p:nvSpPr>
        <p:spPr bwMode="auto">
          <a:xfrm>
            <a:off x="1658938" y="1587500"/>
            <a:ext cx="873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latin typeface="Comic Sans MS" panose="030F0702030302020204" pitchFamily="66" charset="0"/>
              </a:rPr>
              <a:t>100%</a:t>
            </a:r>
          </a:p>
        </p:txBody>
      </p:sp>
      <p:sp>
        <p:nvSpPr>
          <p:cNvPr id="43017" name="Line 11"/>
          <p:cNvSpPr>
            <a:spLocks noChangeShapeType="1"/>
          </p:cNvSpPr>
          <p:nvPr/>
        </p:nvSpPr>
        <p:spPr bwMode="auto">
          <a:xfrm rot="5400000" flipV="1">
            <a:off x="4793457" y="3342481"/>
            <a:ext cx="0" cy="4030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Text Box 12"/>
          <p:cNvSpPr txBox="1">
            <a:spLocks noChangeArrowheads="1"/>
          </p:cNvSpPr>
          <p:nvPr/>
        </p:nvSpPr>
        <p:spPr bwMode="auto">
          <a:xfrm>
            <a:off x="3429000" y="5562600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Comic Sans MS" panose="030F0702030302020204" pitchFamily="66" charset="0"/>
              </a:rPr>
              <a:t>False Positive Rate</a:t>
            </a:r>
          </a:p>
        </p:txBody>
      </p:sp>
      <p:sp>
        <p:nvSpPr>
          <p:cNvPr id="43019" name="Text Box 13"/>
          <p:cNvSpPr txBox="1">
            <a:spLocks noChangeArrowheads="1"/>
          </p:cNvSpPr>
          <p:nvPr/>
        </p:nvSpPr>
        <p:spPr bwMode="auto">
          <a:xfrm>
            <a:off x="2643188" y="5484813"/>
            <a:ext cx="7731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latin typeface="Comic Sans MS" panose="030F0702030302020204" pitchFamily="66" charset="0"/>
              </a:rPr>
              <a:t>0%</a:t>
            </a:r>
          </a:p>
        </p:txBody>
      </p:sp>
      <p:sp>
        <p:nvSpPr>
          <p:cNvPr id="43020" name="Text Box 14"/>
          <p:cNvSpPr txBox="1">
            <a:spLocks noChangeArrowheads="1"/>
          </p:cNvSpPr>
          <p:nvPr/>
        </p:nvSpPr>
        <p:spPr bwMode="auto">
          <a:xfrm>
            <a:off x="6270625" y="5421313"/>
            <a:ext cx="1216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latin typeface="Comic Sans MS" panose="030F0702030302020204" pitchFamily="66" charset="0"/>
              </a:rPr>
              <a:t>100%</a:t>
            </a:r>
          </a:p>
        </p:txBody>
      </p:sp>
      <p:sp>
        <p:nvSpPr>
          <p:cNvPr id="43021" name="Oval 27"/>
          <p:cNvSpPr>
            <a:spLocks noChangeArrowheads="1"/>
          </p:cNvSpPr>
          <p:nvPr/>
        </p:nvSpPr>
        <p:spPr bwMode="auto">
          <a:xfrm>
            <a:off x="4725988" y="1544638"/>
            <a:ext cx="66675" cy="63500"/>
          </a:xfrm>
          <a:prstGeom prst="ellipse">
            <a:avLst/>
          </a:prstGeom>
          <a:solidFill>
            <a:srgbClr val="66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2" name="Oval 28"/>
          <p:cNvSpPr>
            <a:spLocks noChangeArrowheads="1"/>
          </p:cNvSpPr>
          <p:nvPr/>
        </p:nvSpPr>
        <p:spPr bwMode="auto">
          <a:xfrm>
            <a:off x="3971925" y="1643063"/>
            <a:ext cx="68263" cy="63500"/>
          </a:xfrm>
          <a:prstGeom prst="ellipse">
            <a:avLst/>
          </a:prstGeom>
          <a:solidFill>
            <a:srgbClr val="D8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3" name="Oval 29"/>
          <p:cNvSpPr>
            <a:spLocks noChangeArrowheads="1"/>
          </p:cNvSpPr>
          <p:nvPr/>
        </p:nvSpPr>
        <p:spPr bwMode="auto">
          <a:xfrm>
            <a:off x="3449638" y="1862138"/>
            <a:ext cx="66675" cy="65087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4" name="Oval 30"/>
          <p:cNvSpPr>
            <a:spLocks noChangeArrowheads="1"/>
          </p:cNvSpPr>
          <p:nvPr/>
        </p:nvSpPr>
        <p:spPr bwMode="auto">
          <a:xfrm>
            <a:off x="3113088" y="2308225"/>
            <a:ext cx="68262" cy="6350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5" name="Oval 31"/>
          <p:cNvSpPr>
            <a:spLocks noChangeArrowheads="1"/>
          </p:cNvSpPr>
          <p:nvPr/>
        </p:nvSpPr>
        <p:spPr bwMode="auto">
          <a:xfrm>
            <a:off x="2911475" y="3260725"/>
            <a:ext cx="68263" cy="63500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6" name="Oval 32"/>
          <p:cNvSpPr>
            <a:spLocks noChangeArrowheads="1"/>
          </p:cNvSpPr>
          <p:nvPr/>
        </p:nvSpPr>
        <p:spPr bwMode="auto">
          <a:xfrm>
            <a:off x="2844800" y="4022725"/>
            <a:ext cx="66675" cy="650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7" name="Oval 33"/>
          <p:cNvSpPr>
            <a:spLocks noChangeArrowheads="1"/>
          </p:cNvSpPr>
          <p:nvPr/>
        </p:nvSpPr>
        <p:spPr bwMode="auto">
          <a:xfrm>
            <a:off x="2778125" y="4659313"/>
            <a:ext cx="66675" cy="63500"/>
          </a:xfrm>
          <a:prstGeom prst="ellipse">
            <a:avLst/>
          </a:prstGeom>
          <a:solidFill>
            <a:srgbClr val="0000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8" name="Oval 34"/>
          <p:cNvSpPr>
            <a:spLocks noChangeArrowheads="1"/>
          </p:cNvSpPr>
          <p:nvPr/>
        </p:nvSpPr>
        <p:spPr bwMode="auto">
          <a:xfrm>
            <a:off x="2778125" y="4976813"/>
            <a:ext cx="66675" cy="635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24856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3"/>
          <p:cNvGrpSpPr>
            <a:grpSpLocks/>
          </p:cNvGrpSpPr>
          <p:nvPr/>
        </p:nvGrpSpPr>
        <p:grpSpPr bwMode="auto">
          <a:xfrm>
            <a:off x="5419725" y="2544763"/>
            <a:ext cx="2849563" cy="2708275"/>
            <a:chOff x="1488" y="720"/>
            <a:chExt cx="2880" cy="2880"/>
          </a:xfrm>
        </p:grpSpPr>
        <p:sp>
          <p:nvSpPr>
            <p:cNvPr id="44080" name="Line 4"/>
            <p:cNvSpPr>
              <a:spLocks noChangeShapeType="1"/>
            </p:cNvSpPr>
            <p:nvPr/>
          </p:nvSpPr>
          <p:spPr bwMode="auto">
            <a:xfrm>
              <a:off x="1488" y="720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1" name="Line 5"/>
            <p:cNvSpPr>
              <a:spLocks noChangeShapeType="1"/>
            </p:cNvSpPr>
            <p:nvPr/>
          </p:nvSpPr>
          <p:spPr bwMode="auto">
            <a:xfrm>
              <a:off x="4368" y="720"/>
              <a:ext cx="0" cy="28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035" name="Group 6"/>
          <p:cNvGrpSpPr>
            <a:grpSpLocks/>
          </p:cNvGrpSpPr>
          <p:nvPr/>
        </p:nvGrpSpPr>
        <p:grpSpPr bwMode="auto">
          <a:xfrm>
            <a:off x="4754563" y="2544763"/>
            <a:ext cx="665162" cy="2892425"/>
            <a:chOff x="816" y="720"/>
            <a:chExt cx="672" cy="3075"/>
          </a:xfrm>
        </p:grpSpPr>
        <p:sp>
          <p:nvSpPr>
            <p:cNvPr id="44076" name="Line 7"/>
            <p:cNvSpPr>
              <a:spLocks noChangeShapeType="1"/>
            </p:cNvSpPr>
            <p:nvPr/>
          </p:nvSpPr>
          <p:spPr bwMode="auto">
            <a:xfrm flipV="1">
              <a:off x="1488" y="720"/>
              <a:ext cx="0" cy="28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7" name="Text Box 8"/>
            <p:cNvSpPr txBox="1">
              <a:spLocks noChangeArrowheads="1"/>
            </p:cNvSpPr>
            <p:nvPr/>
          </p:nvSpPr>
          <p:spPr bwMode="auto">
            <a:xfrm rot="-5400000">
              <a:off x="139" y="2112"/>
              <a:ext cx="172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/>
                <a:t>True Positive Rate</a:t>
              </a:r>
            </a:p>
          </p:txBody>
        </p:sp>
        <p:sp>
          <p:nvSpPr>
            <p:cNvPr id="44078" name="Text Box 9"/>
            <p:cNvSpPr txBox="1">
              <a:spLocks noChangeArrowheads="1"/>
            </p:cNvSpPr>
            <p:nvPr/>
          </p:nvSpPr>
          <p:spPr bwMode="auto">
            <a:xfrm>
              <a:off x="1105" y="3407"/>
              <a:ext cx="335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900"/>
                <a:t>0%</a:t>
              </a:r>
            </a:p>
          </p:txBody>
        </p:sp>
        <p:sp>
          <p:nvSpPr>
            <p:cNvPr id="44079" name="Text Box 10"/>
            <p:cNvSpPr txBox="1">
              <a:spLocks noChangeArrowheads="1"/>
            </p:cNvSpPr>
            <p:nvPr/>
          </p:nvSpPr>
          <p:spPr bwMode="auto">
            <a:xfrm>
              <a:off x="816" y="767"/>
              <a:ext cx="624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000"/>
                <a:t>100%</a:t>
              </a:r>
            </a:p>
          </p:txBody>
        </p:sp>
      </p:grpSp>
      <p:grpSp>
        <p:nvGrpSpPr>
          <p:cNvPr id="44036" name="Group 11"/>
          <p:cNvGrpSpPr>
            <a:grpSpLocks/>
          </p:cNvGrpSpPr>
          <p:nvPr/>
        </p:nvGrpSpPr>
        <p:grpSpPr bwMode="auto">
          <a:xfrm>
            <a:off x="5324475" y="5253038"/>
            <a:ext cx="3087688" cy="487362"/>
            <a:chOff x="1392" y="3600"/>
            <a:chExt cx="3120" cy="518"/>
          </a:xfrm>
        </p:grpSpPr>
        <p:sp>
          <p:nvSpPr>
            <p:cNvPr id="44072" name="Line 12"/>
            <p:cNvSpPr>
              <a:spLocks noChangeShapeType="1"/>
            </p:cNvSpPr>
            <p:nvPr/>
          </p:nvSpPr>
          <p:spPr bwMode="auto">
            <a:xfrm rot="5400000" flipV="1">
              <a:off x="2928" y="2160"/>
              <a:ext cx="0" cy="28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3" name="Text Box 13"/>
            <p:cNvSpPr txBox="1">
              <a:spLocks noChangeArrowheads="1"/>
            </p:cNvSpPr>
            <p:nvPr/>
          </p:nvSpPr>
          <p:spPr bwMode="auto">
            <a:xfrm>
              <a:off x="2305" y="3792"/>
              <a:ext cx="153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/>
                <a:t>False Positive Rate</a:t>
              </a:r>
            </a:p>
          </p:txBody>
        </p:sp>
        <p:sp>
          <p:nvSpPr>
            <p:cNvPr id="44074" name="Text Box 14"/>
            <p:cNvSpPr txBox="1">
              <a:spLocks noChangeArrowheads="1"/>
            </p:cNvSpPr>
            <p:nvPr/>
          </p:nvSpPr>
          <p:spPr bwMode="auto">
            <a:xfrm>
              <a:off x="1392" y="3696"/>
              <a:ext cx="335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000"/>
                <a:t>0%</a:t>
              </a:r>
            </a:p>
          </p:txBody>
        </p:sp>
        <p:sp>
          <p:nvSpPr>
            <p:cNvPr id="44075" name="Text Box 15"/>
            <p:cNvSpPr txBox="1">
              <a:spLocks noChangeArrowheads="1"/>
            </p:cNvSpPr>
            <p:nvPr/>
          </p:nvSpPr>
          <p:spPr bwMode="auto">
            <a:xfrm>
              <a:off x="3984" y="3647"/>
              <a:ext cx="52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000"/>
                <a:t>100%</a:t>
              </a:r>
            </a:p>
          </p:txBody>
        </p:sp>
      </p:grpSp>
      <p:sp>
        <p:nvSpPr>
          <p:cNvPr id="44037" name="Oval 16"/>
          <p:cNvSpPr>
            <a:spLocks noChangeArrowheads="1"/>
          </p:cNvSpPr>
          <p:nvPr/>
        </p:nvSpPr>
        <p:spPr bwMode="auto">
          <a:xfrm>
            <a:off x="7699375" y="2544763"/>
            <a:ext cx="47625" cy="444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38" name="Oval 17"/>
          <p:cNvSpPr>
            <a:spLocks noChangeArrowheads="1"/>
          </p:cNvSpPr>
          <p:nvPr/>
        </p:nvSpPr>
        <p:spPr bwMode="auto">
          <a:xfrm>
            <a:off x="7272338" y="2635250"/>
            <a:ext cx="47625" cy="444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39" name="Oval 18"/>
          <p:cNvSpPr>
            <a:spLocks noChangeArrowheads="1"/>
          </p:cNvSpPr>
          <p:nvPr/>
        </p:nvSpPr>
        <p:spPr bwMode="auto">
          <a:xfrm>
            <a:off x="6845300" y="2951163"/>
            <a:ext cx="46038" cy="444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40" name="Oval 19"/>
          <p:cNvSpPr>
            <a:spLocks noChangeArrowheads="1"/>
          </p:cNvSpPr>
          <p:nvPr/>
        </p:nvSpPr>
        <p:spPr bwMode="auto">
          <a:xfrm>
            <a:off x="6511925" y="3222625"/>
            <a:ext cx="47625" cy="444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41" name="Oval 20"/>
          <p:cNvSpPr>
            <a:spLocks noChangeArrowheads="1"/>
          </p:cNvSpPr>
          <p:nvPr/>
        </p:nvSpPr>
        <p:spPr bwMode="auto">
          <a:xfrm>
            <a:off x="6180138" y="3627438"/>
            <a:ext cx="47625" cy="460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42" name="Oval 21"/>
          <p:cNvSpPr>
            <a:spLocks noChangeArrowheads="1"/>
          </p:cNvSpPr>
          <p:nvPr/>
        </p:nvSpPr>
        <p:spPr bwMode="auto">
          <a:xfrm>
            <a:off x="5846763" y="4033838"/>
            <a:ext cx="47625" cy="460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43" name="Oval 22"/>
          <p:cNvSpPr>
            <a:spLocks noChangeArrowheads="1"/>
          </p:cNvSpPr>
          <p:nvPr/>
        </p:nvSpPr>
        <p:spPr bwMode="auto">
          <a:xfrm>
            <a:off x="5610225" y="4530725"/>
            <a:ext cx="47625" cy="460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44" name="Oval 23"/>
          <p:cNvSpPr>
            <a:spLocks noChangeArrowheads="1"/>
          </p:cNvSpPr>
          <p:nvPr/>
        </p:nvSpPr>
        <p:spPr bwMode="auto">
          <a:xfrm>
            <a:off x="5467350" y="5072063"/>
            <a:ext cx="47625" cy="460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84" name="Freeform 24"/>
          <p:cNvSpPr>
            <a:spLocks/>
          </p:cNvSpPr>
          <p:nvPr/>
        </p:nvSpPr>
        <p:spPr bwMode="auto">
          <a:xfrm>
            <a:off x="5419725" y="2544763"/>
            <a:ext cx="2849563" cy="2708275"/>
          </a:xfrm>
          <a:custGeom>
            <a:avLst/>
            <a:gdLst>
              <a:gd name="T0" fmla="*/ 2147483647 w 2880"/>
              <a:gd name="T1" fmla="*/ 0 h 2880"/>
              <a:gd name="T2" fmla="*/ 2147483647 w 2880"/>
              <a:gd name="T3" fmla="*/ 2147483647 h 2880"/>
              <a:gd name="T4" fmla="*/ 2147483647 w 2880"/>
              <a:gd name="T5" fmla="*/ 2147483647 h 2880"/>
              <a:gd name="T6" fmla="*/ 2147483647 w 2880"/>
              <a:gd name="T7" fmla="*/ 2147483647 h 2880"/>
              <a:gd name="T8" fmla="*/ 2147483647 w 2880"/>
              <a:gd name="T9" fmla="*/ 2147483647 h 2880"/>
              <a:gd name="T10" fmla="*/ 2147483647 w 2880"/>
              <a:gd name="T11" fmla="*/ 2147483647 h 2880"/>
              <a:gd name="T12" fmla="*/ 2147483647 w 2880"/>
              <a:gd name="T13" fmla="*/ 2147483647 h 2880"/>
              <a:gd name="T14" fmla="*/ 2147483647 w 2880"/>
              <a:gd name="T15" fmla="*/ 2147483647 h 2880"/>
              <a:gd name="T16" fmla="*/ 2147483647 w 2880"/>
              <a:gd name="T17" fmla="*/ 2147483647 h 2880"/>
              <a:gd name="T18" fmla="*/ 0 w 2880"/>
              <a:gd name="T19" fmla="*/ 2147483647 h 28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80"/>
              <a:gd name="T31" fmla="*/ 0 h 2880"/>
              <a:gd name="T32" fmla="*/ 2880 w 2880"/>
              <a:gd name="T33" fmla="*/ 2880 h 28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80" h="2880">
                <a:moveTo>
                  <a:pt x="2880" y="0"/>
                </a:moveTo>
                <a:cubicBezTo>
                  <a:pt x="2672" y="12"/>
                  <a:pt x="2464" y="24"/>
                  <a:pt x="2304" y="48"/>
                </a:cubicBezTo>
                <a:cubicBezTo>
                  <a:pt x="2144" y="72"/>
                  <a:pt x="2064" y="80"/>
                  <a:pt x="1920" y="144"/>
                </a:cubicBezTo>
                <a:cubicBezTo>
                  <a:pt x="1776" y="208"/>
                  <a:pt x="1576" y="328"/>
                  <a:pt x="1440" y="432"/>
                </a:cubicBezTo>
                <a:cubicBezTo>
                  <a:pt x="1304" y="536"/>
                  <a:pt x="1216" y="644"/>
                  <a:pt x="1104" y="768"/>
                </a:cubicBezTo>
                <a:cubicBezTo>
                  <a:pt x="992" y="892"/>
                  <a:pt x="870" y="1040"/>
                  <a:pt x="766" y="1176"/>
                </a:cubicBezTo>
                <a:cubicBezTo>
                  <a:pt x="662" y="1312"/>
                  <a:pt x="568" y="1428"/>
                  <a:pt x="480" y="1584"/>
                </a:cubicBezTo>
                <a:cubicBezTo>
                  <a:pt x="392" y="1740"/>
                  <a:pt x="312" y="1920"/>
                  <a:pt x="240" y="2112"/>
                </a:cubicBezTo>
                <a:cubicBezTo>
                  <a:pt x="168" y="2304"/>
                  <a:pt x="88" y="2608"/>
                  <a:pt x="48" y="2736"/>
                </a:cubicBezTo>
                <a:cubicBezTo>
                  <a:pt x="8" y="2864"/>
                  <a:pt x="8" y="2856"/>
                  <a:pt x="0" y="288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046" name="Group 25"/>
          <p:cNvGrpSpPr>
            <a:grpSpLocks/>
          </p:cNvGrpSpPr>
          <p:nvPr/>
        </p:nvGrpSpPr>
        <p:grpSpPr bwMode="auto">
          <a:xfrm>
            <a:off x="579438" y="2538413"/>
            <a:ext cx="3733800" cy="3235325"/>
            <a:chOff x="1488" y="896"/>
            <a:chExt cx="3696" cy="3408"/>
          </a:xfrm>
        </p:grpSpPr>
        <p:grpSp>
          <p:nvGrpSpPr>
            <p:cNvPr id="44050" name="Group 26"/>
            <p:cNvGrpSpPr>
              <a:grpSpLocks/>
            </p:cNvGrpSpPr>
            <p:nvPr/>
          </p:nvGrpSpPr>
          <p:grpSpPr bwMode="auto">
            <a:xfrm>
              <a:off x="2160" y="912"/>
              <a:ext cx="2880" cy="2880"/>
              <a:chOff x="1488" y="720"/>
              <a:chExt cx="2880" cy="2880"/>
            </a:xfrm>
          </p:grpSpPr>
          <p:sp>
            <p:nvSpPr>
              <p:cNvPr id="44070" name="Line 27"/>
              <p:cNvSpPr>
                <a:spLocks noChangeShapeType="1"/>
              </p:cNvSpPr>
              <p:nvPr/>
            </p:nvSpPr>
            <p:spPr bwMode="auto">
              <a:xfrm>
                <a:off x="1488" y="720"/>
                <a:ext cx="28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71" name="Line 28"/>
              <p:cNvSpPr>
                <a:spLocks noChangeShapeType="1"/>
              </p:cNvSpPr>
              <p:nvPr/>
            </p:nvSpPr>
            <p:spPr bwMode="auto">
              <a:xfrm>
                <a:off x="4368" y="720"/>
                <a:ext cx="0" cy="28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4051" name="Group 29"/>
            <p:cNvGrpSpPr>
              <a:grpSpLocks/>
            </p:cNvGrpSpPr>
            <p:nvPr/>
          </p:nvGrpSpPr>
          <p:grpSpPr bwMode="auto">
            <a:xfrm>
              <a:off x="1488" y="912"/>
              <a:ext cx="672" cy="3073"/>
              <a:chOff x="816" y="720"/>
              <a:chExt cx="672" cy="3073"/>
            </a:xfrm>
          </p:grpSpPr>
          <p:sp>
            <p:nvSpPr>
              <p:cNvPr id="44066" name="Line 30"/>
              <p:cNvSpPr>
                <a:spLocks noChangeShapeType="1"/>
              </p:cNvSpPr>
              <p:nvPr/>
            </p:nvSpPr>
            <p:spPr bwMode="auto">
              <a:xfrm flipV="1">
                <a:off x="1488" y="720"/>
                <a:ext cx="0" cy="28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7" name="Text Box 31"/>
              <p:cNvSpPr txBox="1">
                <a:spLocks noChangeArrowheads="1"/>
              </p:cNvSpPr>
              <p:nvPr/>
            </p:nvSpPr>
            <p:spPr bwMode="auto">
              <a:xfrm rot="-5400000">
                <a:off x="135" y="2105"/>
                <a:ext cx="1726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00"/>
                  <a:t>True Positive Rate</a:t>
                </a:r>
              </a:p>
            </p:txBody>
          </p:sp>
          <p:sp>
            <p:nvSpPr>
              <p:cNvPr id="44068" name="Text Box 32"/>
              <p:cNvSpPr txBox="1">
                <a:spLocks noChangeArrowheads="1"/>
              </p:cNvSpPr>
              <p:nvPr/>
            </p:nvSpPr>
            <p:spPr bwMode="auto">
              <a:xfrm>
                <a:off x="1105" y="3408"/>
                <a:ext cx="335" cy="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900"/>
                  <a:t>0%</a:t>
                </a:r>
              </a:p>
            </p:txBody>
          </p:sp>
          <p:sp>
            <p:nvSpPr>
              <p:cNvPr id="44069" name="Text Box 33"/>
              <p:cNvSpPr txBox="1">
                <a:spLocks noChangeArrowheads="1"/>
              </p:cNvSpPr>
              <p:nvPr/>
            </p:nvSpPr>
            <p:spPr bwMode="auto">
              <a:xfrm>
                <a:off x="816" y="769"/>
                <a:ext cx="624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000"/>
                  <a:t>100%</a:t>
                </a:r>
              </a:p>
            </p:txBody>
          </p:sp>
        </p:grpSp>
        <p:grpSp>
          <p:nvGrpSpPr>
            <p:cNvPr id="44052" name="Group 34"/>
            <p:cNvGrpSpPr>
              <a:grpSpLocks/>
            </p:cNvGrpSpPr>
            <p:nvPr/>
          </p:nvGrpSpPr>
          <p:grpSpPr bwMode="auto">
            <a:xfrm>
              <a:off x="2062" y="3792"/>
              <a:ext cx="3122" cy="512"/>
              <a:chOff x="1390" y="3600"/>
              <a:chExt cx="3122" cy="512"/>
            </a:xfrm>
          </p:grpSpPr>
          <p:sp>
            <p:nvSpPr>
              <p:cNvPr id="44062" name="Line 35"/>
              <p:cNvSpPr>
                <a:spLocks noChangeShapeType="1"/>
              </p:cNvSpPr>
              <p:nvPr/>
            </p:nvSpPr>
            <p:spPr bwMode="auto">
              <a:xfrm rot="5400000" flipV="1">
                <a:off x="2928" y="2160"/>
                <a:ext cx="0" cy="28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3" name="Text Box 36"/>
              <p:cNvSpPr txBox="1">
                <a:spLocks noChangeArrowheads="1"/>
              </p:cNvSpPr>
              <p:nvPr/>
            </p:nvSpPr>
            <p:spPr bwMode="auto">
              <a:xfrm>
                <a:off x="2301" y="3793"/>
                <a:ext cx="1540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00"/>
                  <a:t>False Positive Rate</a:t>
                </a:r>
              </a:p>
            </p:txBody>
          </p:sp>
          <p:sp>
            <p:nvSpPr>
              <p:cNvPr id="44064" name="Text Box 37"/>
              <p:cNvSpPr txBox="1">
                <a:spLocks noChangeArrowheads="1"/>
              </p:cNvSpPr>
              <p:nvPr/>
            </p:nvSpPr>
            <p:spPr bwMode="auto">
              <a:xfrm>
                <a:off x="1390" y="3694"/>
                <a:ext cx="336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000"/>
                  <a:t>0%</a:t>
                </a:r>
              </a:p>
            </p:txBody>
          </p:sp>
          <p:sp>
            <p:nvSpPr>
              <p:cNvPr id="44065" name="Text Box 38"/>
              <p:cNvSpPr txBox="1">
                <a:spLocks noChangeArrowheads="1"/>
              </p:cNvSpPr>
              <p:nvPr/>
            </p:nvSpPr>
            <p:spPr bwMode="auto">
              <a:xfrm>
                <a:off x="3984" y="3647"/>
                <a:ext cx="528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000"/>
                  <a:t>100%</a:t>
                </a:r>
              </a:p>
            </p:txBody>
          </p:sp>
        </p:grpSp>
        <p:sp>
          <p:nvSpPr>
            <p:cNvPr id="44053" name="Oval 39"/>
            <p:cNvSpPr>
              <a:spLocks noChangeArrowheads="1"/>
            </p:cNvSpPr>
            <p:nvPr/>
          </p:nvSpPr>
          <p:spPr bwMode="auto">
            <a:xfrm>
              <a:off x="3552" y="91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54" name="Oval 40"/>
            <p:cNvSpPr>
              <a:spLocks noChangeArrowheads="1"/>
            </p:cNvSpPr>
            <p:nvPr/>
          </p:nvSpPr>
          <p:spPr bwMode="auto">
            <a:xfrm>
              <a:off x="3024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55" name="Oval 41"/>
            <p:cNvSpPr>
              <a:spLocks noChangeArrowheads="1"/>
            </p:cNvSpPr>
            <p:nvPr/>
          </p:nvSpPr>
          <p:spPr bwMode="auto">
            <a:xfrm>
              <a:off x="2640" y="115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56" name="Oval 42"/>
            <p:cNvSpPr>
              <a:spLocks noChangeArrowheads="1"/>
            </p:cNvSpPr>
            <p:nvPr/>
          </p:nvSpPr>
          <p:spPr bwMode="auto">
            <a:xfrm>
              <a:off x="2400" y="1488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57" name="Oval 43"/>
            <p:cNvSpPr>
              <a:spLocks noChangeArrowheads="1"/>
            </p:cNvSpPr>
            <p:nvPr/>
          </p:nvSpPr>
          <p:spPr bwMode="auto">
            <a:xfrm>
              <a:off x="2256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58" name="Oval 44"/>
            <p:cNvSpPr>
              <a:spLocks noChangeArrowheads="1"/>
            </p:cNvSpPr>
            <p:nvPr/>
          </p:nvSpPr>
          <p:spPr bwMode="auto">
            <a:xfrm>
              <a:off x="2208" y="2784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59" name="Oval 45"/>
            <p:cNvSpPr>
              <a:spLocks noChangeArrowheads="1"/>
            </p:cNvSpPr>
            <p:nvPr/>
          </p:nvSpPr>
          <p:spPr bwMode="auto">
            <a:xfrm>
              <a:off x="2160" y="3264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60" name="Oval 46"/>
            <p:cNvSpPr>
              <a:spLocks noChangeArrowheads="1"/>
            </p:cNvSpPr>
            <p:nvPr/>
          </p:nvSpPr>
          <p:spPr bwMode="auto">
            <a:xfrm>
              <a:off x="2160" y="3504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61" name="Freeform 47"/>
            <p:cNvSpPr>
              <a:spLocks/>
            </p:cNvSpPr>
            <p:nvPr/>
          </p:nvSpPr>
          <p:spPr bwMode="auto">
            <a:xfrm>
              <a:off x="2152" y="896"/>
              <a:ext cx="2888" cy="2896"/>
            </a:xfrm>
            <a:custGeom>
              <a:avLst/>
              <a:gdLst>
                <a:gd name="T0" fmla="*/ 2888 w 2888"/>
                <a:gd name="T1" fmla="*/ 16 h 2896"/>
                <a:gd name="T2" fmla="*/ 1400 w 2888"/>
                <a:gd name="T3" fmla="*/ 16 h 2896"/>
                <a:gd name="T4" fmla="*/ 872 w 2888"/>
                <a:gd name="T5" fmla="*/ 112 h 2896"/>
                <a:gd name="T6" fmla="*/ 488 w 2888"/>
                <a:gd name="T7" fmla="*/ 304 h 2896"/>
                <a:gd name="T8" fmla="*/ 248 w 2888"/>
                <a:gd name="T9" fmla="*/ 640 h 2896"/>
                <a:gd name="T10" fmla="*/ 104 w 2888"/>
                <a:gd name="T11" fmla="*/ 1360 h 2896"/>
                <a:gd name="T12" fmla="*/ 56 w 2888"/>
                <a:gd name="T13" fmla="*/ 1936 h 2896"/>
                <a:gd name="T14" fmla="*/ 8 w 2888"/>
                <a:gd name="T15" fmla="*/ 2416 h 2896"/>
                <a:gd name="T16" fmla="*/ 8 w 2888"/>
                <a:gd name="T17" fmla="*/ 2896 h 28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8"/>
                <a:gd name="T28" fmla="*/ 0 h 2896"/>
                <a:gd name="T29" fmla="*/ 2888 w 2888"/>
                <a:gd name="T30" fmla="*/ 2896 h 28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8" h="2896">
                  <a:moveTo>
                    <a:pt x="2888" y="16"/>
                  </a:moveTo>
                  <a:cubicBezTo>
                    <a:pt x="2312" y="8"/>
                    <a:pt x="1736" y="0"/>
                    <a:pt x="1400" y="16"/>
                  </a:cubicBezTo>
                  <a:cubicBezTo>
                    <a:pt x="1064" y="32"/>
                    <a:pt x="1024" y="64"/>
                    <a:pt x="872" y="112"/>
                  </a:cubicBezTo>
                  <a:cubicBezTo>
                    <a:pt x="720" y="160"/>
                    <a:pt x="592" y="216"/>
                    <a:pt x="488" y="304"/>
                  </a:cubicBezTo>
                  <a:cubicBezTo>
                    <a:pt x="384" y="392"/>
                    <a:pt x="312" y="464"/>
                    <a:pt x="248" y="640"/>
                  </a:cubicBezTo>
                  <a:cubicBezTo>
                    <a:pt x="184" y="816"/>
                    <a:pt x="136" y="1144"/>
                    <a:pt x="104" y="1360"/>
                  </a:cubicBezTo>
                  <a:cubicBezTo>
                    <a:pt x="72" y="1576"/>
                    <a:pt x="72" y="1760"/>
                    <a:pt x="56" y="1936"/>
                  </a:cubicBezTo>
                  <a:cubicBezTo>
                    <a:pt x="40" y="2112"/>
                    <a:pt x="16" y="2256"/>
                    <a:pt x="8" y="2416"/>
                  </a:cubicBezTo>
                  <a:cubicBezTo>
                    <a:pt x="0" y="2576"/>
                    <a:pt x="8" y="2816"/>
                    <a:pt x="8" y="28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47" name="Text Box 48"/>
          <p:cNvSpPr txBox="1">
            <a:spLocks noChangeArrowheads="1"/>
          </p:cNvSpPr>
          <p:nvPr/>
        </p:nvSpPr>
        <p:spPr bwMode="auto">
          <a:xfrm>
            <a:off x="1411288" y="1611313"/>
            <a:ext cx="2751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A good classifier</a:t>
            </a:r>
          </a:p>
        </p:txBody>
      </p:sp>
      <p:sp>
        <p:nvSpPr>
          <p:cNvPr id="44048" name="Text Box 49"/>
          <p:cNvSpPr txBox="1">
            <a:spLocks noChangeArrowheads="1"/>
          </p:cNvSpPr>
          <p:nvPr/>
        </p:nvSpPr>
        <p:spPr bwMode="auto">
          <a:xfrm>
            <a:off x="5532438" y="1624013"/>
            <a:ext cx="2490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A poor classifier </a:t>
            </a:r>
          </a:p>
        </p:txBody>
      </p:sp>
      <p:sp>
        <p:nvSpPr>
          <p:cNvPr id="44049" name="Rectangle 50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76200"/>
            <a:ext cx="7772400" cy="1143000"/>
          </a:xfrm>
        </p:spPr>
        <p:txBody>
          <a:bodyPr tIns="0" bIns="0"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</a:rPr>
              <a:t>ROC curve comparison</a:t>
            </a:r>
          </a:p>
        </p:txBody>
      </p:sp>
    </p:spTree>
    <p:extLst>
      <p:ext uri="{BB962C8B-B14F-4D97-AF65-F5344CB8AC3E}">
        <p14:creationId xmlns:p14="http://schemas.microsoft.com/office/powerpoint/2010/main" val="1825333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590800" y="1219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Best Test: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6477000" y="1295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Worst test:</a:t>
            </a:r>
          </a:p>
        </p:txBody>
      </p:sp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1752600" y="2286000"/>
            <a:ext cx="3200400" cy="3035300"/>
            <a:chOff x="240" y="768"/>
            <a:chExt cx="3696" cy="3617"/>
          </a:xfrm>
        </p:grpSpPr>
        <p:grpSp>
          <p:nvGrpSpPr>
            <p:cNvPr id="45080" name="Group 5"/>
            <p:cNvGrpSpPr>
              <a:grpSpLocks/>
            </p:cNvGrpSpPr>
            <p:nvPr/>
          </p:nvGrpSpPr>
          <p:grpSpPr bwMode="auto">
            <a:xfrm>
              <a:off x="912" y="768"/>
              <a:ext cx="2880" cy="2880"/>
              <a:chOff x="1488" y="720"/>
              <a:chExt cx="2880" cy="2880"/>
            </a:xfrm>
          </p:grpSpPr>
          <p:sp>
            <p:nvSpPr>
              <p:cNvPr id="45091" name="Line 6"/>
              <p:cNvSpPr>
                <a:spLocks noChangeShapeType="1"/>
              </p:cNvSpPr>
              <p:nvPr/>
            </p:nvSpPr>
            <p:spPr bwMode="auto">
              <a:xfrm>
                <a:off x="1488" y="720"/>
                <a:ext cx="28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2" name="Line 7"/>
              <p:cNvSpPr>
                <a:spLocks noChangeShapeType="1"/>
              </p:cNvSpPr>
              <p:nvPr/>
            </p:nvSpPr>
            <p:spPr bwMode="auto">
              <a:xfrm>
                <a:off x="4368" y="720"/>
                <a:ext cx="0" cy="28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081" name="Group 8"/>
            <p:cNvGrpSpPr>
              <a:grpSpLocks/>
            </p:cNvGrpSpPr>
            <p:nvPr/>
          </p:nvGrpSpPr>
          <p:grpSpPr bwMode="auto">
            <a:xfrm>
              <a:off x="240" y="768"/>
              <a:ext cx="672" cy="3121"/>
              <a:chOff x="816" y="720"/>
              <a:chExt cx="672" cy="3121"/>
            </a:xfrm>
          </p:grpSpPr>
          <p:sp>
            <p:nvSpPr>
              <p:cNvPr id="45087" name="Line 9"/>
              <p:cNvSpPr>
                <a:spLocks noChangeShapeType="1"/>
              </p:cNvSpPr>
              <p:nvPr/>
            </p:nvSpPr>
            <p:spPr bwMode="auto">
              <a:xfrm flipV="1">
                <a:off x="1488" y="720"/>
                <a:ext cx="0" cy="28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8" name="Text Box 10"/>
              <p:cNvSpPr txBox="1">
                <a:spLocks noChangeArrowheads="1"/>
              </p:cNvSpPr>
              <p:nvPr/>
            </p:nvSpPr>
            <p:spPr bwMode="auto">
              <a:xfrm rot="-5400000">
                <a:off x="159" y="2087"/>
                <a:ext cx="1727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00"/>
                  <a:t>True Positive Rate</a:t>
                </a:r>
              </a:p>
            </p:txBody>
          </p:sp>
          <p:sp>
            <p:nvSpPr>
              <p:cNvPr id="45089" name="Text Box 11"/>
              <p:cNvSpPr txBox="1">
                <a:spLocks noChangeArrowheads="1"/>
              </p:cNvSpPr>
              <p:nvPr/>
            </p:nvSpPr>
            <p:spPr bwMode="auto">
              <a:xfrm>
                <a:off x="1104" y="3406"/>
                <a:ext cx="337" cy="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900"/>
                  <a:t>0%</a:t>
                </a:r>
              </a:p>
            </p:txBody>
          </p:sp>
          <p:sp>
            <p:nvSpPr>
              <p:cNvPr id="45090" name="Text Box 12"/>
              <p:cNvSpPr txBox="1">
                <a:spLocks noChangeArrowheads="1"/>
              </p:cNvSpPr>
              <p:nvPr/>
            </p:nvSpPr>
            <p:spPr bwMode="auto">
              <a:xfrm>
                <a:off x="816" y="767"/>
                <a:ext cx="625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000"/>
                  <a:t>100%</a:t>
                </a:r>
              </a:p>
            </p:txBody>
          </p:sp>
        </p:grpSp>
        <p:grpSp>
          <p:nvGrpSpPr>
            <p:cNvPr id="45082" name="Group 13"/>
            <p:cNvGrpSpPr>
              <a:grpSpLocks/>
            </p:cNvGrpSpPr>
            <p:nvPr/>
          </p:nvGrpSpPr>
          <p:grpSpPr bwMode="auto">
            <a:xfrm>
              <a:off x="818" y="3648"/>
              <a:ext cx="3118" cy="737"/>
              <a:chOff x="1394" y="3600"/>
              <a:chExt cx="3118" cy="737"/>
            </a:xfrm>
          </p:grpSpPr>
          <p:sp>
            <p:nvSpPr>
              <p:cNvPr id="45083" name="Line 14"/>
              <p:cNvSpPr>
                <a:spLocks noChangeShapeType="1"/>
              </p:cNvSpPr>
              <p:nvPr/>
            </p:nvSpPr>
            <p:spPr bwMode="auto">
              <a:xfrm rot="5400000" flipV="1">
                <a:off x="2928" y="2160"/>
                <a:ext cx="0" cy="28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4" name="Text Box 15"/>
              <p:cNvSpPr txBox="1">
                <a:spLocks noChangeArrowheads="1"/>
              </p:cNvSpPr>
              <p:nvPr/>
            </p:nvSpPr>
            <p:spPr bwMode="auto">
              <a:xfrm>
                <a:off x="2305" y="3792"/>
                <a:ext cx="1536" cy="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00"/>
                  <a:t>False Positive Rate</a:t>
                </a:r>
              </a:p>
            </p:txBody>
          </p:sp>
          <p:sp>
            <p:nvSpPr>
              <p:cNvPr id="45085" name="Text Box 16"/>
              <p:cNvSpPr txBox="1">
                <a:spLocks noChangeArrowheads="1"/>
              </p:cNvSpPr>
              <p:nvPr/>
            </p:nvSpPr>
            <p:spPr bwMode="auto">
              <a:xfrm>
                <a:off x="1394" y="3694"/>
                <a:ext cx="335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000"/>
                  <a:t>0%</a:t>
                </a:r>
              </a:p>
            </p:txBody>
          </p:sp>
          <p:sp>
            <p:nvSpPr>
              <p:cNvPr id="45086" name="Text Box 17"/>
              <p:cNvSpPr txBox="1">
                <a:spLocks noChangeArrowheads="1"/>
              </p:cNvSpPr>
              <p:nvPr/>
            </p:nvSpPr>
            <p:spPr bwMode="auto">
              <a:xfrm>
                <a:off x="3984" y="3646"/>
                <a:ext cx="528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000"/>
                  <a:t>100%</a:t>
                </a:r>
              </a:p>
            </p:txBody>
          </p:sp>
        </p:grpSp>
      </p:grpSp>
      <p:grpSp>
        <p:nvGrpSpPr>
          <p:cNvPr id="45061" name="Group 18"/>
          <p:cNvGrpSpPr>
            <a:grpSpLocks/>
          </p:cNvGrpSpPr>
          <p:nvPr/>
        </p:nvGrpSpPr>
        <p:grpSpPr bwMode="auto">
          <a:xfrm>
            <a:off x="5562600" y="2286000"/>
            <a:ext cx="3124200" cy="2938463"/>
            <a:chOff x="240" y="768"/>
            <a:chExt cx="3696" cy="3638"/>
          </a:xfrm>
        </p:grpSpPr>
        <p:grpSp>
          <p:nvGrpSpPr>
            <p:cNvPr id="45067" name="Group 19"/>
            <p:cNvGrpSpPr>
              <a:grpSpLocks/>
            </p:cNvGrpSpPr>
            <p:nvPr/>
          </p:nvGrpSpPr>
          <p:grpSpPr bwMode="auto">
            <a:xfrm>
              <a:off x="912" y="768"/>
              <a:ext cx="2880" cy="2880"/>
              <a:chOff x="1488" y="720"/>
              <a:chExt cx="2880" cy="2880"/>
            </a:xfrm>
          </p:grpSpPr>
          <p:sp>
            <p:nvSpPr>
              <p:cNvPr id="45078" name="Line 20"/>
              <p:cNvSpPr>
                <a:spLocks noChangeShapeType="1"/>
              </p:cNvSpPr>
              <p:nvPr/>
            </p:nvSpPr>
            <p:spPr bwMode="auto">
              <a:xfrm>
                <a:off x="1488" y="720"/>
                <a:ext cx="28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79" name="Line 21"/>
              <p:cNvSpPr>
                <a:spLocks noChangeShapeType="1"/>
              </p:cNvSpPr>
              <p:nvPr/>
            </p:nvSpPr>
            <p:spPr bwMode="auto">
              <a:xfrm>
                <a:off x="4368" y="720"/>
                <a:ext cx="0" cy="28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068" name="Group 22"/>
            <p:cNvGrpSpPr>
              <a:grpSpLocks/>
            </p:cNvGrpSpPr>
            <p:nvPr/>
          </p:nvGrpSpPr>
          <p:grpSpPr bwMode="auto">
            <a:xfrm>
              <a:off x="240" y="768"/>
              <a:ext cx="672" cy="3139"/>
              <a:chOff x="816" y="720"/>
              <a:chExt cx="672" cy="3139"/>
            </a:xfrm>
          </p:grpSpPr>
          <p:sp>
            <p:nvSpPr>
              <p:cNvPr id="45074" name="Line 23"/>
              <p:cNvSpPr>
                <a:spLocks noChangeShapeType="1"/>
              </p:cNvSpPr>
              <p:nvPr/>
            </p:nvSpPr>
            <p:spPr bwMode="auto">
              <a:xfrm flipV="1">
                <a:off x="1488" y="720"/>
                <a:ext cx="0" cy="28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75" name="Text Box 24"/>
              <p:cNvSpPr txBox="1">
                <a:spLocks noChangeArrowheads="1"/>
              </p:cNvSpPr>
              <p:nvPr/>
            </p:nvSpPr>
            <p:spPr bwMode="auto">
              <a:xfrm rot="-5400000">
                <a:off x="270" y="1979"/>
                <a:ext cx="1728" cy="5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00"/>
                  <a:t>True Positive Rate</a:t>
                </a:r>
              </a:p>
            </p:txBody>
          </p:sp>
          <p:sp>
            <p:nvSpPr>
              <p:cNvPr id="45076" name="Text Box 25"/>
              <p:cNvSpPr txBox="1">
                <a:spLocks noChangeArrowheads="1"/>
              </p:cNvSpPr>
              <p:nvPr/>
            </p:nvSpPr>
            <p:spPr bwMode="auto">
              <a:xfrm>
                <a:off x="1103" y="3407"/>
                <a:ext cx="337" cy="4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900"/>
                  <a:t>0%</a:t>
                </a:r>
              </a:p>
            </p:txBody>
          </p:sp>
          <p:sp>
            <p:nvSpPr>
              <p:cNvPr id="45077" name="Text Box 26"/>
              <p:cNvSpPr txBox="1">
                <a:spLocks noChangeArrowheads="1"/>
              </p:cNvSpPr>
              <p:nvPr/>
            </p:nvSpPr>
            <p:spPr bwMode="auto">
              <a:xfrm>
                <a:off x="816" y="767"/>
                <a:ext cx="624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000"/>
                  <a:t>100%</a:t>
                </a:r>
              </a:p>
            </p:txBody>
          </p:sp>
        </p:grpSp>
        <p:grpSp>
          <p:nvGrpSpPr>
            <p:cNvPr id="45069" name="Group 27"/>
            <p:cNvGrpSpPr>
              <a:grpSpLocks/>
            </p:cNvGrpSpPr>
            <p:nvPr/>
          </p:nvGrpSpPr>
          <p:grpSpPr bwMode="auto">
            <a:xfrm>
              <a:off x="817" y="3648"/>
              <a:ext cx="3119" cy="758"/>
              <a:chOff x="1393" y="3600"/>
              <a:chExt cx="3119" cy="758"/>
            </a:xfrm>
          </p:grpSpPr>
          <p:sp>
            <p:nvSpPr>
              <p:cNvPr id="45070" name="Line 28"/>
              <p:cNvSpPr>
                <a:spLocks noChangeShapeType="1"/>
              </p:cNvSpPr>
              <p:nvPr/>
            </p:nvSpPr>
            <p:spPr bwMode="auto">
              <a:xfrm rot="5400000" flipV="1">
                <a:off x="2928" y="2160"/>
                <a:ext cx="0" cy="28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71" name="Text Box 29"/>
              <p:cNvSpPr txBox="1">
                <a:spLocks noChangeArrowheads="1"/>
              </p:cNvSpPr>
              <p:nvPr/>
            </p:nvSpPr>
            <p:spPr bwMode="auto">
              <a:xfrm>
                <a:off x="2305" y="3792"/>
                <a:ext cx="1535" cy="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00"/>
                  <a:t>False Positive Rate</a:t>
                </a:r>
              </a:p>
            </p:txBody>
          </p:sp>
          <p:sp>
            <p:nvSpPr>
              <p:cNvPr id="45072" name="Text Box 30"/>
              <p:cNvSpPr txBox="1">
                <a:spLocks noChangeArrowheads="1"/>
              </p:cNvSpPr>
              <p:nvPr/>
            </p:nvSpPr>
            <p:spPr bwMode="auto">
              <a:xfrm>
                <a:off x="1393" y="3696"/>
                <a:ext cx="336" cy="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000"/>
                  <a:t>0%</a:t>
                </a:r>
              </a:p>
            </p:txBody>
          </p:sp>
          <p:sp>
            <p:nvSpPr>
              <p:cNvPr id="45073" name="Text Box 31"/>
              <p:cNvSpPr txBox="1">
                <a:spLocks noChangeArrowheads="1"/>
              </p:cNvSpPr>
              <p:nvPr/>
            </p:nvSpPr>
            <p:spPr bwMode="auto">
              <a:xfrm>
                <a:off x="3984" y="3647"/>
                <a:ext cx="528" cy="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000"/>
                  <a:t>100%</a:t>
                </a:r>
              </a:p>
            </p:txBody>
          </p:sp>
        </p:grpSp>
      </p:grpSp>
      <p:grpSp>
        <p:nvGrpSpPr>
          <p:cNvPr id="45062" name="Group 32"/>
          <p:cNvGrpSpPr>
            <a:grpSpLocks/>
          </p:cNvGrpSpPr>
          <p:nvPr/>
        </p:nvGrpSpPr>
        <p:grpSpPr bwMode="auto">
          <a:xfrm>
            <a:off x="2362200" y="2286000"/>
            <a:ext cx="2438400" cy="2362200"/>
            <a:chOff x="1008" y="912"/>
            <a:chExt cx="1536" cy="1488"/>
          </a:xfrm>
        </p:grpSpPr>
        <p:sp>
          <p:nvSpPr>
            <p:cNvPr id="45065" name="Line 33"/>
            <p:cNvSpPr>
              <a:spLocks noChangeShapeType="1"/>
            </p:cNvSpPr>
            <p:nvPr/>
          </p:nvSpPr>
          <p:spPr bwMode="auto">
            <a:xfrm flipH="1">
              <a:off x="1008" y="912"/>
              <a:ext cx="1536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6" name="Line 34"/>
            <p:cNvSpPr>
              <a:spLocks noChangeShapeType="1"/>
            </p:cNvSpPr>
            <p:nvPr/>
          </p:nvSpPr>
          <p:spPr bwMode="auto">
            <a:xfrm rot="5400000" flipH="1">
              <a:off x="264" y="1656"/>
              <a:ext cx="1488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3" name="Line 35"/>
          <p:cNvSpPr>
            <a:spLocks noChangeShapeType="1"/>
          </p:cNvSpPr>
          <p:nvPr/>
        </p:nvSpPr>
        <p:spPr bwMode="auto">
          <a:xfrm flipH="1">
            <a:off x="6172200" y="2286000"/>
            <a:ext cx="2362200" cy="2286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Rectangle 38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0"/>
            <a:ext cx="7772400" cy="896938"/>
          </a:xfrm>
        </p:spPr>
        <p:txBody>
          <a:bodyPr tIns="0" bIns="0"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</a:rPr>
              <a:t>ROC curve extremes</a:t>
            </a:r>
          </a:p>
        </p:txBody>
      </p:sp>
    </p:spTree>
    <p:extLst>
      <p:ext uri="{BB962C8B-B14F-4D97-AF65-F5344CB8AC3E}">
        <p14:creationId xmlns:p14="http://schemas.microsoft.com/office/powerpoint/2010/main" val="269836925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3"/>
          <p:cNvGrpSpPr>
            <a:grpSpLocks/>
          </p:cNvGrpSpPr>
          <p:nvPr/>
        </p:nvGrpSpPr>
        <p:grpSpPr bwMode="auto">
          <a:xfrm>
            <a:off x="2967038" y="1690688"/>
            <a:ext cx="2849562" cy="2708275"/>
            <a:chOff x="1488" y="720"/>
            <a:chExt cx="2880" cy="2880"/>
          </a:xfrm>
        </p:grpSpPr>
        <p:sp>
          <p:nvSpPr>
            <p:cNvPr id="46097" name="Line 4"/>
            <p:cNvSpPr>
              <a:spLocks noChangeShapeType="1"/>
            </p:cNvSpPr>
            <p:nvPr/>
          </p:nvSpPr>
          <p:spPr bwMode="auto">
            <a:xfrm>
              <a:off x="1488" y="720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Line 5"/>
            <p:cNvSpPr>
              <a:spLocks noChangeShapeType="1"/>
            </p:cNvSpPr>
            <p:nvPr/>
          </p:nvSpPr>
          <p:spPr bwMode="auto">
            <a:xfrm>
              <a:off x="4368" y="720"/>
              <a:ext cx="0" cy="28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083" name="Group 6"/>
          <p:cNvGrpSpPr>
            <a:grpSpLocks/>
          </p:cNvGrpSpPr>
          <p:nvPr/>
        </p:nvGrpSpPr>
        <p:grpSpPr bwMode="auto">
          <a:xfrm>
            <a:off x="2301875" y="1690688"/>
            <a:ext cx="665163" cy="2892425"/>
            <a:chOff x="816" y="720"/>
            <a:chExt cx="672" cy="3075"/>
          </a:xfrm>
        </p:grpSpPr>
        <p:sp>
          <p:nvSpPr>
            <p:cNvPr id="46093" name="Line 7"/>
            <p:cNvSpPr>
              <a:spLocks noChangeShapeType="1"/>
            </p:cNvSpPr>
            <p:nvPr/>
          </p:nvSpPr>
          <p:spPr bwMode="auto">
            <a:xfrm flipV="1">
              <a:off x="1488" y="720"/>
              <a:ext cx="0" cy="28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Text Box 8"/>
            <p:cNvSpPr txBox="1">
              <a:spLocks noChangeArrowheads="1"/>
            </p:cNvSpPr>
            <p:nvPr/>
          </p:nvSpPr>
          <p:spPr bwMode="auto">
            <a:xfrm rot="-5400000">
              <a:off x="139" y="2112"/>
              <a:ext cx="172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/>
                <a:t>True Positive Rate</a:t>
              </a:r>
            </a:p>
          </p:txBody>
        </p:sp>
        <p:sp>
          <p:nvSpPr>
            <p:cNvPr id="46095" name="Text Box 9"/>
            <p:cNvSpPr txBox="1">
              <a:spLocks noChangeArrowheads="1"/>
            </p:cNvSpPr>
            <p:nvPr/>
          </p:nvSpPr>
          <p:spPr bwMode="auto">
            <a:xfrm>
              <a:off x="1105" y="3407"/>
              <a:ext cx="335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900"/>
                <a:t>0%</a:t>
              </a:r>
            </a:p>
          </p:txBody>
        </p:sp>
        <p:sp>
          <p:nvSpPr>
            <p:cNvPr id="46096" name="Text Box 10"/>
            <p:cNvSpPr txBox="1">
              <a:spLocks noChangeArrowheads="1"/>
            </p:cNvSpPr>
            <p:nvPr/>
          </p:nvSpPr>
          <p:spPr bwMode="auto">
            <a:xfrm>
              <a:off x="816" y="767"/>
              <a:ext cx="624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000"/>
                <a:t>100%</a:t>
              </a:r>
            </a:p>
          </p:txBody>
        </p:sp>
      </p:grpSp>
      <p:grpSp>
        <p:nvGrpSpPr>
          <p:cNvPr id="46084" name="Group 11"/>
          <p:cNvGrpSpPr>
            <a:grpSpLocks/>
          </p:cNvGrpSpPr>
          <p:nvPr/>
        </p:nvGrpSpPr>
        <p:grpSpPr bwMode="auto">
          <a:xfrm>
            <a:off x="2871788" y="4398963"/>
            <a:ext cx="3087687" cy="487362"/>
            <a:chOff x="1392" y="3600"/>
            <a:chExt cx="3120" cy="518"/>
          </a:xfrm>
        </p:grpSpPr>
        <p:sp>
          <p:nvSpPr>
            <p:cNvPr id="46089" name="Line 12"/>
            <p:cNvSpPr>
              <a:spLocks noChangeShapeType="1"/>
            </p:cNvSpPr>
            <p:nvPr/>
          </p:nvSpPr>
          <p:spPr bwMode="auto">
            <a:xfrm rot="5400000" flipV="1">
              <a:off x="2928" y="2160"/>
              <a:ext cx="0" cy="28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Text Box 13"/>
            <p:cNvSpPr txBox="1">
              <a:spLocks noChangeArrowheads="1"/>
            </p:cNvSpPr>
            <p:nvPr/>
          </p:nvSpPr>
          <p:spPr bwMode="auto">
            <a:xfrm>
              <a:off x="2305" y="3792"/>
              <a:ext cx="153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/>
                <a:t>False Positive Rate</a:t>
              </a:r>
            </a:p>
          </p:txBody>
        </p:sp>
        <p:sp>
          <p:nvSpPr>
            <p:cNvPr id="46091" name="Text Box 14"/>
            <p:cNvSpPr txBox="1">
              <a:spLocks noChangeArrowheads="1"/>
            </p:cNvSpPr>
            <p:nvPr/>
          </p:nvSpPr>
          <p:spPr bwMode="auto">
            <a:xfrm>
              <a:off x="1392" y="3696"/>
              <a:ext cx="335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000"/>
                <a:t>0%</a:t>
              </a:r>
            </a:p>
          </p:txBody>
        </p:sp>
        <p:sp>
          <p:nvSpPr>
            <p:cNvPr id="46092" name="Text Box 15"/>
            <p:cNvSpPr txBox="1">
              <a:spLocks noChangeArrowheads="1"/>
            </p:cNvSpPr>
            <p:nvPr/>
          </p:nvSpPr>
          <p:spPr bwMode="auto">
            <a:xfrm>
              <a:off x="3984" y="3647"/>
              <a:ext cx="52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000"/>
                <a:t>100%</a:t>
              </a:r>
            </a:p>
          </p:txBody>
        </p:sp>
      </p:grpSp>
      <p:sp>
        <p:nvSpPr>
          <p:cNvPr id="46085" name="Freeform 24"/>
          <p:cNvSpPr>
            <a:spLocks/>
          </p:cNvSpPr>
          <p:nvPr/>
        </p:nvSpPr>
        <p:spPr bwMode="auto">
          <a:xfrm>
            <a:off x="2967038" y="1676400"/>
            <a:ext cx="2849562" cy="2708275"/>
          </a:xfrm>
          <a:custGeom>
            <a:avLst/>
            <a:gdLst>
              <a:gd name="T0" fmla="*/ 2147483647 w 1795"/>
              <a:gd name="T1" fmla="*/ 0 h 1706"/>
              <a:gd name="T2" fmla="*/ 2147483647 w 1795"/>
              <a:gd name="T3" fmla="*/ 2147483647 h 1706"/>
              <a:gd name="T4" fmla="*/ 2147483647 w 1795"/>
              <a:gd name="T5" fmla="*/ 2147483647 h 1706"/>
              <a:gd name="T6" fmla="*/ 2147483647 w 1795"/>
              <a:gd name="T7" fmla="*/ 2147483647 h 1706"/>
              <a:gd name="T8" fmla="*/ 2147483647 w 1795"/>
              <a:gd name="T9" fmla="*/ 2147483647 h 1706"/>
              <a:gd name="T10" fmla="*/ 2147483647 w 1795"/>
              <a:gd name="T11" fmla="*/ 2147483647 h 1706"/>
              <a:gd name="T12" fmla="*/ 2147483647 w 1795"/>
              <a:gd name="T13" fmla="*/ 2147483647 h 1706"/>
              <a:gd name="T14" fmla="*/ 2147483647 w 1795"/>
              <a:gd name="T15" fmla="*/ 2147483647 h 1706"/>
              <a:gd name="T16" fmla="*/ 2147483647 w 1795"/>
              <a:gd name="T17" fmla="*/ 2147483647 h 1706"/>
              <a:gd name="T18" fmla="*/ 0 w 1795"/>
              <a:gd name="T19" fmla="*/ 2147483647 h 17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95"/>
              <a:gd name="T31" fmla="*/ 0 h 1706"/>
              <a:gd name="T32" fmla="*/ 2880 w 1795"/>
              <a:gd name="T33" fmla="*/ 2880 h 17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95" h="1706">
                <a:moveTo>
                  <a:pt x="1795" y="0"/>
                </a:moveTo>
                <a:cubicBezTo>
                  <a:pt x="1665" y="7"/>
                  <a:pt x="1536" y="14"/>
                  <a:pt x="1436" y="28"/>
                </a:cubicBezTo>
                <a:cubicBezTo>
                  <a:pt x="1336" y="43"/>
                  <a:pt x="1286" y="47"/>
                  <a:pt x="1197" y="85"/>
                </a:cubicBezTo>
                <a:cubicBezTo>
                  <a:pt x="1107" y="123"/>
                  <a:pt x="997" y="208"/>
                  <a:pt x="898" y="256"/>
                </a:cubicBezTo>
                <a:cubicBezTo>
                  <a:pt x="799" y="304"/>
                  <a:pt x="716" y="324"/>
                  <a:pt x="604" y="373"/>
                </a:cubicBezTo>
                <a:cubicBezTo>
                  <a:pt x="492" y="422"/>
                  <a:pt x="307" y="469"/>
                  <a:pt x="224" y="550"/>
                </a:cubicBezTo>
                <a:cubicBezTo>
                  <a:pt x="141" y="631"/>
                  <a:pt x="127" y="777"/>
                  <a:pt x="103" y="859"/>
                </a:cubicBezTo>
                <a:cubicBezTo>
                  <a:pt x="79" y="941"/>
                  <a:pt x="87" y="980"/>
                  <a:pt x="79" y="1042"/>
                </a:cubicBezTo>
                <a:cubicBezTo>
                  <a:pt x="71" y="1104"/>
                  <a:pt x="64" y="1138"/>
                  <a:pt x="56" y="1234"/>
                </a:cubicBezTo>
                <a:cubicBezTo>
                  <a:pt x="48" y="1330"/>
                  <a:pt x="39" y="1542"/>
                  <a:pt x="30" y="1621"/>
                </a:cubicBezTo>
                <a:cubicBezTo>
                  <a:pt x="21" y="1700"/>
                  <a:pt x="5" y="1692"/>
                  <a:pt x="0" y="1706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Rectangle 50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0"/>
            <a:ext cx="7772400" cy="898525"/>
          </a:xfrm>
        </p:spPr>
        <p:txBody>
          <a:bodyPr tIns="0" bIns="0"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</a:rPr>
              <a:t>This can happen…</a:t>
            </a:r>
          </a:p>
        </p:txBody>
      </p:sp>
      <p:sp>
        <p:nvSpPr>
          <p:cNvPr id="46087" name="Freeform 24"/>
          <p:cNvSpPr>
            <a:spLocks/>
          </p:cNvSpPr>
          <p:nvPr/>
        </p:nvSpPr>
        <p:spPr bwMode="auto">
          <a:xfrm>
            <a:off x="2971800" y="1668463"/>
            <a:ext cx="2849563" cy="2708275"/>
          </a:xfrm>
          <a:custGeom>
            <a:avLst/>
            <a:gdLst>
              <a:gd name="T0" fmla="*/ 2147483647 w 1795"/>
              <a:gd name="T1" fmla="*/ 0 h 1706"/>
              <a:gd name="T2" fmla="*/ 2147483647 w 1795"/>
              <a:gd name="T3" fmla="*/ 2147483647 h 1706"/>
              <a:gd name="T4" fmla="*/ 2147483647 w 1795"/>
              <a:gd name="T5" fmla="*/ 2147483647 h 1706"/>
              <a:gd name="T6" fmla="*/ 2147483647 w 1795"/>
              <a:gd name="T7" fmla="*/ 2147483647 h 1706"/>
              <a:gd name="T8" fmla="*/ 2147483647 w 1795"/>
              <a:gd name="T9" fmla="*/ 2147483647 h 1706"/>
              <a:gd name="T10" fmla="*/ 2147483647 w 1795"/>
              <a:gd name="T11" fmla="*/ 2147483647 h 1706"/>
              <a:gd name="T12" fmla="*/ 2147483647 w 1795"/>
              <a:gd name="T13" fmla="*/ 2147483647 h 1706"/>
              <a:gd name="T14" fmla="*/ 2147483647 w 1795"/>
              <a:gd name="T15" fmla="*/ 2147483647 h 1706"/>
              <a:gd name="T16" fmla="*/ 2147483647 w 1795"/>
              <a:gd name="T17" fmla="*/ 2147483647 h 1706"/>
              <a:gd name="T18" fmla="*/ 0 w 1795"/>
              <a:gd name="T19" fmla="*/ 2147483647 h 17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95"/>
              <a:gd name="T31" fmla="*/ 0 h 1706"/>
              <a:gd name="T32" fmla="*/ 2880 w 1795"/>
              <a:gd name="T33" fmla="*/ 2880 h 17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95" h="1706">
                <a:moveTo>
                  <a:pt x="1795" y="0"/>
                </a:moveTo>
                <a:cubicBezTo>
                  <a:pt x="1665" y="7"/>
                  <a:pt x="1534" y="20"/>
                  <a:pt x="1436" y="28"/>
                </a:cubicBezTo>
                <a:cubicBezTo>
                  <a:pt x="1338" y="36"/>
                  <a:pt x="1305" y="28"/>
                  <a:pt x="1205" y="50"/>
                </a:cubicBezTo>
                <a:cubicBezTo>
                  <a:pt x="1105" y="72"/>
                  <a:pt x="935" y="109"/>
                  <a:pt x="835" y="163"/>
                </a:cubicBezTo>
                <a:cubicBezTo>
                  <a:pt x="735" y="217"/>
                  <a:pt x="673" y="288"/>
                  <a:pt x="604" y="373"/>
                </a:cubicBezTo>
                <a:cubicBezTo>
                  <a:pt x="535" y="458"/>
                  <a:pt x="475" y="582"/>
                  <a:pt x="423" y="673"/>
                </a:cubicBezTo>
                <a:cubicBezTo>
                  <a:pt x="371" y="764"/>
                  <a:pt x="324" y="856"/>
                  <a:pt x="292" y="921"/>
                </a:cubicBezTo>
                <a:cubicBezTo>
                  <a:pt x="260" y="986"/>
                  <a:pt x="246" y="1025"/>
                  <a:pt x="231" y="1061"/>
                </a:cubicBezTo>
                <a:cubicBezTo>
                  <a:pt x="216" y="1097"/>
                  <a:pt x="219" y="1085"/>
                  <a:pt x="203" y="1136"/>
                </a:cubicBezTo>
                <a:cubicBezTo>
                  <a:pt x="187" y="1187"/>
                  <a:pt x="166" y="1285"/>
                  <a:pt x="137" y="1366"/>
                </a:cubicBezTo>
                <a:cubicBezTo>
                  <a:pt x="108" y="1447"/>
                  <a:pt x="53" y="1564"/>
                  <a:pt x="30" y="1621"/>
                </a:cubicBezTo>
                <a:cubicBezTo>
                  <a:pt x="7" y="1678"/>
                  <a:pt x="5" y="1692"/>
                  <a:pt x="0" y="1706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Text Box 53"/>
          <p:cNvSpPr txBox="1">
            <a:spLocks noChangeArrowheads="1"/>
          </p:cNvSpPr>
          <p:nvPr/>
        </p:nvSpPr>
        <p:spPr bwMode="auto">
          <a:xfrm>
            <a:off x="6213475" y="1627188"/>
            <a:ext cx="213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Red: Decision Tree</a:t>
            </a:r>
          </a:p>
          <a:p>
            <a:r>
              <a:rPr lang="en-US" altLang="en-US"/>
              <a:t>Blue: Naïve Bayes</a:t>
            </a:r>
          </a:p>
        </p:txBody>
      </p:sp>
    </p:spTree>
    <p:extLst>
      <p:ext uri="{BB962C8B-B14F-4D97-AF65-F5344CB8AC3E}">
        <p14:creationId xmlns:p14="http://schemas.microsoft.com/office/powerpoint/2010/main" val="66730726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458200" cy="685800"/>
          </a:xfrm>
        </p:spPr>
        <p:txBody>
          <a:bodyPr tIns="0" bIns="0"/>
          <a:lstStyle/>
          <a:p>
            <a:pPr eaLnBrk="1" hangingPunct="1">
              <a:spcBef>
                <a:spcPct val="50000"/>
              </a:spcBef>
            </a:pPr>
            <a:r>
              <a:rPr lang="en-US" altLang="en-US" sz="4000"/>
              <a:t>Area under ROC curve (AUC)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3888" y="1722438"/>
            <a:ext cx="7896225" cy="3303587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en-US" sz="3000" i="1" dirty="0">
                <a:solidFill>
                  <a:schemeClr val="hlink"/>
                </a:solidFill>
              </a:rPr>
              <a:t>Overall measure</a:t>
            </a:r>
            <a:r>
              <a:rPr lang="en-US" altLang="en-US" sz="3000" dirty="0"/>
              <a:t> of test performance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endParaRPr lang="en-US" altLang="en-US" sz="3000" dirty="0"/>
          </a:p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en-US" sz="3000" dirty="0"/>
              <a:t>For continuous data, AUC equivalent to </a:t>
            </a:r>
            <a:r>
              <a:rPr lang="en-US" altLang="en-US" sz="3000" i="1" dirty="0">
                <a:solidFill>
                  <a:schemeClr val="hlink"/>
                </a:solidFill>
              </a:rPr>
              <a:t>Mann-Whitney U-statistic</a:t>
            </a:r>
            <a:r>
              <a:rPr lang="en-US" altLang="en-US" sz="3000" dirty="0"/>
              <a:t> (nonparametric test of difference in location between two populations)</a:t>
            </a:r>
          </a:p>
        </p:txBody>
      </p:sp>
    </p:spTree>
    <p:extLst>
      <p:ext uri="{BB962C8B-B14F-4D97-AF65-F5344CB8AC3E}">
        <p14:creationId xmlns:p14="http://schemas.microsoft.com/office/powerpoint/2010/main" val="82160769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3363913" y="2763838"/>
            <a:ext cx="1587" cy="1220787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3363913" y="2763838"/>
            <a:ext cx="52387" cy="1285875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3454400" y="2868613"/>
            <a:ext cx="52388" cy="1322387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3506788" y="2917825"/>
            <a:ext cx="3175" cy="1273175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3598863" y="3009900"/>
            <a:ext cx="1587" cy="1298575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3689350" y="3074988"/>
            <a:ext cx="3175" cy="1325562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3795713" y="3140075"/>
            <a:ext cx="3175" cy="1338263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 flipH="1">
            <a:off x="3835400" y="3192463"/>
            <a:ext cx="52388" cy="1338262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 flipH="1">
            <a:off x="3887788" y="3179763"/>
            <a:ext cx="52387" cy="1350962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>
            <a:off x="3940175" y="3179763"/>
            <a:ext cx="38100" cy="1428750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>
            <a:off x="3940175" y="3179763"/>
            <a:ext cx="130175" cy="1468437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>
            <a:off x="4030663" y="3140075"/>
            <a:ext cx="182562" cy="1390650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>
            <a:off x="4070350" y="3114675"/>
            <a:ext cx="234950" cy="1298575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>
            <a:off x="4175125" y="3035300"/>
            <a:ext cx="236538" cy="1285875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>
            <a:off x="4265613" y="2970213"/>
            <a:ext cx="184150" cy="1338262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5" name="Line 33"/>
          <p:cNvSpPr>
            <a:spLocks noChangeShapeType="1"/>
          </p:cNvSpPr>
          <p:nvPr/>
        </p:nvSpPr>
        <p:spPr bwMode="auto">
          <a:xfrm>
            <a:off x="4359275" y="2970213"/>
            <a:ext cx="195263" cy="1377950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>
            <a:off x="4449763" y="3009900"/>
            <a:ext cx="144462" cy="1363663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9" name="Line 37"/>
          <p:cNvSpPr>
            <a:spLocks noChangeShapeType="1"/>
          </p:cNvSpPr>
          <p:nvPr/>
        </p:nvSpPr>
        <p:spPr bwMode="auto">
          <a:xfrm>
            <a:off x="4554538" y="3035300"/>
            <a:ext cx="92075" cy="1377950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91" name="Line 39"/>
          <p:cNvSpPr>
            <a:spLocks noChangeShapeType="1"/>
          </p:cNvSpPr>
          <p:nvPr/>
        </p:nvSpPr>
        <p:spPr bwMode="auto">
          <a:xfrm>
            <a:off x="4594225" y="3074988"/>
            <a:ext cx="142875" cy="1350962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92" name="Line 40"/>
          <p:cNvSpPr>
            <a:spLocks noChangeShapeType="1"/>
          </p:cNvSpPr>
          <p:nvPr/>
        </p:nvSpPr>
        <p:spPr bwMode="auto">
          <a:xfrm>
            <a:off x="4646613" y="3035300"/>
            <a:ext cx="182562" cy="1417638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94" name="Line 42"/>
          <p:cNvSpPr>
            <a:spLocks noChangeShapeType="1"/>
          </p:cNvSpPr>
          <p:nvPr/>
        </p:nvSpPr>
        <p:spPr bwMode="auto">
          <a:xfrm>
            <a:off x="4684713" y="2997200"/>
            <a:ext cx="236537" cy="1350963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96" name="Line 44"/>
          <p:cNvSpPr>
            <a:spLocks noChangeShapeType="1"/>
          </p:cNvSpPr>
          <p:nvPr/>
        </p:nvSpPr>
        <p:spPr bwMode="auto">
          <a:xfrm>
            <a:off x="4789488" y="2892425"/>
            <a:ext cx="236537" cy="1363663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98" name="Line 46"/>
          <p:cNvSpPr>
            <a:spLocks noChangeShapeType="1"/>
          </p:cNvSpPr>
          <p:nvPr/>
        </p:nvSpPr>
        <p:spPr bwMode="auto">
          <a:xfrm>
            <a:off x="4879975" y="2828925"/>
            <a:ext cx="238125" cy="1336675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>
            <a:off x="4973638" y="2790825"/>
            <a:ext cx="234950" cy="1296988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02" name="Line 50"/>
          <p:cNvSpPr>
            <a:spLocks noChangeShapeType="1"/>
          </p:cNvSpPr>
          <p:nvPr/>
        </p:nvSpPr>
        <p:spPr bwMode="auto">
          <a:xfrm>
            <a:off x="5065713" y="2751138"/>
            <a:ext cx="234950" cy="1260475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04" name="Line 52"/>
          <p:cNvSpPr>
            <a:spLocks noChangeShapeType="1"/>
          </p:cNvSpPr>
          <p:nvPr/>
        </p:nvSpPr>
        <p:spPr bwMode="auto">
          <a:xfrm>
            <a:off x="5168900" y="2698750"/>
            <a:ext cx="234950" cy="1247775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06" name="Line 54"/>
          <p:cNvSpPr>
            <a:spLocks noChangeShapeType="1"/>
          </p:cNvSpPr>
          <p:nvPr/>
        </p:nvSpPr>
        <p:spPr bwMode="auto">
          <a:xfrm>
            <a:off x="5260975" y="2660650"/>
            <a:ext cx="236538" cy="1206500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08" name="Line 56"/>
          <p:cNvSpPr>
            <a:spLocks noChangeShapeType="1"/>
          </p:cNvSpPr>
          <p:nvPr/>
        </p:nvSpPr>
        <p:spPr bwMode="auto">
          <a:xfrm>
            <a:off x="5351463" y="2620963"/>
            <a:ext cx="185737" cy="1208087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10" name="Line 58"/>
          <p:cNvSpPr>
            <a:spLocks noChangeShapeType="1"/>
          </p:cNvSpPr>
          <p:nvPr/>
        </p:nvSpPr>
        <p:spPr bwMode="auto">
          <a:xfrm>
            <a:off x="5443538" y="2568575"/>
            <a:ext cx="198437" cy="1182688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12" name="Line 60"/>
          <p:cNvSpPr>
            <a:spLocks noChangeShapeType="1"/>
          </p:cNvSpPr>
          <p:nvPr/>
        </p:nvSpPr>
        <p:spPr bwMode="auto">
          <a:xfrm>
            <a:off x="5537200" y="2516188"/>
            <a:ext cx="142875" cy="1195387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14" name="Line 62"/>
          <p:cNvSpPr>
            <a:spLocks noChangeShapeType="1"/>
          </p:cNvSpPr>
          <p:nvPr/>
        </p:nvSpPr>
        <p:spPr bwMode="auto">
          <a:xfrm>
            <a:off x="5641975" y="2478088"/>
            <a:ext cx="142875" cy="1220787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16" name="Line 64"/>
          <p:cNvSpPr>
            <a:spLocks noChangeShapeType="1"/>
          </p:cNvSpPr>
          <p:nvPr/>
        </p:nvSpPr>
        <p:spPr bwMode="auto">
          <a:xfrm>
            <a:off x="5732463" y="2438400"/>
            <a:ext cx="142875" cy="1233488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18" name="Line 66"/>
          <p:cNvSpPr>
            <a:spLocks noChangeShapeType="1"/>
          </p:cNvSpPr>
          <p:nvPr/>
        </p:nvSpPr>
        <p:spPr bwMode="auto">
          <a:xfrm>
            <a:off x="5824538" y="2398713"/>
            <a:ext cx="142875" cy="1300162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20" name="Line 68"/>
          <p:cNvSpPr>
            <a:spLocks noChangeShapeType="1"/>
          </p:cNvSpPr>
          <p:nvPr/>
        </p:nvSpPr>
        <p:spPr bwMode="auto">
          <a:xfrm>
            <a:off x="5915025" y="2425700"/>
            <a:ext cx="146050" cy="1298575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22" name="Line 70"/>
          <p:cNvSpPr>
            <a:spLocks noChangeShapeType="1"/>
          </p:cNvSpPr>
          <p:nvPr/>
        </p:nvSpPr>
        <p:spPr bwMode="auto">
          <a:xfrm>
            <a:off x="6019800" y="2463800"/>
            <a:ext cx="144463" cy="1287463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24" name="Line 72"/>
          <p:cNvSpPr>
            <a:spLocks noChangeShapeType="1"/>
          </p:cNvSpPr>
          <p:nvPr/>
        </p:nvSpPr>
        <p:spPr bwMode="auto">
          <a:xfrm>
            <a:off x="6113463" y="2490788"/>
            <a:ext cx="142875" cy="1298575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26" name="Line 74"/>
          <p:cNvSpPr>
            <a:spLocks noChangeShapeType="1"/>
          </p:cNvSpPr>
          <p:nvPr/>
        </p:nvSpPr>
        <p:spPr bwMode="auto">
          <a:xfrm>
            <a:off x="6203950" y="2543175"/>
            <a:ext cx="92075" cy="1298575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28" name="Line 76"/>
          <p:cNvSpPr>
            <a:spLocks noChangeShapeType="1"/>
          </p:cNvSpPr>
          <p:nvPr/>
        </p:nvSpPr>
        <p:spPr bwMode="auto">
          <a:xfrm>
            <a:off x="6296025" y="2633663"/>
            <a:ext cx="103188" cy="1285875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30" name="Line 78"/>
          <p:cNvSpPr>
            <a:spLocks noChangeShapeType="1"/>
          </p:cNvSpPr>
          <p:nvPr/>
        </p:nvSpPr>
        <p:spPr bwMode="auto">
          <a:xfrm>
            <a:off x="6399213" y="2738438"/>
            <a:ext cx="92075" cy="1246187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32" name="Line 80"/>
          <p:cNvSpPr>
            <a:spLocks noChangeShapeType="1"/>
          </p:cNvSpPr>
          <p:nvPr/>
        </p:nvSpPr>
        <p:spPr bwMode="auto">
          <a:xfrm>
            <a:off x="6438900" y="2790825"/>
            <a:ext cx="142875" cy="1273175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33" name="Line 81"/>
          <p:cNvSpPr>
            <a:spLocks noChangeShapeType="1"/>
          </p:cNvSpPr>
          <p:nvPr/>
        </p:nvSpPr>
        <p:spPr bwMode="auto">
          <a:xfrm>
            <a:off x="6491288" y="2828925"/>
            <a:ext cx="144462" cy="1284288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35" name="Line 83"/>
          <p:cNvSpPr>
            <a:spLocks noChangeShapeType="1"/>
          </p:cNvSpPr>
          <p:nvPr/>
        </p:nvSpPr>
        <p:spPr bwMode="auto">
          <a:xfrm>
            <a:off x="6581775" y="2881313"/>
            <a:ext cx="146050" cy="1271587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36" name="Line 84"/>
          <p:cNvSpPr>
            <a:spLocks noChangeShapeType="1"/>
          </p:cNvSpPr>
          <p:nvPr/>
        </p:nvSpPr>
        <p:spPr bwMode="auto">
          <a:xfrm>
            <a:off x="6635750" y="2905125"/>
            <a:ext cx="144463" cy="1312863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38" name="Line 86"/>
          <p:cNvSpPr>
            <a:spLocks noChangeShapeType="1"/>
          </p:cNvSpPr>
          <p:nvPr/>
        </p:nvSpPr>
        <p:spPr bwMode="auto">
          <a:xfrm>
            <a:off x="6727825" y="2957513"/>
            <a:ext cx="90488" cy="1325562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40" name="Line 88"/>
          <p:cNvSpPr>
            <a:spLocks noChangeShapeType="1"/>
          </p:cNvSpPr>
          <p:nvPr/>
        </p:nvSpPr>
        <p:spPr bwMode="auto">
          <a:xfrm>
            <a:off x="6818313" y="3049588"/>
            <a:ext cx="92075" cy="1363662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42" name="Line 90"/>
          <p:cNvSpPr>
            <a:spLocks noChangeShapeType="1"/>
          </p:cNvSpPr>
          <p:nvPr/>
        </p:nvSpPr>
        <p:spPr bwMode="auto">
          <a:xfrm>
            <a:off x="6910388" y="3140075"/>
            <a:ext cx="104775" cy="1390650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44" name="Line 92"/>
          <p:cNvSpPr>
            <a:spLocks noChangeShapeType="1"/>
          </p:cNvSpPr>
          <p:nvPr/>
        </p:nvSpPr>
        <p:spPr bwMode="auto">
          <a:xfrm>
            <a:off x="7015163" y="3165475"/>
            <a:ext cx="38100" cy="1430338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46" name="Line 94"/>
          <p:cNvSpPr>
            <a:spLocks noChangeShapeType="1"/>
          </p:cNvSpPr>
          <p:nvPr/>
        </p:nvSpPr>
        <p:spPr bwMode="auto">
          <a:xfrm>
            <a:off x="7105650" y="3257550"/>
            <a:ext cx="39688" cy="1403350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48" name="Line 96"/>
          <p:cNvSpPr>
            <a:spLocks noChangeShapeType="1"/>
          </p:cNvSpPr>
          <p:nvPr/>
        </p:nvSpPr>
        <p:spPr bwMode="auto">
          <a:xfrm>
            <a:off x="7251700" y="3309938"/>
            <a:ext cx="38100" cy="1311275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50" name="Line 98"/>
          <p:cNvSpPr>
            <a:spLocks noChangeShapeType="1"/>
          </p:cNvSpPr>
          <p:nvPr/>
        </p:nvSpPr>
        <p:spPr bwMode="auto">
          <a:xfrm>
            <a:off x="7342188" y="3375025"/>
            <a:ext cx="3175" cy="1220788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52" name="Line 100"/>
          <p:cNvSpPr>
            <a:spLocks noChangeShapeType="1"/>
          </p:cNvSpPr>
          <p:nvPr/>
        </p:nvSpPr>
        <p:spPr bwMode="auto">
          <a:xfrm>
            <a:off x="7434263" y="3348038"/>
            <a:ext cx="1587" cy="1182687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54" name="Line 102"/>
          <p:cNvSpPr>
            <a:spLocks noChangeShapeType="1"/>
          </p:cNvSpPr>
          <p:nvPr/>
        </p:nvSpPr>
        <p:spPr bwMode="auto">
          <a:xfrm flipH="1">
            <a:off x="7486650" y="3322638"/>
            <a:ext cx="38100" cy="1168400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56" name="Line 104"/>
          <p:cNvSpPr>
            <a:spLocks noChangeShapeType="1"/>
          </p:cNvSpPr>
          <p:nvPr/>
        </p:nvSpPr>
        <p:spPr bwMode="auto">
          <a:xfrm flipH="1">
            <a:off x="7524750" y="3270250"/>
            <a:ext cx="104775" cy="1168400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58" name="Line 106"/>
          <p:cNvSpPr>
            <a:spLocks noChangeShapeType="1"/>
          </p:cNvSpPr>
          <p:nvPr/>
        </p:nvSpPr>
        <p:spPr bwMode="auto">
          <a:xfrm flipH="1">
            <a:off x="7577138" y="3192463"/>
            <a:ext cx="144462" cy="1195387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61" name="Line 109"/>
          <p:cNvSpPr>
            <a:spLocks noChangeShapeType="1"/>
          </p:cNvSpPr>
          <p:nvPr/>
        </p:nvSpPr>
        <p:spPr bwMode="auto">
          <a:xfrm flipH="1">
            <a:off x="7721600" y="3035300"/>
            <a:ext cx="184150" cy="1260475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63" name="Line 111"/>
          <p:cNvSpPr>
            <a:spLocks noChangeShapeType="1"/>
          </p:cNvSpPr>
          <p:nvPr/>
        </p:nvSpPr>
        <p:spPr bwMode="auto">
          <a:xfrm flipH="1">
            <a:off x="7813675" y="2970213"/>
            <a:ext cx="196850" cy="1273175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65" name="Line 113"/>
          <p:cNvSpPr>
            <a:spLocks noChangeShapeType="1"/>
          </p:cNvSpPr>
          <p:nvPr/>
        </p:nvSpPr>
        <p:spPr bwMode="auto">
          <a:xfrm flipH="1">
            <a:off x="7905750" y="2905125"/>
            <a:ext cx="195263" cy="1300163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67" name="Line 115"/>
          <p:cNvSpPr>
            <a:spLocks noChangeShapeType="1"/>
          </p:cNvSpPr>
          <p:nvPr/>
        </p:nvSpPr>
        <p:spPr bwMode="auto">
          <a:xfrm flipH="1">
            <a:off x="8010525" y="2868613"/>
            <a:ext cx="182563" cy="1309687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69" name="Line 117"/>
          <p:cNvSpPr>
            <a:spLocks noChangeShapeType="1"/>
          </p:cNvSpPr>
          <p:nvPr/>
        </p:nvSpPr>
        <p:spPr bwMode="auto">
          <a:xfrm flipH="1">
            <a:off x="8101013" y="2843213"/>
            <a:ext cx="182562" cy="1309687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71" name="Line 119"/>
          <p:cNvSpPr>
            <a:spLocks noChangeShapeType="1"/>
          </p:cNvSpPr>
          <p:nvPr/>
        </p:nvSpPr>
        <p:spPr bwMode="auto">
          <a:xfrm flipH="1">
            <a:off x="8193088" y="2855913"/>
            <a:ext cx="184150" cy="1284287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73" name="Line 121"/>
          <p:cNvSpPr>
            <a:spLocks noChangeShapeType="1"/>
          </p:cNvSpPr>
          <p:nvPr/>
        </p:nvSpPr>
        <p:spPr bwMode="auto">
          <a:xfrm flipH="1">
            <a:off x="8283575" y="2843213"/>
            <a:ext cx="198438" cy="1322387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75" name="Line 123"/>
          <p:cNvSpPr>
            <a:spLocks noChangeShapeType="1"/>
          </p:cNvSpPr>
          <p:nvPr/>
        </p:nvSpPr>
        <p:spPr bwMode="auto">
          <a:xfrm flipH="1">
            <a:off x="8377238" y="2803525"/>
            <a:ext cx="195262" cy="1414463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77" name="Line 125"/>
          <p:cNvSpPr>
            <a:spLocks noChangeShapeType="1"/>
          </p:cNvSpPr>
          <p:nvPr/>
        </p:nvSpPr>
        <p:spPr bwMode="auto">
          <a:xfrm flipH="1">
            <a:off x="8482013" y="2790825"/>
            <a:ext cx="142875" cy="1452563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79" name="Line 127"/>
          <p:cNvSpPr>
            <a:spLocks noChangeShapeType="1"/>
          </p:cNvSpPr>
          <p:nvPr/>
        </p:nvSpPr>
        <p:spPr bwMode="auto">
          <a:xfrm flipH="1">
            <a:off x="8572500" y="2738438"/>
            <a:ext cx="142875" cy="1466850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81" name="Line 129"/>
          <p:cNvSpPr>
            <a:spLocks noChangeShapeType="1"/>
          </p:cNvSpPr>
          <p:nvPr/>
        </p:nvSpPr>
        <p:spPr bwMode="auto">
          <a:xfrm flipH="1">
            <a:off x="8664575" y="2711450"/>
            <a:ext cx="142875" cy="1454150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83" name="Line 131"/>
          <p:cNvSpPr>
            <a:spLocks noChangeShapeType="1"/>
          </p:cNvSpPr>
          <p:nvPr/>
        </p:nvSpPr>
        <p:spPr bwMode="auto">
          <a:xfrm flipH="1">
            <a:off x="8755063" y="2686050"/>
            <a:ext cx="106362" cy="1427163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85" name="Line 133"/>
          <p:cNvSpPr>
            <a:spLocks noChangeShapeType="1"/>
          </p:cNvSpPr>
          <p:nvPr/>
        </p:nvSpPr>
        <p:spPr bwMode="auto">
          <a:xfrm flipH="1">
            <a:off x="8861425" y="2646363"/>
            <a:ext cx="92075" cy="1403350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87" name="Line 135"/>
          <p:cNvSpPr>
            <a:spLocks noChangeShapeType="1"/>
          </p:cNvSpPr>
          <p:nvPr/>
        </p:nvSpPr>
        <p:spPr bwMode="auto">
          <a:xfrm>
            <a:off x="8953500" y="2646363"/>
            <a:ext cx="1588" cy="1338262"/>
          </a:xfrm>
          <a:prstGeom prst="line">
            <a:avLst/>
          </a:prstGeom>
          <a:noFill/>
          <a:ln w="444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3690" name="Picture 138" descr="Lowland Gorilla ma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9988" y="339725"/>
            <a:ext cx="2159000" cy="1781175"/>
          </a:xfrm>
          <a:prstGeom prst="rect">
            <a:avLst/>
          </a:prstGeom>
          <a:noFill/>
        </p:spPr>
      </p:pic>
      <p:pic>
        <p:nvPicPr>
          <p:cNvPr id="23691" name="Picture 139" descr="Mountain Gorill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0463" y="5056188"/>
            <a:ext cx="2122487" cy="1685925"/>
          </a:xfrm>
          <a:prstGeom prst="rect">
            <a:avLst/>
          </a:prstGeom>
          <a:noFill/>
        </p:spPr>
      </p:pic>
      <p:sp>
        <p:nvSpPr>
          <p:cNvPr id="23704" name="Rectangle 152"/>
          <p:cNvSpPr>
            <a:spLocks noChangeArrowheads="1"/>
          </p:cNvSpPr>
          <p:nvPr/>
        </p:nvSpPr>
        <p:spPr bwMode="auto">
          <a:xfrm>
            <a:off x="6750843" y="5676900"/>
            <a:ext cx="2265364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i="0" dirty="0">
                <a:solidFill>
                  <a:srgbClr val="FFFF00"/>
                </a:solidFill>
              </a:rPr>
              <a:t>Mountain Gorilla</a:t>
            </a:r>
          </a:p>
          <a:p>
            <a:pPr algn="ctr"/>
            <a:r>
              <a:rPr lang="en-US" sz="1800" i="1" dirty="0">
                <a:solidFill>
                  <a:srgbClr val="FFFF00"/>
                </a:solidFill>
              </a:rPr>
              <a:t>Gorilla </a:t>
            </a:r>
            <a:r>
              <a:rPr lang="en-US" sz="1800" i="1" dirty="0" err="1">
                <a:solidFill>
                  <a:srgbClr val="FFFF00"/>
                </a:solidFill>
              </a:rPr>
              <a:t>gorilla</a:t>
            </a:r>
            <a:r>
              <a:rPr lang="en-US" sz="1800" i="1" dirty="0">
                <a:solidFill>
                  <a:srgbClr val="FFFF00"/>
                </a:solidFill>
              </a:rPr>
              <a:t> </a:t>
            </a:r>
            <a:r>
              <a:rPr lang="en-US" sz="1800" i="1" dirty="0" err="1">
                <a:solidFill>
                  <a:srgbClr val="FFFF00"/>
                </a:solidFill>
              </a:rPr>
              <a:t>beringei</a:t>
            </a:r>
            <a:endParaRPr lang="en-US" sz="1800" i="1" dirty="0">
              <a:solidFill>
                <a:srgbClr val="FFFF00"/>
              </a:solidFill>
            </a:endParaRPr>
          </a:p>
        </p:txBody>
      </p:sp>
      <p:sp>
        <p:nvSpPr>
          <p:cNvPr id="23705" name="Rectangle 153"/>
          <p:cNvSpPr>
            <a:spLocks noChangeArrowheads="1"/>
          </p:cNvSpPr>
          <p:nvPr/>
        </p:nvSpPr>
        <p:spPr bwMode="auto">
          <a:xfrm>
            <a:off x="6831423" y="939800"/>
            <a:ext cx="2180404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i="0" dirty="0">
                <a:solidFill>
                  <a:srgbClr val="FFFF00"/>
                </a:solidFill>
              </a:rPr>
              <a:t>Lowland Gorilla</a:t>
            </a:r>
          </a:p>
          <a:p>
            <a:pPr algn="ctr"/>
            <a:r>
              <a:rPr lang="en-US" sz="1800" i="1" dirty="0">
                <a:solidFill>
                  <a:srgbClr val="FFFF00"/>
                </a:solidFill>
              </a:rPr>
              <a:t>Gorilla </a:t>
            </a:r>
            <a:r>
              <a:rPr lang="en-US" sz="1800" i="1" dirty="0" err="1">
                <a:solidFill>
                  <a:srgbClr val="FFFF00"/>
                </a:solidFill>
              </a:rPr>
              <a:t>gorilla</a:t>
            </a:r>
            <a:r>
              <a:rPr lang="en-US" sz="1800" i="1" dirty="0">
                <a:solidFill>
                  <a:srgbClr val="FFFF00"/>
                </a:solidFill>
              </a:rPr>
              <a:t> </a:t>
            </a:r>
            <a:r>
              <a:rPr lang="en-US" sz="1800" i="1" dirty="0" err="1">
                <a:solidFill>
                  <a:srgbClr val="FFFF00"/>
                </a:solidFill>
              </a:rPr>
              <a:t>graueri</a:t>
            </a:r>
            <a:endParaRPr lang="en-US" sz="1800" i="1" dirty="0">
              <a:solidFill>
                <a:srgbClr val="FFFF00"/>
              </a:solidFill>
            </a:endParaRPr>
          </a:p>
        </p:txBody>
      </p:sp>
      <p:sp>
        <p:nvSpPr>
          <p:cNvPr id="23688" name="Freeform 136"/>
          <p:cNvSpPr>
            <a:spLocks/>
          </p:cNvSpPr>
          <p:nvPr/>
        </p:nvSpPr>
        <p:spPr bwMode="auto">
          <a:xfrm>
            <a:off x="3363913" y="2398713"/>
            <a:ext cx="5589587" cy="976312"/>
          </a:xfrm>
          <a:custGeom>
            <a:avLst/>
            <a:gdLst/>
            <a:ahLst/>
            <a:cxnLst>
              <a:cxn ang="0">
                <a:pos x="24" y="192"/>
              </a:cxn>
              <a:cxn ang="0">
                <a:pos x="66" y="239"/>
              </a:cxn>
              <a:cxn ang="0">
                <a:pos x="108" y="281"/>
              </a:cxn>
              <a:cxn ang="0">
                <a:pos x="150" y="311"/>
              </a:cxn>
              <a:cxn ang="0">
                <a:pos x="199" y="341"/>
              </a:cxn>
              <a:cxn ang="0">
                <a:pos x="241" y="365"/>
              </a:cxn>
              <a:cxn ang="0">
                <a:pos x="283" y="353"/>
              </a:cxn>
              <a:cxn ang="0">
                <a:pos x="325" y="329"/>
              </a:cxn>
              <a:cxn ang="0">
                <a:pos x="373" y="293"/>
              </a:cxn>
              <a:cxn ang="0">
                <a:pos x="415" y="263"/>
              </a:cxn>
              <a:cxn ang="0">
                <a:pos x="458" y="263"/>
              </a:cxn>
              <a:cxn ang="0">
                <a:pos x="500" y="281"/>
              </a:cxn>
              <a:cxn ang="0">
                <a:pos x="548" y="293"/>
              </a:cxn>
              <a:cxn ang="0">
                <a:pos x="590" y="293"/>
              </a:cxn>
              <a:cxn ang="0">
                <a:pos x="632" y="251"/>
              </a:cxn>
              <a:cxn ang="0">
                <a:pos x="674" y="210"/>
              </a:cxn>
              <a:cxn ang="0">
                <a:pos x="717" y="192"/>
              </a:cxn>
              <a:cxn ang="0">
                <a:pos x="765" y="168"/>
              </a:cxn>
              <a:cxn ang="0">
                <a:pos x="807" y="150"/>
              </a:cxn>
              <a:cxn ang="0">
                <a:pos x="849" y="138"/>
              </a:cxn>
              <a:cxn ang="0">
                <a:pos x="891" y="114"/>
              </a:cxn>
              <a:cxn ang="0">
                <a:pos x="939" y="90"/>
              </a:cxn>
              <a:cxn ang="0">
                <a:pos x="982" y="66"/>
              </a:cxn>
              <a:cxn ang="0">
                <a:pos x="1024" y="48"/>
              </a:cxn>
              <a:cxn ang="0">
                <a:pos x="1066" y="30"/>
              </a:cxn>
              <a:cxn ang="0">
                <a:pos x="1114" y="0"/>
              </a:cxn>
              <a:cxn ang="0">
                <a:pos x="1156" y="0"/>
              </a:cxn>
              <a:cxn ang="0">
                <a:pos x="1198" y="18"/>
              </a:cxn>
              <a:cxn ang="0">
                <a:pos x="1241" y="36"/>
              </a:cxn>
              <a:cxn ang="0">
                <a:pos x="1289" y="54"/>
              </a:cxn>
              <a:cxn ang="0">
                <a:pos x="1331" y="90"/>
              </a:cxn>
              <a:cxn ang="0">
                <a:pos x="1373" y="132"/>
              </a:cxn>
              <a:cxn ang="0">
                <a:pos x="1415" y="180"/>
              </a:cxn>
              <a:cxn ang="0">
                <a:pos x="1457" y="210"/>
              </a:cxn>
              <a:cxn ang="0">
                <a:pos x="1506" y="233"/>
              </a:cxn>
              <a:cxn ang="0">
                <a:pos x="1548" y="257"/>
              </a:cxn>
              <a:cxn ang="0">
                <a:pos x="1590" y="299"/>
              </a:cxn>
              <a:cxn ang="0">
                <a:pos x="1632" y="341"/>
              </a:cxn>
              <a:cxn ang="0">
                <a:pos x="1680" y="353"/>
              </a:cxn>
              <a:cxn ang="0">
                <a:pos x="1722" y="395"/>
              </a:cxn>
              <a:cxn ang="0">
                <a:pos x="1765" y="413"/>
              </a:cxn>
              <a:cxn ang="0">
                <a:pos x="1807" y="443"/>
              </a:cxn>
              <a:cxn ang="0">
                <a:pos x="1855" y="437"/>
              </a:cxn>
              <a:cxn ang="0">
                <a:pos x="1897" y="437"/>
              </a:cxn>
              <a:cxn ang="0">
                <a:pos x="1939" y="419"/>
              </a:cxn>
              <a:cxn ang="0">
                <a:pos x="1981" y="383"/>
              </a:cxn>
              <a:cxn ang="0">
                <a:pos x="2024" y="347"/>
              </a:cxn>
              <a:cxn ang="0">
                <a:pos x="2072" y="311"/>
              </a:cxn>
              <a:cxn ang="0">
                <a:pos x="2114" y="275"/>
              </a:cxn>
              <a:cxn ang="0">
                <a:pos x="2156" y="245"/>
              </a:cxn>
              <a:cxn ang="0">
                <a:pos x="2198" y="222"/>
              </a:cxn>
              <a:cxn ang="0">
                <a:pos x="2246" y="210"/>
              </a:cxn>
              <a:cxn ang="0">
                <a:pos x="2289" y="204"/>
              </a:cxn>
              <a:cxn ang="0">
                <a:pos x="2331" y="210"/>
              </a:cxn>
              <a:cxn ang="0">
                <a:pos x="2373" y="198"/>
              </a:cxn>
              <a:cxn ang="0">
                <a:pos x="2421" y="180"/>
              </a:cxn>
              <a:cxn ang="0">
                <a:pos x="2463" y="156"/>
              </a:cxn>
              <a:cxn ang="0">
                <a:pos x="2505" y="144"/>
              </a:cxn>
              <a:cxn ang="0">
                <a:pos x="2548" y="126"/>
              </a:cxn>
            </a:cxnLst>
            <a:rect l="0" t="0" r="r" b="b"/>
            <a:pathLst>
              <a:path w="2572" h="449">
                <a:moveTo>
                  <a:pt x="0" y="168"/>
                </a:moveTo>
                <a:lnTo>
                  <a:pt x="24" y="192"/>
                </a:lnTo>
                <a:lnTo>
                  <a:pt x="42" y="216"/>
                </a:lnTo>
                <a:lnTo>
                  <a:pt x="66" y="239"/>
                </a:lnTo>
                <a:lnTo>
                  <a:pt x="90" y="257"/>
                </a:lnTo>
                <a:lnTo>
                  <a:pt x="108" y="281"/>
                </a:lnTo>
                <a:lnTo>
                  <a:pt x="132" y="299"/>
                </a:lnTo>
                <a:lnTo>
                  <a:pt x="150" y="311"/>
                </a:lnTo>
                <a:lnTo>
                  <a:pt x="174" y="329"/>
                </a:lnTo>
                <a:lnTo>
                  <a:pt x="199" y="341"/>
                </a:lnTo>
                <a:lnTo>
                  <a:pt x="217" y="353"/>
                </a:lnTo>
                <a:lnTo>
                  <a:pt x="241" y="365"/>
                </a:lnTo>
                <a:lnTo>
                  <a:pt x="265" y="359"/>
                </a:lnTo>
                <a:lnTo>
                  <a:pt x="283" y="353"/>
                </a:lnTo>
                <a:lnTo>
                  <a:pt x="307" y="341"/>
                </a:lnTo>
                <a:lnTo>
                  <a:pt x="325" y="329"/>
                </a:lnTo>
                <a:lnTo>
                  <a:pt x="349" y="311"/>
                </a:lnTo>
                <a:lnTo>
                  <a:pt x="373" y="293"/>
                </a:lnTo>
                <a:lnTo>
                  <a:pt x="391" y="275"/>
                </a:lnTo>
                <a:lnTo>
                  <a:pt x="415" y="263"/>
                </a:lnTo>
                <a:lnTo>
                  <a:pt x="433" y="257"/>
                </a:lnTo>
                <a:lnTo>
                  <a:pt x="458" y="263"/>
                </a:lnTo>
                <a:lnTo>
                  <a:pt x="482" y="269"/>
                </a:lnTo>
                <a:lnTo>
                  <a:pt x="500" y="281"/>
                </a:lnTo>
                <a:lnTo>
                  <a:pt x="524" y="287"/>
                </a:lnTo>
                <a:lnTo>
                  <a:pt x="548" y="293"/>
                </a:lnTo>
                <a:lnTo>
                  <a:pt x="566" y="311"/>
                </a:lnTo>
                <a:lnTo>
                  <a:pt x="590" y="293"/>
                </a:lnTo>
                <a:lnTo>
                  <a:pt x="608" y="275"/>
                </a:lnTo>
                <a:lnTo>
                  <a:pt x="632" y="251"/>
                </a:lnTo>
                <a:lnTo>
                  <a:pt x="656" y="227"/>
                </a:lnTo>
                <a:lnTo>
                  <a:pt x="674" y="210"/>
                </a:lnTo>
                <a:lnTo>
                  <a:pt x="698" y="198"/>
                </a:lnTo>
                <a:lnTo>
                  <a:pt x="717" y="192"/>
                </a:lnTo>
                <a:lnTo>
                  <a:pt x="741" y="180"/>
                </a:lnTo>
                <a:lnTo>
                  <a:pt x="765" y="168"/>
                </a:lnTo>
                <a:lnTo>
                  <a:pt x="783" y="162"/>
                </a:lnTo>
                <a:lnTo>
                  <a:pt x="807" y="150"/>
                </a:lnTo>
                <a:lnTo>
                  <a:pt x="831" y="138"/>
                </a:lnTo>
                <a:lnTo>
                  <a:pt x="849" y="138"/>
                </a:lnTo>
                <a:lnTo>
                  <a:pt x="873" y="120"/>
                </a:lnTo>
                <a:lnTo>
                  <a:pt x="891" y="114"/>
                </a:lnTo>
                <a:lnTo>
                  <a:pt x="915" y="102"/>
                </a:lnTo>
                <a:lnTo>
                  <a:pt x="939" y="90"/>
                </a:lnTo>
                <a:lnTo>
                  <a:pt x="957" y="78"/>
                </a:lnTo>
                <a:lnTo>
                  <a:pt x="982" y="66"/>
                </a:lnTo>
                <a:lnTo>
                  <a:pt x="1000" y="54"/>
                </a:lnTo>
                <a:lnTo>
                  <a:pt x="1024" y="48"/>
                </a:lnTo>
                <a:lnTo>
                  <a:pt x="1048" y="36"/>
                </a:lnTo>
                <a:lnTo>
                  <a:pt x="1066" y="30"/>
                </a:lnTo>
                <a:lnTo>
                  <a:pt x="1090" y="18"/>
                </a:lnTo>
                <a:lnTo>
                  <a:pt x="1114" y="0"/>
                </a:lnTo>
                <a:lnTo>
                  <a:pt x="1132" y="0"/>
                </a:lnTo>
                <a:lnTo>
                  <a:pt x="1156" y="0"/>
                </a:lnTo>
                <a:lnTo>
                  <a:pt x="1174" y="12"/>
                </a:lnTo>
                <a:lnTo>
                  <a:pt x="1198" y="18"/>
                </a:lnTo>
                <a:lnTo>
                  <a:pt x="1222" y="30"/>
                </a:lnTo>
                <a:lnTo>
                  <a:pt x="1241" y="36"/>
                </a:lnTo>
                <a:lnTo>
                  <a:pt x="1265" y="42"/>
                </a:lnTo>
                <a:lnTo>
                  <a:pt x="1289" y="54"/>
                </a:lnTo>
                <a:lnTo>
                  <a:pt x="1307" y="66"/>
                </a:lnTo>
                <a:lnTo>
                  <a:pt x="1331" y="90"/>
                </a:lnTo>
                <a:lnTo>
                  <a:pt x="1349" y="108"/>
                </a:lnTo>
                <a:lnTo>
                  <a:pt x="1373" y="132"/>
                </a:lnTo>
                <a:lnTo>
                  <a:pt x="1397" y="156"/>
                </a:lnTo>
                <a:lnTo>
                  <a:pt x="1415" y="180"/>
                </a:lnTo>
                <a:lnTo>
                  <a:pt x="1439" y="198"/>
                </a:lnTo>
                <a:lnTo>
                  <a:pt x="1457" y="210"/>
                </a:lnTo>
                <a:lnTo>
                  <a:pt x="1481" y="222"/>
                </a:lnTo>
                <a:lnTo>
                  <a:pt x="1506" y="233"/>
                </a:lnTo>
                <a:lnTo>
                  <a:pt x="1524" y="239"/>
                </a:lnTo>
                <a:lnTo>
                  <a:pt x="1548" y="257"/>
                </a:lnTo>
                <a:lnTo>
                  <a:pt x="1572" y="281"/>
                </a:lnTo>
                <a:lnTo>
                  <a:pt x="1590" y="299"/>
                </a:lnTo>
                <a:lnTo>
                  <a:pt x="1614" y="323"/>
                </a:lnTo>
                <a:lnTo>
                  <a:pt x="1632" y="341"/>
                </a:lnTo>
                <a:lnTo>
                  <a:pt x="1656" y="329"/>
                </a:lnTo>
                <a:lnTo>
                  <a:pt x="1680" y="353"/>
                </a:lnTo>
                <a:lnTo>
                  <a:pt x="1698" y="371"/>
                </a:lnTo>
                <a:lnTo>
                  <a:pt x="1722" y="395"/>
                </a:lnTo>
                <a:lnTo>
                  <a:pt x="1740" y="413"/>
                </a:lnTo>
                <a:lnTo>
                  <a:pt x="1765" y="413"/>
                </a:lnTo>
                <a:lnTo>
                  <a:pt x="1789" y="419"/>
                </a:lnTo>
                <a:lnTo>
                  <a:pt x="1807" y="443"/>
                </a:lnTo>
                <a:lnTo>
                  <a:pt x="1831" y="449"/>
                </a:lnTo>
                <a:lnTo>
                  <a:pt x="1855" y="437"/>
                </a:lnTo>
                <a:lnTo>
                  <a:pt x="1873" y="437"/>
                </a:lnTo>
                <a:lnTo>
                  <a:pt x="1897" y="437"/>
                </a:lnTo>
                <a:lnTo>
                  <a:pt x="1915" y="425"/>
                </a:lnTo>
                <a:lnTo>
                  <a:pt x="1939" y="419"/>
                </a:lnTo>
                <a:lnTo>
                  <a:pt x="1963" y="401"/>
                </a:lnTo>
                <a:lnTo>
                  <a:pt x="1981" y="383"/>
                </a:lnTo>
                <a:lnTo>
                  <a:pt x="2005" y="365"/>
                </a:lnTo>
                <a:lnTo>
                  <a:pt x="2024" y="347"/>
                </a:lnTo>
                <a:lnTo>
                  <a:pt x="2048" y="329"/>
                </a:lnTo>
                <a:lnTo>
                  <a:pt x="2072" y="311"/>
                </a:lnTo>
                <a:lnTo>
                  <a:pt x="2090" y="293"/>
                </a:lnTo>
                <a:lnTo>
                  <a:pt x="2114" y="275"/>
                </a:lnTo>
                <a:lnTo>
                  <a:pt x="2138" y="263"/>
                </a:lnTo>
                <a:lnTo>
                  <a:pt x="2156" y="245"/>
                </a:lnTo>
                <a:lnTo>
                  <a:pt x="2180" y="233"/>
                </a:lnTo>
                <a:lnTo>
                  <a:pt x="2198" y="222"/>
                </a:lnTo>
                <a:lnTo>
                  <a:pt x="2222" y="216"/>
                </a:lnTo>
                <a:lnTo>
                  <a:pt x="2246" y="210"/>
                </a:lnTo>
                <a:lnTo>
                  <a:pt x="2264" y="204"/>
                </a:lnTo>
                <a:lnTo>
                  <a:pt x="2289" y="204"/>
                </a:lnTo>
                <a:lnTo>
                  <a:pt x="2307" y="210"/>
                </a:lnTo>
                <a:lnTo>
                  <a:pt x="2331" y="210"/>
                </a:lnTo>
                <a:lnTo>
                  <a:pt x="2355" y="204"/>
                </a:lnTo>
                <a:lnTo>
                  <a:pt x="2373" y="198"/>
                </a:lnTo>
                <a:lnTo>
                  <a:pt x="2397" y="186"/>
                </a:lnTo>
                <a:lnTo>
                  <a:pt x="2421" y="180"/>
                </a:lnTo>
                <a:lnTo>
                  <a:pt x="2439" y="168"/>
                </a:lnTo>
                <a:lnTo>
                  <a:pt x="2463" y="156"/>
                </a:lnTo>
                <a:lnTo>
                  <a:pt x="2481" y="150"/>
                </a:lnTo>
                <a:lnTo>
                  <a:pt x="2505" y="144"/>
                </a:lnTo>
                <a:lnTo>
                  <a:pt x="2530" y="132"/>
                </a:lnTo>
                <a:lnTo>
                  <a:pt x="2548" y="126"/>
                </a:lnTo>
                <a:lnTo>
                  <a:pt x="2572" y="114"/>
                </a:lnTo>
              </a:path>
            </a:pathLst>
          </a:custGeom>
          <a:noFill/>
          <a:ln w="381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89" name="Freeform 137"/>
          <p:cNvSpPr>
            <a:spLocks/>
          </p:cNvSpPr>
          <p:nvPr/>
        </p:nvSpPr>
        <p:spPr bwMode="auto">
          <a:xfrm>
            <a:off x="3363913" y="3671888"/>
            <a:ext cx="5589587" cy="989012"/>
          </a:xfrm>
          <a:custGeom>
            <a:avLst/>
            <a:gdLst/>
            <a:ahLst/>
            <a:cxnLst>
              <a:cxn ang="0">
                <a:pos x="24" y="174"/>
              </a:cxn>
              <a:cxn ang="0">
                <a:pos x="66" y="239"/>
              </a:cxn>
              <a:cxn ang="0">
                <a:pos x="108" y="293"/>
              </a:cxn>
              <a:cxn ang="0">
                <a:pos x="150" y="335"/>
              </a:cxn>
              <a:cxn ang="0">
                <a:pos x="199" y="371"/>
              </a:cxn>
              <a:cxn ang="0">
                <a:pos x="241" y="395"/>
              </a:cxn>
              <a:cxn ang="0">
                <a:pos x="283" y="431"/>
              </a:cxn>
              <a:cxn ang="0">
                <a:pos x="325" y="449"/>
              </a:cxn>
              <a:cxn ang="0">
                <a:pos x="373" y="419"/>
              </a:cxn>
              <a:cxn ang="0">
                <a:pos x="415" y="371"/>
              </a:cxn>
              <a:cxn ang="0">
                <a:pos x="458" y="317"/>
              </a:cxn>
              <a:cxn ang="0">
                <a:pos x="500" y="293"/>
              </a:cxn>
              <a:cxn ang="0">
                <a:pos x="548" y="311"/>
              </a:cxn>
              <a:cxn ang="0">
                <a:pos x="590" y="341"/>
              </a:cxn>
              <a:cxn ang="0">
                <a:pos x="632" y="347"/>
              </a:cxn>
              <a:cxn ang="0">
                <a:pos x="674" y="359"/>
              </a:cxn>
              <a:cxn ang="0">
                <a:pos x="717" y="311"/>
              </a:cxn>
              <a:cxn ang="0">
                <a:pos x="765" y="269"/>
              </a:cxn>
              <a:cxn ang="0">
                <a:pos x="807" y="227"/>
              </a:cxn>
              <a:cxn ang="0">
                <a:pos x="849" y="191"/>
              </a:cxn>
              <a:cxn ang="0">
                <a:pos x="891" y="156"/>
              </a:cxn>
              <a:cxn ang="0">
                <a:pos x="939" y="126"/>
              </a:cxn>
              <a:cxn ang="0">
                <a:pos x="982" y="90"/>
              </a:cxn>
              <a:cxn ang="0">
                <a:pos x="1024" y="54"/>
              </a:cxn>
              <a:cxn ang="0">
                <a:pos x="1066" y="18"/>
              </a:cxn>
              <a:cxn ang="0">
                <a:pos x="1114" y="12"/>
              </a:cxn>
              <a:cxn ang="0">
                <a:pos x="1156" y="0"/>
              </a:cxn>
              <a:cxn ang="0">
                <a:pos x="1198" y="12"/>
              </a:cxn>
              <a:cxn ang="0">
                <a:pos x="1241" y="24"/>
              </a:cxn>
              <a:cxn ang="0">
                <a:pos x="1289" y="36"/>
              </a:cxn>
              <a:cxn ang="0">
                <a:pos x="1331" y="54"/>
              </a:cxn>
              <a:cxn ang="0">
                <a:pos x="1373" y="96"/>
              </a:cxn>
              <a:cxn ang="0">
                <a:pos x="1415" y="132"/>
              </a:cxn>
              <a:cxn ang="0">
                <a:pos x="1457" y="162"/>
              </a:cxn>
              <a:cxn ang="0">
                <a:pos x="1506" y="203"/>
              </a:cxn>
              <a:cxn ang="0">
                <a:pos x="1548" y="221"/>
              </a:cxn>
              <a:cxn ang="0">
                <a:pos x="1590" y="281"/>
              </a:cxn>
              <a:cxn ang="0">
                <a:pos x="1632" y="341"/>
              </a:cxn>
              <a:cxn ang="0">
                <a:pos x="1680" y="395"/>
              </a:cxn>
              <a:cxn ang="0">
                <a:pos x="1722" y="449"/>
              </a:cxn>
              <a:cxn ang="0">
                <a:pos x="1765" y="449"/>
              </a:cxn>
              <a:cxn ang="0">
                <a:pos x="1807" y="437"/>
              </a:cxn>
              <a:cxn ang="0">
                <a:pos x="1855" y="413"/>
              </a:cxn>
              <a:cxn ang="0">
                <a:pos x="1897" y="377"/>
              </a:cxn>
              <a:cxn ang="0">
                <a:pos x="1939" y="329"/>
              </a:cxn>
              <a:cxn ang="0">
                <a:pos x="1981" y="305"/>
              </a:cxn>
              <a:cxn ang="0">
                <a:pos x="2024" y="275"/>
              </a:cxn>
              <a:cxn ang="0">
                <a:pos x="2072" y="257"/>
              </a:cxn>
              <a:cxn ang="0">
                <a:pos x="2114" y="239"/>
              </a:cxn>
              <a:cxn ang="0">
                <a:pos x="2156" y="227"/>
              </a:cxn>
              <a:cxn ang="0">
                <a:pos x="2198" y="215"/>
              </a:cxn>
              <a:cxn ang="0">
                <a:pos x="2246" y="221"/>
              </a:cxn>
              <a:cxn ang="0">
                <a:pos x="2289" y="239"/>
              </a:cxn>
              <a:cxn ang="0">
                <a:pos x="2331" y="257"/>
              </a:cxn>
              <a:cxn ang="0">
                <a:pos x="2373" y="257"/>
              </a:cxn>
              <a:cxn ang="0">
                <a:pos x="2421" y="245"/>
              </a:cxn>
              <a:cxn ang="0">
                <a:pos x="2463" y="215"/>
              </a:cxn>
              <a:cxn ang="0">
                <a:pos x="2505" y="191"/>
              </a:cxn>
              <a:cxn ang="0">
                <a:pos x="2548" y="156"/>
              </a:cxn>
            </a:cxnLst>
            <a:rect l="0" t="0" r="r" b="b"/>
            <a:pathLst>
              <a:path w="2572" h="455">
                <a:moveTo>
                  <a:pt x="0" y="144"/>
                </a:moveTo>
                <a:lnTo>
                  <a:pt x="24" y="174"/>
                </a:lnTo>
                <a:lnTo>
                  <a:pt x="42" y="209"/>
                </a:lnTo>
                <a:lnTo>
                  <a:pt x="66" y="239"/>
                </a:lnTo>
                <a:lnTo>
                  <a:pt x="90" y="263"/>
                </a:lnTo>
                <a:lnTo>
                  <a:pt x="108" y="293"/>
                </a:lnTo>
                <a:lnTo>
                  <a:pt x="132" y="317"/>
                </a:lnTo>
                <a:lnTo>
                  <a:pt x="150" y="335"/>
                </a:lnTo>
                <a:lnTo>
                  <a:pt x="174" y="353"/>
                </a:lnTo>
                <a:lnTo>
                  <a:pt x="199" y="371"/>
                </a:lnTo>
                <a:lnTo>
                  <a:pt x="217" y="395"/>
                </a:lnTo>
                <a:lnTo>
                  <a:pt x="241" y="395"/>
                </a:lnTo>
                <a:lnTo>
                  <a:pt x="265" y="413"/>
                </a:lnTo>
                <a:lnTo>
                  <a:pt x="283" y="431"/>
                </a:lnTo>
                <a:lnTo>
                  <a:pt x="307" y="443"/>
                </a:lnTo>
                <a:lnTo>
                  <a:pt x="325" y="449"/>
                </a:lnTo>
                <a:lnTo>
                  <a:pt x="349" y="437"/>
                </a:lnTo>
                <a:lnTo>
                  <a:pt x="373" y="419"/>
                </a:lnTo>
                <a:lnTo>
                  <a:pt x="391" y="395"/>
                </a:lnTo>
                <a:lnTo>
                  <a:pt x="415" y="371"/>
                </a:lnTo>
                <a:lnTo>
                  <a:pt x="433" y="341"/>
                </a:lnTo>
                <a:lnTo>
                  <a:pt x="458" y="317"/>
                </a:lnTo>
                <a:lnTo>
                  <a:pt x="482" y="299"/>
                </a:lnTo>
                <a:lnTo>
                  <a:pt x="500" y="293"/>
                </a:lnTo>
                <a:lnTo>
                  <a:pt x="524" y="299"/>
                </a:lnTo>
                <a:lnTo>
                  <a:pt x="548" y="311"/>
                </a:lnTo>
                <a:lnTo>
                  <a:pt x="566" y="323"/>
                </a:lnTo>
                <a:lnTo>
                  <a:pt x="590" y="341"/>
                </a:lnTo>
                <a:lnTo>
                  <a:pt x="608" y="347"/>
                </a:lnTo>
                <a:lnTo>
                  <a:pt x="632" y="347"/>
                </a:lnTo>
                <a:lnTo>
                  <a:pt x="656" y="359"/>
                </a:lnTo>
                <a:lnTo>
                  <a:pt x="674" y="359"/>
                </a:lnTo>
                <a:lnTo>
                  <a:pt x="698" y="335"/>
                </a:lnTo>
                <a:lnTo>
                  <a:pt x="717" y="311"/>
                </a:lnTo>
                <a:lnTo>
                  <a:pt x="741" y="287"/>
                </a:lnTo>
                <a:lnTo>
                  <a:pt x="765" y="269"/>
                </a:lnTo>
                <a:lnTo>
                  <a:pt x="783" y="245"/>
                </a:lnTo>
                <a:lnTo>
                  <a:pt x="807" y="227"/>
                </a:lnTo>
                <a:lnTo>
                  <a:pt x="831" y="203"/>
                </a:lnTo>
                <a:lnTo>
                  <a:pt x="849" y="191"/>
                </a:lnTo>
                <a:lnTo>
                  <a:pt x="873" y="174"/>
                </a:lnTo>
                <a:lnTo>
                  <a:pt x="891" y="156"/>
                </a:lnTo>
                <a:lnTo>
                  <a:pt x="915" y="144"/>
                </a:lnTo>
                <a:lnTo>
                  <a:pt x="939" y="126"/>
                </a:lnTo>
                <a:lnTo>
                  <a:pt x="957" y="108"/>
                </a:lnTo>
                <a:lnTo>
                  <a:pt x="982" y="90"/>
                </a:lnTo>
                <a:lnTo>
                  <a:pt x="1000" y="72"/>
                </a:lnTo>
                <a:lnTo>
                  <a:pt x="1024" y="54"/>
                </a:lnTo>
                <a:lnTo>
                  <a:pt x="1048" y="36"/>
                </a:lnTo>
                <a:lnTo>
                  <a:pt x="1066" y="18"/>
                </a:lnTo>
                <a:lnTo>
                  <a:pt x="1090" y="12"/>
                </a:lnTo>
                <a:lnTo>
                  <a:pt x="1114" y="12"/>
                </a:lnTo>
                <a:lnTo>
                  <a:pt x="1132" y="6"/>
                </a:lnTo>
                <a:lnTo>
                  <a:pt x="1156" y="0"/>
                </a:lnTo>
                <a:lnTo>
                  <a:pt x="1174" y="0"/>
                </a:lnTo>
                <a:lnTo>
                  <a:pt x="1198" y="12"/>
                </a:lnTo>
                <a:lnTo>
                  <a:pt x="1222" y="12"/>
                </a:lnTo>
                <a:lnTo>
                  <a:pt x="1241" y="24"/>
                </a:lnTo>
                <a:lnTo>
                  <a:pt x="1265" y="30"/>
                </a:lnTo>
                <a:lnTo>
                  <a:pt x="1289" y="36"/>
                </a:lnTo>
                <a:lnTo>
                  <a:pt x="1307" y="42"/>
                </a:lnTo>
                <a:lnTo>
                  <a:pt x="1331" y="54"/>
                </a:lnTo>
                <a:lnTo>
                  <a:pt x="1349" y="78"/>
                </a:lnTo>
                <a:lnTo>
                  <a:pt x="1373" y="96"/>
                </a:lnTo>
                <a:lnTo>
                  <a:pt x="1397" y="114"/>
                </a:lnTo>
                <a:lnTo>
                  <a:pt x="1415" y="132"/>
                </a:lnTo>
                <a:lnTo>
                  <a:pt x="1439" y="144"/>
                </a:lnTo>
                <a:lnTo>
                  <a:pt x="1457" y="162"/>
                </a:lnTo>
                <a:lnTo>
                  <a:pt x="1481" y="180"/>
                </a:lnTo>
                <a:lnTo>
                  <a:pt x="1506" y="203"/>
                </a:lnTo>
                <a:lnTo>
                  <a:pt x="1524" y="221"/>
                </a:lnTo>
                <a:lnTo>
                  <a:pt x="1548" y="221"/>
                </a:lnTo>
                <a:lnTo>
                  <a:pt x="1572" y="251"/>
                </a:lnTo>
                <a:lnTo>
                  <a:pt x="1590" y="281"/>
                </a:lnTo>
                <a:lnTo>
                  <a:pt x="1614" y="311"/>
                </a:lnTo>
                <a:lnTo>
                  <a:pt x="1632" y="341"/>
                </a:lnTo>
                <a:lnTo>
                  <a:pt x="1656" y="365"/>
                </a:lnTo>
                <a:lnTo>
                  <a:pt x="1680" y="395"/>
                </a:lnTo>
                <a:lnTo>
                  <a:pt x="1698" y="425"/>
                </a:lnTo>
                <a:lnTo>
                  <a:pt x="1722" y="449"/>
                </a:lnTo>
                <a:lnTo>
                  <a:pt x="1740" y="455"/>
                </a:lnTo>
                <a:lnTo>
                  <a:pt x="1765" y="449"/>
                </a:lnTo>
                <a:lnTo>
                  <a:pt x="1789" y="449"/>
                </a:lnTo>
                <a:lnTo>
                  <a:pt x="1807" y="437"/>
                </a:lnTo>
                <a:lnTo>
                  <a:pt x="1831" y="425"/>
                </a:lnTo>
                <a:lnTo>
                  <a:pt x="1855" y="413"/>
                </a:lnTo>
                <a:lnTo>
                  <a:pt x="1873" y="395"/>
                </a:lnTo>
                <a:lnTo>
                  <a:pt x="1897" y="377"/>
                </a:lnTo>
                <a:lnTo>
                  <a:pt x="1915" y="353"/>
                </a:lnTo>
                <a:lnTo>
                  <a:pt x="1939" y="329"/>
                </a:lnTo>
                <a:lnTo>
                  <a:pt x="1963" y="305"/>
                </a:lnTo>
                <a:lnTo>
                  <a:pt x="1981" y="305"/>
                </a:lnTo>
                <a:lnTo>
                  <a:pt x="2005" y="287"/>
                </a:lnTo>
                <a:lnTo>
                  <a:pt x="2024" y="275"/>
                </a:lnTo>
                <a:lnTo>
                  <a:pt x="2048" y="263"/>
                </a:lnTo>
                <a:lnTo>
                  <a:pt x="2072" y="257"/>
                </a:lnTo>
                <a:lnTo>
                  <a:pt x="2090" y="245"/>
                </a:lnTo>
                <a:lnTo>
                  <a:pt x="2114" y="239"/>
                </a:lnTo>
                <a:lnTo>
                  <a:pt x="2138" y="233"/>
                </a:lnTo>
                <a:lnTo>
                  <a:pt x="2156" y="227"/>
                </a:lnTo>
                <a:lnTo>
                  <a:pt x="2180" y="221"/>
                </a:lnTo>
                <a:lnTo>
                  <a:pt x="2198" y="215"/>
                </a:lnTo>
                <a:lnTo>
                  <a:pt x="2222" y="215"/>
                </a:lnTo>
                <a:lnTo>
                  <a:pt x="2246" y="221"/>
                </a:lnTo>
                <a:lnTo>
                  <a:pt x="2264" y="227"/>
                </a:lnTo>
                <a:lnTo>
                  <a:pt x="2289" y="239"/>
                </a:lnTo>
                <a:lnTo>
                  <a:pt x="2307" y="251"/>
                </a:lnTo>
                <a:lnTo>
                  <a:pt x="2331" y="257"/>
                </a:lnTo>
                <a:lnTo>
                  <a:pt x="2355" y="263"/>
                </a:lnTo>
                <a:lnTo>
                  <a:pt x="2373" y="257"/>
                </a:lnTo>
                <a:lnTo>
                  <a:pt x="2397" y="245"/>
                </a:lnTo>
                <a:lnTo>
                  <a:pt x="2421" y="245"/>
                </a:lnTo>
                <a:lnTo>
                  <a:pt x="2439" y="227"/>
                </a:lnTo>
                <a:lnTo>
                  <a:pt x="2463" y="215"/>
                </a:lnTo>
                <a:lnTo>
                  <a:pt x="2481" y="203"/>
                </a:lnTo>
                <a:lnTo>
                  <a:pt x="2505" y="191"/>
                </a:lnTo>
                <a:lnTo>
                  <a:pt x="2530" y="174"/>
                </a:lnTo>
                <a:lnTo>
                  <a:pt x="2548" y="156"/>
                </a:lnTo>
                <a:lnTo>
                  <a:pt x="2572" y="144"/>
                </a:lnTo>
              </a:path>
            </a:pathLst>
          </a:custGeom>
          <a:noFill/>
          <a:ln w="381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00" name="Line 148"/>
          <p:cNvSpPr>
            <a:spLocks noChangeShapeType="1"/>
          </p:cNvSpPr>
          <p:nvPr/>
        </p:nvSpPr>
        <p:spPr bwMode="auto">
          <a:xfrm flipH="1">
            <a:off x="7629525" y="3114675"/>
            <a:ext cx="184150" cy="1220788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01" name="Line 149"/>
          <p:cNvSpPr>
            <a:spLocks noChangeShapeType="1"/>
          </p:cNvSpPr>
          <p:nvPr/>
        </p:nvSpPr>
        <p:spPr bwMode="auto">
          <a:xfrm>
            <a:off x="7199313" y="3297238"/>
            <a:ext cx="52387" cy="1350962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02" name="Line 150"/>
          <p:cNvSpPr>
            <a:spLocks noChangeShapeType="1"/>
          </p:cNvSpPr>
          <p:nvPr/>
        </p:nvSpPr>
        <p:spPr bwMode="auto">
          <a:xfrm>
            <a:off x="4594225" y="3074988"/>
            <a:ext cx="195263" cy="137795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03" name="Line 151"/>
          <p:cNvSpPr>
            <a:spLocks noChangeShapeType="1"/>
          </p:cNvSpPr>
          <p:nvPr/>
        </p:nvSpPr>
        <p:spPr bwMode="auto">
          <a:xfrm>
            <a:off x="3978275" y="3165475"/>
            <a:ext cx="196850" cy="1417638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06" name="Text Box 154"/>
          <p:cNvSpPr txBox="1">
            <a:spLocks noChangeArrowheads="1"/>
          </p:cNvSpPr>
          <p:nvPr/>
        </p:nvSpPr>
        <p:spPr bwMode="auto">
          <a:xfrm>
            <a:off x="5094288" y="3859213"/>
            <a:ext cx="16891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sz="2800" b="1" i="0">
                <a:solidFill>
                  <a:srgbClr val="FF33CC"/>
                </a:solidFill>
              </a:rPr>
              <a:t>DTW</a:t>
            </a:r>
          </a:p>
          <a:p>
            <a:pPr algn="ctr"/>
            <a:r>
              <a:rPr lang="en-US" sz="2800" b="1" i="0">
                <a:solidFill>
                  <a:srgbClr val="FF33CC"/>
                </a:solidFill>
              </a:rPr>
              <a:t>Alignment</a:t>
            </a:r>
          </a:p>
        </p:txBody>
      </p:sp>
      <p:sp>
        <p:nvSpPr>
          <p:cNvPr id="23711" name="Rectangle 159"/>
          <p:cNvSpPr>
            <a:spLocks noChangeArrowheads="1"/>
          </p:cNvSpPr>
          <p:nvPr/>
        </p:nvSpPr>
        <p:spPr bwMode="auto">
          <a:xfrm>
            <a:off x="128588" y="220663"/>
            <a:ext cx="4348162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2800" b="1" i="0">
              <a:solidFill>
                <a:srgbClr val="FFFF00"/>
              </a:solidFill>
            </a:endParaRPr>
          </a:p>
          <a:p>
            <a:endParaRPr lang="en-US" b="1" i="0">
              <a:solidFill>
                <a:srgbClr val="FFFF00"/>
              </a:solidFill>
            </a:endParaRPr>
          </a:p>
        </p:txBody>
      </p:sp>
      <p:sp>
        <p:nvSpPr>
          <p:cNvPr id="23693" name="Line 141"/>
          <p:cNvSpPr>
            <a:spLocks noChangeShapeType="1"/>
          </p:cNvSpPr>
          <p:nvPr/>
        </p:nvSpPr>
        <p:spPr bwMode="auto">
          <a:xfrm flipH="1">
            <a:off x="3971925" y="984250"/>
            <a:ext cx="1660525" cy="2187575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694" name="Line 142"/>
          <p:cNvSpPr>
            <a:spLocks noChangeShapeType="1"/>
          </p:cNvSpPr>
          <p:nvPr/>
        </p:nvSpPr>
        <p:spPr bwMode="auto">
          <a:xfrm flipH="1">
            <a:off x="4594225" y="617538"/>
            <a:ext cx="1390650" cy="24638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696" name="Line 144"/>
          <p:cNvSpPr>
            <a:spLocks noChangeShapeType="1"/>
          </p:cNvSpPr>
          <p:nvPr/>
        </p:nvSpPr>
        <p:spPr bwMode="auto">
          <a:xfrm>
            <a:off x="4778375" y="4445000"/>
            <a:ext cx="1271588" cy="846138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697" name="Line 145"/>
          <p:cNvSpPr>
            <a:spLocks noChangeShapeType="1"/>
          </p:cNvSpPr>
          <p:nvPr/>
        </p:nvSpPr>
        <p:spPr bwMode="auto">
          <a:xfrm>
            <a:off x="4170363" y="4572000"/>
            <a:ext cx="1527175" cy="996950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692" name="Line 140"/>
          <p:cNvSpPr>
            <a:spLocks noChangeShapeType="1"/>
          </p:cNvSpPr>
          <p:nvPr/>
        </p:nvSpPr>
        <p:spPr bwMode="auto">
          <a:xfrm>
            <a:off x="6432550" y="1335088"/>
            <a:ext cx="765175" cy="196532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695" name="Line 143"/>
          <p:cNvSpPr>
            <a:spLocks noChangeShapeType="1"/>
          </p:cNvSpPr>
          <p:nvPr/>
        </p:nvSpPr>
        <p:spPr bwMode="auto">
          <a:xfrm>
            <a:off x="6354763" y="1814513"/>
            <a:ext cx="1457325" cy="1304925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698" name="Line 146"/>
          <p:cNvSpPr>
            <a:spLocks noChangeShapeType="1"/>
          </p:cNvSpPr>
          <p:nvPr/>
        </p:nvSpPr>
        <p:spPr bwMode="auto">
          <a:xfrm flipH="1">
            <a:off x="6562725" y="4632325"/>
            <a:ext cx="693738" cy="12827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699" name="Line 147"/>
          <p:cNvSpPr>
            <a:spLocks noChangeShapeType="1"/>
          </p:cNvSpPr>
          <p:nvPr/>
        </p:nvSpPr>
        <p:spPr bwMode="auto">
          <a:xfrm flipH="1">
            <a:off x="6523038" y="4329113"/>
            <a:ext cx="1108075" cy="2074862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52400" y="6096000"/>
            <a:ext cx="3022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One-to-many</a:t>
            </a:r>
            <a:r>
              <a:rPr lang="en-US" sz="2400" dirty="0">
                <a:solidFill>
                  <a:schemeClr val="bg1"/>
                </a:solidFill>
              </a:rPr>
              <a:t> mapping</a:t>
            </a:r>
            <a:endParaRPr lang="en-US" sz="2400" dirty="0"/>
          </a:p>
        </p:txBody>
      </p:sp>
      <p:sp>
        <p:nvSpPr>
          <p:cNvPr id="92" name="TextBox 91"/>
          <p:cNvSpPr txBox="1"/>
          <p:nvPr/>
        </p:nvSpPr>
        <p:spPr>
          <a:xfrm>
            <a:off x="304801" y="381000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Quick Reminder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We saw we could use the DTW distance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"/>
          <p:cNvGrpSpPr>
            <a:grpSpLocks/>
          </p:cNvGrpSpPr>
          <p:nvPr/>
        </p:nvGrpSpPr>
        <p:grpSpPr bwMode="auto">
          <a:xfrm>
            <a:off x="1143000" y="838200"/>
            <a:ext cx="3276600" cy="3035300"/>
            <a:chOff x="624" y="912"/>
            <a:chExt cx="2016" cy="1912"/>
          </a:xfrm>
        </p:grpSpPr>
        <p:grpSp>
          <p:nvGrpSpPr>
            <p:cNvPr id="48202" name="Group 3"/>
            <p:cNvGrpSpPr>
              <a:grpSpLocks/>
            </p:cNvGrpSpPr>
            <p:nvPr/>
          </p:nvGrpSpPr>
          <p:grpSpPr bwMode="auto">
            <a:xfrm>
              <a:off x="624" y="912"/>
              <a:ext cx="2016" cy="1912"/>
              <a:chOff x="240" y="768"/>
              <a:chExt cx="3696" cy="3617"/>
            </a:xfrm>
          </p:grpSpPr>
          <p:grpSp>
            <p:nvGrpSpPr>
              <p:cNvPr id="48206" name="Group 4"/>
              <p:cNvGrpSpPr>
                <a:grpSpLocks/>
              </p:cNvGrpSpPr>
              <p:nvPr/>
            </p:nvGrpSpPr>
            <p:grpSpPr bwMode="auto">
              <a:xfrm>
                <a:off x="912" y="768"/>
                <a:ext cx="2880" cy="2880"/>
                <a:chOff x="1488" y="720"/>
                <a:chExt cx="2880" cy="2880"/>
              </a:xfrm>
            </p:grpSpPr>
            <p:sp>
              <p:nvSpPr>
                <p:cNvPr id="48217" name="Line 5"/>
                <p:cNvSpPr>
                  <a:spLocks noChangeShapeType="1"/>
                </p:cNvSpPr>
                <p:nvPr/>
              </p:nvSpPr>
              <p:spPr bwMode="auto">
                <a:xfrm>
                  <a:off x="1488" y="720"/>
                  <a:ext cx="28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218" name="Line 6"/>
                <p:cNvSpPr>
                  <a:spLocks noChangeShapeType="1"/>
                </p:cNvSpPr>
                <p:nvPr/>
              </p:nvSpPr>
              <p:spPr bwMode="auto">
                <a:xfrm>
                  <a:off x="4368" y="720"/>
                  <a:ext cx="0" cy="28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8207" name="Group 7"/>
              <p:cNvGrpSpPr>
                <a:grpSpLocks/>
              </p:cNvGrpSpPr>
              <p:nvPr/>
            </p:nvGrpSpPr>
            <p:grpSpPr bwMode="auto">
              <a:xfrm>
                <a:off x="240" y="768"/>
                <a:ext cx="672" cy="3121"/>
                <a:chOff x="816" y="720"/>
                <a:chExt cx="672" cy="3121"/>
              </a:xfrm>
            </p:grpSpPr>
            <p:sp>
              <p:nvSpPr>
                <p:cNvPr id="48213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488" y="720"/>
                  <a:ext cx="0" cy="28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214" name="Text Box 9"/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155" y="2089"/>
                  <a:ext cx="1727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200"/>
                    <a:t>True Positive Rate</a:t>
                  </a:r>
                </a:p>
              </p:txBody>
            </p:sp>
            <p:sp>
              <p:nvSpPr>
                <p:cNvPr id="4821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104" y="3406"/>
                  <a:ext cx="337" cy="4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900"/>
                    <a:t>0%</a:t>
                  </a:r>
                </a:p>
              </p:txBody>
            </p:sp>
            <p:sp>
              <p:nvSpPr>
                <p:cNvPr id="482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816" y="767"/>
                  <a:ext cx="625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/>
                    <a:t>100%</a:t>
                  </a:r>
                </a:p>
              </p:txBody>
            </p:sp>
          </p:grpSp>
          <p:grpSp>
            <p:nvGrpSpPr>
              <p:cNvPr id="48208" name="Group 12"/>
              <p:cNvGrpSpPr>
                <a:grpSpLocks/>
              </p:cNvGrpSpPr>
              <p:nvPr/>
            </p:nvGrpSpPr>
            <p:grpSpPr bwMode="auto">
              <a:xfrm>
                <a:off x="818" y="3648"/>
                <a:ext cx="3118" cy="737"/>
                <a:chOff x="1394" y="3600"/>
                <a:chExt cx="3118" cy="737"/>
              </a:xfrm>
            </p:grpSpPr>
            <p:sp>
              <p:nvSpPr>
                <p:cNvPr id="48209" name="Line 1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2928" y="2160"/>
                  <a:ext cx="0" cy="28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2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05" y="3792"/>
                  <a:ext cx="1536" cy="5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200"/>
                    <a:t>False Positive Rate</a:t>
                  </a:r>
                </a:p>
              </p:txBody>
            </p:sp>
            <p:sp>
              <p:nvSpPr>
                <p:cNvPr id="4821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394" y="3694"/>
                  <a:ext cx="335" cy="4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/>
                    <a:t>0%</a:t>
                  </a:r>
                </a:p>
              </p:txBody>
            </p:sp>
            <p:sp>
              <p:nvSpPr>
                <p:cNvPr id="4821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984" y="3645"/>
                  <a:ext cx="528" cy="4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/>
                    <a:t>100%</a:t>
                  </a:r>
                </a:p>
              </p:txBody>
            </p:sp>
          </p:grpSp>
        </p:grpSp>
        <p:grpSp>
          <p:nvGrpSpPr>
            <p:cNvPr id="48203" name="Group 17"/>
            <p:cNvGrpSpPr>
              <a:grpSpLocks/>
            </p:cNvGrpSpPr>
            <p:nvPr/>
          </p:nvGrpSpPr>
          <p:grpSpPr bwMode="auto">
            <a:xfrm>
              <a:off x="1008" y="912"/>
              <a:ext cx="1536" cy="1488"/>
              <a:chOff x="1008" y="912"/>
              <a:chExt cx="1536" cy="1488"/>
            </a:xfrm>
          </p:grpSpPr>
          <p:sp>
            <p:nvSpPr>
              <p:cNvPr id="48204" name="Line 18"/>
              <p:cNvSpPr>
                <a:spLocks noChangeShapeType="1"/>
              </p:cNvSpPr>
              <p:nvPr/>
            </p:nvSpPr>
            <p:spPr bwMode="auto">
              <a:xfrm flipH="1">
                <a:off x="1008" y="912"/>
                <a:ext cx="153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5" name="Line 19"/>
              <p:cNvSpPr>
                <a:spLocks noChangeShapeType="1"/>
              </p:cNvSpPr>
              <p:nvPr/>
            </p:nvSpPr>
            <p:spPr bwMode="auto">
              <a:xfrm rot="5400000" flipH="1">
                <a:off x="264" y="1656"/>
                <a:ext cx="14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8131" name="Group 20"/>
          <p:cNvGrpSpPr>
            <a:grpSpLocks/>
          </p:cNvGrpSpPr>
          <p:nvPr/>
        </p:nvGrpSpPr>
        <p:grpSpPr bwMode="auto">
          <a:xfrm>
            <a:off x="5181600" y="838200"/>
            <a:ext cx="3276600" cy="2938463"/>
            <a:chOff x="3216" y="912"/>
            <a:chExt cx="1968" cy="1851"/>
          </a:xfrm>
        </p:grpSpPr>
        <p:grpSp>
          <p:nvGrpSpPr>
            <p:cNvPr id="48187" name="Group 21"/>
            <p:cNvGrpSpPr>
              <a:grpSpLocks/>
            </p:cNvGrpSpPr>
            <p:nvPr/>
          </p:nvGrpSpPr>
          <p:grpSpPr bwMode="auto">
            <a:xfrm>
              <a:off x="3216" y="912"/>
              <a:ext cx="1968" cy="1851"/>
              <a:chOff x="240" y="768"/>
              <a:chExt cx="3696" cy="3638"/>
            </a:xfrm>
          </p:grpSpPr>
          <p:grpSp>
            <p:nvGrpSpPr>
              <p:cNvPr id="48189" name="Group 22"/>
              <p:cNvGrpSpPr>
                <a:grpSpLocks/>
              </p:cNvGrpSpPr>
              <p:nvPr/>
            </p:nvGrpSpPr>
            <p:grpSpPr bwMode="auto">
              <a:xfrm>
                <a:off x="912" y="768"/>
                <a:ext cx="2880" cy="2880"/>
                <a:chOff x="1488" y="720"/>
                <a:chExt cx="2880" cy="2880"/>
              </a:xfrm>
            </p:grpSpPr>
            <p:sp>
              <p:nvSpPr>
                <p:cNvPr id="48200" name="Line 23"/>
                <p:cNvSpPr>
                  <a:spLocks noChangeShapeType="1"/>
                </p:cNvSpPr>
                <p:nvPr/>
              </p:nvSpPr>
              <p:spPr bwMode="auto">
                <a:xfrm>
                  <a:off x="1488" y="720"/>
                  <a:ext cx="28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201" name="Line 24"/>
                <p:cNvSpPr>
                  <a:spLocks noChangeShapeType="1"/>
                </p:cNvSpPr>
                <p:nvPr/>
              </p:nvSpPr>
              <p:spPr bwMode="auto">
                <a:xfrm>
                  <a:off x="4368" y="720"/>
                  <a:ext cx="0" cy="28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8190" name="Group 25"/>
              <p:cNvGrpSpPr>
                <a:grpSpLocks/>
              </p:cNvGrpSpPr>
              <p:nvPr/>
            </p:nvGrpSpPr>
            <p:grpSpPr bwMode="auto">
              <a:xfrm>
                <a:off x="240" y="768"/>
                <a:ext cx="672" cy="3139"/>
                <a:chOff x="816" y="720"/>
                <a:chExt cx="672" cy="3139"/>
              </a:xfrm>
            </p:grpSpPr>
            <p:sp>
              <p:nvSpPr>
                <p:cNvPr id="48196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488" y="720"/>
                  <a:ext cx="0" cy="28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97" name="Text Box 27"/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255" y="1990"/>
                  <a:ext cx="1728" cy="5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200"/>
                    <a:t>True Positive Rate</a:t>
                  </a:r>
                </a:p>
              </p:txBody>
            </p:sp>
            <p:sp>
              <p:nvSpPr>
                <p:cNvPr id="4819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103" y="3407"/>
                  <a:ext cx="337" cy="4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900"/>
                    <a:t>0%</a:t>
                  </a:r>
                </a:p>
              </p:txBody>
            </p:sp>
            <p:sp>
              <p:nvSpPr>
                <p:cNvPr id="4819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816" y="767"/>
                  <a:ext cx="624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/>
                    <a:t>100%</a:t>
                  </a:r>
                </a:p>
              </p:txBody>
            </p:sp>
          </p:grpSp>
          <p:grpSp>
            <p:nvGrpSpPr>
              <p:cNvPr id="48191" name="Group 30"/>
              <p:cNvGrpSpPr>
                <a:grpSpLocks/>
              </p:cNvGrpSpPr>
              <p:nvPr/>
            </p:nvGrpSpPr>
            <p:grpSpPr bwMode="auto">
              <a:xfrm>
                <a:off x="817" y="3648"/>
                <a:ext cx="3119" cy="758"/>
                <a:chOff x="1393" y="3600"/>
                <a:chExt cx="3119" cy="758"/>
              </a:xfrm>
            </p:grpSpPr>
            <p:sp>
              <p:nvSpPr>
                <p:cNvPr id="48192" name="Line 31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2928" y="2160"/>
                  <a:ext cx="0" cy="28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93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305" y="3792"/>
                  <a:ext cx="1535" cy="5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200"/>
                    <a:t>False Positive Rate</a:t>
                  </a:r>
                </a:p>
              </p:txBody>
            </p:sp>
            <p:sp>
              <p:nvSpPr>
                <p:cNvPr id="48194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393" y="3696"/>
                  <a:ext cx="336" cy="4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/>
                    <a:t>0%</a:t>
                  </a:r>
                </a:p>
              </p:txBody>
            </p:sp>
            <p:sp>
              <p:nvSpPr>
                <p:cNvPr id="4819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984" y="3647"/>
                  <a:ext cx="528" cy="4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000"/>
                    <a:t>100%</a:t>
                  </a:r>
                </a:p>
              </p:txBody>
            </p:sp>
          </p:grpSp>
        </p:grpSp>
        <p:sp>
          <p:nvSpPr>
            <p:cNvPr id="48188" name="Line 35"/>
            <p:cNvSpPr>
              <a:spLocks noChangeShapeType="1"/>
            </p:cNvSpPr>
            <p:nvPr/>
          </p:nvSpPr>
          <p:spPr bwMode="auto">
            <a:xfrm flipH="1">
              <a:off x="3600" y="912"/>
              <a:ext cx="1488" cy="14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132" name="Group 36"/>
          <p:cNvGrpSpPr>
            <a:grpSpLocks/>
          </p:cNvGrpSpPr>
          <p:nvPr/>
        </p:nvGrpSpPr>
        <p:grpSpPr bwMode="auto">
          <a:xfrm>
            <a:off x="5181600" y="3962400"/>
            <a:ext cx="3276600" cy="2881313"/>
            <a:chOff x="240" y="768"/>
            <a:chExt cx="3696" cy="3651"/>
          </a:xfrm>
        </p:grpSpPr>
        <p:grpSp>
          <p:nvGrpSpPr>
            <p:cNvPr id="48165" name="Group 37"/>
            <p:cNvGrpSpPr>
              <a:grpSpLocks/>
            </p:cNvGrpSpPr>
            <p:nvPr/>
          </p:nvGrpSpPr>
          <p:grpSpPr bwMode="auto">
            <a:xfrm>
              <a:off x="912" y="768"/>
              <a:ext cx="2880" cy="2880"/>
              <a:chOff x="1488" y="720"/>
              <a:chExt cx="2880" cy="2880"/>
            </a:xfrm>
          </p:grpSpPr>
          <p:sp>
            <p:nvSpPr>
              <p:cNvPr id="48185" name="Line 38"/>
              <p:cNvSpPr>
                <a:spLocks noChangeShapeType="1"/>
              </p:cNvSpPr>
              <p:nvPr/>
            </p:nvSpPr>
            <p:spPr bwMode="auto">
              <a:xfrm>
                <a:off x="1488" y="720"/>
                <a:ext cx="28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6" name="Line 39"/>
              <p:cNvSpPr>
                <a:spLocks noChangeShapeType="1"/>
              </p:cNvSpPr>
              <p:nvPr/>
            </p:nvSpPr>
            <p:spPr bwMode="auto">
              <a:xfrm>
                <a:off x="4368" y="720"/>
                <a:ext cx="0" cy="28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8166" name="Group 40"/>
            <p:cNvGrpSpPr>
              <a:grpSpLocks/>
            </p:cNvGrpSpPr>
            <p:nvPr/>
          </p:nvGrpSpPr>
          <p:grpSpPr bwMode="auto">
            <a:xfrm>
              <a:off x="240" y="768"/>
              <a:ext cx="672" cy="3148"/>
              <a:chOff x="816" y="720"/>
              <a:chExt cx="672" cy="3148"/>
            </a:xfrm>
          </p:grpSpPr>
          <p:sp>
            <p:nvSpPr>
              <p:cNvPr id="48181" name="Line 41"/>
              <p:cNvSpPr>
                <a:spLocks noChangeShapeType="1"/>
              </p:cNvSpPr>
              <p:nvPr/>
            </p:nvSpPr>
            <p:spPr bwMode="auto">
              <a:xfrm flipV="1">
                <a:off x="1488" y="720"/>
                <a:ext cx="0" cy="28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2" name="Text Box 42"/>
              <p:cNvSpPr txBox="1">
                <a:spLocks noChangeArrowheads="1"/>
              </p:cNvSpPr>
              <p:nvPr/>
            </p:nvSpPr>
            <p:spPr bwMode="auto">
              <a:xfrm rot="-5400000">
                <a:off x="257" y="1991"/>
                <a:ext cx="1730" cy="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00"/>
                  <a:t>True Positive Rate</a:t>
                </a:r>
              </a:p>
            </p:txBody>
          </p:sp>
          <p:sp>
            <p:nvSpPr>
              <p:cNvPr id="48183" name="Text Box 43"/>
              <p:cNvSpPr txBox="1">
                <a:spLocks noChangeArrowheads="1"/>
              </p:cNvSpPr>
              <p:nvPr/>
            </p:nvSpPr>
            <p:spPr bwMode="auto">
              <a:xfrm>
                <a:off x="1104" y="3405"/>
                <a:ext cx="335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900"/>
                  <a:t>0%</a:t>
                </a:r>
              </a:p>
            </p:txBody>
          </p:sp>
          <p:sp>
            <p:nvSpPr>
              <p:cNvPr id="48184" name="Text Box 44"/>
              <p:cNvSpPr txBox="1">
                <a:spLocks noChangeArrowheads="1"/>
              </p:cNvSpPr>
              <p:nvPr/>
            </p:nvSpPr>
            <p:spPr bwMode="auto">
              <a:xfrm>
                <a:off x="816" y="768"/>
                <a:ext cx="623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000"/>
                  <a:t>100%</a:t>
                </a:r>
              </a:p>
            </p:txBody>
          </p:sp>
        </p:grpSp>
        <p:grpSp>
          <p:nvGrpSpPr>
            <p:cNvPr id="48167" name="Group 45"/>
            <p:cNvGrpSpPr>
              <a:grpSpLocks/>
            </p:cNvGrpSpPr>
            <p:nvPr/>
          </p:nvGrpSpPr>
          <p:grpSpPr bwMode="auto">
            <a:xfrm>
              <a:off x="817" y="3648"/>
              <a:ext cx="3119" cy="771"/>
              <a:chOff x="1393" y="3600"/>
              <a:chExt cx="3119" cy="771"/>
            </a:xfrm>
          </p:grpSpPr>
          <p:sp>
            <p:nvSpPr>
              <p:cNvPr id="48177" name="Line 46"/>
              <p:cNvSpPr>
                <a:spLocks noChangeShapeType="1"/>
              </p:cNvSpPr>
              <p:nvPr/>
            </p:nvSpPr>
            <p:spPr bwMode="auto">
              <a:xfrm rot="5400000" flipV="1">
                <a:off x="2928" y="2160"/>
                <a:ext cx="0" cy="28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8" name="Text Box 47"/>
              <p:cNvSpPr txBox="1">
                <a:spLocks noChangeArrowheads="1"/>
              </p:cNvSpPr>
              <p:nvPr/>
            </p:nvSpPr>
            <p:spPr bwMode="auto">
              <a:xfrm>
                <a:off x="2306" y="3792"/>
                <a:ext cx="1534" cy="5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00"/>
                  <a:t>False Positive Rate</a:t>
                </a:r>
              </a:p>
            </p:txBody>
          </p:sp>
          <p:sp>
            <p:nvSpPr>
              <p:cNvPr id="48179" name="Text Box 48"/>
              <p:cNvSpPr txBox="1">
                <a:spLocks noChangeArrowheads="1"/>
              </p:cNvSpPr>
              <p:nvPr/>
            </p:nvSpPr>
            <p:spPr bwMode="auto">
              <a:xfrm>
                <a:off x="1393" y="3697"/>
                <a:ext cx="334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000"/>
                  <a:t>0%</a:t>
                </a:r>
              </a:p>
            </p:txBody>
          </p:sp>
          <p:sp>
            <p:nvSpPr>
              <p:cNvPr id="48180" name="Text Box 49"/>
              <p:cNvSpPr txBox="1">
                <a:spLocks noChangeArrowheads="1"/>
              </p:cNvSpPr>
              <p:nvPr/>
            </p:nvSpPr>
            <p:spPr bwMode="auto">
              <a:xfrm>
                <a:off x="3984" y="3647"/>
                <a:ext cx="528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000"/>
                  <a:t>100%</a:t>
                </a:r>
              </a:p>
            </p:txBody>
          </p:sp>
        </p:grpSp>
        <p:sp>
          <p:nvSpPr>
            <p:cNvPr id="48168" name="Oval 50"/>
            <p:cNvSpPr>
              <a:spLocks noChangeArrowheads="1"/>
            </p:cNvSpPr>
            <p:nvPr/>
          </p:nvSpPr>
          <p:spPr bwMode="auto">
            <a:xfrm>
              <a:off x="3216" y="768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9" name="Oval 51"/>
            <p:cNvSpPr>
              <a:spLocks noChangeArrowheads="1"/>
            </p:cNvSpPr>
            <p:nvPr/>
          </p:nvSpPr>
          <p:spPr bwMode="auto">
            <a:xfrm>
              <a:off x="2784" y="864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0" name="Oval 52"/>
            <p:cNvSpPr>
              <a:spLocks noChangeArrowheads="1"/>
            </p:cNvSpPr>
            <p:nvPr/>
          </p:nvSpPr>
          <p:spPr bwMode="auto">
            <a:xfrm>
              <a:off x="2352" y="1200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1" name="Oval 53"/>
            <p:cNvSpPr>
              <a:spLocks noChangeArrowheads="1"/>
            </p:cNvSpPr>
            <p:nvPr/>
          </p:nvSpPr>
          <p:spPr bwMode="auto">
            <a:xfrm>
              <a:off x="2016" y="1488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2" name="Oval 54"/>
            <p:cNvSpPr>
              <a:spLocks noChangeArrowheads="1"/>
            </p:cNvSpPr>
            <p:nvPr/>
          </p:nvSpPr>
          <p:spPr bwMode="auto">
            <a:xfrm>
              <a:off x="1680" y="1920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3" name="Oval 55"/>
            <p:cNvSpPr>
              <a:spLocks noChangeArrowheads="1"/>
            </p:cNvSpPr>
            <p:nvPr/>
          </p:nvSpPr>
          <p:spPr bwMode="auto">
            <a:xfrm>
              <a:off x="1344" y="235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4" name="Oval 56"/>
            <p:cNvSpPr>
              <a:spLocks noChangeArrowheads="1"/>
            </p:cNvSpPr>
            <p:nvPr/>
          </p:nvSpPr>
          <p:spPr bwMode="auto">
            <a:xfrm>
              <a:off x="1104" y="2880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5" name="Oval 57"/>
            <p:cNvSpPr>
              <a:spLocks noChangeArrowheads="1"/>
            </p:cNvSpPr>
            <p:nvPr/>
          </p:nvSpPr>
          <p:spPr bwMode="auto">
            <a:xfrm>
              <a:off x="960" y="3456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6" name="Freeform 58"/>
            <p:cNvSpPr>
              <a:spLocks/>
            </p:cNvSpPr>
            <p:nvPr/>
          </p:nvSpPr>
          <p:spPr bwMode="auto">
            <a:xfrm>
              <a:off x="912" y="768"/>
              <a:ext cx="2880" cy="2880"/>
            </a:xfrm>
            <a:custGeom>
              <a:avLst/>
              <a:gdLst>
                <a:gd name="T0" fmla="*/ 2880 w 2880"/>
                <a:gd name="T1" fmla="*/ 0 h 2880"/>
                <a:gd name="T2" fmla="*/ 2304 w 2880"/>
                <a:gd name="T3" fmla="*/ 48 h 2880"/>
                <a:gd name="T4" fmla="*/ 1920 w 2880"/>
                <a:gd name="T5" fmla="*/ 144 h 2880"/>
                <a:gd name="T6" fmla="*/ 1440 w 2880"/>
                <a:gd name="T7" fmla="*/ 432 h 2880"/>
                <a:gd name="T8" fmla="*/ 1104 w 2880"/>
                <a:gd name="T9" fmla="*/ 768 h 2880"/>
                <a:gd name="T10" fmla="*/ 766 w 2880"/>
                <a:gd name="T11" fmla="*/ 1176 h 2880"/>
                <a:gd name="T12" fmla="*/ 480 w 2880"/>
                <a:gd name="T13" fmla="*/ 1584 h 2880"/>
                <a:gd name="T14" fmla="*/ 240 w 2880"/>
                <a:gd name="T15" fmla="*/ 2112 h 2880"/>
                <a:gd name="T16" fmla="*/ 48 w 2880"/>
                <a:gd name="T17" fmla="*/ 2736 h 2880"/>
                <a:gd name="T18" fmla="*/ 0 w 2880"/>
                <a:gd name="T19" fmla="*/ 2880 h 28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80"/>
                <a:gd name="T31" fmla="*/ 0 h 2880"/>
                <a:gd name="T32" fmla="*/ 2880 w 2880"/>
                <a:gd name="T33" fmla="*/ 2880 h 288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80" h="2880">
                  <a:moveTo>
                    <a:pt x="2880" y="0"/>
                  </a:moveTo>
                  <a:cubicBezTo>
                    <a:pt x="2672" y="12"/>
                    <a:pt x="2464" y="24"/>
                    <a:pt x="2304" y="48"/>
                  </a:cubicBezTo>
                  <a:cubicBezTo>
                    <a:pt x="2144" y="72"/>
                    <a:pt x="2064" y="80"/>
                    <a:pt x="1920" y="144"/>
                  </a:cubicBezTo>
                  <a:cubicBezTo>
                    <a:pt x="1776" y="208"/>
                    <a:pt x="1576" y="328"/>
                    <a:pt x="1440" y="432"/>
                  </a:cubicBezTo>
                  <a:cubicBezTo>
                    <a:pt x="1304" y="536"/>
                    <a:pt x="1216" y="644"/>
                    <a:pt x="1104" y="768"/>
                  </a:cubicBezTo>
                  <a:cubicBezTo>
                    <a:pt x="992" y="892"/>
                    <a:pt x="870" y="1040"/>
                    <a:pt x="766" y="1176"/>
                  </a:cubicBezTo>
                  <a:cubicBezTo>
                    <a:pt x="662" y="1312"/>
                    <a:pt x="568" y="1428"/>
                    <a:pt x="480" y="1584"/>
                  </a:cubicBezTo>
                  <a:cubicBezTo>
                    <a:pt x="392" y="1740"/>
                    <a:pt x="312" y="1920"/>
                    <a:pt x="240" y="2112"/>
                  </a:cubicBezTo>
                  <a:cubicBezTo>
                    <a:pt x="168" y="2304"/>
                    <a:pt x="88" y="2608"/>
                    <a:pt x="48" y="2736"/>
                  </a:cubicBezTo>
                  <a:cubicBezTo>
                    <a:pt x="8" y="2864"/>
                    <a:pt x="8" y="2856"/>
                    <a:pt x="0" y="288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3" name="Text Box 59"/>
          <p:cNvSpPr txBox="1">
            <a:spLocks noChangeArrowheads="1"/>
          </p:cNvSpPr>
          <p:nvPr/>
        </p:nvSpPr>
        <p:spPr bwMode="auto">
          <a:xfrm>
            <a:off x="6477000" y="25908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Comic Sans MS" panose="030F0702030302020204" pitchFamily="66" charset="0"/>
              </a:rPr>
              <a:t>AUC = 50%</a:t>
            </a:r>
          </a:p>
        </p:txBody>
      </p:sp>
      <p:sp>
        <p:nvSpPr>
          <p:cNvPr id="48134" name="Text Box 60"/>
          <p:cNvSpPr txBox="1">
            <a:spLocks noChangeArrowheads="1"/>
          </p:cNvSpPr>
          <p:nvPr/>
        </p:nvSpPr>
        <p:spPr bwMode="auto">
          <a:xfrm>
            <a:off x="2209800" y="4572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Comic Sans MS" panose="030F0702030302020204" pitchFamily="66" charset="0"/>
              </a:rPr>
              <a:t>AUC = 90%</a:t>
            </a:r>
          </a:p>
        </p:txBody>
      </p:sp>
      <p:sp>
        <p:nvSpPr>
          <p:cNvPr id="48135" name="Text Box 61"/>
          <p:cNvSpPr txBox="1">
            <a:spLocks noChangeArrowheads="1"/>
          </p:cNvSpPr>
          <p:nvPr/>
        </p:nvSpPr>
        <p:spPr bwMode="auto">
          <a:xfrm>
            <a:off x="6477000" y="5105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Comic Sans MS" panose="030F0702030302020204" pitchFamily="66" charset="0"/>
              </a:rPr>
              <a:t>AUC = 65%</a:t>
            </a:r>
          </a:p>
        </p:txBody>
      </p:sp>
      <p:sp>
        <p:nvSpPr>
          <p:cNvPr id="48136" name="Text Box 62"/>
          <p:cNvSpPr txBox="1">
            <a:spLocks noChangeArrowheads="1"/>
          </p:cNvSpPr>
          <p:nvPr/>
        </p:nvSpPr>
        <p:spPr bwMode="auto">
          <a:xfrm>
            <a:off x="1981200" y="1447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Comic Sans MS" panose="030F0702030302020204" pitchFamily="66" charset="0"/>
              </a:rPr>
              <a:t>AUC = 100%</a:t>
            </a:r>
          </a:p>
        </p:txBody>
      </p:sp>
      <p:grpSp>
        <p:nvGrpSpPr>
          <p:cNvPr id="48137" name="Group 63"/>
          <p:cNvGrpSpPr>
            <a:grpSpLocks/>
          </p:cNvGrpSpPr>
          <p:nvPr/>
        </p:nvGrpSpPr>
        <p:grpSpPr bwMode="auto">
          <a:xfrm>
            <a:off x="1752600" y="838200"/>
            <a:ext cx="2514600" cy="2362200"/>
            <a:chOff x="1008" y="912"/>
            <a:chExt cx="1536" cy="1488"/>
          </a:xfrm>
        </p:grpSpPr>
        <p:sp>
          <p:nvSpPr>
            <p:cNvPr id="48163" name="Line 64"/>
            <p:cNvSpPr>
              <a:spLocks noChangeShapeType="1"/>
            </p:cNvSpPr>
            <p:nvPr/>
          </p:nvSpPr>
          <p:spPr bwMode="auto">
            <a:xfrm flipH="1">
              <a:off x="1008" y="912"/>
              <a:ext cx="1536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4" name="Line 65"/>
            <p:cNvSpPr>
              <a:spLocks noChangeShapeType="1"/>
            </p:cNvSpPr>
            <p:nvPr/>
          </p:nvSpPr>
          <p:spPr bwMode="auto">
            <a:xfrm rot="5400000" flipH="1">
              <a:off x="264" y="1656"/>
              <a:ext cx="1488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8" name="Line 66"/>
          <p:cNvSpPr>
            <a:spLocks noChangeShapeType="1"/>
          </p:cNvSpPr>
          <p:nvPr/>
        </p:nvSpPr>
        <p:spPr bwMode="auto">
          <a:xfrm rot="56398" flipH="1">
            <a:off x="5867400" y="838200"/>
            <a:ext cx="2362200" cy="2286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39" name="Group 67"/>
          <p:cNvGrpSpPr>
            <a:grpSpLocks/>
          </p:cNvGrpSpPr>
          <p:nvPr/>
        </p:nvGrpSpPr>
        <p:grpSpPr bwMode="auto">
          <a:xfrm>
            <a:off x="1143000" y="3962400"/>
            <a:ext cx="3276600" cy="2836863"/>
            <a:chOff x="1488" y="896"/>
            <a:chExt cx="3696" cy="3682"/>
          </a:xfrm>
        </p:grpSpPr>
        <p:grpSp>
          <p:nvGrpSpPr>
            <p:cNvPr id="48141" name="Group 68"/>
            <p:cNvGrpSpPr>
              <a:grpSpLocks/>
            </p:cNvGrpSpPr>
            <p:nvPr/>
          </p:nvGrpSpPr>
          <p:grpSpPr bwMode="auto">
            <a:xfrm>
              <a:off x="2160" y="912"/>
              <a:ext cx="2880" cy="2880"/>
              <a:chOff x="1488" y="720"/>
              <a:chExt cx="2880" cy="2880"/>
            </a:xfrm>
          </p:grpSpPr>
          <p:sp>
            <p:nvSpPr>
              <p:cNvPr id="48161" name="Line 69"/>
              <p:cNvSpPr>
                <a:spLocks noChangeShapeType="1"/>
              </p:cNvSpPr>
              <p:nvPr/>
            </p:nvSpPr>
            <p:spPr bwMode="auto">
              <a:xfrm>
                <a:off x="1488" y="720"/>
                <a:ext cx="28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2" name="Line 70"/>
              <p:cNvSpPr>
                <a:spLocks noChangeShapeType="1"/>
              </p:cNvSpPr>
              <p:nvPr/>
            </p:nvSpPr>
            <p:spPr bwMode="auto">
              <a:xfrm>
                <a:off x="4368" y="720"/>
                <a:ext cx="0" cy="28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8142" name="Group 71"/>
            <p:cNvGrpSpPr>
              <a:grpSpLocks/>
            </p:cNvGrpSpPr>
            <p:nvPr/>
          </p:nvGrpSpPr>
          <p:grpSpPr bwMode="auto">
            <a:xfrm>
              <a:off x="1488" y="912"/>
              <a:ext cx="672" cy="3161"/>
              <a:chOff x="816" y="720"/>
              <a:chExt cx="672" cy="3161"/>
            </a:xfrm>
          </p:grpSpPr>
          <p:sp>
            <p:nvSpPr>
              <p:cNvPr id="48157" name="Line 72"/>
              <p:cNvSpPr>
                <a:spLocks noChangeShapeType="1"/>
              </p:cNvSpPr>
              <p:nvPr/>
            </p:nvSpPr>
            <p:spPr bwMode="auto">
              <a:xfrm flipV="1">
                <a:off x="1488" y="720"/>
                <a:ext cx="0" cy="28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8" name="Text Box 73"/>
              <p:cNvSpPr txBox="1">
                <a:spLocks noChangeArrowheads="1"/>
              </p:cNvSpPr>
              <p:nvPr/>
            </p:nvSpPr>
            <p:spPr bwMode="auto">
              <a:xfrm rot="-5400000">
                <a:off x="258" y="1981"/>
                <a:ext cx="1726" cy="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00"/>
                  <a:t>True Positive Rate</a:t>
                </a:r>
              </a:p>
            </p:txBody>
          </p:sp>
          <p:sp>
            <p:nvSpPr>
              <p:cNvPr id="48159" name="Text Box 74"/>
              <p:cNvSpPr txBox="1">
                <a:spLocks noChangeArrowheads="1"/>
              </p:cNvSpPr>
              <p:nvPr/>
            </p:nvSpPr>
            <p:spPr bwMode="auto">
              <a:xfrm>
                <a:off x="1104" y="3407"/>
                <a:ext cx="335" cy="4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900"/>
                  <a:t>0%</a:t>
                </a:r>
              </a:p>
            </p:txBody>
          </p:sp>
          <p:sp>
            <p:nvSpPr>
              <p:cNvPr id="48160" name="Text Box 75"/>
              <p:cNvSpPr txBox="1">
                <a:spLocks noChangeArrowheads="1"/>
              </p:cNvSpPr>
              <p:nvPr/>
            </p:nvSpPr>
            <p:spPr bwMode="auto">
              <a:xfrm>
                <a:off x="816" y="770"/>
                <a:ext cx="62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000"/>
                  <a:t>100%</a:t>
                </a:r>
              </a:p>
            </p:txBody>
          </p:sp>
        </p:grpSp>
        <p:grpSp>
          <p:nvGrpSpPr>
            <p:cNvPr id="48143" name="Group 76"/>
            <p:cNvGrpSpPr>
              <a:grpSpLocks/>
            </p:cNvGrpSpPr>
            <p:nvPr/>
          </p:nvGrpSpPr>
          <p:grpSpPr bwMode="auto">
            <a:xfrm>
              <a:off x="2063" y="3792"/>
              <a:ext cx="3121" cy="786"/>
              <a:chOff x="1391" y="3600"/>
              <a:chExt cx="3121" cy="786"/>
            </a:xfrm>
          </p:grpSpPr>
          <p:sp>
            <p:nvSpPr>
              <p:cNvPr id="48153" name="Line 77"/>
              <p:cNvSpPr>
                <a:spLocks noChangeShapeType="1"/>
              </p:cNvSpPr>
              <p:nvPr/>
            </p:nvSpPr>
            <p:spPr bwMode="auto">
              <a:xfrm rot="5400000" flipV="1">
                <a:off x="2928" y="2160"/>
                <a:ext cx="0" cy="28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4" name="Text Box 78"/>
              <p:cNvSpPr txBox="1">
                <a:spLocks noChangeArrowheads="1"/>
              </p:cNvSpPr>
              <p:nvPr/>
            </p:nvSpPr>
            <p:spPr bwMode="auto">
              <a:xfrm>
                <a:off x="2300" y="3793"/>
                <a:ext cx="1540" cy="5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00"/>
                  <a:t>False Positive Rate</a:t>
                </a:r>
              </a:p>
            </p:txBody>
          </p:sp>
          <p:sp>
            <p:nvSpPr>
              <p:cNvPr id="48155" name="Text Box 79"/>
              <p:cNvSpPr txBox="1">
                <a:spLocks noChangeArrowheads="1"/>
              </p:cNvSpPr>
              <p:nvPr/>
            </p:nvSpPr>
            <p:spPr bwMode="auto">
              <a:xfrm>
                <a:off x="1391" y="3694"/>
                <a:ext cx="336" cy="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000"/>
                  <a:t>0%</a:t>
                </a:r>
              </a:p>
            </p:txBody>
          </p:sp>
          <p:sp>
            <p:nvSpPr>
              <p:cNvPr id="48156" name="Text Box 80"/>
              <p:cNvSpPr txBox="1">
                <a:spLocks noChangeArrowheads="1"/>
              </p:cNvSpPr>
              <p:nvPr/>
            </p:nvSpPr>
            <p:spPr bwMode="auto">
              <a:xfrm>
                <a:off x="3984" y="3648"/>
                <a:ext cx="528" cy="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000"/>
                  <a:t>100%</a:t>
                </a:r>
              </a:p>
            </p:txBody>
          </p:sp>
        </p:grpSp>
        <p:sp>
          <p:nvSpPr>
            <p:cNvPr id="48144" name="Oval 81"/>
            <p:cNvSpPr>
              <a:spLocks noChangeArrowheads="1"/>
            </p:cNvSpPr>
            <p:nvPr/>
          </p:nvSpPr>
          <p:spPr bwMode="auto">
            <a:xfrm>
              <a:off x="3552" y="91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45" name="Oval 82"/>
            <p:cNvSpPr>
              <a:spLocks noChangeArrowheads="1"/>
            </p:cNvSpPr>
            <p:nvPr/>
          </p:nvSpPr>
          <p:spPr bwMode="auto">
            <a:xfrm>
              <a:off x="3024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46" name="Oval 83"/>
            <p:cNvSpPr>
              <a:spLocks noChangeArrowheads="1"/>
            </p:cNvSpPr>
            <p:nvPr/>
          </p:nvSpPr>
          <p:spPr bwMode="auto">
            <a:xfrm>
              <a:off x="2640" y="115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47" name="Oval 84"/>
            <p:cNvSpPr>
              <a:spLocks noChangeArrowheads="1"/>
            </p:cNvSpPr>
            <p:nvPr/>
          </p:nvSpPr>
          <p:spPr bwMode="auto">
            <a:xfrm>
              <a:off x="2400" y="1488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48" name="Oval 85"/>
            <p:cNvSpPr>
              <a:spLocks noChangeArrowheads="1"/>
            </p:cNvSpPr>
            <p:nvPr/>
          </p:nvSpPr>
          <p:spPr bwMode="auto">
            <a:xfrm>
              <a:off x="2256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49" name="Oval 86"/>
            <p:cNvSpPr>
              <a:spLocks noChangeArrowheads="1"/>
            </p:cNvSpPr>
            <p:nvPr/>
          </p:nvSpPr>
          <p:spPr bwMode="auto">
            <a:xfrm>
              <a:off x="2208" y="2784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50" name="Oval 87"/>
            <p:cNvSpPr>
              <a:spLocks noChangeArrowheads="1"/>
            </p:cNvSpPr>
            <p:nvPr/>
          </p:nvSpPr>
          <p:spPr bwMode="auto">
            <a:xfrm>
              <a:off x="2160" y="3264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51" name="Oval 88"/>
            <p:cNvSpPr>
              <a:spLocks noChangeArrowheads="1"/>
            </p:cNvSpPr>
            <p:nvPr/>
          </p:nvSpPr>
          <p:spPr bwMode="auto">
            <a:xfrm>
              <a:off x="2160" y="3504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52" name="Freeform 89"/>
            <p:cNvSpPr>
              <a:spLocks/>
            </p:cNvSpPr>
            <p:nvPr/>
          </p:nvSpPr>
          <p:spPr bwMode="auto">
            <a:xfrm>
              <a:off x="2152" y="896"/>
              <a:ext cx="2888" cy="2896"/>
            </a:xfrm>
            <a:custGeom>
              <a:avLst/>
              <a:gdLst>
                <a:gd name="T0" fmla="*/ 2888 w 2888"/>
                <a:gd name="T1" fmla="*/ 16 h 2896"/>
                <a:gd name="T2" fmla="*/ 1400 w 2888"/>
                <a:gd name="T3" fmla="*/ 16 h 2896"/>
                <a:gd name="T4" fmla="*/ 872 w 2888"/>
                <a:gd name="T5" fmla="*/ 112 h 2896"/>
                <a:gd name="T6" fmla="*/ 488 w 2888"/>
                <a:gd name="T7" fmla="*/ 304 h 2896"/>
                <a:gd name="T8" fmla="*/ 248 w 2888"/>
                <a:gd name="T9" fmla="*/ 640 h 2896"/>
                <a:gd name="T10" fmla="*/ 104 w 2888"/>
                <a:gd name="T11" fmla="*/ 1360 h 2896"/>
                <a:gd name="T12" fmla="*/ 56 w 2888"/>
                <a:gd name="T13" fmla="*/ 1936 h 2896"/>
                <a:gd name="T14" fmla="*/ 8 w 2888"/>
                <a:gd name="T15" fmla="*/ 2416 h 2896"/>
                <a:gd name="T16" fmla="*/ 8 w 2888"/>
                <a:gd name="T17" fmla="*/ 2896 h 28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8"/>
                <a:gd name="T28" fmla="*/ 0 h 2896"/>
                <a:gd name="T29" fmla="*/ 2888 w 2888"/>
                <a:gd name="T30" fmla="*/ 2896 h 28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8" h="2896">
                  <a:moveTo>
                    <a:pt x="2888" y="16"/>
                  </a:moveTo>
                  <a:cubicBezTo>
                    <a:pt x="2312" y="8"/>
                    <a:pt x="1736" y="0"/>
                    <a:pt x="1400" y="16"/>
                  </a:cubicBezTo>
                  <a:cubicBezTo>
                    <a:pt x="1064" y="32"/>
                    <a:pt x="1024" y="64"/>
                    <a:pt x="872" y="112"/>
                  </a:cubicBezTo>
                  <a:cubicBezTo>
                    <a:pt x="720" y="160"/>
                    <a:pt x="592" y="216"/>
                    <a:pt x="488" y="304"/>
                  </a:cubicBezTo>
                  <a:cubicBezTo>
                    <a:pt x="384" y="392"/>
                    <a:pt x="312" y="464"/>
                    <a:pt x="248" y="640"/>
                  </a:cubicBezTo>
                  <a:cubicBezTo>
                    <a:pt x="184" y="816"/>
                    <a:pt x="136" y="1144"/>
                    <a:pt x="104" y="1360"/>
                  </a:cubicBezTo>
                  <a:cubicBezTo>
                    <a:pt x="72" y="1576"/>
                    <a:pt x="72" y="1760"/>
                    <a:pt x="56" y="1936"/>
                  </a:cubicBezTo>
                  <a:cubicBezTo>
                    <a:pt x="40" y="2112"/>
                    <a:pt x="16" y="2256"/>
                    <a:pt x="8" y="2416"/>
                  </a:cubicBezTo>
                  <a:cubicBezTo>
                    <a:pt x="0" y="2576"/>
                    <a:pt x="8" y="2816"/>
                    <a:pt x="8" y="28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40" name="Rectangle 9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533400"/>
          </a:xfrm>
        </p:spPr>
        <p:txBody>
          <a:bodyPr tIns="0" bIns="0">
            <a:normAutofit fontScale="90000"/>
          </a:bodyPr>
          <a:lstStyle/>
          <a:p>
            <a:pPr eaLnBrk="1" hangingPunct="1"/>
            <a:r>
              <a:rPr lang="en-US" altLang="en-US" sz="4000"/>
              <a:t>AUC for ROC curves</a:t>
            </a:r>
          </a:p>
        </p:txBody>
      </p:sp>
    </p:spTree>
    <p:extLst>
      <p:ext uri="{BB962C8B-B14F-4D97-AF65-F5344CB8AC3E}">
        <p14:creationId xmlns:p14="http://schemas.microsoft.com/office/powerpoint/2010/main" val="409851319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</a:rPr>
              <a:t>But how do we adjust the threshold?</a:t>
            </a:r>
            <a:r>
              <a:rPr lang="en-US" altLang="en-US" sz="4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2416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3"/>
          <p:cNvSpPr>
            <a:spLocks noChangeArrowheads="1"/>
          </p:cNvSpPr>
          <p:nvPr/>
        </p:nvSpPr>
        <p:spPr bwMode="auto">
          <a:xfrm>
            <a:off x="762000" y="5562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179" name="Rectangle 14"/>
          <p:cNvSpPr>
            <a:spLocks noChangeArrowheads="1"/>
          </p:cNvSpPr>
          <p:nvPr/>
        </p:nvSpPr>
        <p:spPr bwMode="auto">
          <a:xfrm>
            <a:off x="1143000" y="5562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180" name="Rectangle 15"/>
          <p:cNvSpPr>
            <a:spLocks noChangeArrowheads="1"/>
          </p:cNvSpPr>
          <p:nvPr/>
        </p:nvSpPr>
        <p:spPr bwMode="auto">
          <a:xfrm>
            <a:off x="1524000" y="5562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181" name="Rectangle 16"/>
          <p:cNvSpPr>
            <a:spLocks noChangeArrowheads="1"/>
          </p:cNvSpPr>
          <p:nvPr/>
        </p:nvSpPr>
        <p:spPr bwMode="auto">
          <a:xfrm>
            <a:off x="1905000" y="5562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182" name="Rectangle 17"/>
          <p:cNvSpPr>
            <a:spLocks noChangeArrowheads="1"/>
          </p:cNvSpPr>
          <p:nvPr/>
        </p:nvSpPr>
        <p:spPr bwMode="auto">
          <a:xfrm>
            <a:off x="2286000" y="5562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183" name="Rectangle 18"/>
          <p:cNvSpPr>
            <a:spLocks noChangeArrowheads="1"/>
          </p:cNvSpPr>
          <p:nvPr/>
        </p:nvSpPr>
        <p:spPr bwMode="auto">
          <a:xfrm>
            <a:off x="2667000" y="5562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184" name="Rectangle 19"/>
          <p:cNvSpPr>
            <a:spLocks noChangeArrowheads="1"/>
          </p:cNvSpPr>
          <p:nvPr/>
        </p:nvSpPr>
        <p:spPr bwMode="auto">
          <a:xfrm>
            <a:off x="3048000" y="5562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185" name="Rectangle 20"/>
          <p:cNvSpPr>
            <a:spLocks noChangeArrowheads="1"/>
          </p:cNvSpPr>
          <p:nvPr/>
        </p:nvSpPr>
        <p:spPr bwMode="auto">
          <a:xfrm>
            <a:off x="3429000" y="5562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186" name="Rectangle 21"/>
          <p:cNvSpPr>
            <a:spLocks noChangeArrowheads="1"/>
          </p:cNvSpPr>
          <p:nvPr/>
        </p:nvSpPr>
        <p:spPr bwMode="auto">
          <a:xfrm>
            <a:off x="3810000" y="5562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187" name="Rectangle 22"/>
          <p:cNvSpPr>
            <a:spLocks noChangeArrowheads="1"/>
          </p:cNvSpPr>
          <p:nvPr/>
        </p:nvSpPr>
        <p:spPr bwMode="auto">
          <a:xfrm>
            <a:off x="4191000" y="5562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188" name="Rectangle 23"/>
          <p:cNvSpPr>
            <a:spLocks noChangeArrowheads="1"/>
          </p:cNvSpPr>
          <p:nvPr/>
        </p:nvSpPr>
        <p:spPr bwMode="auto">
          <a:xfrm>
            <a:off x="762000" y="5181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189" name="Rectangle 24"/>
          <p:cNvSpPr>
            <a:spLocks noChangeArrowheads="1"/>
          </p:cNvSpPr>
          <p:nvPr/>
        </p:nvSpPr>
        <p:spPr bwMode="auto">
          <a:xfrm>
            <a:off x="1143000" y="5181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190" name="Rectangle 25"/>
          <p:cNvSpPr>
            <a:spLocks noChangeArrowheads="1"/>
          </p:cNvSpPr>
          <p:nvPr/>
        </p:nvSpPr>
        <p:spPr bwMode="auto">
          <a:xfrm>
            <a:off x="1524000" y="5181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191" name="Rectangle 26"/>
          <p:cNvSpPr>
            <a:spLocks noChangeArrowheads="1"/>
          </p:cNvSpPr>
          <p:nvPr/>
        </p:nvSpPr>
        <p:spPr bwMode="auto">
          <a:xfrm>
            <a:off x="1905000" y="5181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192" name="Rectangle 27"/>
          <p:cNvSpPr>
            <a:spLocks noChangeArrowheads="1"/>
          </p:cNvSpPr>
          <p:nvPr/>
        </p:nvSpPr>
        <p:spPr bwMode="auto">
          <a:xfrm>
            <a:off x="2286000" y="5181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193" name="Rectangle 28"/>
          <p:cNvSpPr>
            <a:spLocks noChangeArrowheads="1"/>
          </p:cNvSpPr>
          <p:nvPr/>
        </p:nvSpPr>
        <p:spPr bwMode="auto">
          <a:xfrm>
            <a:off x="2667000" y="5181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194" name="Rectangle 29"/>
          <p:cNvSpPr>
            <a:spLocks noChangeArrowheads="1"/>
          </p:cNvSpPr>
          <p:nvPr/>
        </p:nvSpPr>
        <p:spPr bwMode="auto">
          <a:xfrm>
            <a:off x="3048000" y="5181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195" name="Rectangle 30"/>
          <p:cNvSpPr>
            <a:spLocks noChangeArrowheads="1"/>
          </p:cNvSpPr>
          <p:nvPr/>
        </p:nvSpPr>
        <p:spPr bwMode="auto">
          <a:xfrm>
            <a:off x="3429000" y="5181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196" name="Rectangle 31"/>
          <p:cNvSpPr>
            <a:spLocks noChangeArrowheads="1"/>
          </p:cNvSpPr>
          <p:nvPr/>
        </p:nvSpPr>
        <p:spPr bwMode="auto">
          <a:xfrm>
            <a:off x="3810000" y="5181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197" name="Rectangle 32"/>
          <p:cNvSpPr>
            <a:spLocks noChangeArrowheads="1"/>
          </p:cNvSpPr>
          <p:nvPr/>
        </p:nvSpPr>
        <p:spPr bwMode="auto">
          <a:xfrm>
            <a:off x="4191000" y="5181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198" name="Rectangle 33"/>
          <p:cNvSpPr>
            <a:spLocks noChangeArrowheads="1"/>
          </p:cNvSpPr>
          <p:nvPr/>
        </p:nvSpPr>
        <p:spPr bwMode="auto">
          <a:xfrm>
            <a:off x="762000" y="4800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199" name="Rectangle 34"/>
          <p:cNvSpPr>
            <a:spLocks noChangeArrowheads="1"/>
          </p:cNvSpPr>
          <p:nvPr/>
        </p:nvSpPr>
        <p:spPr bwMode="auto">
          <a:xfrm>
            <a:off x="1143000" y="4800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00" name="Rectangle 35"/>
          <p:cNvSpPr>
            <a:spLocks noChangeArrowheads="1"/>
          </p:cNvSpPr>
          <p:nvPr/>
        </p:nvSpPr>
        <p:spPr bwMode="auto">
          <a:xfrm>
            <a:off x="1524000" y="4800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01" name="Rectangle 36"/>
          <p:cNvSpPr>
            <a:spLocks noChangeArrowheads="1"/>
          </p:cNvSpPr>
          <p:nvPr/>
        </p:nvSpPr>
        <p:spPr bwMode="auto">
          <a:xfrm>
            <a:off x="1905000" y="4800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02" name="Rectangle 37"/>
          <p:cNvSpPr>
            <a:spLocks noChangeArrowheads="1"/>
          </p:cNvSpPr>
          <p:nvPr/>
        </p:nvSpPr>
        <p:spPr bwMode="auto">
          <a:xfrm>
            <a:off x="2286000" y="4800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03" name="Rectangle 38"/>
          <p:cNvSpPr>
            <a:spLocks noChangeArrowheads="1"/>
          </p:cNvSpPr>
          <p:nvPr/>
        </p:nvSpPr>
        <p:spPr bwMode="auto">
          <a:xfrm>
            <a:off x="2667000" y="4800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04" name="Rectangle 39"/>
          <p:cNvSpPr>
            <a:spLocks noChangeArrowheads="1"/>
          </p:cNvSpPr>
          <p:nvPr/>
        </p:nvSpPr>
        <p:spPr bwMode="auto">
          <a:xfrm>
            <a:off x="3048000" y="4800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05" name="Rectangle 40"/>
          <p:cNvSpPr>
            <a:spLocks noChangeArrowheads="1"/>
          </p:cNvSpPr>
          <p:nvPr/>
        </p:nvSpPr>
        <p:spPr bwMode="auto">
          <a:xfrm>
            <a:off x="3429000" y="4800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06" name="Rectangle 41"/>
          <p:cNvSpPr>
            <a:spLocks noChangeArrowheads="1"/>
          </p:cNvSpPr>
          <p:nvPr/>
        </p:nvSpPr>
        <p:spPr bwMode="auto">
          <a:xfrm>
            <a:off x="3810000" y="4800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07" name="Rectangle 42"/>
          <p:cNvSpPr>
            <a:spLocks noChangeArrowheads="1"/>
          </p:cNvSpPr>
          <p:nvPr/>
        </p:nvSpPr>
        <p:spPr bwMode="auto">
          <a:xfrm>
            <a:off x="4191000" y="4800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08" name="Rectangle 43"/>
          <p:cNvSpPr>
            <a:spLocks noChangeArrowheads="1"/>
          </p:cNvSpPr>
          <p:nvPr/>
        </p:nvSpPr>
        <p:spPr bwMode="auto">
          <a:xfrm>
            <a:off x="762000" y="4419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09" name="Rectangle 44"/>
          <p:cNvSpPr>
            <a:spLocks noChangeArrowheads="1"/>
          </p:cNvSpPr>
          <p:nvPr/>
        </p:nvSpPr>
        <p:spPr bwMode="auto">
          <a:xfrm>
            <a:off x="1143000" y="4419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10" name="Rectangle 45"/>
          <p:cNvSpPr>
            <a:spLocks noChangeArrowheads="1"/>
          </p:cNvSpPr>
          <p:nvPr/>
        </p:nvSpPr>
        <p:spPr bwMode="auto">
          <a:xfrm>
            <a:off x="1524000" y="4419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11" name="Rectangle 46"/>
          <p:cNvSpPr>
            <a:spLocks noChangeArrowheads="1"/>
          </p:cNvSpPr>
          <p:nvPr/>
        </p:nvSpPr>
        <p:spPr bwMode="auto">
          <a:xfrm>
            <a:off x="1905000" y="4419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12" name="Rectangle 47"/>
          <p:cNvSpPr>
            <a:spLocks noChangeArrowheads="1"/>
          </p:cNvSpPr>
          <p:nvPr/>
        </p:nvSpPr>
        <p:spPr bwMode="auto">
          <a:xfrm>
            <a:off x="2286000" y="4419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13" name="Rectangle 48"/>
          <p:cNvSpPr>
            <a:spLocks noChangeArrowheads="1"/>
          </p:cNvSpPr>
          <p:nvPr/>
        </p:nvSpPr>
        <p:spPr bwMode="auto">
          <a:xfrm>
            <a:off x="2667000" y="4419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14" name="Rectangle 49"/>
          <p:cNvSpPr>
            <a:spLocks noChangeArrowheads="1"/>
          </p:cNvSpPr>
          <p:nvPr/>
        </p:nvSpPr>
        <p:spPr bwMode="auto">
          <a:xfrm>
            <a:off x="3048000" y="4419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15" name="Rectangle 50"/>
          <p:cNvSpPr>
            <a:spLocks noChangeArrowheads="1"/>
          </p:cNvSpPr>
          <p:nvPr/>
        </p:nvSpPr>
        <p:spPr bwMode="auto">
          <a:xfrm>
            <a:off x="3429000" y="4419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16" name="Rectangle 51"/>
          <p:cNvSpPr>
            <a:spLocks noChangeArrowheads="1"/>
          </p:cNvSpPr>
          <p:nvPr/>
        </p:nvSpPr>
        <p:spPr bwMode="auto">
          <a:xfrm>
            <a:off x="3810000" y="4419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17" name="Rectangle 52"/>
          <p:cNvSpPr>
            <a:spLocks noChangeArrowheads="1"/>
          </p:cNvSpPr>
          <p:nvPr/>
        </p:nvSpPr>
        <p:spPr bwMode="auto">
          <a:xfrm>
            <a:off x="4191000" y="4419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18" name="Rectangle 53"/>
          <p:cNvSpPr>
            <a:spLocks noChangeArrowheads="1"/>
          </p:cNvSpPr>
          <p:nvPr/>
        </p:nvSpPr>
        <p:spPr bwMode="auto">
          <a:xfrm>
            <a:off x="762000" y="4038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19" name="Rectangle 54"/>
          <p:cNvSpPr>
            <a:spLocks noChangeArrowheads="1"/>
          </p:cNvSpPr>
          <p:nvPr/>
        </p:nvSpPr>
        <p:spPr bwMode="auto">
          <a:xfrm>
            <a:off x="1143000" y="4038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20" name="Rectangle 55"/>
          <p:cNvSpPr>
            <a:spLocks noChangeArrowheads="1"/>
          </p:cNvSpPr>
          <p:nvPr/>
        </p:nvSpPr>
        <p:spPr bwMode="auto">
          <a:xfrm>
            <a:off x="1524000" y="4038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21" name="Rectangle 56"/>
          <p:cNvSpPr>
            <a:spLocks noChangeArrowheads="1"/>
          </p:cNvSpPr>
          <p:nvPr/>
        </p:nvSpPr>
        <p:spPr bwMode="auto">
          <a:xfrm>
            <a:off x="1905000" y="4038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22" name="Rectangle 57"/>
          <p:cNvSpPr>
            <a:spLocks noChangeArrowheads="1"/>
          </p:cNvSpPr>
          <p:nvPr/>
        </p:nvSpPr>
        <p:spPr bwMode="auto">
          <a:xfrm>
            <a:off x="2286000" y="4038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23" name="Rectangle 58"/>
          <p:cNvSpPr>
            <a:spLocks noChangeArrowheads="1"/>
          </p:cNvSpPr>
          <p:nvPr/>
        </p:nvSpPr>
        <p:spPr bwMode="auto">
          <a:xfrm>
            <a:off x="2667000" y="4038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24" name="Rectangle 59"/>
          <p:cNvSpPr>
            <a:spLocks noChangeArrowheads="1"/>
          </p:cNvSpPr>
          <p:nvPr/>
        </p:nvSpPr>
        <p:spPr bwMode="auto">
          <a:xfrm>
            <a:off x="3048000" y="4038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25" name="Rectangle 60"/>
          <p:cNvSpPr>
            <a:spLocks noChangeArrowheads="1"/>
          </p:cNvSpPr>
          <p:nvPr/>
        </p:nvSpPr>
        <p:spPr bwMode="auto">
          <a:xfrm>
            <a:off x="3429000" y="4038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26" name="Rectangle 61"/>
          <p:cNvSpPr>
            <a:spLocks noChangeArrowheads="1"/>
          </p:cNvSpPr>
          <p:nvPr/>
        </p:nvSpPr>
        <p:spPr bwMode="auto">
          <a:xfrm>
            <a:off x="3810000" y="4038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27" name="Rectangle 62"/>
          <p:cNvSpPr>
            <a:spLocks noChangeArrowheads="1"/>
          </p:cNvSpPr>
          <p:nvPr/>
        </p:nvSpPr>
        <p:spPr bwMode="auto">
          <a:xfrm>
            <a:off x="4191000" y="4038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28" name="Rectangle 63"/>
          <p:cNvSpPr>
            <a:spLocks noChangeArrowheads="1"/>
          </p:cNvSpPr>
          <p:nvPr/>
        </p:nvSpPr>
        <p:spPr bwMode="auto">
          <a:xfrm>
            <a:off x="762000" y="3657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29" name="Rectangle 64"/>
          <p:cNvSpPr>
            <a:spLocks noChangeArrowheads="1"/>
          </p:cNvSpPr>
          <p:nvPr/>
        </p:nvSpPr>
        <p:spPr bwMode="auto">
          <a:xfrm>
            <a:off x="1143000" y="3657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30" name="Rectangle 65"/>
          <p:cNvSpPr>
            <a:spLocks noChangeArrowheads="1"/>
          </p:cNvSpPr>
          <p:nvPr/>
        </p:nvSpPr>
        <p:spPr bwMode="auto">
          <a:xfrm>
            <a:off x="1524000" y="3657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31" name="Rectangle 66"/>
          <p:cNvSpPr>
            <a:spLocks noChangeArrowheads="1"/>
          </p:cNvSpPr>
          <p:nvPr/>
        </p:nvSpPr>
        <p:spPr bwMode="auto">
          <a:xfrm>
            <a:off x="1905000" y="3657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32" name="Rectangle 67"/>
          <p:cNvSpPr>
            <a:spLocks noChangeArrowheads="1"/>
          </p:cNvSpPr>
          <p:nvPr/>
        </p:nvSpPr>
        <p:spPr bwMode="auto">
          <a:xfrm>
            <a:off x="2286000" y="3657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33" name="Rectangle 68"/>
          <p:cNvSpPr>
            <a:spLocks noChangeArrowheads="1"/>
          </p:cNvSpPr>
          <p:nvPr/>
        </p:nvSpPr>
        <p:spPr bwMode="auto">
          <a:xfrm>
            <a:off x="2667000" y="3657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34" name="Rectangle 69"/>
          <p:cNvSpPr>
            <a:spLocks noChangeArrowheads="1"/>
          </p:cNvSpPr>
          <p:nvPr/>
        </p:nvSpPr>
        <p:spPr bwMode="auto">
          <a:xfrm>
            <a:off x="3048000" y="3657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35" name="Rectangle 70"/>
          <p:cNvSpPr>
            <a:spLocks noChangeArrowheads="1"/>
          </p:cNvSpPr>
          <p:nvPr/>
        </p:nvSpPr>
        <p:spPr bwMode="auto">
          <a:xfrm>
            <a:off x="3429000" y="3657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36" name="Rectangle 71"/>
          <p:cNvSpPr>
            <a:spLocks noChangeArrowheads="1"/>
          </p:cNvSpPr>
          <p:nvPr/>
        </p:nvSpPr>
        <p:spPr bwMode="auto">
          <a:xfrm>
            <a:off x="3810000" y="3657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37" name="Rectangle 72"/>
          <p:cNvSpPr>
            <a:spLocks noChangeArrowheads="1"/>
          </p:cNvSpPr>
          <p:nvPr/>
        </p:nvSpPr>
        <p:spPr bwMode="auto">
          <a:xfrm>
            <a:off x="4191000" y="3657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38" name="Rectangle 73"/>
          <p:cNvSpPr>
            <a:spLocks noChangeArrowheads="1"/>
          </p:cNvSpPr>
          <p:nvPr/>
        </p:nvSpPr>
        <p:spPr bwMode="auto">
          <a:xfrm>
            <a:off x="762000" y="3276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39" name="Rectangle 74"/>
          <p:cNvSpPr>
            <a:spLocks noChangeArrowheads="1"/>
          </p:cNvSpPr>
          <p:nvPr/>
        </p:nvSpPr>
        <p:spPr bwMode="auto">
          <a:xfrm>
            <a:off x="1143000" y="3276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40" name="Rectangle 75"/>
          <p:cNvSpPr>
            <a:spLocks noChangeArrowheads="1"/>
          </p:cNvSpPr>
          <p:nvPr/>
        </p:nvSpPr>
        <p:spPr bwMode="auto">
          <a:xfrm>
            <a:off x="1524000" y="3276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41" name="Rectangle 76"/>
          <p:cNvSpPr>
            <a:spLocks noChangeArrowheads="1"/>
          </p:cNvSpPr>
          <p:nvPr/>
        </p:nvSpPr>
        <p:spPr bwMode="auto">
          <a:xfrm>
            <a:off x="1905000" y="3276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42" name="Rectangle 77"/>
          <p:cNvSpPr>
            <a:spLocks noChangeArrowheads="1"/>
          </p:cNvSpPr>
          <p:nvPr/>
        </p:nvSpPr>
        <p:spPr bwMode="auto">
          <a:xfrm>
            <a:off x="2286000" y="3276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43" name="Rectangle 78"/>
          <p:cNvSpPr>
            <a:spLocks noChangeArrowheads="1"/>
          </p:cNvSpPr>
          <p:nvPr/>
        </p:nvSpPr>
        <p:spPr bwMode="auto">
          <a:xfrm>
            <a:off x="2667000" y="3276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44" name="Rectangle 79"/>
          <p:cNvSpPr>
            <a:spLocks noChangeArrowheads="1"/>
          </p:cNvSpPr>
          <p:nvPr/>
        </p:nvSpPr>
        <p:spPr bwMode="auto">
          <a:xfrm>
            <a:off x="3048000" y="3276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45" name="Rectangle 80"/>
          <p:cNvSpPr>
            <a:spLocks noChangeArrowheads="1"/>
          </p:cNvSpPr>
          <p:nvPr/>
        </p:nvSpPr>
        <p:spPr bwMode="auto">
          <a:xfrm>
            <a:off x="3429000" y="3276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46" name="Rectangle 81"/>
          <p:cNvSpPr>
            <a:spLocks noChangeArrowheads="1"/>
          </p:cNvSpPr>
          <p:nvPr/>
        </p:nvSpPr>
        <p:spPr bwMode="auto">
          <a:xfrm>
            <a:off x="3810000" y="3276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47" name="Rectangle 82"/>
          <p:cNvSpPr>
            <a:spLocks noChangeArrowheads="1"/>
          </p:cNvSpPr>
          <p:nvPr/>
        </p:nvSpPr>
        <p:spPr bwMode="auto">
          <a:xfrm>
            <a:off x="4191000" y="3276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48" name="Rectangle 83"/>
          <p:cNvSpPr>
            <a:spLocks noChangeArrowheads="1"/>
          </p:cNvSpPr>
          <p:nvPr/>
        </p:nvSpPr>
        <p:spPr bwMode="auto">
          <a:xfrm>
            <a:off x="762000" y="2895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49" name="Rectangle 84"/>
          <p:cNvSpPr>
            <a:spLocks noChangeArrowheads="1"/>
          </p:cNvSpPr>
          <p:nvPr/>
        </p:nvSpPr>
        <p:spPr bwMode="auto">
          <a:xfrm>
            <a:off x="1143000" y="2895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50" name="Rectangle 85"/>
          <p:cNvSpPr>
            <a:spLocks noChangeArrowheads="1"/>
          </p:cNvSpPr>
          <p:nvPr/>
        </p:nvSpPr>
        <p:spPr bwMode="auto">
          <a:xfrm>
            <a:off x="1524000" y="2895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51" name="Rectangle 86"/>
          <p:cNvSpPr>
            <a:spLocks noChangeArrowheads="1"/>
          </p:cNvSpPr>
          <p:nvPr/>
        </p:nvSpPr>
        <p:spPr bwMode="auto">
          <a:xfrm>
            <a:off x="1905000" y="2895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52" name="Rectangle 87"/>
          <p:cNvSpPr>
            <a:spLocks noChangeArrowheads="1"/>
          </p:cNvSpPr>
          <p:nvPr/>
        </p:nvSpPr>
        <p:spPr bwMode="auto">
          <a:xfrm>
            <a:off x="2286000" y="2895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53" name="Rectangle 88"/>
          <p:cNvSpPr>
            <a:spLocks noChangeArrowheads="1"/>
          </p:cNvSpPr>
          <p:nvPr/>
        </p:nvSpPr>
        <p:spPr bwMode="auto">
          <a:xfrm>
            <a:off x="2667000" y="2895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54" name="Rectangle 89"/>
          <p:cNvSpPr>
            <a:spLocks noChangeArrowheads="1"/>
          </p:cNvSpPr>
          <p:nvPr/>
        </p:nvSpPr>
        <p:spPr bwMode="auto">
          <a:xfrm>
            <a:off x="3048000" y="2895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55" name="Rectangle 90"/>
          <p:cNvSpPr>
            <a:spLocks noChangeArrowheads="1"/>
          </p:cNvSpPr>
          <p:nvPr/>
        </p:nvSpPr>
        <p:spPr bwMode="auto">
          <a:xfrm>
            <a:off x="3429000" y="2895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56" name="Rectangle 91"/>
          <p:cNvSpPr>
            <a:spLocks noChangeArrowheads="1"/>
          </p:cNvSpPr>
          <p:nvPr/>
        </p:nvSpPr>
        <p:spPr bwMode="auto">
          <a:xfrm>
            <a:off x="3810000" y="2895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57" name="Rectangle 92"/>
          <p:cNvSpPr>
            <a:spLocks noChangeArrowheads="1"/>
          </p:cNvSpPr>
          <p:nvPr/>
        </p:nvSpPr>
        <p:spPr bwMode="auto">
          <a:xfrm>
            <a:off x="4191000" y="2895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58" name="Rectangle 93"/>
          <p:cNvSpPr>
            <a:spLocks noChangeArrowheads="1"/>
          </p:cNvSpPr>
          <p:nvPr/>
        </p:nvSpPr>
        <p:spPr bwMode="auto">
          <a:xfrm>
            <a:off x="762000" y="2514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59" name="Rectangle 94"/>
          <p:cNvSpPr>
            <a:spLocks noChangeArrowheads="1"/>
          </p:cNvSpPr>
          <p:nvPr/>
        </p:nvSpPr>
        <p:spPr bwMode="auto">
          <a:xfrm>
            <a:off x="1143000" y="2514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60" name="Rectangle 95"/>
          <p:cNvSpPr>
            <a:spLocks noChangeArrowheads="1"/>
          </p:cNvSpPr>
          <p:nvPr/>
        </p:nvSpPr>
        <p:spPr bwMode="auto">
          <a:xfrm>
            <a:off x="1524000" y="2514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61" name="Rectangle 96"/>
          <p:cNvSpPr>
            <a:spLocks noChangeArrowheads="1"/>
          </p:cNvSpPr>
          <p:nvPr/>
        </p:nvSpPr>
        <p:spPr bwMode="auto">
          <a:xfrm>
            <a:off x="1905000" y="2514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62" name="Rectangle 97"/>
          <p:cNvSpPr>
            <a:spLocks noChangeArrowheads="1"/>
          </p:cNvSpPr>
          <p:nvPr/>
        </p:nvSpPr>
        <p:spPr bwMode="auto">
          <a:xfrm>
            <a:off x="2286000" y="2514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63" name="Rectangle 98"/>
          <p:cNvSpPr>
            <a:spLocks noChangeArrowheads="1"/>
          </p:cNvSpPr>
          <p:nvPr/>
        </p:nvSpPr>
        <p:spPr bwMode="auto">
          <a:xfrm>
            <a:off x="2667000" y="2514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64" name="Rectangle 99"/>
          <p:cNvSpPr>
            <a:spLocks noChangeArrowheads="1"/>
          </p:cNvSpPr>
          <p:nvPr/>
        </p:nvSpPr>
        <p:spPr bwMode="auto">
          <a:xfrm>
            <a:off x="3048000" y="2514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65" name="Rectangle 100"/>
          <p:cNvSpPr>
            <a:spLocks noChangeArrowheads="1"/>
          </p:cNvSpPr>
          <p:nvPr/>
        </p:nvSpPr>
        <p:spPr bwMode="auto">
          <a:xfrm>
            <a:off x="3429000" y="2514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66" name="Rectangle 101"/>
          <p:cNvSpPr>
            <a:spLocks noChangeArrowheads="1"/>
          </p:cNvSpPr>
          <p:nvPr/>
        </p:nvSpPr>
        <p:spPr bwMode="auto">
          <a:xfrm>
            <a:off x="3810000" y="2514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67" name="Rectangle 102"/>
          <p:cNvSpPr>
            <a:spLocks noChangeArrowheads="1"/>
          </p:cNvSpPr>
          <p:nvPr/>
        </p:nvSpPr>
        <p:spPr bwMode="auto">
          <a:xfrm>
            <a:off x="4191000" y="2514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68" name="Rectangle 103"/>
          <p:cNvSpPr>
            <a:spLocks noChangeArrowheads="1"/>
          </p:cNvSpPr>
          <p:nvPr/>
        </p:nvSpPr>
        <p:spPr bwMode="auto">
          <a:xfrm>
            <a:off x="762000" y="2133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69" name="Rectangle 104"/>
          <p:cNvSpPr>
            <a:spLocks noChangeArrowheads="1"/>
          </p:cNvSpPr>
          <p:nvPr/>
        </p:nvSpPr>
        <p:spPr bwMode="auto">
          <a:xfrm>
            <a:off x="1143000" y="2133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70" name="Rectangle 105"/>
          <p:cNvSpPr>
            <a:spLocks noChangeArrowheads="1"/>
          </p:cNvSpPr>
          <p:nvPr/>
        </p:nvSpPr>
        <p:spPr bwMode="auto">
          <a:xfrm>
            <a:off x="1524000" y="2133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71" name="Rectangle 106"/>
          <p:cNvSpPr>
            <a:spLocks noChangeArrowheads="1"/>
          </p:cNvSpPr>
          <p:nvPr/>
        </p:nvSpPr>
        <p:spPr bwMode="auto">
          <a:xfrm>
            <a:off x="1905000" y="2133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72" name="Rectangle 107"/>
          <p:cNvSpPr>
            <a:spLocks noChangeArrowheads="1"/>
          </p:cNvSpPr>
          <p:nvPr/>
        </p:nvSpPr>
        <p:spPr bwMode="auto">
          <a:xfrm>
            <a:off x="2286000" y="2133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73" name="Rectangle 108"/>
          <p:cNvSpPr>
            <a:spLocks noChangeArrowheads="1"/>
          </p:cNvSpPr>
          <p:nvPr/>
        </p:nvSpPr>
        <p:spPr bwMode="auto">
          <a:xfrm>
            <a:off x="2667000" y="2133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74" name="Rectangle 109"/>
          <p:cNvSpPr>
            <a:spLocks noChangeArrowheads="1"/>
          </p:cNvSpPr>
          <p:nvPr/>
        </p:nvSpPr>
        <p:spPr bwMode="auto">
          <a:xfrm>
            <a:off x="3048000" y="2133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75" name="Rectangle 110"/>
          <p:cNvSpPr>
            <a:spLocks noChangeArrowheads="1"/>
          </p:cNvSpPr>
          <p:nvPr/>
        </p:nvSpPr>
        <p:spPr bwMode="auto">
          <a:xfrm>
            <a:off x="3429000" y="2133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76" name="Rectangle 111"/>
          <p:cNvSpPr>
            <a:spLocks noChangeArrowheads="1"/>
          </p:cNvSpPr>
          <p:nvPr/>
        </p:nvSpPr>
        <p:spPr bwMode="auto">
          <a:xfrm>
            <a:off x="3810000" y="2133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77" name="Rectangle 112"/>
          <p:cNvSpPr>
            <a:spLocks noChangeArrowheads="1"/>
          </p:cNvSpPr>
          <p:nvPr/>
        </p:nvSpPr>
        <p:spPr bwMode="auto">
          <a:xfrm>
            <a:off x="4191000" y="21336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78" name="Line 113"/>
          <p:cNvSpPr>
            <a:spLocks noChangeShapeType="1"/>
          </p:cNvSpPr>
          <p:nvPr/>
        </p:nvSpPr>
        <p:spPr bwMode="auto">
          <a:xfrm>
            <a:off x="762000" y="5943600"/>
            <a:ext cx="3810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79" name="Line 114"/>
          <p:cNvSpPr>
            <a:spLocks noChangeShapeType="1"/>
          </p:cNvSpPr>
          <p:nvPr/>
        </p:nvSpPr>
        <p:spPr bwMode="auto">
          <a:xfrm flipV="1">
            <a:off x="762000" y="2133600"/>
            <a:ext cx="0" cy="3810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80" name="Oval 115"/>
          <p:cNvSpPr>
            <a:spLocks noChangeArrowheads="1"/>
          </p:cNvSpPr>
          <p:nvPr/>
        </p:nvSpPr>
        <p:spPr bwMode="auto">
          <a:xfrm>
            <a:off x="1143000" y="46482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81" name="Oval 116"/>
          <p:cNvSpPr>
            <a:spLocks noChangeArrowheads="1"/>
          </p:cNvSpPr>
          <p:nvPr/>
        </p:nvSpPr>
        <p:spPr bwMode="auto">
          <a:xfrm>
            <a:off x="1752600" y="51816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82" name="Rectangle 117" descr="Wide downward diagonal"/>
          <p:cNvSpPr>
            <a:spLocks noChangeArrowheads="1"/>
          </p:cNvSpPr>
          <p:nvPr/>
        </p:nvSpPr>
        <p:spPr bwMode="auto">
          <a:xfrm>
            <a:off x="2743200" y="26670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83" name="Rectangle 118" descr="Wide downward diagonal"/>
          <p:cNvSpPr>
            <a:spLocks noChangeArrowheads="1"/>
          </p:cNvSpPr>
          <p:nvPr/>
        </p:nvSpPr>
        <p:spPr bwMode="auto">
          <a:xfrm>
            <a:off x="3124200" y="33528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84" name="Rectangle 119" descr="Wide downward diagonal"/>
          <p:cNvSpPr>
            <a:spLocks noChangeArrowheads="1"/>
          </p:cNvSpPr>
          <p:nvPr/>
        </p:nvSpPr>
        <p:spPr bwMode="auto">
          <a:xfrm>
            <a:off x="3733800" y="23622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85" name="Rectangle 120" descr="Wide downward diagonal"/>
          <p:cNvSpPr>
            <a:spLocks noChangeArrowheads="1"/>
          </p:cNvSpPr>
          <p:nvPr/>
        </p:nvSpPr>
        <p:spPr bwMode="auto">
          <a:xfrm>
            <a:off x="3886200" y="33528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86" name="Rectangle 121" descr="Wide downward diagonal"/>
          <p:cNvSpPr>
            <a:spLocks noChangeArrowheads="1"/>
          </p:cNvSpPr>
          <p:nvPr/>
        </p:nvSpPr>
        <p:spPr bwMode="auto">
          <a:xfrm>
            <a:off x="3810000" y="41148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87" name="Oval 122"/>
          <p:cNvSpPr>
            <a:spLocks noChangeArrowheads="1"/>
          </p:cNvSpPr>
          <p:nvPr/>
        </p:nvSpPr>
        <p:spPr bwMode="auto">
          <a:xfrm>
            <a:off x="1676400" y="38100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88" name="Oval 123"/>
          <p:cNvSpPr>
            <a:spLocks noChangeArrowheads="1"/>
          </p:cNvSpPr>
          <p:nvPr/>
        </p:nvSpPr>
        <p:spPr bwMode="auto">
          <a:xfrm>
            <a:off x="914400" y="54864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289" name="Oval 124"/>
          <p:cNvSpPr>
            <a:spLocks noChangeArrowheads="1"/>
          </p:cNvSpPr>
          <p:nvPr/>
        </p:nvSpPr>
        <p:spPr bwMode="auto">
          <a:xfrm>
            <a:off x="990600" y="41148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50290" name="Group 125"/>
          <p:cNvGrpSpPr>
            <a:grpSpLocks/>
          </p:cNvGrpSpPr>
          <p:nvPr/>
        </p:nvGrpSpPr>
        <p:grpSpPr bwMode="auto">
          <a:xfrm>
            <a:off x="228600" y="1981200"/>
            <a:ext cx="4476750" cy="4435475"/>
            <a:chOff x="1104" y="703"/>
            <a:chExt cx="2820" cy="2794"/>
          </a:xfrm>
        </p:grpSpPr>
        <p:sp>
          <p:nvSpPr>
            <p:cNvPr id="50318" name="Text Box 126"/>
            <p:cNvSpPr txBox="1">
              <a:spLocks noChangeArrowheads="1"/>
            </p:cNvSpPr>
            <p:nvPr/>
          </p:nvSpPr>
          <p:spPr bwMode="auto">
            <a:xfrm>
              <a:off x="1104" y="70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0319" name="Text Box 127"/>
            <p:cNvSpPr txBox="1">
              <a:spLocks noChangeArrowheads="1"/>
            </p:cNvSpPr>
            <p:nvPr/>
          </p:nvSpPr>
          <p:spPr bwMode="auto">
            <a:xfrm>
              <a:off x="1536" y="3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0320" name="Text Box 128"/>
            <p:cNvSpPr txBox="1">
              <a:spLocks noChangeArrowheads="1"/>
            </p:cNvSpPr>
            <p:nvPr/>
          </p:nvSpPr>
          <p:spPr bwMode="auto">
            <a:xfrm>
              <a:off x="1776" y="3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0321" name="Text Box 129"/>
            <p:cNvSpPr txBox="1">
              <a:spLocks noChangeArrowheads="1"/>
            </p:cNvSpPr>
            <p:nvPr/>
          </p:nvSpPr>
          <p:spPr bwMode="auto">
            <a:xfrm>
              <a:off x="2016" y="3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0322" name="Text Box 130"/>
            <p:cNvSpPr txBox="1">
              <a:spLocks noChangeArrowheads="1"/>
            </p:cNvSpPr>
            <p:nvPr/>
          </p:nvSpPr>
          <p:spPr bwMode="auto">
            <a:xfrm>
              <a:off x="2256" y="3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0323" name="Text Box 131"/>
            <p:cNvSpPr txBox="1">
              <a:spLocks noChangeArrowheads="1"/>
            </p:cNvSpPr>
            <p:nvPr/>
          </p:nvSpPr>
          <p:spPr bwMode="auto">
            <a:xfrm>
              <a:off x="2496" y="3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0324" name="Text Box 132"/>
            <p:cNvSpPr txBox="1">
              <a:spLocks noChangeArrowheads="1"/>
            </p:cNvSpPr>
            <p:nvPr/>
          </p:nvSpPr>
          <p:spPr bwMode="auto">
            <a:xfrm>
              <a:off x="2736" y="3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0325" name="Text Box 133"/>
            <p:cNvSpPr txBox="1">
              <a:spLocks noChangeArrowheads="1"/>
            </p:cNvSpPr>
            <p:nvPr/>
          </p:nvSpPr>
          <p:spPr bwMode="auto">
            <a:xfrm>
              <a:off x="2976" y="3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0326" name="Text Box 134"/>
            <p:cNvSpPr txBox="1">
              <a:spLocks noChangeArrowheads="1"/>
            </p:cNvSpPr>
            <p:nvPr/>
          </p:nvSpPr>
          <p:spPr bwMode="auto">
            <a:xfrm>
              <a:off x="3216" y="3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50327" name="Text Box 135"/>
            <p:cNvSpPr txBox="1">
              <a:spLocks noChangeArrowheads="1"/>
            </p:cNvSpPr>
            <p:nvPr/>
          </p:nvSpPr>
          <p:spPr bwMode="auto">
            <a:xfrm>
              <a:off x="3456" y="3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50328" name="Text Box 136"/>
            <p:cNvSpPr txBox="1">
              <a:spLocks noChangeArrowheads="1"/>
            </p:cNvSpPr>
            <p:nvPr/>
          </p:nvSpPr>
          <p:spPr bwMode="auto">
            <a:xfrm>
              <a:off x="3648" y="3247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0329" name="Text Box 137"/>
            <p:cNvSpPr txBox="1">
              <a:spLocks noChangeArrowheads="1"/>
            </p:cNvSpPr>
            <p:nvPr/>
          </p:nvSpPr>
          <p:spPr bwMode="auto">
            <a:xfrm>
              <a:off x="1152" y="286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0330" name="Text Box 138"/>
            <p:cNvSpPr txBox="1">
              <a:spLocks noChangeArrowheads="1"/>
            </p:cNvSpPr>
            <p:nvPr/>
          </p:nvSpPr>
          <p:spPr bwMode="auto">
            <a:xfrm>
              <a:off x="1152" y="262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0331" name="Text Box 139"/>
            <p:cNvSpPr txBox="1">
              <a:spLocks noChangeArrowheads="1"/>
            </p:cNvSpPr>
            <p:nvPr/>
          </p:nvSpPr>
          <p:spPr bwMode="auto">
            <a:xfrm>
              <a:off x="1152" y="23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0332" name="Text Box 140"/>
            <p:cNvSpPr txBox="1">
              <a:spLocks noChangeArrowheads="1"/>
            </p:cNvSpPr>
            <p:nvPr/>
          </p:nvSpPr>
          <p:spPr bwMode="auto">
            <a:xfrm>
              <a:off x="1152" y="214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0333" name="Text Box 141"/>
            <p:cNvSpPr txBox="1">
              <a:spLocks noChangeArrowheads="1"/>
            </p:cNvSpPr>
            <p:nvPr/>
          </p:nvSpPr>
          <p:spPr bwMode="auto">
            <a:xfrm>
              <a:off x="1152" y="190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0334" name="Text Box 142"/>
            <p:cNvSpPr txBox="1">
              <a:spLocks noChangeArrowheads="1"/>
            </p:cNvSpPr>
            <p:nvPr/>
          </p:nvSpPr>
          <p:spPr bwMode="auto">
            <a:xfrm>
              <a:off x="1152" y="166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0335" name="Text Box 143"/>
            <p:cNvSpPr txBox="1">
              <a:spLocks noChangeArrowheads="1"/>
            </p:cNvSpPr>
            <p:nvPr/>
          </p:nvSpPr>
          <p:spPr bwMode="auto">
            <a:xfrm>
              <a:off x="1152" y="142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0336" name="Text Box 144"/>
            <p:cNvSpPr txBox="1">
              <a:spLocks noChangeArrowheads="1"/>
            </p:cNvSpPr>
            <p:nvPr/>
          </p:nvSpPr>
          <p:spPr bwMode="auto">
            <a:xfrm>
              <a:off x="1152" y="11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50337" name="Text Box 145"/>
            <p:cNvSpPr txBox="1">
              <a:spLocks noChangeArrowheads="1"/>
            </p:cNvSpPr>
            <p:nvPr/>
          </p:nvSpPr>
          <p:spPr bwMode="auto">
            <a:xfrm>
              <a:off x="1152" y="94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9</a:t>
              </a:r>
            </a:p>
          </p:txBody>
        </p:sp>
      </p:grpSp>
      <p:sp>
        <p:nvSpPr>
          <p:cNvPr id="50291" name="Line 147"/>
          <p:cNvSpPr>
            <a:spLocks noChangeShapeType="1"/>
          </p:cNvSpPr>
          <p:nvPr/>
        </p:nvSpPr>
        <p:spPr bwMode="auto">
          <a:xfrm>
            <a:off x="1303338" y="1978025"/>
            <a:ext cx="2405062" cy="40259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9817" name="Group 185"/>
          <p:cNvGraphicFramePr>
            <a:graphicFrameLocks noGrp="1"/>
          </p:cNvGraphicFramePr>
          <p:nvPr/>
        </p:nvGraphicFramePr>
        <p:xfrm>
          <a:off x="4802188" y="0"/>
          <a:ext cx="4184650" cy="2586037"/>
        </p:xfrm>
        <a:graphic>
          <a:graphicData uri="http://schemas.openxmlformats.org/drawingml/2006/table">
            <a:tbl>
              <a:tblPr/>
              <a:tblGrid>
                <a:gridCol w="69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968">
                <a:tc rowSpan="2"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1" marB="45731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Our Classification Was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21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Not bomb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bomb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635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GOLD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STANDARD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TRUTH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Not bomb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99,996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2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bomb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CC99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314" name="Line 176"/>
          <p:cNvSpPr>
            <a:spLocks noChangeShapeType="1"/>
          </p:cNvSpPr>
          <p:nvPr/>
        </p:nvSpPr>
        <p:spPr bwMode="auto">
          <a:xfrm flipH="1">
            <a:off x="1471613" y="2787650"/>
            <a:ext cx="29845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315" name="Line 177"/>
          <p:cNvSpPr>
            <a:spLocks noChangeShapeType="1"/>
          </p:cNvSpPr>
          <p:nvPr/>
        </p:nvSpPr>
        <p:spPr bwMode="auto">
          <a:xfrm flipH="1">
            <a:off x="2070100" y="3787775"/>
            <a:ext cx="29845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316" name="Line 178"/>
          <p:cNvSpPr>
            <a:spLocks noChangeShapeType="1"/>
          </p:cNvSpPr>
          <p:nvPr/>
        </p:nvSpPr>
        <p:spPr bwMode="auto">
          <a:xfrm flipH="1">
            <a:off x="2605088" y="4716463"/>
            <a:ext cx="298450" cy="201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317" name="Text Box 179"/>
          <p:cNvSpPr txBox="1">
            <a:spLocks noChangeArrowheads="1"/>
          </p:cNvSpPr>
          <p:nvPr/>
        </p:nvSpPr>
        <p:spPr bwMode="auto">
          <a:xfrm>
            <a:off x="4910138" y="3529013"/>
            <a:ext cx="358933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If the red squares are bombs, and we want to reduce </a:t>
            </a:r>
            <a:r>
              <a:rPr lang="en-US" altLang="en-US">
                <a:solidFill>
                  <a:srgbClr val="008000"/>
                </a:solidFill>
              </a:rPr>
              <a:t>false negatives</a:t>
            </a:r>
            <a:r>
              <a:rPr lang="en-US" altLang="en-US"/>
              <a:t>, then we can shift the line away from them… </a:t>
            </a:r>
          </a:p>
        </p:txBody>
      </p:sp>
    </p:spTree>
    <p:extLst>
      <p:ext uri="{BB962C8B-B14F-4D97-AF65-F5344CB8AC3E}">
        <p14:creationId xmlns:p14="http://schemas.microsoft.com/office/powerpoint/2010/main" val="906198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5"/>
          <p:cNvSpPr>
            <a:spLocks noChangeArrowheads="1"/>
          </p:cNvSpPr>
          <p:nvPr/>
        </p:nvSpPr>
        <p:spPr bwMode="auto">
          <a:xfrm>
            <a:off x="685800" y="5600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03" name="Rectangle 16"/>
          <p:cNvSpPr>
            <a:spLocks noChangeArrowheads="1"/>
          </p:cNvSpPr>
          <p:nvPr/>
        </p:nvSpPr>
        <p:spPr bwMode="auto">
          <a:xfrm>
            <a:off x="1066800" y="5600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04" name="Rectangle 17"/>
          <p:cNvSpPr>
            <a:spLocks noChangeArrowheads="1"/>
          </p:cNvSpPr>
          <p:nvPr/>
        </p:nvSpPr>
        <p:spPr bwMode="auto">
          <a:xfrm>
            <a:off x="1447800" y="5600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05" name="Rectangle 18"/>
          <p:cNvSpPr>
            <a:spLocks noChangeArrowheads="1"/>
          </p:cNvSpPr>
          <p:nvPr/>
        </p:nvSpPr>
        <p:spPr bwMode="auto">
          <a:xfrm>
            <a:off x="1828800" y="5600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06" name="Rectangle 19"/>
          <p:cNvSpPr>
            <a:spLocks noChangeArrowheads="1"/>
          </p:cNvSpPr>
          <p:nvPr/>
        </p:nvSpPr>
        <p:spPr bwMode="auto">
          <a:xfrm>
            <a:off x="2209800" y="5600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07" name="Rectangle 20"/>
          <p:cNvSpPr>
            <a:spLocks noChangeArrowheads="1"/>
          </p:cNvSpPr>
          <p:nvPr/>
        </p:nvSpPr>
        <p:spPr bwMode="auto">
          <a:xfrm>
            <a:off x="2590800" y="5600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08" name="Rectangle 21"/>
          <p:cNvSpPr>
            <a:spLocks noChangeArrowheads="1"/>
          </p:cNvSpPr>
          <p:nvPr/>
        </p:nvSpPr>
        <p:spPr bwMode="auto">
          <a:xfrm>
            <a:off x="2971800" y="5600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09" name="Rectangle 22"/>
          <p:cNvSpPr>
            <a:spLocks noChangeArrowheads="1"/>
          </p:cNvSpPr>
          <p:nvPr/>
        </p:nvSpPr>
        <p:spPr bwMode="auto">
          <a:xfrm>
            <a:off x="3352800" y="5600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10" name="Rectangle 23"/>
          <p:cNvSpPr>
            <a:spLocks noChangeArrowheads="1"/>
          </p:cNvSpPr>
          <p:nvPr/>
        </p:nvSpPr>
        <p:spPr bwMode="auto">
          <a:xfrm>
            <a:off x="3733800" y="5600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11" name="Rectangle 25"/>
          <p:cNvSpPr>
            <a:spLocks noChangeArrowheads="1"/>
          </p:cNvSpPr>
          <p:nvPr/>
        </p:nvSpPr>
        <p:spPr bwMode="auto">
          <a:xfrm>
            <a:off x="685800" y="5219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12" name="Rectangle 26"/>
          <p:cNvSpPr>
            <a:spLocks noChangeArrowheads="1"/>
          </p:cNvSpPr>
          <p:nvPr/>
        </p:nvSpPr>
        <p:spPr bwMode="auto">
          <a:xfrm>
            <a:off x="1066800" y="5219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13" name="Rectangle 27"/>
          <p:cNvSpPr>
            <a:spLocks noChangeArrowheads="1"/>
          </p:cNvSpPr>
          <p:nvPr/>
        </p:nvSpPr>
        <p:spPr bwMode="auto">
          <a:xfrm>
            <a:off x="1447800" y="5219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14" name="Rectangle 28"/>
          <p:cNvSpPr>
            <a:spLocks noChangeArrowheads="1"/>
          </p:cNvSpPr>
          <p:nvPr/>
        </p:nvSpPr>
        <p:spPr bwMode="auto">
          <a:xfrm>
            <a:off x="1828800" y="5219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15" name="Rectangle 29"/>
          <p:cNvSpPr>
            <a:spLocks noChangeArrowheads="1"/>
          </p:cNvSpPr>
          <p:nvPr/>
        </p:nvSpPr>
        <p:spPr bwMode="auto">
          <a:xfrm>
            <a:off x="2209800" y="5219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16" name="Rectangle 30"/>
          <p:cNvSpPr>
            <a:spLocks noChangeArrowheads="1"/>
          </p:cNvSpPr>
          <p:nvPr/>
        </p:nvSpPr>
        <p:spPr bwMode="auto">
          <a:xfrm>
            <a:off x="2590800" y="5219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17" name="Rectangle 31"/>
          <p:cNvSpPr>
            <a:spLocks noChangeArrowheads="1"/>
          </p:cNvSpPr>
          <p:nvPr/>
        </p:nvSpPr>
        <p:spPr bwMode="auto">
          <a:xfrm>
            <a:off x="2971800" y="5219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18" name="Rectangle 32"/>
          <p:cNvSpPr>
            <a:spLocks noChangeArrowheads="1"/>
          </p:cNvSpPr>
          <p:nvPr/>
        </p:nvSpPr>
        <p:spPr bwMode="auto">
          <a:xfrm>
            <a:off x="3352800" y="5219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19" name="Rectangle 33"/>
          <p:cNvSpPr>
            <a:spLocks noChangeArrowheads="1"/>
          </p:cNvSpPr>
          <p:nvPr/>
        </p:nvSpPr>
        <p:spPr bwMode="auto">
          <a:xfrm>
            <a:off x="3733800" y="5219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20" name="Rectangle 35"/>
          <p:cNvSpPr>
            <a:spLocks noChangeArrowheads="1"/>
          </p:cNvSpPr>
          <p:nvPr/>
        </p:nvSpPr>
        <p:spPr bwMode="auto">
          <a:xfrm>
            <a:off x="685800" y="4838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21" name="Rectangle 36"/>
          <p:cNvSpPr>
            <a:spLocks noChangeArrowheads="1"/>
          </p:cNvSpPr>
          <p:nvPr/>
        </p:nvSpPr>
        <p:spPr bwMode="auto">
          <a:xfrm>
            <a:off x="1066800" y="4838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22" name="Rectangle 37"/>
          <p:cNvSpPr>
            <a:spLocks noChangeArrowheads="1"/>
          </p:cNvSpPr>
          <p:nvPr/>
        </p:nvSpPr>
        <p:spPr bwMode="auto">
          <a:xfrm>
            <a:off x="1447800" y="4838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23" name="Rectangle 38"/>
          <p:cNvSpPr>
            <a:spLocks noChangeArrowheads="1"/>
          </p:cNvSpPr>
          <p:nvPr/>
        </p:nvSpPr>
        <p:spPr bwMode="auto">
          <a:xfrm>
            <a:off x="1828800" y="4838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24" name="Rectangle 39"/>
          <p:cNvSpPr>
            <a:spLocks noChangeArrowheads="1"/>
          </p:cNvSpPr>
          <p:nvPr/>
        </p:nvSpPr>
        <p:spPr bwMode="auto">
          <a:xfrm>
            <a:off x="2209800" y="4838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25" name="Rectangle 40"/>
          <p:cNvSpPr>
            <a:spLocks noChangeArrowheads="1"/>
          </p:cNvSpPr>
          <p:nvPr/>
        </p:nvSpPr>
        <p:spPr bwMode="auto">
          <a:xfrm>
            <a:off x="2590800" y="4838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26" name="Rectangle 41"/>
          <p:cNvSpPr>
            <a:spLocks noChangeArrowheads="1"/>
          </p:cNvSpPr>
          <p:nvPr/>
        </p:nvSpPr>
        <p:spPr bwMode="auto">
          <a:xfrm>
            <a:off x="2971800" y="4838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27" name="Rectangle 42"/>
          <p:cNvSpPr>
            <a:spLocks noChangeArrowheads="1"/>
          </p:cNvSpPr>
          <p:nvPr/>
        </p:nvSpPr>
        <p:spPr bwMode="auto">
          <a:xfrm>
            <a:off x="3352800" y="4838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28" name="Rectangle 43"/>
          <p:cNvSpPr>
            <a:spLocks noChangeArrowheads="1"/>
          </p:cNvSpPr>
          <p:nvPr/>
        </p:nvSpPr>
        <p:spPr bwMode="auto">
          <a:xfrm>
            <a:off x="3733800" y="4838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29" name="Rectangle 45"/>
          <p:cNvSpPr>
            <a:spLocks noChangeArrowheads="1"/>
          </p:cNvSpPr>
          <p:nvPr/>
        </p:nvSpPr>
        <p:spPr bwMode="auto">
          <a:xfrm>
            <a:off x="685800" y="4457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30" name="Rectangle 46"/>
          <p:cNvSpPr>
            <a:spLocks noChangeArrowheads="1"/>
          </p:cNvSpPr>
          <p:nvPr/>
        </p:nvSpPr>
        <p:spPr bwMode="auto">
          <a:xfrm>
            <a:off x="1066800" y="4457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31" name="Rectangle 47"/>
          <p:cNvSpPr>
            <a:spLocks noChangeArrowheads="1"/>
          </p:cNvSpPr>
          <p:nvPr/>
        </p:nvSpPr>
        <p:spPr bwMode="auto">
          <a:xfrm>
            <a:off x="1447800" y="4457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32" name="Rectangle 48"/>
          <p:cNvSpPr>
            <a:spLocks noChangeArrowheads="1"/>
          </p:cNvSpPr>
          <p:nvPr/>
        </p:nvSpPr>
        <p:spPr bwMode="auto">
          <a:xfrm>
            <a:off x="1828800" y="4457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33" name="Rectangle 49"/>
          <p:cNvSpPr>
            <a:spLocks noChangeArrowheads="1"/>
          </p:cNvSpPr>
          <p:nvPr/>
        </p:nvSpPr>
        <p:spPr bwMode="auto">
          <a:xfrm>
            <a:off x="2209800" y="4457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34" name="Rectangle 50"/>
          <p:cNvSpPr>
            <a:spLocks noChangeArrowheads="1"/>
          </p:cNvSpPr>
          <p:nvPr/>
        </p:nvSpPr>
        <p:spPr bwMode="auto">
          <a:xfrm>
            <a:off x="2590800" y="4457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35" name="Rectangle 51"/>
          <p:cNvSpPr>
            <a:spLocks noChangeArrowheads="1"/>
          </p:cNvSpPr>
          <p:nvPr/>
        </p:nvSpPr>
        <p:spPr bwMode="auto">
          <a:xfrm>
            <a:off x="2971800" y="4457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36" name="Rectangle 52"/>
          <p:cNvSpPr>
            <a:spLocks noChangeArrowheads="1"/>
          </p:cNvSpPr>
          <p:nvPr/>
        </p:nvSpPr>
        <p:spPr bwMode="auto">
          <a:xfrm>
            <a:off x="3352800" y="4457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37" name="Rectangle 53"/>
          <p:cNvSpPr>
            <a:spLocks noChangeArrowheads="1"/>
          </p:cNvSpPr>
          <p:nvPr/>
        </p:nvSpPr>
        <p:spPr bwMode="auto">
          <a:xfrm>
            <a:off x="3733800" y="4457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38" name="Rectangle 55"/>
          <p:cNvSpPr>
            <a:spLocks noChangeArrowheads="1"/>
          </p:cNvSpPr>
          <p:nvPr/>
        </p:nvSpPr>
        <p:spPr bwMode="auto">
          <a:xfrm>
            <a:off x="685800" y="4076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39" name="Rectangle 56"/>
          <p:cNvSpPr>
            <a:spLocks noChangeArrowheads="1"/>
          </p:cNvSpPr>
          <p:nvPr/>
        </p:nvSpPr>
        <p:spPr bwMode="auto">
          <a:xfrm>
            <a:off x="1066800" y="4076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40" name="Rectangle 57"/>
          <p:cNvSpPr>
            <a:spLocks noChangeArrowheads="1"/>
          </p:cNvSpPr>
          <p:nvPr/>
        </p:nvSpPr>
        <p:spPr bwMode="auto">
          <a:xfrm>
            <a:off x="1447800" y="4076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41" name="Rectangle 58"/>
          <p:cNvSpPr>
            <a:spLocks noChangeArrowheads="1"/>
          </p:cNvSpPr>
          <p:nvPr/>
        </p:nvSpPr>
        <p:spPr bwMode="auto">
          <a:xfrm>
            <a:off x="1828800" y="4076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42" name="Rectangle 59"/>
          <p:cNvSpPr>
            <a:spLocks noChangeArrowheads="1"/>
          </p:cNvSpPr>
          <p:nvPr/>
        </p:nvSpPr>
        <p:spPr bwMode="auto">
          <a:xfrm>
            <a:off x="2209800" y="4076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43" name="Rectangle 60"/>
          <p:cNvSpPr>
            <a:spLocks noChangeArrowheads="1"/>
          </p:cNvSpPr>
          <p:nvPr/>
        </p:nvSpPr>
        <p:spPr bwMode="auto">
          <a:xfrm>
            <a:off x="2590800" y="4076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44" name="Rectangle 61"/>
          <p:cNvSpPr>
            <a:spLocks noChangeArrowheads="1"/>
          </p:cNvSpPr>
          <p:nvPr/>
        </p:nvSpPr>
        <p:spPr bwMode="auto">
          <a:xfrm>
            <a:off x="2971800" y="4076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45" name="Rectangle 62"/>
          <p:cNvSpPr>
            <a:spLocks noChangeArrowheads="1"/>
          </p:cNvSpPr>
          <p:nvPr/>
        </p:nvSpPr>
        <p:spPr bwMode="auto">
          <a:xfrm>
            <a:off x="3352800" y="4076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46" name="Rectangle 63"/>
          <p:cNvSpPr>
            <a:spLocks noChangeArrowheads="1"/>
          </p:cNvSpPr>
          <p:nvPr/>
        </p:nvSpPr>
        <p:spPr bwMode="auto">
          <a:xfrm>
            <a:off x="3733800" y="4076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47" name="Rectangle 65"/>
          <p:cNvSpPr>
            <a:spLocks noChangeArrowheads="1"/>
          </p:cNvSpPr>
          <p:nvPr/>
        </p:nvSpPr>
        <p:spPr bwMode="auto">
          <a:xfrm>
            <a:off x="685800" y="3695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48" name="Rectangle 66"/>
          <p:cNvSpPr>
            <a:spLocks noChangeArrowheads="1"/>
          </p:cNvSpPr>
          <p:nvPr/>
        </p:nvSpPr>
        <p:spPr bwMode="auto">
          <a:xfrm>
            <a:off x="1066800" y="3695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49" name="Rectangle 67"/>
          <p:cNvSpPr>
            <a:spLocks noChangeArrowheads="1"/>
          </p:cNvSpPr>
          <p:nvPr/>
        </p:nvSpPr>
        <p:spPr bwMode="auto">
          <a:xfrm>
            <a:off x="1447800" y="3695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50" name="Rectangle 68"/>
          <p:cNvSpPr>
            <a:spLocks noChangeArrowheads="1"/>
          </p:cNvSpPr>
          <p:nvPr/>
        </p:nvSpPr>
        <p:spPr bwMode="auto">
          <a:xfrm>
            <a:off x="1828800" y="3695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51" name="Rectangle 69"/>
          <p:cNvSpPr>
            <a:spLocks noChangeArrowheads="1"/>
          </p:cNvSpPr>
          <p:nvPr/>
        </p:nvSpPr>
        <p:spPr bwMode="auto">
          <a:xfrm>
            <a:off x="2209800" y="3695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52" name="Rectangle 70"/>
          <p:cNvSpPr>
            <a:spLocks noChangeArrowheads="1"/>
          </p:cNvSpPr>
          <p:nvPr/>
        </p:nvSpPr>
        <p:spPr bwMode="auto">
          <a:xfrm>
            <a:off x="2590800" y="3695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53" name="Rectangle 71"/>
          <p:cNvSpPr>
            <a:spLocks noChangeArrowheads="1"/>
          </p:cNvSpPr>
          <p:nvPr/>
        </p:nvSpPr>
        <p:spPr bwMode="auto">
          <a:xfrm>
            <a:off x="2971800" y="3695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54" name="Rectangle 72"/>
          <p:cNvSpPr>
            <a:spLocks noChangeArrowheads="1"/>
          </p:cNvSpPr>
          <p:nvPr/>
        </p:nvSpPr>
        <p:spPr bwMode="auto">
          <a:xfrm>
            <a:off x="3352800" y="3695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55" name="Rectangle 73"/>
          <p:cNvSpPr>
            <a:spLocks noChangeArrowheads="1"/>
          </p:cNvSpPr>
          <p:nvPr/>
        </p:nvSpPr>
        <p:spPr bwMode="auto">
          <a:xfrm>
            <a:off x="3733800" y="3695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56" name="Rectangle 75"/>
          <p:cNvSpPr>
            <a:spLocks noChangeArrowheads="1"/>
          </p:cNvSpPr>
          <p:nvPr/>
        </p:nvSpPr>
        <p:spPr bwMode="auto">
          <a:xfrm>
            <a:off x="685800" y="3314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57" name="Rectangle 76"/>
          <p:cNvSpPr>
            <a:spLocks noChangeArrowheads="1"/>
          </p:cNvSpPr>
          <p:nvPr/>
        </p:nvSpPr>
        <p:spPr bwMode="auto">
          <a:xfrm>
            <a:off x="1066800" y="3314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58" name="Rectangle 77"/>
          <p:cNvSpPr>
            <a:spLocks noChangeArrowheads="1"/>
          </p:cNvSpPr>
          <p:nvPr/>
        </p:nvSpPr>
        <p:spPr bwMode="auto">
          <a:xfrm>
            <a:off x="1447800" y="3314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59" name="Rectangle 78"/>
          <p:cNvSpPr>
            <a:spLocks noChangeArrowheads="1"/>
          </p:cNvSpPr>
          <p:nvPr/>
        </p:nvSpPr>
        <p:spPr bwMode="auto">
          <a:xfrm>
            <a:off x="1828800" y="3314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60" name="Rectangle 79"/>
          <p:cNvSpPr>
            <a:spLocks noChangeArrowheads="1"/>
          </p:cNvSpPr>
          <p:nvPr/>
        </p:nvSpPr>
        <p:spPr bwMode="auto">
          <a:xfrm>
            <a:off x="2209800" y="3314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61" name="Rectangle 80"/>
          <p:cNvSpPr>
            <a:spLocks noChangeArrowheads="1"/>
          </p:cNvSpPr>
          <p:nvPr/>
        </p:nvSpPr>
        <p:spPr bwMode="auto">
          <a:xfrm>
            <a:off x="2590800" y="3314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62" name="Rectangle 81"/>
          <p:cNvSpPr>
            <a:spLocks noChangeArrowheads="1"/>
          </p:cNvSpPr>
          <p:nvPr/>
        </p:nvSpPr>
        <p:spPr bwMode="auto">
          <a:xfrm>
            <a:off x="2971800" y="3314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63" name="Rectangle 82"/>
          <p:cNvSpPr>
            <a:spLocks noChangeArrowheads="1"/>
          </p:cNvSpPr>
          <p:nvPr/>
        </p:nvSpPr>
        <p:spPr bwMode="auto">
          <a:xfrm>
            <a:off x="3352800" y="3314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64" name="Rectangle 83"/>
          <p:cNvSpPr>
            <a:spLocks noChangeArrowheads="1"/>
          </p:cNvSpPr>
          <p:nvPr/>
        </p:nvSpPr>
        <p:spPr bwMode="auto">
          <a:xfrm>
            <a:off x="3733800" y="3314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65" name="Rectangle 85"/>
          <p:cNvSpPr>
            <a:spLocks noChangeArrowheads="1"/>
          </p:cNvSpPr>
          <p:nvPr/>
        </p:nvSpPr>
        <p:spPr bwMode="auto">
          <a:xfrm>
            <a:off x="685800" y="2933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66" name="Rectangle 86"/>
          <p:cNvSpPr>
            <a:spLocks noChangeArrowheads="1"/>
          </p:cNvSpPr>
          <p:nvPr/>
        </p:nvSpPr>
        <p:spPr bwMode="auto">
          <a:xfrm>
            <a:off x="1066800" y="2933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67" name="Rectangle 87"/>
          <p:cNvSpPr>
            <a:spLocks noChangeArrowheads="1"/>
          </p:cNvSpPr>
          <p:nvPr/>
        </p:nvSpPr>
        <p:spPr bwMode="auto">
          <a:xfrm>
            <a:off x="1447800" y="2933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68" name="Rectangle 88"/>
          <p:cNvSpPr>
            <a:spLocks noChangeArrowheads="1"/>
          </p:cNvSpPr>
          <p:nvPr/>
        </p:nvSpPr>
        <p:spPr bwMode="auto">
          <a:xfrm>
            <a:off x="1828800" y="2933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69" name="Rectangle 89"/>
          <p:cNvSpPr>
            <a:spLocks noChangeArrowheads="1"/>
          </p:cNvSpPr>
          <p:nvPr/>
        </p:nvSpPr>
        <p:spPr bwMode="auto">
          <a:xfrm>
            <a:off x="2209800" y="2933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70" name="Rectangle 90"/>
          <p:cNvSpPr>
            <a:spLocks noChangeArrowheads="1"/>
          </p:cNvSpPr>
          <p:nvPr/>
        </p:nvSpPr>
        <p:spPr bwMode="auto">
          <a:xfrm>
            <a:off x="2590800" y="2933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71" name="Rectangle 91"/>
          <p:cNvSpPr>
            <a:spLocks noChangeArrowheads="1"/>
          </p:cNvSpPr>
          <p:nvPr/>
        </p:nvSpPr>
        <p:spPr bwMode="auto">
          <a:xfrm>
            <a:off x="2971800" y="2933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72" name="Rectangle 92"/>
          <p:cNvSpPr>
            <a:spLocks noChangeArrowheads="1"/>
          </p:cNvSpPr>
          <p:nvPr/>
        </p:nvSpPr>
        <p:spPr bwMode="auto">
          <a:xfrm>
            <a:off x="3352800" y="2933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73" name="Rectangle 93"/>
          <p:cNvSpPr>
            <a:spLocks noChangeArrowheads="1"/>
          </p:cNvSpPr>
          <p:nvPr/>
        </p:nvSpPr>
        <p:spPr bwMode="auto">
          <a:xfrm>
            <a:off x="3733800" y="2933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74" name="Rectangle 95"/>
          <p:cNvSpPr>
            <a:spLocks noChangeArrowheads="1"/>
          </p:cNvSpPr>
          <p:nvPr/>
        </p:nvSpPr>
        <p:spPr bwMode="auto">
          <a:xfrm>
            <a:off x="685800" y="2552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75" name="Rectangle 96"/>
          <p:cNvSpPr>
            <a:spLocks noChangeArrowheads="1"/>
          </p:cNvSpPr>
          <p:nvPr/>
        </p:nvSpPr>
        <p:spPr bwMode="auto">
          <a:xfrm>
            <a:off x="1066800" y="2552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76" name="Rectangle 97"/>
          <p:cNvSpPr>
            <a:spLocks noChangeArrowheads="1"/>
          </p:cNvSpPr>
          <p:nvPr/>
        </p:nvSpPr>
        <p:spPr bwMode="auto">
          <a:xfrm>
            <a:off x="1447800" y="2552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77" name="Rectangle 98"/>
          <p:cNvSpPr>
            <a:spLocks noChangeArrowheads="1"/>
          </p:cNvSpPr>
          <p:nvPr/>
        </p:nvSpPr>
        <p:spPr bwMode="auto">
          <a:xfrm>
            <a:off x="1828800" y="2552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78" name="Rectangle 99"/>
          <p:cNvSpPr>
            <a:spLocks noChangeArrowheads="1"/>
          </p:cNvSpPr>
          <p:nvPr/>
        </p:nvSpPr>
        <p:spPr bwMode="auto">
          <a:xfrm>
            <a:off x="2209800" y="2552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79" name="Rectangle 100"/>
          <p:cNvSpPr>
            <a:spLocks noChangeArrowheads="1"/>
          </p:cNvSpPr>
          <p:nvPr/>
        </p:nvSpPr>
        <p:spPr bwMode="auto">
          <a:xfrm>
            <a:off x="2590800" y="2552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80" name="Rectangle 101"/>
          <p:cNvSpPr>
            <a:spLocks noChangeArrowheads="1"/>
          </p:cNvSpPr>
          <p:nvPr/>
        </p:nvSpPr>
        <p:spPr bwMode="auto">
          <a:xfrm>
            <a:off x="2971800" y="2552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81" name="Rectangle 102"/>
          <p:cNvSpPr>
            <a:spLocks noChangeArrowheads="1"/>
          </p:cNvSpPr>
          <p:nvPr/>
        </p:nvSpPr>
        <p:spPr bwMode="auto">
          <a:xfrm>
            <a:off x="3352800" y="2552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82" name="Rectangle 103"/>
          <p:cNvSpPr>
            <a:spLocks noChangeArrowheads="1"/>
          </p:cNvSpPr>
          <p:nvPr/>
        </p:nvSpPr>
        <p:spPr bwMode="auto">
          <a:xfrm>
            <a:off x="3733800" y="2552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83" name="Rectangle 105"/>
          <p:cNvSpPr>
            <a:spLocks noChangeArrowheads="1"/>
          </p:cNvSpPr>
          <p:nvPr/>
        </p:nvSpPr>
        <p:spPr bwMode="auto">
          <a:xfrm>
            <a:off x="685800" y="2171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84" name="Rectangle 106"/>
          <p:cNvSpPr>
            <a:spLocks noChangeArrowheads="1"/>
          </p:cNvSpPr>
          <p:nvPr/>
        </p:nvSpPr>
        <p:spPr bwMode="auto">
          <a:xfrm>
            <a:off x="1066800" y="2171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85" name="Rectangle 107"/>
          <p:cNvSpPr>
            <a:spLocks noChangeArrowheads="1"/>
          </p:cNvSpPr>
          <p:nvPr/>
        </p:nvSpPr>
        <p:spPr bwMode="auto">
          <a:xfrm>
            <a:off x="1447800" y="2171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86" name="Rectangle 108"/>
          <p:cNvSpPr>
            <a:spLocks noChangeArrowheads="1"/>
          </p:cNvSpPr>
          <p:nvPr/>
        </p:nvSpPr>
        <p:spPr bwMode="auto">
          <a:xfrm>
            <a:off x="1828800" y="2171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87" name="Rectangle 109"/>
          <p:cNvSpPr>
            <a:spLocks noChangeArrowheads="1"/>
          </p:cNvSpPr>
          <p:nvPr/>
        </p:nvSpPr>
        <p:spPr bwMode="auto">
          <a:xfrm>
            <a:off x="2209800" y="2171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88" name="Rectangle 110"/>
          <p:cNvSpPr>
            <a:spLocks noChangeArrowheads="1"/>
          </p:cNvSpPr>
          <p:nvPr/>
        </p:nvSpPr>
        <p:spPr bwMode="auto">
          <a:xfrm>
            <a:off x="2590800" y="2171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89" name="Rectangle 111"/>
          <p:cNvSpPr>
            <a:spLocks noChangeArrowheads="1"/>
          </p:cNvSpPr>
          <p:nvPr/>
        </p:nvSpPr>
        <p:spPr bwMode="auto">
          <a:xfrm>
            <a:off x="2971800" y="2171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90" name="Rectangle 112"/>
          <p:cNvSpPr>
            <a:spLocks noChangeArrowheads="1"/>
          </p:cNvSpPr>
          <p:nvPr/>
        </p:nvSpPr>
        <p:spPr bwMode="auto">
          <a:xfrm>
            <a:off x="3352800" y="2171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91" name="Rectangle 113"/>
          <p:cNvSpPr>
            <a:spLocks noChangeArrowheads="1"/>
          </p:cNvSpPr>
          <p:nvPr/>
        </p:nvSpPr>
        <p:spPr bwMode="auto">
          <a:xfrm>
            <a:off x="3733800" y="2171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92" name="Line 115"/>
          <p:cNvSpPr>
            <a:spLocks noChangeShapeType="1"/>
          </p:cNvSpPr>
          <p:nvPr/>
        </p:nvSpPr>
        <p:spPr bwMode="auto">
          <a:xfrm>
            <a:off x="685800" y="5981700"/>
            <a:ext cx="3810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3" name="Line 116"/>
          <p:cNvSpPr>
            <a:spLocks noChangeShapeType="1"/>
          </p:cNvSpPr>
          <p:nvPr/>
        </p:nvSpPr>
        <p:spPr bwMode="auto">
          <a:xfrm flipV="1">
            <a:off x="685800" y="2171700"/>
            <a:ext cx="0" cy="3810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294" name="Group 117"/>
          <p:cNvGrpSpPr>
            <a:grpSpLocks/>
          </p:cNvGrpSpPr>
          <p:nvPr/>
        </p:nvGrpSpPr>
        <p:grpSpPr bwMode="auto">
          <a:xfrm>
            <a:off x="152400" y="2019300"/>
            <a:ext cx="4476750" cy="4435475"/>
            <a:chOff x="1104" y="703"/>
            <a:chExt cx="2820" cy="2794"/>
          </a:xfrm>
        </p:grpSpPr>
        <p:sp>
          <p:nvSpPr>
            <p:cNvPr id="51339" name="Text Box 118"/>
            <p:cNvSpPr txBox="1">
              <a:spLocks noChangeArrowheads="1"/>
            </p:cNvSpPr>
            <p:nvPr/>
          </p:nvSpPr>
          <p:spPr bwMode="auto">
            <a:xfrm>
              <a:off x="1104" y="70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1340" name="Text Box 119"/>
            <p:cNvSpPr txBox="1">
              <a:spLocks noChangeArrowheads="1"/>
            </p:cNvSpPr>
            <p:nvPr/>
          </p:nvSpPr>
          <p:spPr bwMode="auto">
            <a:xfrm>
              <a:off x="1536" y="3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341" name="Text Box 120"/>
            <p:cNvSpPr txBox="1">
              <a:spLocks noChangeArrowheads="1"/>
            </p:cNvSpPr>
            <p:nvPr/>
          </p:nvSpPr>
          <p:spPr bwMode="auto">
            <a:xfrm>
              <a:off x="1776" y="3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1342" name="Text Box 121"/>
            <p:cNvSpPr txBox="1">
              <a:spLocks noChangeArrowheads="1"/>
            </p:cNvSpPr>
            <p:nvPr/>
          </p:nvSpPr>
          <p:spPr bwMode="auto">
            <a:xfrm>
              <a:off x="2016" y="3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1343" name="Text Box 122"/>
            <p:cNvSpPr txBox="1">
              <a:spLocks noChangeArrowheads="1"/>
            </p:cNvSpPr>
            <p:nvPr/>
          </p:nvSpPr>
          <p:spPr bwMode="auto">
            <a:xfrm>
              <a:off x="2256" y="3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1344" name="Text Box 123"/>
            <p:cNvSpPr txBox="1">
              <a:spLocks noChangeArrowheads="1"/>
            </p:cNvSpPr>
            <p:nvPr/>
          </p:nvSpPr>
          <p:spPr bwMode="auto">
            <a:xfrm>
              <a:off x="2496" y="3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1345" name="Text Box 124"/>
            <p:cNvSpPr txBox="1">
              <a:spLocks noChangeArrowheads="1"/>
            </p:cNvSpPr>
            <p:nvPr/>
          </p:nvSpPr>
          <p:spPr bwMode="auto">
            <a:xfrm>
              <a:off x="2736" y="3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1346" name="Text Box 125"/>
            <p:cNvSpPr txBox="1">
              <a:spLocks noChangeArrowheads="1"/>
            </p:cNvSpPr>
            <p:nvPr/>
          </p:nvSpPr>
          <p:spPr bwMode="auto">
            <a:xfrm>
              <a:off x="2976" y="3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1347" name="Text Box 126"/>
            <p:cNvSpPr txBox="1">
              <a:spLocks noChangeArrowheads="1"/>
            </p:cNvSpPr>
            <p:nvPr/>
          </p:nvSpPr>
          <p:spPr bwMode="auto">
            <a:xfrm>
              <a:off x="3216" y="3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51348" name="Text Box 127"/>
            <p:cNvSpPr txBox="1">
              <a:spLocks noChangeArrowheads="1"/>
            </p:cNvSpPr>
            <p:nvPr/>
          </p:nvSpPr>
          <p:spPr bwMode="auto">
            <a:xfrm>
              <a:off x="3456" y="3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51349" name="Text Box 128"/>
            <p:cNvSpPr txBox="1">
              <a:spLocks noChangeArrowheads="1"/>
            </p:cNvSpPr>
            <p:nvPr/>
          </p:nvSpPr>
          <p:spPr bwMode="auto">
            <a:xfrm>
              <a:off x="3648" y="3247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1350" name="Text Box 129"/>
            <p:cNvSpPr txBox="1">
              <a:spLocks noChangeArrowheads="1"/>
            </p:cNvSpPr>
            <p:nvPr/>
          </p:nvSpPr>
          <p:spPr bwMode="auto">
            <a:xfrm>
              <a:off x="1152" y="286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351" name="Text Box 130"/>
            <p:cNvSpPr txBox="1">
              <a:spLocks noChangeArrowheads="1"/>
            </p:cNvSpPr>
            <p:nvPr/>
          </p:nvSpPr>
          <p:spPr bwMode="auto">
            <a:xfrm>
              <a:off x="1152" y="262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1352" name="Text Box 131"/>
            <p:cNvSpPr txBox="1">
              <a:spLocks noChangeArrowheads="1"/>
            </p:cNvSpPr>
            <p:nvPr/>
          </p:nvSpPr>
          <p:spPr bwMode="auto">
            <a:xfrm>
              <a:off x="1152" y="23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1353" name="Text Box 132"/>
            <p:cNvSpPr txBox="1">
              <a:spLocks noChangeArrowheads="1"/>
            </p:cNvSpPr>
            <p:nvPr/>
          </p:nvSpPr>
          <p:spPr bwMode="auto">
            <a:xfrm>
              <a:off x="1152" y="214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1354" name="Text Box 133"/>
            <p:cNvSpPr txBox="1">
              <a:spLocks noChangeArrowheads="1"/>
            </p:cNvSpPr>
            <p:nvPr/>
          </p:nvSpPr>
          <p:spPr bwMode="auto">
            <a:xfrm>
              <a:off x="1152" y="190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1355" name="Text Box 134"/>
            <p:cNvSpPr txBox="1">
              <a:spLocks noChangeArrowheads="1"/>
            </p:cNvSpPr>
            <p:nvPr/>
          </p:nvSpPr>
          <p:spPr bwMode="auto">
            <a:xfrm>
              <a:off x="1152" y="166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1356" name="Text Box 135"/>
            <p:cNvSpPr txBox="1">
              <a:spLocks noChangeArrowheads="1"/>
            </p:cNvSpPr>
            <p:nvPr/>
          </p:nvSpPr>
          <p:spPr bwMode="auto">
            <a:xfrm>
              <a:off x="1152" y="142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1357" name="Text Box 136"/>
            <p:cNvSpPr txBox="1">
              <a:spLocks noChangeArrowheads="1"/>
            </p:cNvSpPr>
            <p:nvPr/>
          </p:nvSpPr>
          <p:spPr bwMode="auto">
            <a:xfrm>
              <a:off x="1152" y="11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51358" name="Text Box 137"/>
            <p:cNvSpPr txBox="1">
              <a:spLocks noChangeArrowheads="1"/>
            </p:cNvSpPr>
            <p:nvPr/>
          </p:nvSpPr>
          <p:spPr bwMode="auto">
            <a:xfrm>
              <a:off x="1152" y="94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9</a:t>
              </a:r>
            </a:p>
          </p:txBody>
        </p:sp>
      </p:grpSp>
      <p:sp>
        <p:nvSpPr>
          <p:cNvPr id="51295" name="Line 140"/>
          <p:cNvSpPr>
            <a:spLocks noChangeShapeType="1"/>
          </p:cNvSpPr>
          <p:nvPr/>
        </p:nvSpPr>
        <p:spPr bwMode="auto">
          <a:xfrm flipV="1">
            <a:off x="2657475" y="2847975"/>
            <a:ext cx="76200" cy="38100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6" name="Line 141"/>
          <p:cNvSpPr>
            <a:spLocks noChangeShapeType="1"/>
          </p:cNvSpPr>
          <p:nvPr/>
        </p:nvSpPr>
        <p:spPr bwMode="auto">
          <a:xfrm flipV="1">
            <a:off x="2667000" y="2552700"/>
            <a:ext cx="990600" cy="70485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7" name="Line 142"/>
          <p:cNvSpPr>
            <a:spLocks noChangeShapeType="1"/>
          </p:cNvSpPr>
          <p:nvPr/>
        </p:nvSpPr>
        <p:spPr bwMode="auto">
          <a:xfrm>
            <a:off x="2724150" y="3333750"/>
            <a:ext cx="1085850" cy="13335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8" name="Line 143"/>
          <p:cNvSpPr>
            <a:spLocks noChangeShapeType="1"/>
          </p:cNvSpPr>
          <p:nvPr/>
        </p:nvSpPr>
        <p:spPr bwMode="auto">
          <a:xfrm>
            <a:off x="2686050" y="3371850"/>
            <a:ext cx="371475" cy="9525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9" name="Line 144"/>
          <p:cNvSpPr>
            <a:spLocks noChangeShapeType="1"/>
          </p:cNvSpPr>
          <p:nvPr/>
        </p:nvSpPr>
        <p:spPr bwMode="auto">
          <a:xfrm>
            <a:off x="2686050" y="3371850"/>
            <a:ext cx="1038225" cy="847725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0" name="Line 145"/>
          <p:cNvSpPr>
            <a:spLocks noChangeShapeType="1"/>
          </p:cNvSpPr>
          <p:nvPr/>
        </p:nvSpPr>
        <p:spPr bwMode="auto">
          <a:xfrm flipH="1">
            <a:off x="1714500" y="3371850"/>
            <a:ext cx="857250" cy="51435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1" name="Line 146"/>
          <p:cNvSpPr>
            <a:spLocks noChangeShapeType="1"/>
          </p:cNvSpPr>
          <p:nvPr/>
        </p:nvSpPr>
        <p:spPr bwMode="auto">
          <a:xfrm flipH="1">
            <a:off x="1019175" y="3352800"/>
            <a:ext cx="1533525" cy="83820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2" name="Line 147"/>
          <p:cNvSpPr>
            <a:spLocks noChangeShapeType="1"/>
          </p:cNvSpPr>
          <p:nvPr/>
        </p:nvSpPr>
        <p:spPr bwMode="auto">
          <a:xfrm flipH="1">
            <a:off x="1181100" y="3375025"/>
            <a:ext cx="1400175" cy="133985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3" name="Line 148"/>
          <p:cNvSpPr>
            <a:spLocks noChangeShapeType="1"/>
          </p:cNvSpPr>
          <p:nvPr/>
        </p:nvSpPr>
        <p:spPr bwMode="auto">
          <a:xfrm flipH="1">
            <a:off x="942975" y="3387725"/>
            <a:ext cx="1641475" cy="214630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4" name="Line 149"/>
          <p:cNvSpPr>
            <a:spLocks noChangeShapeType="1"/>
          </p:cNvSpPr>
          <p:nvPr/>
        </p:nvSpPr>
        <p:spPr bwMode="auto">
          <a:xfrm flipH="1">
            <a:off x="1762125" y="3397250"/>
            <a:ext cx="828675" cy="184150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5" name="AutoShape 150"/>
          <p:cNvSpPr>
            <a:spLocks noChangeArrowheads="1"/>
          </p:cNvSpPr>
          <p:nvPr/>
        </p:nvSpPr>
        <p:spPr bwMode="auto">
          <a:xfrm>
            <a:off x="2514600" y="3205163"/>
            <a:ext cx="228600" cy="228600"/>
          </a:xfrm>
          <a:prstGeom prst="diamond">
            <a:avLst/>
          </a:prstGeom>
          <a:solidFill>
            <a:srgbClr val="99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306" name="Oval 151"/>
          <p:cNvSpPr>
            <a:spLocks noChangeArrowheads="1"/>
          </p:cNvSpPr>
          <p:nvPr/>
        </p:nvSpPr>
        <p:spPr bwMode="auto">
          <a:xfrm>
            <a:off x="1066800" y="46863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307" name="Oval 152"/>
          <p:cNvSpPr>
            <a:spLocks noChangeArrowheads="1"/>
          </p:cNvSpPr>
          <p:nvPr/>
        </p:nvSpPr>
        <p:spPr bwMode="auto">
          <a:xfrm>
            <a:off x="1676400" y="52197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308" name="Rectangle 153" descr="Wide downward diagonal"/>
          <p:cNvSpPr>
            <a:spLocks noChangeArrowheads="1"/>
          </p:cNvSpPr>
          <p:nvPr/>
        </p:nvSpPr>
        <p:spPr bwMode="auto">
          <a:xfrm>
            <a:off x="2667000" y="27051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309" name="Rectangle 154" descr="Wide downward diagonal"/>
          <p:cNvSpPr>
            <a:spLocks noChangeArrowheads="1"/>
          </p:cNvSpPr>
          <p:nvPr/>
        </p:nvSpPr>
        <p:spPr bwMode="auto">
          <a:xfrm>
            <a:off x="3048000" y="33909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310" name="Rectangle 155" descr="Wide downward diagonal"/>
          <p:cNvSpPr>
            <a:spLocks noChangeArrowheads="1"/>
          </p:cNvSpPr>
          <p:nvPr/>
        </p:nvSpPr>
        <p:spPr bwMode="auto">
          <a:xfrm>
            <a:off x="3657600" y="24003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311" name="Rectangle 156" descr="Wide downward diagonal"/>
          <p:cNvSpPr>
            <a:spLocks noChangeArrowheads="1"/>
          </p:cNvSpPr>
          <p:nvPr/>
        </p:nvSpPr>
        <p:spPr bwMode="auto">
          <a:xfrm>
            <a:off x="3810000" y="33909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312" name="Rectangle 157" descr="Wide downward diagonal"/>
          <p:cNvSpPr>
            <a:spLocks noChangeArrowheads="1"/>
          </p:cNvSpPr>
          <p:nvPr/>
        </p:nvSpPr>
        <p:spPr bwMode="auto">
          <a:xfrm>
            <a:off x="3733800" y="41529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313" name="Oval 158"/>
          <p:cNvSpPr>
            <a:spLocks noChangeArrowheads="1"/>
          </p:cNvSpPr>
          <p:nvPr/>
        </p:nvSpPr>
        <p:spPr bwMode="auto">
          <a:xfrm>
            <a:off x="838200" y="55245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314" name="Oval 159"/>
          <p:cNvSpPr>
            <a:spLocks noChangeArrowheads="1"/>
          </p:cNvSpPr>
          <p:nvPr/>
        </p:nvSpPr>
        <p:spPr bwMode="auto">
          <a:xfrm>
            <a:off x="914400" y="41529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315" name="Oval 160"/>
          <p:cNvSpPr>
            <a:spLocks noChangeArrowheads="1"/>
          </p:cNvSpPr>
          <p:nvPr/>
        </p:nvSpPr>
        <p:spPr bwMode="auto">
          <a:xfrm>
            <a:off x="1600200" y="38481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1841" name="Group 161"/>
          <p:cNvGraphicFramePr>
            <a:graphicFrameLocks noGrp="1"/>
          </p:cNvGraphicFramePr>
          <p:nvPr/>
        </p:nvGraphicFramePr>
        <p:xfrm>
          <a:off x="4954588" y="152400"/>
          <a:ext cx="4184650" cy="2586037"/>
        </p:xfrm>
        <a:graphic>
          <a:graphicData uri="http://schemas.openxmlformats.org/drawingml/2006/table">
            <a:tbl>
              <a:tblPr/>
              <a:tblGrid>
                <a:gridCol w="69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968">
                <a:tc rowSpan="2"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1" marB="45731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Our Classification Was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21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Not bomb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bomb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635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GOLD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STANDARD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TRUTH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Not bomb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99,996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2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bomb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CC99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338" name="Text Box 187"/>
          <p:cNvSpPr txBox="1">
            <a:spLocks noChangeArrowheads="1"/>
          </p:cNvSpPr>
          <p:nvPr/>
        </p:nvSpPr>
        <p:spPr bwMode="auto">
          <a:xfrm>
            <a:off x="4987925" y="3154363"/>
            <a:ext cx="3589338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If the red squares are bombs, and we want to reduce </a:t>
            </a:r>
            <a:r>
              <a:rPr lang="en-US" altLang="en-US">
                <a:solidFill>
                  <a:srgbClr val="008000"/>
                </a:solidFill>
              </a:rPr>
              <a:t>false negatives</a:t>
            </a:r>
            <a:r>
              <a:rPr lang="en-US" altLang="en-US"/>
              <a:t>, then we can multiply all the distances to a red square by 0.8, </a:t>
            </a:r>
            <a:r>
              <a:rPr lang="en-US" altLang="en-US" i="1"/>
              <a:t>before</a:t>
            </a:r>
            <a:r>
              <a:rPr lang="en-US" altLang="en-US"/>
              <a:t> finding the nearest neighbor</a:t>
            </a:r>
          </a:p>
        </p:txBody>
      </p:sp>
    </p:spTree>
    <p:extLst>
      <p:ext uri="{BB962C8B-B14F-4D97-AF65-F5344CB8AC3E}">
        <p14:creationId xmlns:p14="http://schemas.microsoft.com/office/powerpoint/2010/main" val="32358708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864" name="Group 136"/>
          <p:cNvGraphicFramePr>
            <a:graphicFrameLocks noGrp="1"/>
          </p:cNvGraphicFramePr>
          <p:nvPr/>
        </p:nvGraphicFramePr>
        <p:xfrm>
          <a:off x="4954588" y="152400"/>
          <a:ext cx="4184650" cy="2586037"/>
        </p:xfrm>
        <a:graphic>
          <a:graphicData uri="http://schemas.openxmlformats.org/drawingml/2006/table">
            <a:tbl>
              <a:tblPr/>
              <a:tblGrid>
                <a:gridCol w="69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968">
                <a:tc rowSpan="2"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1" marB="45731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Our Classification Was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21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Not bomb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bomb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635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GOLD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STANDARD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TRUTH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Not bomb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99,996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2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bomb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CC99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248" name="Text Box 162"/>
          <p:cNvSpPr txBox="1">
            <a:spLocks noChangeArrowheads="1"/>
          </p:cNvSpPr>
          <p:nvPr/>
        </p:nvSpPr>
        <p:spPr bwMode="auto">
          <a:xfrm>
            <a:off x="303213" y="776288"/>
            <a:ext cx="3589337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If the red squares are bombs, and we want to reduce </a:t>
            </a:r>
            <a:r>
              <a:rPr lang="en-US" altLang="en-US">
                <a:solidFill>
                  <a:srgbClr val="008000"/>
                </a:solidFill>
              </a:rPr>
              <a:t>false negatives</a:t>
            </a:r>
            <a:r>
              <a:rPr lang="en-US" altLang="en-US"/>
              <a:t>, then we can multiply all the probably calculations for bomb by </a:t>
            </a:r>
            <a:r>
              <a:rPr lang="en-US" altLang="en-US">
                <a:solidFill>
                  <a:srgbClr val="008000"/>
                </a:solidFill>
              </a:rPr>
              <a:t>1.2</a:t>
            </a:r>
            <a:r>
              <a:rPr lang="en-US" altLang="en-US"/>
              <a:t> </a:t>
            </a:r>
          </a:p>
        </p:txBody>
      </p:sp>
      <p:sp>
        <p:nvSpPr>
          <p:cNvPr id="55321" name="Rectangle 168"/>
          <p:cNvSpPr>
            <a:spLocks noChangeArrowheads="1"/>
          </p:cNvSpPr>
          <p:nvPr/>
        </p:nvSpPr>
        <p:spPr bwMode="auto">
          <a:xfrm>
            <a:off x="344488" y="4217988"/>
            <a:ext cx="5638800" cy="2209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3897" name="Rectangle 169"/>
          <p:cNvSpPr>
            <a:spLocks noChangeArrowheads="1"/>
          </p:cNvSpPr>
          <p:nvPr/>
        </p:nvSpPr>
        <p:spPr bwMode="auto">
          <a:xfrm>
            <a:off x="496888" y="4217988"/>
            <a:ext cx="4206875" cy="9318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en-US" sz="2400" i="1">
                <a:latin typeface="Times New Roman" panose="02020603050405020304" pitchFamily="18" charset="0"/>
              </a:rPr>
              <a:t>p</a:t>
            </a:r>
            <a:r>
              <a:rPr lang="en-US" altLang="en-US" sz="2400">
                <a:latin typeface="Times New Roman" panose="02020603050405020304" pitchFamily="18" charset="0"/>
              </a:rPr>
              <a:t>(</a:t>
            </a:r>
            <a:r>
              <a:rPr lang="en-US" altLang="en-US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not bomb</a:t>
            </a:r>
            <a:r>
              <a:rPr lang="en-US" altLang="en-US" sz="2400">
                <a:latin typeface="Times New Roman" panose="02020603050405020304" pitchFamily="18" charset="0"/>
              </a:rPr>
              <a:t>| </a:t>
            </a:r>
            <a:r>
              <a:rPr lang="en-US" altLang="en-US" sz="2400" i="1">
                <a:latin typeface="Times New Roman" panose="02020603050405020304" pitchFamily="18" charset="0"/>
              </a:rPr>
              <a:t>data</a:t>
            </a:r>
            <a:r>
              <a:rPr lang="en-US" altLang="en-US" sz="2400">
                <a:latin typeface="Times New Roman" panose="02020603050405020304" pitchFamily="18" charset="0"/>
              </a:rPr>
              <a:t>) = </a:t>
            </a:r>
            <a:r>
              <a:rPr lang="en-US" altLang="en-US" sz="2400" i="1">
                <a:latin typeface="Times New Roman" panose="02020603050405020304" pitchFamily="18" charset="0"/>
              </a:rPr>
              <a:t>1/3 * 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i="1">
                <a:latin typeface="Times New Roman" panose="02020603050405020304" pitchFamily="18" charset="0"/>
              </a:rPr>
              <a:t>3/8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en-US" sz="2400" i="1">
                <a:latin typeface="Times New Roman" panose="02020603050405020304" pitchFamily="18" charset="0"/>
              </a:rPr>
              <a:t>		              3/8</a:t>
            </a:r>
            <a:endParaRPr lang="en-US" altLang="en-US" sz="2400" i="1">
              <a:solidFill>
                <a:srgbClr val="CC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51" name="Line 170"/>
          <p:cNvSpPr>
            <a:spLocks noChangeShapeType="1"/>
          </p:cNvSpPr>
          <p:nvPr/>
        </p:nvSpPr>
        <p:spPr bwMode="auto">
          <a:xfrm>
            <a:off x="3197225" y="4675188"/>
            <a:ext cx="1066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3899" name="Rectangle 171"/>
          <p:cNvSpPr>
            <a:spLocks noChangeArrowheads="1"/>
          </p:cNvSpPr>
          <p:nvPr/>
        </p:nvSpPr>
        <p:spPr bwMode="auto">
          <a:xfrm>
            <a:off x="420688" y="5437188"/>
            <a:ext cx="4741862" cy="9318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en-US" sz="2400" i="1">
                <a:latin typeface="Times New Roman" panose="02020603050405020304" pitchFamily="18" charset="0"/>
              </a:rPr>
              <a:t>p</a:t>
            </a:r>
            <a:r>
              <a:rPr lang="en-US" altLang="en-US" sz="2400">
                <a:latin typeface="Times New Roman" panose="02020603050405020304" pitchFamily="18" charset="0"/>
              </a:rPr>
              <a:t>(</a:t>
            </a:r>
            <a:r>
              <a:rPr lang="en-US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bomb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| </a:t>
            </a:r>
            <a:r>
              <a:rPr lang="en-US" altLang="en-US" sz="2400" i="1">
                <a:latin typeface="Times New Roman" panose="02020603050405020304" pitchFamily="18" charset="0"/>
              </a:rPr>
              <a:t>data</a:t>
            </a:r>
            <a:r>
              <a:rPr lang="en-US" altLang="en-US" sz="2400">
                <a:latin typeface="Times New Roman" panose="02020603050405020304" pitchFamily="18" charset="0"/>
              </a:rPr>
              <a:t>) = </a:t>
            </a:r>
            <a:r>
              <a:rPr lang="en-US" altLang="en-US" sz="2400" i="1">
                <a:latin typeface="Times New Roman" panose="02020603050405020304" pitchFamily="18" charset="0"/>
              </a:rPr>
              <a:t>2/5 * 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i="1">
                <a:latin typeface="Times New Roman" panose="02020603050405020304" pitchFamily="18" charset="0"/>
              </a:rPr>
              <a:t>5/8 * </a:t>
            </a:r>
            <a:r>
              <a:rPr lang="en-US" altLang="en-US" sz="2400" i="1">
                <a:solidFill>
                  <a:srgbClr val="008000"/>
                </a:solidFill>
                <a:latin typeface="Times New Roman" panose="02020603050405020304" pitchFamily="18" charset="0"/>
              </a:rPr>
              <a:t>1.2</a:t>
            </a:r>
            <a:endParaRPr lang="en-US" altLang="en-US" sz="2400">
              <a:solidFill>
                <a:srgbClr val="008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en-US" sz="2400" i="1">
                <a:latin typeface="Times New Roman" panose="02020603050405020304" pitchFamily="18" charset="0"/>
              </a:rPr>
              <a:t>		        3/8</a:t>
            </a:r>
            <a:endParaRPr lang="en-US" altLang="en-US" sz="2400" i="1">
              <a:solidFill>
                <a:srgbClr val="CC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53" name="Line 172"/>
          <p:cNvSpPr>
            <a:spLocks noChangeShapeType="1"/>
          </p:cNvSpPr>
          <p:nvPr/>
        </p:nvSpPr>
        <p:spPr bwMode="auto">
          <a:xfrm>
            <a:off x="2782888" y="5894388"/>
            <a:ext cx="1066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733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Summary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666" y="1693334"/>
            <a:ext cx="8576733" cy="45259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For many problems, accuracy is a poor measure of how well a classifier is doing.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This is especially true if one class is rare and/or the misclassification costs vary.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The ROC curve allows us to mitigate this problem.</a:t>
            </a:r>
          </a:p>
        </p:txBody>
      </p:sp>
    </p:spTree>
    <p:extLst>
      <p:ext uri="{BB962C8B-B14F-4D97-AF65-F5344CB8AC3E}">
        <p14:creationId xmlns:p14="http://schemas.microsoft.com/office/powerpoint/2010/main" val="552438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Recommend Reading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introduction to ROC analysis. Tom Fawcett</a:t>
            </a:r>
          </a:p>
        </p:txBody>
      </p:sp>
    </p:spTree>
    <p:extLst>
      <p:ext uri="{BB962C8B-B14F-4D97-AF65-F5344CB8AC3E}">
        <p14:creationId xmlns:p14="http://schemas.microsoft.com/office/powerpoint/2010/main" val="33301977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 tIns="0" bIns="0"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Classifier Accuracy Measures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71475" y="1362075"/>
            <a:ext cx="8229600" cy="4525963"/>
          </a:xfrm>
        </p:spPr>
        <p:txBody>
          <a:bodyPr lIns="92075" tIns="46038" rIns="92075" bIns="46038">
            <a:normAutofit lnSpcReduction="10000"/>
          </a:bodyPr>
          <a:lstStyle/>
          <a:p>
            <a:pPr eaLnBrk="1" hangingPunct="1"/>
            <a:r>
              <a:rPr lang="en-US" altLang="en-US" sz="2600">
                <a:latin typeface="Times New Roman" panose="02020603050405020304" pitchFamily="18" charset="0"/>
              </a:rPr>
              <a:t>The </a:t>
            </a:r>
            <a:r>
              <a:rPr lang="en-US" altLang="en-US" sz="2600">
                <a:solidFill>
                  <a:srgbClr val="FF0000"/>
                </a:solidFill>
                <a:latin typeface="Times New Roman" panose="02020603050405020304" pitchFamily="18" charset="0"/>
              </a:rPr>
              <a:t>sensitivity</a:t>
            </a:r>
            <a:r>
              <a:rPr lang="en-US" altLang="en-US" sz="2600">
                <a:latin typeface="Times New Roman" panose="02020603050405020304" pitchFamily="18" charset="0"/>
              </a:rPr>
              <a:t>: the percentage of correctly predicted positive data over the total number of positive data</a:t>
            </a:r>
          </a:p>
          <a:p>
            <a:pPr eaLnBrk="1" hangingPunct="1"/>
            <a:endParaRPr lang="en-US" altLang="en-US" sz="260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26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600">
                <a:latin typeface="Times New Roman" panose="02020603050405020304" pitchFamily="18" charset="0"/>
              </a:rPr>
              <a:t>The</a:t>
            </a:r>
            <a:r>
              <a:rPr lang="en-US" altLang="en-US" sz="2600">
                <a:solidFill>
                  <a:srgbClr val="FF0000"/>
                </a:solidFill>
                <a:latin typeface="Times New Roman" panose="02020603050405020304" pitchFamily="18" charset="0"/>
              </a:rPr>
              <a:t> specificity: </a:t>
            </a:r>
            <a:r>
              <a:rPr lang="en-US" altLang="en-US" sz="2600">
                <a:latin typeface="Times New Roman" panose="02020603050405020304" pitchFamily="18" charset="0"/>
              </a:rPr>
              <a:t>the percentage of correctly identified negative data over the total number of negative data.</a:t>
            </a:r>
          </a:p>
          <a:p>
            <a:pPr eaLnBrk="1" hangingPunct="1"/>
            <a:endParaRPr lang="en-US" altLang="en-US" sz="260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26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600">
                <a:latin typeface="Times New Roman" panose="02020603050405020304" pitchFamily="18" charset="0"/>
              </a:rPr>
              <a:t>The </a:t>
            </a:r>
            <a:r>
              <a:rPr lang="en-US" altLang="en-US" sz="2600">
                <a:solidFill>
                  <a:srgbClr val="FF0000"/>
                </a:solidFill>
                <a:latin typeface="Times New Roman" panose="02020603050405020304" pitchFamily="18" charset="0"/>
              </a:rPr>
              <a:t>accuracy</a:t>
            </a:r>
            <a:r>
              <a:rPr lang="en-US" altLang="en-US" sz="2600">
                <a:latin typeface="Times New Roman" panose="02020603050405020304" pitchFamily="18" charset="0"/>
              </a:rPr>
              <a:t>: the percentage of correctly predicted positive and negative data over the sum of positive and negative data</a:t>
            </a:r>
          </a:p>
          <a:p>
            <a:pPr eaLnBrk="1" hangingPunct="1"/>
            <a:endParaRPr lang="en-US" altLang="en-US" sz="2600">
              <a:latin typeface="Times New Roman" panose="02020603050405020304" pitchFamily="18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457700" y="2333625"/>
          <a:ext cx="4013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0" name="Equation" r:id="rId3" imgW="1739900" imgH="330200" progId="Equation.3">
                  <p:embed/>
                </p:oleObj>
              </mc:Choice>
              <mc:Fallback>
                <p:oleObj name="Equation" r:id="rId3" imgW="1739900" imgH="3302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2333625"/>
                        <a:ext cx="4013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457700" y="4086225"/>
          <a:ext cx="42275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1" name="Equation" r:id="rId5" imgW="1790700" imgH="355600" progId="Equation.3">
                  <p:embed/>
                </p:oleObj>
              </mc:Choice>
              <mc:Fallback>
                <p:oleObj name="Equation" r:id="rId5" imgW="1790700" imgH="35560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4086225"/>
                        <a:ext cx="42275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5"/>
          <p:cNvGraphicFramePr>
            <a:graphicFrameLocks noChangeAspect="1"/>
          </p:cNvGraphicFramePr>
          <p:nvPr/>
        </p:nvGraphicFramePr>
        <p:xfrm>
          <a:off x="4933950" y="5915025"/>
          <a:ext cx="3594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2" name="Equation" r:id="rId7" imgW="1688367" imgH="355446" progId="Equation.3">
                  <p:embed/>
                </p:oleObj>
              </mc:Choice>
              <mc:Fallback>
                <p:oleObj name="Equation" r:id="rId7" imgW="1688367" imgH="355446" progId="Equation.3">
                  <p:embed/>
                  <p:pic>
                    <p:nvPicPr>
                      <p:cNvPr id="102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950" y="5915025"/>
                        <a:ext cx="35941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437952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5842" y="-24547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11" name="Rectangle 159"/>
          <p:cNvSpPr>
            <a:spLocks noChangeArrowheads="1"/>
          </p:cNvSpPr>
          <p:nvPr/>
        </p:nvSpPr>
        <p:spPr bwMode="auto">
          <a:xfrm>
            <a:off x="128588" y="220663"/>
            <a:ext cx="4348162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2800" b="1" i="0">
              <a:solidFill>
                <a:srgbClr val="FFFF00"/>
              </a:solidFill>
            </a:endParaRPr>
          </a:p>
          <a:p>
            <a:endParaRPr lang="en-US" b="1" i="0">
              <a:solidFill>
                <a:srgbClr val="FFFF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78242" y="-18970"/>
            <a:ext cx="8839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Now we can ask ourselves a few questions..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Considering only 1NN for simplicity…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Is the DTW distance better than Euclidean distance?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Is </a:t>
            </a:r>
            <a:r>
              <a:rPr lang="en-US" i="1" dirty="0">
                <a:solidFill>
                  <a:srgbClr val="FF0000"/>
                </a:solidFill>
              </a:rPr>
              <a:t>anything</a:t>
            </a:r>
            <a:r>
              <a:rPr lang="en-US" dirty="0">
                <a:solidFill>
                  <a:srgbClr val="FF0000"/>
                </a:solidFill>
              </a:rPr>
              <a:t> better than DTW distance?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If the XYZ measure better than DTW on </a:t>
            </a:r>
            <a:r>
              <a:rPr lang="en-US" i="1" dirty="0">
                <a:solidFill>
                  <a:srgbClr val="FF0000"/>
                </a:solidFill>
              </a:rPr>
              <a:t>some</a:t>
            </a:r>
            <a:r>
              <a:rPr lang="en-US" dirty="0">
                <a:solidFill>
                  <a:srgbClr val="FF0000"/>
                </a:solidFill>
              </a:rPr>
              <a:t> datasets, that is still useful, right? </a:t>
            </a:r>
          </a:p>
          <a:p>
            <a:r>
              <a:rPr lang="en-US" dirty="0">
                <a:solidFill>
                  <a:srgbClr val="FF0000"/>
                </a:solidFill>
              </a:rPr>
              <a:t>I can publish a paper “</a:t>
            </a:r>
            <a:r>
              <a:rPr lang="en-US" i="1" dirty="0">
                <a:solidFill>
                  <a:srgbClr val="FF0000"/>
                </a:solidFill>
              </a:rPr>
              <a:t>The XYZ measure is good for classifying some datasets, maybe your dataset!</a:t>
            </a:r>
            <a:r>
              <a:rPr lang="en-US" dirty="0">
                <a:solidFill>
                  <a:srgbClr val="FF0000"/>
                </a:solidFill>
              </a:rPr>
              <a:t>”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826" name="Picture 2" descr="Image result for Carl Myerscough,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951" y="4562475"/>
            <a:ext cx="153035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8466" y="3048000"/>
            <a:ext cx="52854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After all if you think of track and field events as ‘datasets’ and people as “algorithms.</a:t>
            </a:r>
          </a:p>
          <a:p>
            <a:r>
              <a:rPr lang="en-US" dirty="0">
                <a:solidFill>
                  <a:srgbClr val="FFC000"/>
                </a:solidFill>
              </a:rPr>
              <a:t>Then maybe Ashton is like DTW pretty good at almost everything.</a:t>
            </a:r>
          </a:p>
          <a:p>
            <a:r>
              <a:rPr lang="en-US" dirty="0">
                <a:solidFill>
                  <a:srgbClr val="FFC000"/>
                </a:solidFill>
              </a:rPr>
              <a:t>But, you do have people like Carl who are very good a just one or two things.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There is a place in the world for Carl, may be there is a place for the XYZ algorithm.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In fact, in the last ten years, a few hundred such algorithms have been published..</a:t>
            </a:r>
          </a:p>
        </p:txBody>
      </p:sp>
      <p:sp>
        <p:nvSpPr>
          <p:cNvPr id="3" name="Rectangle 2"/>
          <p:cNvSpPr/>
          <p:nvPr/>
        </p:nvSpPr>
        <p:spPr>
          <a:xfrm>
            <a:off x="7509580" y="4154307"/>
            <a:ext cx="16513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Linux Libertine"/>
              </a:rPr>
              <a:t>Carl Myerscough</a:t>
            </a:r>
            <a:endParaRPr lang="en-US" sz="1600" b="0" i="0" dirty="0">
              <a:solidFill>
                <a:srgbClr val="FF0000"/>
              </a:solidFill>
              <a:effectLst/>
              <a:latin typeface="Linux Libertine"/>
            </a:endParaRPr>
          </a:p>
        </p:txBody>
      </p:sp>
      <p:pic>
        <p:nvPicPr>
          <p:cNvPr id="205828" name="Picture 4" descr="8660f1e2-1e18-4919-9862-659e272bd8c0.jpg (279×268)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r="15253"/>
          <a:stretch/>
        </p:blipFill>
        <p:spPr bwMode="auto">
          <a:xfrm>
            <a:off x="5756979" y="4540994"/>
            <a:ext cx="1752601" cy="226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898399" y="4152078"/>
            <a:ext cx="13592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Linux Libertine"/>
              </a:rPr>
              <a:t>Ashton Eaton</a:t>
            </a:r>
          </a:p>
        </p:txBody>
      </p:sp>
    </p:spTree>
    <p:extLst>
      <p:ext uri="{BB962C8B-B14F-4D97-AF65-F5344CB8AC3E}">
        <p14:creationId xmlns:p14="http://schemas.microsoft.com/office/powerpoint/2010/main" val="237669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"/>
            <a:ext cx="8839200" cy="88004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Can you beat 1NN-DTW? 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30" y="838200"/>
            <a:ext cx="897247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Texas Sharpshooter Fallacy</a:t>
            </a:r>
          </a:p>
          <a:p>
            <a:pPr marL="0" indent="0"/>
            <a:r>
              <a:rPr lang="en-US" sz="2000" dirty="0">
                <a:solidFill>
                  <a:schemeClr val="bg1"/>
                </a:solidFill>
              </a:rPr>
              <a:t> A paper in SIGMOD 2016 claims “</a:t>
            </a:r>
            <a:r>
              <a:rPr lang="en-US" sz="2000" i="1" dirty="0">
                <a:solidFill>
                  <a:schemeClr val="bg1"/>
                </a:solidFill>
              </a:rPr>
              <a:t>Our STS3 approach is more accurate than DTW in our suitable scenarios</a:t>
            </a:r>
            <a:r>
              <a:rPr lang="en-US" sz="2000" dirty="0">
                <a:solidFill>
                  <a:schemeClr val="bg1"/>
                </a:solidFill>
              </a:rPr>
              <a:t>”.</a:t>
            </a:r>
          </a:p>
          <a:p>
            <a:pPr marL="0" indent="0"/>
            <a:r>
              <a:rPr lang="en-US" sz="2000" dirty="0">
                <a:solidFill>
                  <a:schemeClr val="bg1"/>
                </a:solidFill>
              </a:rPr>
              <a:t> They then note “</a:t>
            </a:r>
            <a:r>
              <a:rPr lang="en-US" sz="2000" i="1" dirty="0">
                <a:solidFill>
                  <a:schemeClr val="bg1"/>
                </a:solidFill>
              </a:rPr>
              <a:t>DTW outperforms STS3 in 79.5% cases.” </a:t>
            </a:r>
            <a:r>
              <a:rPr lang="en-US" sz="2000" b="1" i="1" dirty="0">
                <a:solidFill>
                  <a:schemeClr val="bg1"/>
                </a:solidFill>
              </a:rPr>
              <a:t>!?!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(our emphasis)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/>
            <a:r>
              <a:rPr lang="en-US" sz="2000" dirty="0">
                <a:solidFill>
                  <a:schemeClr val="bg1"/>
                </a:solidFill>
              </a:rPr>
              <a:t> They then do a </a:t>
            </a:r>
            <a:r>
              <a:rPr lang="en-US" sz="2000" b="1" i="1" dirty="0">
                <a:solidFill>
                  <a:schemeClr val="bg1"/>
                </a:solidFill>
              </a:rPr>
              <a:t>post-hoc</a:t>
            </a:r>
            <a:r>
              <a:rPr lang="en-US" sz="2000" dirty="0">
                <a:solidFill>
                  <a:schemeClr val="bg1"/>
                </a:solidFill>
              </a:rPr>
              <a:t> explanation of why they </a:t>
            </a:r>
            <a:r>
              <a:rPr lang="en-US" sz="2000" i="1" dirty="0">
                <a:solidFill>
                  <a:schemeClr val="bg1"/>
                </a:solidFill>
              </a:rPr>
              <a:t>think</a:t>
            </a:r>
            <a:r>
              <a:rPr lang="en-US" sz="2000" dirty="0">
                <a:solidFill>
                  <a:schemeClr val="bg1"/>
                </a:solidFill>
              </a:rPr>
              <a:t> they won on 20.5% of the cases that “suit them”.</a:t>
            </a:r>
          </a:p>
          <a:p>
            <a:pPr marL="0" indent="0"/>
            <a:r>
              <a:rPr lang="en-US" sz="2000" dirty="0">
                <a:solidFill>
                  <a:schemeClr val="bg1"/>
                </a:solidFill>
              </a:rPr>
              <a:t> The problem is the </a:t>
            </a:r>
            <a:r>
              <a:rPr lang="en-US" sz="2000" b="1" i="1" dirty="0">
                <a:solidFill>
                  <a:schemeClr val="bg1"/>
                </a:solidFill>
              </a:rPr>
              <a:t>post-hoc </a:t>
            </a:r>
            <a:r>
              <a:rPr lang="en-US" sz="2000" dirty="0">
                <a:solidFill>
                  <a:schemeClr val="bg1"/>
                </a:solidFill>
              </a:rPr>
              <a:t>analysis, this is a form of the Texas Sharpshooter Fallacy. Below is a visual representation. 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94560" y="4863987"/>
            <a:ext cx="2171859" cy="1894043"/>
            <a:chOff x="292517" y="4476750"/>
            <a:chExt cx="2720308" cy="2372337"/>
          </a:xfrm>
        </p:grpSpPr>
        <p:grpSp>
          <p:nvGrpSpPr>
            <p:cNvPr id="10" name="Group 9"/>
            <p:cNvGrpSpPr/>
            <p:nvPr/>
          </p:nvGrpSpPr>
          <p:grpSpPr>
            <a:xfrm>
              <a:off x="292517" y="4476750"/>
              <a:ext cx="2403058" cy="2372337"/>
              <a:chOff x="1732586" y="533400"/>
              <a:chExt cx="5658813" cy="5050781"/>
            </a:xfrm>
          </p:grpSpPr>
          <p:pic>
            <p:nvPicPr>
              <p:cNvPr id="167942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828800" y="533400"/>
                <a:ext cx="5562599" cy="50280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Arc 8"/>
              <p:cNvSpPr/>
              <p:nvPr/>
            </p:nvSpPr>
            <p:spPr>
              <a:xfrm flipH="1" flipV="1">
                <a:off x="1732586" y="1545581"/>
                <a:ext cx="4853873" cy="4038600"/>
              </a:xfrm>
              <a:prstGeom prst="arc">
                <a:avLst>
                  <a:gd name="adj1" fmla="val 15032546"/>
                  <a:gd name="adj2" fmla="val 0"/>
                </a:avLst>
              </a:prstGeom>
              <a:ln w="857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943" name="Picture 7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339232" y="5134396"/>
              <a:ext cx="1673593" cy="742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8" name="TextBox 27"/>
          <p:cNvSpPr txBox="1"/>
          <p:nvPr/>
        </p:nvSpPr>
        <p:spPr>
          <a:xfrm>
            <a:off x="76200" y="4121038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This is what they show you, and you are impressed…</a:t>
            </a:r>
          </a:p>
        </p:txBody>
      </p:sp>
    </p:spTree>
    <p:extLst>
      <p:ext uri="{BB962C8B-B14F-4D97-AF65-F5344CB8AC3E}">
        <p14:creationId xmlns:p14="http://schemas.microsoft.com/office/powerpoint/2010/main" val="426383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Punched Tape 31"/>
          <p:cNvSpPr/>
          <p:nvPr/>
        </p:nvSpPr>
        <p:spPr>
          <a:xfrm rot="5634034">
            <a:off x="7376161" y="5364477"/>
            <a:ext cx="457200" cy="396539"/>
          </a:xfrm>
          <a:prstGeom prst="flowChartPunchedTap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unched Tape 30"/>
          <p:cNvSpPr/>
          <p:nvPr/>
        </p:nvSpPr>
        <p:spPr>
          <a:xfrm>
            <a:off x="7147560" y="5374528"/>
            <a:ext cx="457200" cy="685800"/>
          </a:xfrm>
          <a:prstGeom prst="flowChartPunchedTap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"/>
            <a:ext cx="8839200" cy="88004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Can you beat 1NN-DTW? 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30" y="838200"/>
            <a:ext cx="897247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Texas Sharpshooter Fallacy</a:t>
            </a:r>
          </a:p>
          <a:p>
            <a:pPr marL="0" indent="0"/>
            <a:r>
              <a:rPr lang="en-US" sz="2000" dirty="0">
                <a:solidFill>
                  <a:schemeClr val="bg1"/>
                </a:solidFill>
              </a:rPr>
              <a:t> A paper in SIGMOD 2016 claims “</a:t>
            </a:r>
            <a:r>
              <a:rPr lang="en-US" sz="2000" i="1" dirty="0">
                <a:solidFill>
                  <a:schemeClr val="bg1"/>
                </a:solidFill>
              </a:rPr>
              <a:t>Our STS3 approach is more accurate than DTW in our suitable scenarios</a:t>
            </a:r>
            <a:r>
              <a:rPr lang="en-US" sz="2000" dirty="0">
                <a:solidFill>
                  <a:schemeClr val="bg1"/>
                </a:solidFill>
              </a:rPr>
              <a:t>”.</a:t>
            </a:r>
          </a:p>
          <a:p>
            <a:pPr marL="0" indent="0"/>
            <a:r>
              <a:rPr lang="en-US" sz="2000" dirty="0">
                <a:solidFill>
                  <a:schemeClr val="bg1"/>
                </a:solidFill>
              </a:rPr>
              <a:t> They then note “</a:t>
            </a:r>
            <a:r>
              <a:rPr lang="en-US" sz="2000" i="1" dirty="0">
                <a:solidFill>
                  <a:schemeClr val="bg1"/>
                </a:solidFill>
              </a:rPr>
              <a:t>DTW outperforms STS3 in 79.5% cases.” </a:t>
            </a:r>
            <a:r>
              <a:rPr lang="en-US" sz="2000" b="1" i="1" dirty="0">
                <a:solidFill>
                  <a:schemeClr val="bg1"/>
                </a:solidFill>
              </a:rPr>
              <a:t>!?!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(our emphasis)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/>
            <a:r>
              <a:rPr lang="en-US" sz="2000" dirty="0">
                <a:solidFill>
                  <a:schemeClr val="bg1"/>
                </a:solidFill>
              </a:rPr>
              <a:t> They then do a </a:t>
            </a:r>
            <a:r>
              <a:rPr lang="en-US" sz="2000" b="1" i="1" dirty="0">
                <a:solidFill>
                  <a:schemeClr val="bg1"/>
                </a:solidFill>
              </a:rPr>
              <a:t>post-hoc</a:t>
            </a:r>
            <a:r>
              <a:rPr lang="en-US" sz="2000" dirty="0">
                <a:solidFill>
                  <a:schemeClr val="bg1"/>
                </a:solidFill>
              </a:rPr>
              <a:t> explanation of why they </a:t>
            </a:r>
            <a:r>
              <a:rPr lang="en-US" sz="2000" i="1" dirty="0">
                <a:solidFill>
                  <a:schemeClr val="bg1"/>
                </a:solidFill>
              </a:rPr>
              <a:t>think</a:t>
            </a:r>
            <a:r>
              <a:rPr lang="en-US" sz="2000" dirty="0">
                <a:solidFill>
                  <a:schemeClr val="bg1"/>
                </a:solidFill>
              </a:rPr>
              <a:t> they won on 20.5% of the cases that “suit them”.</a:t>
            </a:r>
          </a:p>
          <a:p>
            <a:pPr marL="0" indent="0"/>
            <a:r>
              <a:rPr lang="en-US" sz="2000" dirty="0">
                <a:solidFill>
                  <a:schemeClr val="bg1"/>
                </a:solidFill>
              </a:rPr>
              <a:t> The problem is the </a:t>
            </a:r>
            <a:r>
              <a:rPr lang="en-US" sz="2000" b="1" i="1" dirty="0">
                <a:solidFill>
                  <a:schemeClr val="bg1"/>
                </a:solidFill>
              </a:rPr>
              <a:t>post-hoc </a:t>
            </a:r>
            <a:r>
              <a:rPr lang="en-US" sz="2000" dirty="0">
                <a:solidFill>
                  <a:schemeClr val="bg1"/>
                </a:solidFill>
              </a:rPr>
              <a:t>analysis, this is a form of the Texas Sharpshooter Fallacy. Below is a visual representation. </a:t>
            </a:r>
          </a:p>
        </p:txBody>
      </p:sp>
      <p:grpSp>
        <p:nvGrpSpPr>
          <p:cNvPr id="4" name="Group 25"/>
          <p:cNvGrpSpPr/>
          <p:nvPr/>
        </p:nvGrpSpPr>
        <p:grpSpPr>
          <a:xfrm>
            <a:off x="294560" y="4863987"/>
            <a:ext cx="2171859" cy="1894043"/>
            <a:chOff x="292517" y="4476750"/>
            <a:chExt cx="2720308" cy="2372337"/>
          </a:xfrm>
        </p:grpSpPr>
        <p:grpSp>
          <p:nvGrpSpPr>
            <p:cNvPr id="5" name="Group 9"/>
            <p:cNvGrpSpPr/>
            <p:nvPr/>
          </p:nvGrpSpPr>
          <p:grpSpPr>
            <a:xfrm>
              <a:off x="292517" y="4476750"/>
              <a:ext cx="2403058" cy="2372337"/>
              <a:chOff x="1732586" y="533400"/>
              <a:chExt cx="5658813" cy="5050781"/>
            </a:xfrm>
          </p:grpSpPr>
          <p:pic>
            <p:nvPicPr>
              <p:cNvPr id="167942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828800" y="533400"/>
                <a:ext cx="5562599" cy="50280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Arc 8"/>
              <p:cNvSpPr/>
              <p:nvPr/>
            </p:nvSpPr>
            <p:spPr>
              <a:xfrm flipH="1" flipV="1">
                <a:off x="1732586" y="1545581"/>
                <a:ext cx="4853873" cy="4038600"/>
              </a:xfrm>
              <a:prstGeom prst="arc">
                <a:avLst>
                  <a:gd name="adj1" fmla="val 15032546"/>
                  <a:gd name="adj2" fmla="val 0"/>
                </a:avLst>
              </a:prstGeom>
              <a:ln w="857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943" name="Picture 7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339232" y="5134396"/>
              <a:ext cx="1673593" cy="742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67948" name="Picture 1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r="27273" b="35594"/>
          <a:stretch>
            <a:fillRect/>
          </a:stretch>
        </p:blipFill>
        <p:spPr bwMode="auto">
          <a:xfrm>
            <a:off x="6805496" y="5137703"/>
            <a:ext cx="1222566" cy="1120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947" name="Picture 1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1200" y="4961959"/>
            <a:ext cx="1231843" cy="1772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22421" y="5443344"/>
            <a:ext cx="1342571" cy="59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76200" y="4121038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This is what they show you, and you are impressed…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24400" y="4121038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…until you realize that they shot the arrow first,  and then painted the target around it!</a:t>
            </a:r>
          </a:p>
        </p:txBody>
      </p:sp>
    </p:spTree>
    <p:extLst>
      <p:ext uri="{BB962C8B-B14F-4D97-AF65-F5344CB8AC3E}">
        <p14:creationId xmlns:p14="http://schemas.microsoft.com/office/powerpoint/2010/main" val="426383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019800" y="3638550"/>
            <a:ext cx="2895600" cy="289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6735" y="904450"/>
            <a:ext cx="855626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good visual trick to compare algorithms on the 80 or so labeled time series in the public domain is the Texas Sharpshooter plot.</a:t>
            </a:r>
          </a:p>
          <a:p>
            <a:r>
              <a:rPr lang="en-US" sz="1600" dirty="0">
                <a:solidFill>
                  <a:schemeClr val="bg1"/>
                </a:solidFill>
              </a:rPr>
              <a:t>For each dataset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First you compute the baseline accuracy of the approach you hope to beat.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Then you compute the </a:t>
            </a:r>
            <a:r>
              <a:rPr lang="en-US" sz="1600" b="1" dirty="0">
                <a:solidFill>
                  <a:srgbClr val="FF00FF"/>
                </a:solidFill>
              </a:rPr>
              <a:t>expected improvement </a:t>
            </a:r>
            <a:r>
              <a:rPr lang="en-US" sz="1600" dirty="0">
                <a:solidFill>
                  <a:schemeClr val="bg1"/>
                </a:solidFill>
              </a:rPr>
              <a:t>we would get using your proposed approach (at this stage, learning any parameters and settings) using </a:t>
            </a:r>
            <a:r>
              <a:rPr lang="en-US" sz="1600" i="1" dirty="0">
                <a:solidFill>
                  <a:schemeClr val="bg1"/>
                </a:solidFill>
              </a:rPr>
              <a:t>only</a:t>
            </a:r>
            <a:r>
              <a:rPr lang="en-US" sz="1600" dirty="0">
                <a:solidFill>
                  <a:schemeClr val="bg1"/>
                </a:solidFill>
              </a:rPr>
              <a:t> the training data. Note that the expected improvement could be negative.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Then compute the </a:t>
            </a:r>
            <a:r>
              <a:rPr lang="en-US" sz="1600" b="1" dirty="0">
                <a:solidFill>
                  <a:srgbClr val="C00000"/>
                </a:solidFill>
              </a:rPr>
              <a:t>actual improvement  </a:t>
            </a:r>
            <a:r>
              <a:rPr lang="en-US" sz="1600" dirty="0">
                <a:solidFill>
                  <a:schemeClr val="bg1"/>
                </a:solidFill>
              </a:rPr>
              <a:t>obtained (using these now hardcoded parameters and settings) by testing on the test dataset. </a:t>
            </a:r>
          </a:p>
          <a:p>
            <a:r>
              <a:rPr lang="en-US" sz="1600" dirty="0">
                <a:solidFill>
                  <a:schemeClr val="bg1"/>
                </a:solidFill>
              </a:rPr>
              <a:t>You can plot the point {</a:t>
            </a:r>
            <a:r>
              <a:rPr lang="en-US" sz="1600" b="1" dirty="0">
                <a:solidFill>
                  <a:srgbClr val="FF00FF"/>
                </a:solidFill>
              </a:rPr>
              <a:t>expected improvement 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b="1" dirty="0">
                <a:solidFill>
                  <a:srgbClr val="C00000"/>
                </a:solidFill>
              </a:rPr>
              <a:t>actual improvement</a:t>
            </a:r>
            <a:r>
              <a:rPr lang="en-US" sz="1600" b="1" dirty="0">
                <a:solidFill>
                  <a:srgbClr val="FF00FF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} in a 2D grid, as below.</a:t>
            </a:r>
          </a:p>
          <a:p>
            <a:pPr lvl="1">
              <a:buFont typeface="Arial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9800" y="3638550"/>
            <a:ext cx="1447800" cy="14478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67600" y="3638550"/>
            <a:ext cx="1447800" cy="1447800"/>
          </a:xfrm>
          <a:prstGeom prst="rect">
            <a:avLst/>
          </a:prstGeom>
          <a:solidFill>
            <a:srgbClr val="FFCC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6019800" y="5086350"/>
            <a:ext cx="1447800" cy="1447800"/>
          </a:xfrm>
          <a:prstGeom prst="rect">
            <a:avLst/>
          </a:prstGeom>
          <a:solidFill>
            <a:srgbClr val="FFCC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7467600" y="5086350"/>
            <a:ext cx="1447800" cy="14478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4114800"/>
            <a:ext cx="4648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 this example, we predicted the </a:t>
            </a:r>
            <a:r>
              <a:rPr lang="en-US" sz="2000" b="1" dirty="0">
                <a:solidFill>
                  <a:srgbClr val="FF00FF"/>
                </a:solidFill>
              </a:rPr>
              <a:t>expected improvement </a:t>
            </a:r>
            <a:r>
              <a:rPr lang="en-US" sz="2000" dirty="0">
                <a:solidFill>
                  <a:schemeClr val="bg1"/>
                </a:solidFill>
              </a:rPr>
              <a:t>would be 10%, and the </a:t>
            </a:r>
            <a:r>
              <a:rPr lang="en-US" sz="2000" b="1" dirty="0">
                <a:solidFill>
                  <a:srgbClr val="C00000"/>
                </a:solidFill>
              </a:rPr>
              <a:t>actual improvement  </a:t>
            </a:r>
            <a:r>
              <a:rPr lang="en-US" sz="2000" dirty="0">
                <a:solidFill>
                  <a:schemeClr val="bg1"/>
                </a:solidFill>
              </a:rPr>
              <a:t>obtained  was 7%, pretty close!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We need to do these for all 80 or so datasets. What are the possible outcomes?</a:t>
            </a:r>
            <a:endParaRPr lang="en-US" sz="2000" dirty="0"/>
          </a:p>
        </p:txBody>
      </p:sp>
      <p:sp>
        <p:nvSpPr>
          <p:cNvPr id="13" name="Rectangle 131"/>
          <p:cNvSpPr>
            <a:spLocks noChangeArrowheads="1"/>
          </p:cNvSpPr>
          <p:nvPr/>
        </p:nvSpPr>
        <p:spPr bwMode="auto">
          <a:xfrm>
            <a:off x="6610350" y="6567420"/>
            <a:ext cx="195220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Helvetica" pitchFamily="34" charset="0"/>
                <a:cs typeface="Arial" pitchFamily="34" charset="0"/>
              </a:rPr>
              <a:t>Expected Accuracy Gain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rgbClr val="FF00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2"/>
          <p:cNvSpPr>
            <a:spLocks noChangeArrowheads="1"/>
          </p:cNvSpPr>
          <p:nvPr/>
        </p:nvSpPr>
        <p:spPr bwMode="auto">
          <a:xfrm rot="16200000">
            <a:off x="4862282" y="4947286"/>
            <a:ext cx="194912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Helvetica" pitchFamily="34" charset="0"/>
                <a:cs typeface="Arial" pitchFamily="34" charset="0"/>
              </a:rPr>
              <a:t>Actual Accuracy Gain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2400" y="1"/>
            <a:ext cx="8839200" cy="88004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Can you beat 1NN-DTW? 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ight Brace 14"/>
          <p:cNvSpPr/>
          <p:nvPr/>
        </p:nvSpPr>
        <p:spPr>
          <a:xfrm rot="5400000">
            <a:off x="7620000" y="4953000"/>
            <a:ext cx="533400" cy="838200"/>
          </a:xfrm>
          <a:prstGeom prst="rightBrace">
            <a:avLst/>
          </a:prstGeom>
          <a:ln w="2222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 rot="10800000">
            <a:off x="6934200" y="4478866"/>
            <a:ext cx="533400" cy="609600"/>
          </a:xfrm>
          <a:prstGeom prst="rightBrac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2"/>
          </p:cNvCxnSpPr>
          <p:nvPr/>
        </p:nvCxnSpPr>
        <p:spPr>
          <a:xfrm>
            <a:off x="7467600" y="4478866"/>
            <a:ext cx="1066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305800" y="4267200"/>
            <a:ext cx="0" cy="9144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8262197" y="4435263"/>
            <a:ext cx="91438" cy="9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645401" y="5596465"/>
            <a:ext cx="593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FF"/>
                </a:solidFill>
                <a:latin typeface="Helvetica" pitchFamily="34" charset="0"/>
                <a:cs typeface="Arial" pitchFamily="34" charset="0"/>
              </a:rPr>
              <a:t>10%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561670" y="4648200"/>
            <a:ext cx="494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Helvetica" pitchFamily="34" charset="0"/>
                <a:cs typeface="Arial" pitchFamily="34" charset="0"/>
              </a:rPr>
              <a:t>7%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019800" y="3638550"/>
            <a:ext cx="2895600" cy="289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6735" y="762000"/>
            <a:ext cx="893726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With a Texas Sharpshooter plot, each dataset falls into one of four possibilities.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We expected an improvement and we got it!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This is clearly the best case.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We expected to do worse, and we did.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This is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still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 good case, we know not to use our proposed algorithm for these datasets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 We expected to do worse, but we did better.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This is the wasted opportunity case.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0099CC"/>
                </a:solidFill>
              </a:rPr>
              <a:t>We expected to do better, but actually did worse.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This is the worst case. 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9800" y="3638550"/>
            <a:ext cx="1447800" cy="14478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</a:rPr>
              <a:t>We expected to do worse, but we did better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467600" y="3638550"/>
            <a:ext cx="1447800" cy="1447800"/>
          </a:xfrm>
          <a:prstGeom prst="rect">
            <a:avLst/>
          </a:prstGeom>
          <a:solidFill>
            <a:srgbClr val="FFCC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We expected an improvement and we got it!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9800" y="5086350"/>
            <a:ext cx="1447800" cy="1447800"/>
          </a:xfrm>
          <a:prstGeom prst="rect">
            <a:avLst/>
          </a:prstGeom>
          <a:solidFill>
            <a:srgbClr val="FFCC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We expected to do worse, and we did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67600" y="5086350"/>
            <a:ext cx="1447800" cy="14478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99CC"/>
                </a:solidFill>
              </a:rPr>
              <a:t>We expected to do better, but actually did worse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3412391"/>
            <a:ext cx="5257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Now that we know how to read the plots, we will use it  to see if DTW is better than Euclidean Distance,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rgbClr val="FF00FF"/>
                </a:solidFill>
              </a:rPr>
              <a:t>Expected Improvement</a:t>
            </a:r>
            <a:r>
              <a:rPr lang="en-US" sz="1600" dirty="0">
                <a:solidFill>
                  <a:schemeClr val="bg1"/>
                </a:solidFill>
              </a:rPr>
              <a:t>: We will search over different warping window constraints, from 0% to 100%, in 1% increments, looking for the warping window size that gives the highest 1NN training accuracy (if there are ties, we choose the smaller warping window size).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rgbClr val="C00000"/>
                </a:solidFill>
              </a:rPr>
              <a:t>Actual Improvement</a:t>
            </a:r>
            <a:r>
              <a:rPr lang="en-US" sz="1600" b="1" dirty="0">
                <a:solidFill>
                  <a:schemeClr val="bg1"/>
                </a:solidFill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Using the warping window size we learned in the last phase, we test the holdout test data on the training set with 1NN. 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172200" y="3257550"/>
            <a:ext cx="2424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Texas Sharpshooter Plot</a:t>
            </a:r>
          </a:p>
        </p:txBody>
      </p:sp>
      <p:sp>
        <p:nvSpPr>
          <p:cNvPr id="13" name="Rectangle 131"/>
          <p:cNvSpPr>
            <a:spLocks noChangeArrowheads="1"/>
          </p:cNvSpPr>
          <p:nvPr/>
        </p:nvSpPr>
        <p:spPr bwMode="auto">
          <a:xfrm>
            <a:off x="6610350" y="6567420"/>
            <a:ext cx="195220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Helvetica" pitchFamily="34" charset="0"/>
                <a:cs typeface="Arial" pitchFamily="34" charset="0"/>
              </a:rPr>
              <a:t>Expected Accuracy Gain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rgbClr val="FF00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2"/>
          <p:cNvSpPr>
            <a:spLocks noChangeArrowheads="1"/>
          </p:cNvSpPr>
          <p:nvPr/>
        </p:nvSpPr>
        <p:spPr bwMode="auto">
          <a:xfrm rot="16200000">
            <a:off x="4862282" y="4947286"/>
            <a:ext cx="194912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Helvetica" pitchFamily="34" charset="0"/>
                <a:cs typeface="Arial" pitchFamily="34" charset="0"/>
              </a:rPr>
              <a:t>Actual Accuracy Gain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2400" y="1"/>
            <a:ext cx="8839200" cy="88004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Can you beat 1NN-DTW? 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3 of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4194</TotalTime>
  <Words>3022</Words>
  <Application>Microsoft Office PowerPoint</Application>
  <PresentationFormat>On-screen Show (4:3)</PresentationFormat>
  <Paragraphs>621</Paragraphs>
  <Slides>47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Comic Sans MS</vt:lpstr>
      <vt:lpstr>Helvetica</vt:lpstr>
      <vt:lpstr>Linux Libertine</vt:lpstr>
      <vt:lpstr>Times New Roman</vt:lpstr>
      <vt:lpstr>Office Theme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 you beat 1NN-DTW? </vt:lpstr>
      <vt:lpstr>Can you beat 1NN-DTW? </vt:lpstr>
      <vt:lpstr>Can you beat 1NN-DTW? </vt:lpstr>
      <vt:lpstr>Can you beat 1NN-DTW? 3 of 3</vt:lpstr>
      <vt:lpstr>PowerPoint Presentation</vt:lpstr>
      <vt:lpstr>Can you beat 1NN-DTW? </vt:lpstr>
      <vt:lpstr>Can you beat 1NN-DTW? </vt:lpstr>
      <vt:lpstr>PowerPoint Presentation</vt:lpstr>
      <vt:lpstr>Can you beat 1NN-DTW? </vt:lpstr>
      <vt:lpstr>PowerPoint Presentation</vt:lpstr>
      <vt:lpstr>PowerPoint Presentation</vt:lpstr>
      <vt:lpstr>ROC curves</vt:lpstr>
      <vt:lpstr>ROC curves:  simplest case</vt:lpstr>
      <vt:lpstr>Contingencies</vt:lpstr>
      <vt:lpstr>Some Terms</vt:lpstr>
      <vt:lpstr>Some More Terms</vt:lpstr>
      <vt:lpstr>Accuracy</vt:lpstr>
      <vt:lpstr>Is accuracy a good measure?</vt:lpstr>
      <vt:lpstr>PowerPoint Presentation</vt:lpstr>
      <vt:lpstr>Specific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Idea: Threshold</vt:lpstr>
      <vt:lpstr>Key Idea: Threshold</vt:lpstr>
      <vt:lpstr>Key Idea: Threshold</vt:lpstr>
      <vt:lpstr>ROC curve</vt:lpstr>
      <vt:lpstr>ROC curve</vt:lpstr>
      <vt:lpstr>ROC curve comparison</vt:lpstr>
      <vt:lpstr>ROC curve extremes</vt:lpstr>
      <vt:lpstr>This can happen…</vt:lpstr>
      <vt:lpstr>Area under ROC curve (AUC) </vt:lpstr>
      <vt:lpstr>AUC for ROC curves</vt:lpstr>
      <vt:lpstr>But how do we adjust the threshold? </vt:lpstr>
      <vt:lpstr>PowerPoint Presentation</vt:lpstr>
      <vt:lpstr>PowerPoint Presentation</vt:lpstr>
      <vt:lpstr>PowerPoint Presentation</vt:lpstr>
      <vt:lpstr>Summary</vt:lpstr>
      <vt:lpstr>Recommend Reading</vt:lpstr>
      <vt:lpstr>Classifier Accuracy Measures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similarity join for time series subsequences</dc:title>
  <dc:creator>eamonn</dc:creator>
  <cp:lastModifiedBy>Eamonn Keogh</cp:lastModifiedBy>
  <cp:revision>390</cp:revision>
  <dcterms:created xsi:type="dcterms:W3CDTF">2006-08-16T00:00:00Z</dcterms:created>
  <dcterms:modified xsi:type="dcterms:W3CDTF">2017-02-23T02:46:49Z</dcterms:modified>
</cp:coreProperties>
</file>