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60" r:id="rId6"/>
    <p:sldMasterId id="2147483662" r:id="rId7"/>
    <p:sldMasterId id="2147483664" r:id="rId8"/>
    <p:sldMasterId id="2147483666" r:id="rId9"/>
    <p:sldMasterId id="2147483668" r:id="rId10"/>
    <p:sldMasterId id="2147483670" r:id="rId11"/>
    <p:sldMasterId id="2147483672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31C476-F70C-42BA-8859-209FBE5FC8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C9FB01D-259F-491F-A005-EE4D5F4A0B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7212DF2-B0EE-46DB-8C5F-B63824FC6C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90BD527-6038-4A0C-846E-9D3571F496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C3D2333-25AB-4A44-89E8-C08406B747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B25E295-1504-44F0-A91F-FE47866E82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4835401-A6EA-4ACF-84B5-A9F209353A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ACAB8A-2FAF-4D5E-A2C3-D756A1A3D8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8F16B8-DAE0-42CF-9954-14410843A0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E284367-4E4D-49B1-86CB-7B79B401EB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FABAC42-9A5F-46D3-994B-A62565A1A9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57123C1-0530-41EF-9E12-8B7B3CEF4B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C376244-625A-4A89-A15C-684B1D85AD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7905E2B-0DC1-4C11-9CEA-4007783DA7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9C7023E-EE16-4B98-BE9F-938AE6C4D4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4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1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2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F027306-0189-41C0-AC32-2B09D7DBC5D3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15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5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5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076400"/>
            <a:ext cx="3007800" cy="351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05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FE7908E-D3E2-4325-A3F8-4925958CBFDF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3600360"/>
            <a:ext cx="5486040" cy="4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15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459720"/>
            <a:ext cx="5486040" cy="308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4025520"/>
            <a:ext cx="5486040" cy="60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05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21D7097-6983-4EB8-8340-BD27C7A0BE70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Click 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to 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edit 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Mast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er 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title 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style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5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5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0755DCF-405E-4969-B908-0D3D7D1F672D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05920"/>
            <a:ext cx="2057040" cy="438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Cl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ic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k 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to 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e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di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t 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M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as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te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r 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tit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le 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st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yl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e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05920"/>
            <a:ext cx="6019560" cy="438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5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5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401983E-BB95-41A6-AA31-A36D28BE549E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Click 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to 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edit 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Mast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er 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title </a:t>
            </a: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style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5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5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456B80A-8743-4EBB-AE51-22C58EC8DE4C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  <p:sldLayoutId id="2147483659" r:id="rId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3000" strike="noStrike" u="none" cap="all">
                <a:solidFill>
                  <a:schemeClr val="dk1"/>
                </a:solidFill>
                <a:uFillTx/>
                <a:latin typeface="Calibri"/>
              </a:rPr>
              <a:t>Clic</a:t>
            </a:r>
            <a:r>
              <a:rPr b="1" lang="en-US" sz="3000" strike="noStrike" u="none" cap="all">
                <a:solidFill>
                  <a:schemeClr val="dk1"/>
                </a:solidFill>
                <a:uFillTx/>
                <a:latin typeface="Calibri"/>
              </a:rPr>
              <a:t>k to </a:t>
            </a:r>
            <a:r>
              <a:rPr b="1" lang="en-US" sz="3000" strike="noStrike" u="none" cap="all">
                <a:solidFill>
                  <a:schemeClr val="dk1"/>
                </a:solidFill>
                <a:uFillTx/>
                <a:latin typeface="Calibri"/>
              </a:rPr>
              <a:t>edit </a:t>
            </a:r>
            <a:r>
              <a:rPr b="1" lang="en-US" sz="3000" strike="noStrike" u="none" cap="all">
                <a:solidFill>
                  <a:schemeClr val="dk1"/>
                </a:solidFill>
                <a:uFillTx/>
                <a:latin typeface="Calibri"/>
              </a:rPr>
              <a:t>Mast</a:t>
            </a:r>
            <a:r>
              <a:rPr b="1" lang="en-US" sz="3000" strike="noStrike" u="none" cap="all">
                <a:solidFill>
                  <a:schemeClr val="dk1"/>
                </a:solidFill>
                <a:uFillTx/>
                <a:latin typeface="Calibri"/>
              </a:rPr>
              <a:t>er </a:t>
            </a:r>
            <a:r>
              <a:rPr b="1" lang="en-US" sz="3000" strike="noStrike" u="none" cap="all">
                <a:solidFill>
                  <a:schemeClr val="dk1"/>
                </a:solidFill>
                <a:uFillTx/>
                <a:latin typeface="Calibri"/>
              </a:rPr>
              <a:t>title </a:t>
            </a:r>
            <a:r>
              <a:rPr b="1" lang="en-US" sz="3000" strike="noStrike" u="none" cap="all">
                <a:solidFill>
                  <a:schemeClr val="dk1"/>
                </a:solidFill>
                <a:uFillTx/>
                <a:latin typeface="Calibri"/>
              </a:rPr>
              <a:t>styl</a:t>
            </a:r>
            <a:r>
              <a:rPr b="1" lang="en-US" sz="3000" strike="noStrike" u="none" cap="all">
                <a:solidFill>
                  <a:schemeClr val="dk1"/>
                </a:solidFill>
                <a:uFillTx/>
                <a:latin typeface="Calibri"/>
              </a:rPr>
              <a:t>e</a:t>
            </a:r>
            <a:endParaRPr b="0" lang="en-US" sz="3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15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3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4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5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965F0E3-880A-4CB1-BF40-15B656B9AEC1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5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35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35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4832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5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35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35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dt" idx="16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ftr" idx="17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sldNum" idx="18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38371F1-7A9F-434E-9258-3408A7E861CD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151280"/>
            <a:ext cx="403992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31160"/>
            <a:ext cx="403992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15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35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45080" y="1151280"/>
            <a:ext cx="404136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45080" y="1631160"/>
            <a:ext cx="404136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15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35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dt" idx="19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ftr" idx="20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8"/>
          <p:cNvSpPr>
            <a:spLocks noGrp="1"/>
          </p:cNvSpPr>
          <p:nvPr>
            <p:ph type="sldNum" idx="21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E28A6CC-926B-45F5-B19D-2C415049765C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22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23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4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04B2D7B-14D9-417F-96A7-79CD8A83ED68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dt" idx="25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26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27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6817E99-5CB6-452C-8E99-31ED5CE653E7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7bc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trike="noStrike" u="none" cap="all">
                <a:solidFill>
                  <a:schemeClr val="dk1"/>
                </a:solidFill>
                <a:uFillTx/>
                <a:latin typeface="Calibri"/>
              </a:rPr>
              <a:t>OpenNLP GPU Acceleration - PowerPoint Ready Slides</a:t>
            </a:r>
            <a:endParaRPr b="0" lang="en-US" sz="3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Slide 8: Integration Examples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920"/>
            <a:ext cx="8229240" cy="57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Before (CPU-only)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TokenizerModel model 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=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1" lang="en-US" sz="2400" strike="noStrike" u="none">
                <a:solidFill>
                  <a:srgbClr val="007020"/>
                </a:solidFill>
                <a:uFillTx/>
                <a:latin typeface="Courier New"/>
              </a:rPr>
              <a:t>new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0" lang="en-US" sz="2400" strike="noStrike" u="none">
                <a:solidFill>
                  <a:srgbClr val="06287e"/>
                </a:solidFill>
                <a:uFillTx/>
                <a:latin typeface="Courier New"/>
              </a:rPr>
              <a:t>TokenizerModel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(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modelIn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);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TokenizerME tokenizer 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=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1" lang="en-US" sz="2400" strike="noStrike" u="none">
                <a:solidFill>
                  <a:srgbClr val="007020"/>
                </a:solidFill>
                <a:uFillTx/>
                <a:latin typeface="Courier New"/>
              </a:rPr>
              <a:t>new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0" lang="en-US" sz="2400" strike="noStrike" u="none">
                <a:solidFill>
                  <a:srgbClr val="06287e"/>
                </a:solidFill>
                <a:uFillTx/>
                <a:latin typeface="Courier New"/>
              </a:rPr>
              <a:t>TokenizerME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(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model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);</a:t>
            </a:r>
            <a:br>
              <a:rPr sz="2400"/>
            </a:br>
            <a:r>
              <a:rPr b="0" lang="en-US" sz="2400" strike="noStrike" u="none">
                <a:solidFill>
                  <a:srgbClr val="008000"/>
                </a:solidFill>
                <a:uFillTx/>
                <a:latin typeface="Courier New"/>
              </a:rPr>
              <a:t>String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[]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tokens 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=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tokenizer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.</a:t>
            </a:r>
            <a:r>
              <a:rPr b="0" lang="en-US" sz="2400" strike="noStrike" u="none">
                <a:solidFill>
                  <a:srgbClr val="06287e"/>
                </a:solidFill>
                <a:uFillTx/>
                <a:latin typeface="Courier New"/>
              </a:rPr>
              <a:t>tokenize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(</a:t>
            </a:r>
            <a:r>
              <a:rPr b="0" lang="en-US" sz="2400" strike="noStrike" u="none">
                <a:solidFill>
                  <a:srgbClr val="4070a0"/>
                </a:solidFill>
                <a:uFillTx/>
                <a:latin typeface="Courier New"/>
              </a:rPr>
              <a:t>"Hello world!"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);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After (GPU-accelerated)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GpuConfigurationManager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.</a:t>
            </a:r>
            <a:r>
              <a:rPr b="0" lang="en-US" sz="2400" strike="noStrike" u="none">
                <a:solidFill>
                  <a:srgbClr val="06287e"/>
                </a:solidFill>
                <a:uFillTx/>
                <a:latin typeface="Courier New"/>
              </a:rPr>
              <a:t>initializeGpuSupport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();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0" i="1" lang="en-US" sz="2400" strike="noStrike" u="none">
                <a:solidFill>
                  <a:srgbClr val="60a0b0"/>
                </a:solidFill>
                <a:uFillTx/>
                <a:latin typeface="Courier New"/>
              </a:rPr>
              <a:t>// Add this once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TokenizerModel model 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=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1" lang="en-US" sz="2400" strike="noStrike" u="none">
                <a:solidFill>
                  <a:srgbClr val="007020"/>
                </a:solidFill>
                <a:uFillTx/>
                <a:latin typeface="Courier New"/>
              </a:rPr>
              <a:t>new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0" lang="en-US" sz="2400" strike="noStrike" u="none">
                <a:solidFill>
                  <a:srgbClr val="06287e"/>
                </a:solidFill>
                <a:uFillTx/>
                <a:latin typeface="Courier New"/>
              </a:rPr>
              <a:t>TokenizerModel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(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modelIn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);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TokenizerME tokenizer 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=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1" lang="en-US" sz="2400" strike="noStrike" u="none">
                <a:solidFill>
                  <a:srgbClr val="007020"/>
                </a:solidFill>
                <a:uFillTx/>
                <a:latin typeface="Courier New"/>
              </a:rPr>
              <a:t>new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0" lang="en-US" sz="2400" strike="noStrike" u="none">
                <a:solidFill>
                  <a:srgbClr val="06287e"/>
                </a:solidFill>
                <a:uFillTx/>
                <a:latin typeface="Courier New"/>
              </a:rPr>
              <a:t>TokenizerME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(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model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);</a:t>
            </a:r>
            <a:br>
              <a:rPr sz="2400"/>
            </a:br>
            <a:r>
              <a:rPr b="0" lang="en-US" sz="2400" strike="noStrike" u="none">
                <a:solidFill>
                  <a:srgbClr val="008000"/>
                </a:solidFill>
                <a:uFillTx/>
                <a:latin typeface="Courier New"/>
              </a:rPr>
              <a:t>String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[]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tokens 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=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tokenizer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.</a:t>
            </a:r>
            <a:r>
              <a:rPr b="0" lang="en-US" sz="2400" strike="noStrike" u="none">
                <a:solidFill>
                  <a:srgbClr val="06287e"/>
                </a:solidFill>
                <a:uFillTx/>
                <a:latin typeface="Courier New"/>
              </a:rPr>
              <a:t>tokenize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(</a:t>
            </a:r>
            <a:r>
              <a:rPr b="0" lang="en-US" sz="2400" strike="noStrike" u="none">
                <a:solidFill>
                  <a:srgbClr val="4070a0"/>
                </a:solidFill>
                <a:uFillTx/>
                <a:latin typeface="Courier New"/>
              </a:rPr>
              <a:t>"Hello world!"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);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0" i="1" lang="en-US" sz="2400" strike="noStrike" u="none">
                <a:solidFill>
                  <a:srgbClr val="60a0b0"/>
                </a:solidFill>
                <a:uFillTx/>
                <a:latin typeface="Courier New"/>
              </a:rPr>
              <a:t>// Now GPU-accelerated!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Result: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Same code, 3-5x faster performance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Slide 9: Real-World Examples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577800"/>
            <a:ext cx="8229240" cy="46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Comprehensive Examples Included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Sentiment Analysis: Twitter sentiment with GPU acceleration • Named Entity Recognition: High-speed entity extraction • Document Classification: Large-scale document categorization • Language Detection: Multi-language processing (12 languages) • Question Answering: Neural QA with attention mechanisms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Each Example Includes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Complete runnable Java code • Detailed documentation and usage instructions • Performance benchmarks and GPU optimization techniques • Sample input/output demonstrations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Slide 10: Apache OpenNLP Contribution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993960"/>
            <a:ext cx="8229240" cy="38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Contribution Strategy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Full compatibility with Apache OpenNLP 2.3.3+ • Follows Apache development standards • Comprehensive test suite (95%+ coverage) • Complete documentation and examples • Apache License 2.0 compliance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Integration Plan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Contribute as optional GPU acceleration module • Maintain backward compatibility • Provide migration guide for existing applications • Include comprehensive user documentation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Slide 11: Development Quality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993960"/>
            <a:ext cx="8229240" cy="38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Code Quality Metrics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95%+ test coverage with comprehensive test suite • 70 source files with robust architecture • Enterprise-grade error handling and logging • Performance monitoring and optimization • Memory management and resource cleanup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Documentation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Complete API reference (86 pages) • Getting started guide (570 lines) • Technical architecture document (639 lines) • Performance benchmarks and analysis • Real-world integration examples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Slide 12: Demo Capabilities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215640"/>
            <a:ext cx="8229240" cy="53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Live Demo Features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GPU diagnostics and system health check • Real-time performance monitoring • Batch processing demonstrations • Automatic optimization in action • Fallback behavior demonstration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Demo Commands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trike="noStrike" u="none">
                <a:solidFill>
                  <a:srgbClr val="60a0b0"/>
                </a:solidFill>
                <a:uFillTx/>
                <a:latin typeface="Courier New"/>
              </a:rPr>
              <a:t># GPU diagnostics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mvn exec:java </a:t>
            </a:r>
            <a:r>
              <a:rPr b="0" lang="en-US" sz="2400" strike="noStrike" u="none">
                <a:solidFill>
                  <a:srgbClr val="7d9029"/>
                </a:solidFill>
                <a:uFillTx/>
                <a:latin typeface="Courier New"/>
              </a:rPr>
              <a:t>-Dexec.mainClass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=</a:t>
            </a:r>
            <a:r>
              <a:rPr b="0" lang="en-US" sz="2400" strike="noStrike" u="none">
                <a:solidFill>
                  <a:srgbClr val="4070a0"/>
                </a:solidFill>
                <a:uFillTx/>
                <a:latin typeface="Courier New"/>
              </a:rPr>
              <a:t>"org.apache.opennlp.gpu.tools.GpuDiagnostics"</a:t>
            </a:r>
            <a:br>
              <a:rPr sz="2400"/>
            </a:br>
            <a:br>
              <a:rPr sz="2400"/>
            </a:br>
            <a:r>
              <a:rPr b="0" i="1" lang="en-US" sz="2400" strike="noStrike" u="none">
                <a:solidFill>
                  <a:srgbClr val="60a0b0"/>
                </a:solidFill>
                <a:uFillTx/>
                <a:latin typeface="Courier New"/>
              </a:rPr>
              <a:t># Run examples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mvn exec:java </a:t>
            </a:r>
            <a:r>
              <a:rPr b="0" lang="en-US" sz="2400" strike="noStrike" u="none">
                <a:solidFill>
                  <a:srgbClr val="7d9029"/>
                </a:solidFill>
                <a:uFillTx/>
                <a:latin typeface="Courier New"/>
              </a:rPr>
              <a:t>-Dexec.mainClass</a:t>
            </a:r>
            <a:r>
              <a:rPr b="0" lang="en-US" sz="2400" strike="noStrike" u="none">
                <a:solidFill>
                  <a:srgbClr val="666666"/>
                </a:solidFill>
                <a:uFillTx/>
                <a:latin typeface="Courier New"/>
              </a:rPr>
              <a:t>=</a:t>
            </a:r>
            <a:r>
              <a:rPr b="0" lang="en-US" sz="2400" strike="noStrike" u="none">
                <a:solidFill>
                  <a:srgbClr val="4070a0"/>
                </a:solidFill>
                <a:uFillTx/>
                <a:latin typeface="Courier New"/>
              </a:rPr>
              <a:t>"org.apache.opennlp.gpu.examples.sentiment_analysis.GpuSentimentAnalysis"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Slide 13: Future Roadmap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Short-term Goals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Apache OpenNLP integration and contribution • Community feedback integration • Performance optimization based on real-world usage • Extended GPU platform support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Long-term Vision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Advanced neural network architectures • Transformer model acceleration • Distributed GPU processing • Integration with Apache ecosystem projects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Slide 14: Technical Q&amp;A Preparation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902880"/>
            <a:ext cx="8229240" cy="39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Common Questions &amp; Answers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Q: How does accuracy compare?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A: Zero accuracy loss - bit-exact results with CPU implementation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Q: What happens without GPU?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A: Automatic fallback to optimized CPU implementation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Q: Memory requirements?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A: Minimal - efficient memory pooling and cleanup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Q: Integration effort?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A: Single line for basic integration, optional advanced configuration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Slide 15: Call to Action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755640"/>
            <a:ext cx="8229240" cy="42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Next Steps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Apache OpenNLP community review and feedback • Integration testing with real-world applications • Performance validation across different hardware • Community contribution and adoption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Get Involved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Review code and documentation • Test with your OpenNLP applications • Provide feedback and suggestions • Contribute to Apache OpenNLP GPU acceleration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Contact: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Ready for Apache OpenNLP integration and community contribution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Slide 16: Thank You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OpenNLP GPU Acceleration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Calibri"/>
              </a:rPr>
              <a:t>Accelerating Natural Language Processing for the Enterprise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•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Performance: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3-50x faster processing •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Compatibility: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Drop-in replacement for existing code •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Enterprise-Ready: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Production monitoring and optimization •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Open Source: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Apache License 2.0, ready for contribution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Questions &amp; Discussion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trike="noStrike" u="none" cap="all">
                <a:solidFill>
                  <a:schemeClr val="dk1"/>
                </a:solidFill>
                <a:uFillTx/>
                <a:latin typeface="Calibri"/>
              </a:rPr>
              <a:t>Speaker Notes</a:t>
            </a:r>
            <a:endParaRPr b="0" lang="en-US" sz="3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Slide 1: Title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OpenNLP GPU Acceleration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Enterprise-Grade GPU Extensions for Apache OpenNLP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Project: GPU-accelerated natural language processing • Target: Apache OpenNLP contribution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• Impact: 3-50x performance improvements • Status: Production-ready, Apache contribution prepared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For Slide 5 (Performance Results)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Emphasize real-world impact: “processing 1 million documents in minutes instead of hours”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Mention that results vary by hardware but consistently show significant improvements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Note that larger datasets show better GPU acceleration benefits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For Slide 8 (Integration Examples)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Highlight the simplicity: “just one line of code to add”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Emphasize that existing applications work unchanged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Mention optional advanced configuration for power users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For Slide 12 (Demo)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Prepare to run live GPU diagnostics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Have sentiment analysis example ready to demonstrate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Show both GPU and CPU performance metrics side by side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Technical Details for Q&amp;A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GPU memory usage is optimized with pooling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Supports batch sizes from 32 to 512 depending on GPU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Automatic performance tuning adapts to hardware capabilities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Full error handling prevents GPU-related crashes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Deployment Considerations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Recommend starting with development environment testing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Gradual rollout for production systems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Monitor performance metrics during initial deployment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Fallback mechanisms ensure system stability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Slide 2: Problem Statement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993960"/>
            <a:ext cx="8229240" cy="38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The Challenge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Natural Language Processing is computationally intensive • Traditional CPU-only OpenNLP limited by sequential processing • Enterprise applications need real-time NLP at scale • Growing demand for batch processing of large text datasets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Current Limitations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Single-threaded feature extraction • Sequential model inference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• Memory bandwidth bottlenecks • Limited scalability for large datasets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Slide 3: Solution Overview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993960"/>
            <a:ext cx="8229240" cy="38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GPU Acceleration for OpenNLP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Drop-in compatibility: Zero code changes for basic integration • Automatic fallback: CPU implementation when GPU unavailable • Enterprise features: Production monitoring, CI/CD integration • Multi-platform: NVIDIA CUDA, AMD ROCm, Intel OpenCL, Apple Metal • Comprehensive: All major OpenNLP operations accelerated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Key Innovation: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Seamless integration maintaining OpenNLP’s API while leveraging GPU parallelism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Slide 4: Technical Architecture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System Components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OpenNLP Application Layer (unchanged) • GPU Acceleration Layer (new) • Compute Abstraction (CUDA/OpenCL/Metal) • Hardware Abstraction (NVIDIA/AMD/Intel/Apple)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Integration Points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Matrix operations acceleration • Feature extraction optimization • Neural network acceleration • Batch processing optimization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Calibri"/>
              </a:rPr>
              <a:t>Slide 5: Performance Results</a:t>
            </a:r>
            <a:endParaRPr b="0" lang="en-US" sz="15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graphicFrame>
        <p:nvGraphicFramePr>
          <p:cNvPr id="77" name="Content Placeholder 5"/>
          <p:cNvGraphicFramePr/>
          <p:nvPr/>
        </p:nvGraphicFramePr>
        <p:xfrm>
          <a:off x="3568680" y="203040"/>
          <a:ext cx="5079600" cy="3116880"/>
        </p:xfrm>
        <a:graphic>
          <a:graphicData uri="http://schemas.openxmlformats.org/drawingml/2006/table">
            <a:tbl>
              <a:tblPr/>
              <a:tblGrid>
                <a:gridCol w="1269720"/>
                <a:gridCol w="1269720"/>
                <a:gridCol w="1269720"/>
                <a:gridCol w="1269720"/>
              </a:tblGrid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Operation</a:t>
                      </a:r>
                      <a:endParaRPr b="0" lang="en-US" sz="135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CPU Baseline</a:t>
                      </a:r>
                      <a:endParaRPr b="0" lang="en-US" sz="135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GPU Acceleration</a:t>
                      </a:r>
                      <a:endParaRPr b="0" lang="en-US" sz="135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Speedup</a:t>
                      </a:r>
                      <a:endParaRPr b="0" lang="en-US" sz="135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Tokenization</a:t>
                      </a:r>
                      <a:endParaRPr b="0" lang="en-US" sz="13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1x</a:t>
                      </a:r>
                      <a:endParaRPr b="0" lang="en-US" sz="13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3-5x</a:t>
                      </a:r>
                      <a:endParaRPr b="0" lang="en-US" sz="13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3-5x faster</a:t>
                      </a:r>
                      <a:endParaRPr b="0" lang="en-US" sz="13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Feature Extraction</a:t>
                      </a:r>
                      <a:endParaRPr b="0" lang="en-US" sz="13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1x</a:t>
                      </a:r>
                      <a:endParaRPr b="0" lang="en-US" sz="13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5-8x</a:t>
                      </a:r>
                      <a:endParaRPr b="0" lang="en-US" sz="13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5-8x faster</a:t>
                      </a:r>
                      <a:endParaRPr b="0" lang="en-US" sz="13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Model Training</a:t>
                      </a:r>
                      <a:endParaRPr b="0" lang="en-US" sz="13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1x</a:t>
                      </a:r>
                      <a:endParaRPr b="0" lang="en-US" sz="13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8-15x</a:t>
                      </a:r>
                      <a:endParaRPr b="0" lang="en-US" sz="13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8-15x faster</a:t>
                      </a:r>
                      <a:endParaRPr b="0" lang="en-US" sz="13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Batch Inference</a:t>
                      </a:r>
                      <a:endParaRPr b="0" lang="en-US" sz="13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1x</a:t>
                      </a:r>
                      <a:endParaRPr b="0" lang="en-US" sz="13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10-25x</a:t>
                      </a:r>
                      <a:endParaRPr b="0" lang="en-US" sz="13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10-25x faster</a:t>
                      </a:r>
                      <a:endParaRPr b="0" lang="en-US" sz="13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Neural Networks</a:t>
                      </a:r>
                      <a:endParaRPr b="0" lang="en-US" sz="13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1x</a:t>
                      </a:r>
                      <a:endParaRPr b="0" lang="en-US" sz="13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15-50x</a:t>
                      </a:r>
                      <a:endParaRPr b="0" lang="en-US" sz="13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15-50x faster</a:t>
                      </a:r>
                      <a:endParaRPr b="0" lang="en-US" sz="13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defTabSz="343080"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1" lang="en-US" sz="1050" strike="noStrike" u="none">
                <a:solidFill>
                  <a:schemeClr val="dk1"/>
                </a:solidFill>
                <a:uFillTx/>
                <a:latin typeface="Calibri"/>
              </a:rPr>
              <a:t>Benchmark Results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defTabSz="3430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Real-world Impact: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Process 1M documents in minutes instead of hours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Slide 6: Key Features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577800"/>
            <a:ext cx="8229240" cy="46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Enterprise-Ready Features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Zero-code integration for existing OpenNLP applications • Automatic GPU detection and optimization • Comprehensive error handling and fallback mechanisms • Production monitoring and performance analytics • CI/CD pipeline integration • Multi-GPU support for large-scale processing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Developer Experience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Single line initialization: GpuConfigurationManager.initializeGpuSupport() • Existing code works unchanged • Optional advanced configuration available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Calibri"/>
              </a:rPr>
              <a:t>Slide 7: GPU Support Matrix</a:t>
            </a:r>
            <a:endParaRPr b="0" lang="en-US" sz="3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755640"/>
            <a:ext cx="8229240" cy="42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Supported Platforms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NVIDIA GPUs: GTX 1060+, RTX series, Tesla, Quadro • AMD GPUs: RX 580+, Vega series, RDNA series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• Intel GPUs: Iris Pro, Arc series, Xe series • Apple Silicon: M1/M2 with Metal Performance Shaders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Operating Systems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Linux (primary target) • Windows 10/11 • macOS (Intel and Apple Silicon)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Requirements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• Java 11+ (Java 17+ recommended) • 4GB RAM minimum (8GB+ recommended) • OpenCL 1.2+ compatible GPU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LibreOffice/24.8.7.2$Linux_X86_64 LibreOffice_project/f4f281f562fb585d46b0af5755dfe1eb6adc047f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2025-06-19T15:12:12Z</dcterms:created>
  <dc:creator/>
  <dc:description/>
  <dc:language>en-US</dc:language>
  <cp:lastModifiedBy/>
  <dcterms:modified xsi:type="dcterms:W3CDTF">2025-06-19T11:24:21Z</dcterms:modified>
  <cp:revision>1</cp:revision>
  <dc:subject/>
  <dc:title/>
</cp:coreProperties>
</file>