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embeddedFontLst>
    <p:embeddedFont>
      <p:font typeface="Poppins"/>
      <p:regular r:id="rId44"/>
      <p:bold r:id="rId45"/>
      <p:italic r:id="rId46"/>
      <p:boldItalic r:id="rId47"/>
    </p:embeddedFont>
    <p:embeddedFont>
      <p:font typeface="Century Gothic"/>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52" roundtripDataSignature="AMtx7mjl0w+cdOI2eOTz65t4wAbc93pi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Poppins-regular.fntdata"/><Relationship Id="rId43" Type="http://schemas.openxmlformats.org/officeDocument/2006/relationships/slide" Target="slides/slide38.xml"/><Relationship Id="rId46" Type="http://schemas.openxmlformats.org/officeDocument/2006/relationships/font" Target="fonts/Poppins-italic.fntdata"/><Relationship Id="rId45" Type="http://schemas.openxmlformats.org/officeDocument/2006/relationships/font" Target="fonts/Poppi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regular.fntdata"/><Relationship Id="rId47" Type="http://schemas.openxmlformats.org/officeDocument/2006/relationships/font" Target="fonts/Poppins-boldItalic.fntdata"/><Relationship Id="rId49" Type="http://schemas.openxmlformats.org/officeDocument/2006/relationships/font" Target="fonts/CenturyGothic-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enturyGothic-boldItalic.fntdata"/><Relationship Id="rId50" Type="http://schemas.openxmlformats.org/officeDocument/2006/relationships/font" Target="fonts/CenturyGothic-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72bd8814eb_2_2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72bd8814eb_2_2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172bd8814eb_2_2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72bd8814eb_2_2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72bd8814eb_2_2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172bd8814eb_2_2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72693a06d0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72693a06d0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172693a06d0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72693a06d0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72693a06d0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172693a06d0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72708b4ee6_3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72708b4ee6_3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172708b4ee6_3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72bd8814eb_6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72bd8814eb_6_2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172bd8814eb_6_2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72708b4ee6_3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72708b4ee6_3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172708b4ee6_3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72708b4ee6_3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72708b4ee6_3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172708b4ee6_3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72bd8814eb_6_2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72bd8814eb_6_2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172bd8814eb_6_2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72708b4ee6_3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72708b4ee6_3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172708b4ee6_3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72708b4ee6_5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72708b4ee6_5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172708b4ee6_5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72708b4ee6_3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72708b4ee6_3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172708b4ee6_3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72708b4ee6_5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72708b4ee6_5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1600"/>
              </a:spcAft>
              <a:buClr>
                <a:schemeClr val="dk1"/>
              </a:buClr>
              <a:buSzPts val="1100"/>
              <a:buFont typeface="Arial"/>
              <a:buNone/>
            </a:pPr>
            <a:r>
              <a:rPr lang="fr-FR" sz="2000">
                <a:solidFill>
                  <a:srgbClr val="202124"/>
                </a:solidFill>
                <a:highlight>
                  <a:schemeClr val="lt1"/>
                </a:highlight>
                <a:latin typeface="Poppins"/>
                <a:ea typeface="Poppins"/>
                <a:cs typeface="Poppins"/>
                <a:sym typeface="Poppins"/>
              </a:rPr>
              <a:t>Rappelons qu'en Python, la déclaration d'une variable se fait par sa première affectation.</a:t>
            </a:r>
            <a:endParaRPr/>
          </a:p>
        </p:txBody>
      </p:sp>
      <p:sp>
        <p:nvSpPr>
          <p:cNvPr id="250" name="Google Shape;250;g172708b4ee6_5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72bd8814eb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72bd8814eb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172bd8814eb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72708b4ee6_5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72708b4ee6_5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172708b4ee6_5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72708b4ee6_5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72708b4ee6_5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172708b4ee6_5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72bd8814eb_2_2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72bd8814eb_2_2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172bd8814eb_2_2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72bd8814eb_2_2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72bd8814eb_2_2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172bd8814eb_2_2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72708b4ee6_5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72708b4ee6_5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172708b4ee6_5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72bd8814eb_6_2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72bd8814eb_6_2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172bd8814eb_6_2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72708b4ee6_5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72708b4ee6_5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172708b4ee6_5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72708b4ee6_5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72708b4ee6_5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172708b4ee6_5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72bd8814eb_2_2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72bd8814eb_2_2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172bd8814eb_2_2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Exemple d’interpreteur : JVM pour java, PyPy, Rpython pour python, chrome V8, JIT( javascript interpreteur) pour javascript.</a:t>
            </a:r>
            <a:endParaRPr/>
          </a:p>
          <a:p>
            <a:pPr indent="0" lvl="0" marL="0" rtl="0" algn="l">
              <a:spcBef>
                <a:spcPts val="0"/>
              </a:spcBef>
              <a:spcAft>
                <a:spcPts val="0"/>
              </a:spcAft>
              <a:buNone/>
            </a:pPr>
            <a:r>
              <a:rPr lang="fr-FR"/>
              <a:t>Exple de langage compile = </a:t>
            </a:r>
            <a:r>
              <a:rPr b="0" i="0" lang="fr-FR">
                <a:solidFill>
                  <a:srgbClr val="BDC1C6"/>
                </a:solidFill>
                <a:latin typeface="arial"/>
                <a:ea typeface="arial"/>
                <a:cs typeface="arial"/>
                <a:sym typeface="arial"/>
              </a:rPr>
              <a:t> C, C++, Pascal et OCaml.</a:t>
            </a:r>
            <a:endParaRPr/>
          </a:p>
        </p:txBody>
      </p:sp>
      <p:sp>
        <p:nvSpPr>
          <p:cNvPr id="92" name="Google Shape;9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72bd8814eb_6_176"/>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g172bd8814eb_6_176"/>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g172bd8814eb_6_17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72bd8814eb_6_2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172bd8814eb_6_2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g172bd8814eb_6_2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72bd8814eb_6_2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54" name="Shape 54"/>
        <p:cNvGrpSpPr/>
        <p:nvPr/>
      </p:nvGrpSpPr>
      <p:grpSpPr>
        <a:xfrm>
          <a:off x="0" y="0"/>
          <a:ext cx="0" cy="0"/>
          <a:chOff x="0" y="0"/>
          <a:chExt cx="0" cy="0"/>
        </a:xfrm>
      </p:grpSpPr>
      <p:sp>
        <p:nvSpPr>
          <p:cNvPr id="55" name="Google Shape;55;g172bd8814eb_6_2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6" name="Google Shape;56;g172bd8814eb_6_21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7" name="Google Shape;57;g172bd8814eb_6_2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172bd8814eb_6_2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172bd8814eb_6_2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72bd8814eb_6_180"/>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172bd8814eb_6_18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72bd8814eb_6_183"/>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172bd8814eb_6_183"/>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g172bd8814eb_6_18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72bd8814eb_6_187"/>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g172bd8814eb_6_187"/>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g172bd8814eb_6_187"/>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172bd8814eb_6_18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72bd8814eb_6_192"/>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g172bd8814eb_6_19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72bd8814eb_6_195"/>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172bd8814eb_6_195"/>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172bd8814eb_6_19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72bd8814eb_6_199"/>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g172bd8814eb_6_19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72bd8814eb_6_202"/>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172bd8814eb_6_202"/>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g172bd8814eb_6_202"/>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g172bd8814eb_6_202"/>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g172bd8814eb_6_20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72bd8814eb_6_208"/>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g172bd8814eb_6_20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72bd8814eb_6_17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g172bd8814eb_6_17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g172bd8814eb_6_17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python.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s://www.anaconda.com/distribu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fr.wikipedia.org/wiki/Instruction_informatique" TargetMode="External"/><Relationship Id="rId4" Type="http://schemas.openxmlformats.org/officeDocument/2006/relationships/hyperlink" Target="https://fr.wikipedia.org/wiki/S%C3%A9mantiqu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fr.wikipedia.org/wiki/ASCII" TargetMode="External"/><Relationship Id="rId4" Type="http://schemas.openxmlformats.org/officeDocument/2006/relationships/hyperlink" Target="https://fr.wikipedia.org/wiki/Unicode" TargetMode="External"/><Relationship Id="rId5" Type="http://schemas.openxmlformats.org/officeDocument/2006/relationships/hyperlink" Target="https://fr.wikipedia.org/wiki/Commentaire_(informatiqu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63" name="Shape 63"/>
        <p:cNvGrpSpPr/>
        <p:nvPr/>
      </p:nvGrpSpPr>
      <p:grpSpPr>
        <a:xfrm>
          <a:off x="0" y="0"/>
          <a:ext cx="0" cy="0"/>
          <a:chOff x="0" y="0"/>
          <a:chExt cx="0" cy="0"/>
        </a:xfrm>
      </p:grpSpPr>
      <p:sp>
        <p:nvSpPr>
          <p:cNvPr id="64" name="Google Shape;64;p1"/>
          <p:cNvSpPr txBox="1"/>
          <p:nvPr>
            <p:ph type="ctrTitle"/>
          </p:nvPr>
        </p:nvSpPr>
        <p:spPr>
          <a:xfrm>
            <a:off x="4242675" y="1980625"/>
            <a:ext cx="6029700" cy="1118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0" lang="fr-FR" sz="4400">
                <a:solidFill>
                  <a:srgbClr val="073763"/>
                </a:solidFill>
                <a:latin typeface="Century Gothic"/>
                <a:ea typeface="Century Gothic"/>
                <a:cs typeface="Century Gothic"/>
                <a:sym typeface="Century Gothic"/>
              </a:rPr>
              <a:t>Veille</a:t>
            </a:r>
            <a:r>
              <a:rPr b="0" lang="fr-FR" sz="4400">
                <a:solidFill>
                  <a:srgbClr val="073763"/>
                </a:solidFill>
                <a:latin typeface="Century Gothic"/>
                <a:ea typeface="Century Gothic"/>
                <a:cs typeface="Century Gothic"/>
                <a:sym typeface="Century Gothic"/>
              </a:rPr>
              <a:t> Technologiqu</a:t>
            </a:r>
            <a:r>
              <a:rPr b="0" lang="fr-FR" sz="4400">
                <a:solidFill>
                  <a:srgbClr val="073763"/>
                </a:solidFill>
                <a:latin typeface="Century Gothic"/>
                <a:ea typeface="Century Gothic"/>
                <a:cs typeface="Century Gothic"/>
                <a:sym typeface="Century Gothic"/>
              </a:rPr>
              <a:t>e</a:t>
            </a:r>
            <a:endParaRPr b="0" sz="4400">
              <a:solidFill>
                <a:srgbClr val="073763"/>
              </a:solidFill>
              <a:latin typeface="Century Gothic"/>
              <a:ea typeface="Century Gothic"/>
              <a:cs typeface="Century Gothic"/>
              <a:sym typeface="Century Gothic"/>
            </a:endParaRPr>
          </a:p>
        </p:txBody>
      </p:sp>
      <p:sp>
        <p:nvSpPr>
          <p:cNvPr id="65" name="Google Shape;65;p1"/>
          <p:cNvSpPr txBox="1"/>
          <p:nvPr>
            <p:ph type="ctrTitle"/>
          </p:nvPr>
        </p:nvSpPr>
        <p:spPr>
          <a:xfrm>
            <a:off x="3812250" y="2852400"/>
            <a:ext cx="7117500" cy="1808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46875"/>
              <a:buFont typeface="Calibri"/>
              <a:buNone/>
            </a:pPr>
            <a:r>
              <a:rPr b="1" lang="fr-FR" sz="12800">
                <a:solidFill>
                  <a:srgbClr val="073763"/>
                </a:solidFill>
                <a:latin typeface="Poppins"/>
                <a:ea typeface="Poppins"/>
                <a:cs typeface="Poppins"/>
                <a:sym typeface="Poppins"/>
              </a:rPr>
              <a:t>PYTHON</a:t>
            </a:r>
            <a:endParaRPr b="1" sz="12800">
              <a:solidFill>
                <a:srgbClr val="073763"/>
              </a:solidFill>
              <a:latin typeface="Poppins"/>
              <a:ea typeface="Poppins"/>
              <a:cs typeface="Poppins"/>
              <a:sym typeface="Poppins"/>
            </a:endParaRPr>
          </a:p>
        </p:txBody>
      </p:sp>
      <p:sp>
        <p:nvSpPr>
          <p:cNvPr id="66" name="Google Shape;66;p1"/>
          <p:cNvSpPr/>
          <p:nvPr/>
        </p:nvSpPr>
        <p:spPr>
          <a:xfrm>
            <a:off x="0" y="0"/>
            <a:ext cx="6096000" cy="232500"/>
          </a:xfrm>
          <a:prstGeom prst="rect">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
          <p:cNvSpPr/>
          <p:nvPr/>
        </p:nvSpPr>
        <p:spPr>
          <a:xfrm>
            <a:off x="6096000" y="0"/>
            <a:ext cx="6096000" cy="2325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
          <p:cNvPicPr preferRelativeResize="0"/>
          <p:nvPr/>
        </p:nvPicPr>
        <p:blipFill rotWithShape="1">
          <a:blip r:embed="rId3">
            <a:alphaModFix/>
          </a:blip>
          <a:srcRect b="22453" l="29405" r="27419" t="27370"/>
          <a:stretch/>
        </p:blipFill>
        <p:spPr>
          <a:xfrm>
            <a:off x="1874325" y="1859050"/>
            <a:ext cx="2484574" cy="2887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2800"/>
              <a:buFont typeface="Arial"/>
              <a:buNone/>
            </a:pPr>
            <a:r>
              <a:rPr b="1" lang="fr-FR">
                <a:solidFill>
                  <a:srgbClr val="0000FF"/>
                </a:solidFill>
                <a:latin typeface="Century Gothic"/>
                <a:ea typeface="Century Gothic"/>
                <a:cs typeface="Century Gothic"/>
                <a:sym typeface="Century Gothic"/>
              </a:rPr>
              <a:t>7. </a:t>
            </a:r>
            <a:r>
              <a:rPr b="1" i="0" lang="fr-FR" u="none" strike="noStrike">
                <a:solidFill>
                  <a:srgbClr val="0000FF"/>
                </a:solidFill>
                <a:latin typeface="Century Gothic"/>
                <a:ea typeface="Century Gothic"/>
                <a:cs typeface="Century Gothic"/>
                <a:sym typeface="Century Gothic"/>
              </a:rPr>
              <a:t>Les caractéristiques du langage Python</a:t>
            </a:r>
            <a:endParaRPr b="1">
              <a:solidFill>
                <a:srgbClr val="0000FF"/>
              </a:solidFill>
              <a:latin typeface="Century Gothic"/>
              <a:ea typeface="Century Gothic"/>
              <a:cs typeface="Century Gothic"/>
              <a:sym typeface="Century Gothic"/>
            </a:endParaRPr>
          </a:p>
        </p:txBody>
      </p:sp>
      <p:sp>
        <p:nvSpPr>
          <p:cNvPr id="125" name="Google Shape;125;p10"/>
          <p:cNvSpPr txBox="1"/>
          <p:nvPr>
            <p:ph idx="1" type="body"/>
          </p:nvPr>
        </p:nvSpPr>
        <p:spPr>
          <a:xfrm>
            <a:off x="838200" y="1784725"/>
            <a:ext cx="10515600" cy="4392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fr-FR">
                <a:solidFill>
                  <a:srgbClr val="000000"/>
                </a:solidFill>
                <a:latin typeface="Poppins"/>
                <a:ea typeface="Poppins"/>
                <a:cs typeface="Poppins"/>
                <a:sym typeface="Poppins"/>
              </a:rPr>
              <a:t>Ces caractéristiques sont :</a:t>
            </a:r>
            <a:endParaRPr>
              <a:solidFill>
                <a:srgbClr val="000000"/>
              </a:solidFill>
              <a:latin typeface="Poppins"/>
              <a:ea typeface="Poppins"/>
              <a:cs typeface="Poppins"/>
              <a:sym typeface="Poppins"/>
            </a:endParaRPr>
          </a:p>
          <a:p>
            <a:pPr indent="0" lvl="0" marL="0" rtl="0" algn="l">
              <a:lnSpc>
                <a:spcPct val="90000"/>
              </a:lnSpc>
              <a:spcBef>
                <a:spcPts val="0"/>
              </a:spcBef>
              <a:spcAft>
                <a:spcPts val="0"/>
              </a:spcAft>
              <a:buNone/>
            </a:pPr>
            <a:r>
              <a:t/>
            </a:r>
            <a:endParaRPr>
              <a:solidFill>
                <a:srgbClr val="000000"/>
              </a:solidFill>
              <a:latin typeface="Poppins"/>
              <a:ea typeface="Poppins"/>
              <a:cs typeface="Poppins"/>
              <a:sym typeface="Poppins"/>
            </a:endParaRPr>
          </a:p>
          <a:p>
            <a:pPr indent="-228600" lvl="0" marL="228600" rtl="0" algn="l">
              <a:lnSpc>
                <a:spcPct val="90000"/>
              </a:lnSpc>
              <a:spcBef>
                <a:spcPts val="0"/>
              </a:spcBef>
              <a:spcAft>
                <a:spcPts val="0"/>
              </a:spcAft>
              <a:buClr>
                <a:srgbClr val="000000"/>
              </a:buClr>
              <a:buSzPts val="2800"/>
              <a:buFont typeface="Poppins"/>
              <a:buChar char="❏"/>
            </a:pPr>
            <a:r>
              <a:rPr lang="fr-FR">
                <a:solidFill>
                  <a:srgbClr val="000000"/>
                </a:solidFill>
                <a:latin typeface="Poppins"/>
                <a:ea typeface="Poppins"/>
                <a:cs typeface="Poppins"/>
                <a:sym typeface="Poppins"/>
              </a:rPr>
              <a:t>Orienté</a:t>
            </a:r>
            <a:r>
              <a:rPr lang="fr-FR">
                <a:solidFill>
                  <a:srgbClr val="000000"/>
                </a:solidFill>
                <a:latin typeface="Poppins"/>
                <a:ea typeface="Poppins"/>
                <a:cs typeface="Poppins"/>
                <a:sym typeface="Poppins"/>
              </a:rPr>
              <a:t> objet</a:t>
            </a:r>
            <a:endParaRPr>
              <a:solidFill>
                <a:srgbClr val="000000"/>
              </a:solidFill>
              <a:latin typeface="Poppins"/>
              <a:ea typeface="Poppins"/>
              <a:cs typeface="Poppins"/>
              <a:sym typeface="Poppins"/>
            </a:endParaRPr>
          </a:p>
          <a:p>
            <a:pPr indent="-228600" lvl="0" marL="228600" rtl="0" algn="l">
              <a:lnSpc>
                <a:spcPct val="90000"/>
              </a:lnSpc>
              <a:spcBef>
                <a:spcPts val="1000"/>
              </a:spcBef>
              <a:spcAft>
                <a:spcPts val="0"/>
              </a:spcAft>
              <a:buClr>
                <a:srgbClr val="000000"/>
              </a:buClr>
              <a:buSzPts val="2800"/>
              <a:buFont typeface="Poppins"/>
              <a:buChar char="❏"/>
            </a:pPr>
            <a:r>
              <a:rPr i="0" lang="fr-FR">
                <a:solidFill>
                  <a:srgbClr val="000000"/>
                </a:solidFill>
                <a:latin typeface="Poppins"/>
                <a:ea typeface="Poppins"/>
                <a:cs typeface="Poppins"/>
                <a:sym typeface="Poppins"/>
              </a:rPr>
              <a:t>Langage interprété rapide</a:t>
            </a:r>
            <a:endParaRPr>
              <a:solidFill>
                <a:srgbClr val="000000"/>
              </a:solidFill>
              <a:latin typeface="Poppins"/>
              <a:ea typeface="Poppins"/>
              <a:cs typeface="Poppins"/>
              <a:sym typeface="Poppins"/>
            </a:endParaRPr>
          </a:p>
          <a:p>
            <a:pPr indent="-228600" lvl="0" marL="228600" rtl="0" algn="l">
              <a:lnSpc>
                <a:spcPct val="90000"/>
              </a:lnSpc>
              <a:spcBef>
                <a:spcPts val="1000"/>
              </a:spcBef>
              <a:spcAft>
                <a:spcPts val="0"/>
              </a:spcAft>
              <a:buClr>
                <a:srgbClr val="000000"/>
              </a:buClr>
              <a:buSzPts val="2800"/>
              <a:buFont typeface="Poppins"/>
              <a:buChar char="❏"/>
            </a:pPr>
            <a:r>
              <a:rPr i="0" lang="fr-FR">
                <a:solidFill>
                  <a:srgbClr val="000000"/>
                </a:solidFill>
                <a:latin typeface="Poppins"/>
                <a:ea typeface="Poppins"/>
                <a:cs typeface="Poppins"/>
                <a:sym typeface="Poppins"/>
              </a:rPr>
              <a:t>Simplicité du langage</a:t>
            </a:r>
            <a:endParaRPr>
              <a:solidFill>
                <a:srgbClr val="000000"/>
              </a:solidFill>
              <a:latin typeface="Poppins"/>
              <a:ea typeface="Poppins"/>
              <a:cs typeface="Poppins"/>
              <a:sym typeface="Poppins"/>
            </a:endParaRPr>
          </a:p>
          <a:p>
            <a:pPr indent="-228600" lvl="0" marL="228600" rtl="0" algn="l">
              <a:lnSpc>
                <a:spcPct val="90000"/>
              </a:lnSpc>
              <a:spcBef>
                <a:spcPts val="1000"/>
              </a:spcBef>
              <a:spcAft>
                <a:spcPts val="1600"/>
              </a:spcAft>
              <a:buClr>
                <a:srgbClr val="000000"/>
              </a:buClr>
              <a:buSzPts val="2800"/>
              <a:buFont typeface="Poppins"/>
              <a:buChar char="❏"/>
            </a:pPr>
            <a:r>
              <a:rPr lang="fr-FR">
                <a:solidFill>
                  <a:srgbClr val="000000"/>
                </a:solidFill>
                <a:latin typeface="Poppins"/>
                <a:ea typeface="Poppins"/>
                <a:cs typeface="Poppins"/>
                <a:sym typeface="Poppins"/>
              </a:rPr>
              <a:t>Faiblement </a:t>
            </a:r>
            <a:r>
              <a:rPr lang="fr-FR">
                <a:solidFill>
                  <a:srgbClr val="000000"/>
                </a:solidFill>
                <a:latin typeface="Poppins"/>
                <a:ea typeface="Poppins"/>
                <a:cs typeface="Poppins"/>
                <a:sym typeface="Poppins"/>
              </a:rPr>
              <a:t>typé</a:t>
            </a:r>
            <a:endParaRPr>
              <a:solidFill>
                <a:srgbClr val="000000"/>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0000"/>
              </a:buClr>
              <a:buSzPts val="2400"/>
              <a:buFont typeface="Arial"/>
              <a:buNone/>
            </a:pPr>
            <a:r>
              <a:rPr b="1" lang="fr-FR" sz="2800">
                <a:solidFill>
                  <a:srgbClr val="0000FF"/>
                </a:solidFill>
                <a:latin typeface="Century Gothic"/>
                <a:ea typeface="Century Gothic"/>
                <a:cs typeface="Century Gothic"/>
                <a:sym typeface="Century Gothic"/>
              </a:rPr>
              <a:t>8. </a:t>
            </a:r>
            <a:r>
              <a:rPr b="1" i="0" lang="fr-FR" sz="2800" u="none" strike="noStrike">
                <a:solidFill>
                  <a:srgbClr val="0000FF"/>
                </a:solidFill>
                <a:latin typeface="Century Gothic"/>
                <a:ea typeface="Century Gothic"/>
                <a:cs typeface="Century Gothic"/>
                <a:sym typeface="Century Gothic"/>
              </a:rPr>
              <a:t>En quoi la version 3 de Python se distingue-t-elle de sa version 2, y a-t-il une compatibilité entre les deux ?</a:t>
            </a:r>
            <a:endParaRPr b="1" sz="2800">
              <a:solidFill>
                <a:srgbClr val="0000FF"/>
              </a:solidFill>
              <a:latin typeface="Century Gothic"/>
              <a:ea typeface="Century Gothic"/>
              <a:cs typeface="Century Gothic"/>
              <a:sym typeface="Century Gothic"/>
            </a:endParaRPr>
          </a:p>
        </p:txBody>
      </p:sp>
      <p:sp>
        <p:nvSpPr>
          <p:cNvPr id="131" name="Google Shape;131;p11"/>
          <p:cNvSpPr txBox="1"/>
          <p:nvPr>
            <p:ph idx="1" type="body"/>
          </p:nvPr>
        </p:nvSpPr>
        <p:spPr>
          <a:xfrm>
            <a:off x="838200" y="2770050"/>
            <a:ext cx="10515600" cy="2678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Font typeface="Poppins"/>
              <a:buChar char="❏"/>
            </a:pPr>
            <a:r>
              <a:rPr lang="fr-FR">
                <a:solidFill>
                  <a:srgbClr val="000000"/>
                </a:solidFill>
                <a:latin typeface="Poppins"/>
                <a:ea typeface="Poppins"/>
                <a:cs typeface="Poppins"/>
                <a:sym typeface="Poppins"/>
              </a:rPr>
              <a:t> </a:t>
            </a:r>
            <a:r>
              <a:rPr lang="fr-FR">
                <a:solidFill>
                  <a:srgbClr val="000000"/>
                </a:solidFill>
                <a:latin typeface="Poppins"/>
                <a:ea typeface="Poppins"/>
                <a:cs typeface="Poppins"/>
                <a:sym typeface="Poppins"/>
              </a:rPr>
              <a:t>Python 3 se distingue de </a:t>
            </a:r>
            <a:r>
              <a:rPr lang="fr-FR">
                <a:solidFill>
                  <a:srgbClr val="000000"/>
                </a:solidFill>
                <a:latin typeface="Poppins"/>
                <a:ea typeface="Poppins"/>
                <a:cs typeface="Poppins"/>
                <a:sym typeface="Poppins"/>
              </a:rPr>
              <a:t>Python</a:t>
            </a:r>
            <a:r>
              <a:rPr lang="fr-FR">
                <a:solidFill>
                  <a:srgbClr val="000000"/>
                </a:solidFill>
                <a:latin typeface="Poppins"/>
                <a:ea typeface="Poppins"/>
                <a:cs typeface="Poppins"/>
                <a:sym typeface="Poppins"/>
              </a:rPr>
              <a:t> 2 à travers les syntaxes et les opérations de calcul.</a:t>
            </a:r>
            <a:endParaRPr>
              <a:solidFill>
                <a:srgbClr val="000000"/>
              </a:solidFill>
              <a:latin typeface="Poppins"/>
              <a:ea typeface="Poppins"/>
              <a:cs typeface="Poppins"/>
              <a:sym typeface="Poppins"/>
            </a:endParaRPr>
          </a:p>
          <a:p>
            <a:pPr indent="-228600" lvl="0" marL="228600" rtl="0" algn="l">
              <a:lnSpc>
                <a:spcPct val="90000"/>
              </a:lnSpc>
              <a:spcBef>
                <a:spcPts val="1000"/>
              </a:spcBef>
              <a:spcAft>
                <a:spcPts val="0"/>
              </a:spcAft>
              <a:buClr>
                <a:srgbClr val="000000"/>
              </a:buClr>
              <a:buSzPts val="2800"/>
              <a:buFont typeface="Poppins"/>
              <a:buChar char="❏"/>
            </a:pPr>
            <a:r>
              <a:rPr lang="fr-FR">
                <a:solidFill>
                  <a:srgbClr val="000000"/>
                </a:solidFill>
                <a:latin typeface="Poppins"/>
                <a:ea typeface="Poppins"/>
                <a:cs typeface="Poppins"/>
                <a:sym typeface="Poppins"/>
              </a:rPr>
              <a:t>Pas de compatibilité </a:t>
            </a:r>
            <a:r>
              <a:rPr lang="fr-FR">
                <a:solidFill>
                  <a:srgbClr val="000000"/>
                </a:solidFill>
                <a:latin typeface="Poppins"/>
                <a:ea typeface="Poppins"/>
                <a:cs typeface="Poppins"/>
                <a:sym typeface="Poppins"/>
              </a:rPr>
              <a:t>à moins</a:t>
            </a:r>
            <a:r>
              <a:rPr lang="fr-FR">
                <a:solidFill>
                  <a:srgbClr val="000000"/>
                </a:solidFill>
                <a:latin typeface="Poppins"/>
                <a:ea typeface="Poppins"/>
                <a:cs typeface="Poppins"/>
                <a:sym typeface="Poppins"/>
              </a:rPr>
              <a:t> d’installer des modules externes.</a:t>
            </a:r>
            <a:endParaRPr>
              <a:solidFill>
                <a:srgbClr val="000000"/>
              </a:solidFill>
              <a:latin typeface="Poppins"/>
              <a:ea typeface="Poppins"/>
              <a:cs typeface="Poppins"/>
              <a:sym typeface="Poppins"/>
            </a:endParaRPr>
          </a:p>
          <a:p>
            <a:pPr indent="-228600" lvl="0" marL="228600" rtl="0" algn="l">
              <a:lnSpc>
                <a:spcPct val="90000"/>
              </a:lnSpc>
              <a:spcBef>
                <a:spcPts val="1000"/>
              </a:spcBef>
              <a:spcAft>
                <a:spcPts val="0"/>
              </a:spcAft>
              <a:buClr>
                <a:srgbClr val="000000"/>
              </a:buClr>
              <a:buSzPts val="2800"/>
              <a:buFont typeface="Poppins"/>
              <a:buChar char="❏"/>
            </a:pPr>
            <a:r>
              <a:rPr lang="fr-FR">
                <a:solidFill>
                  <a:srgbClr val="000000"/>
                </a:solidFill>
                <a:latin typeface="Poppins"/>
                <a:ea typeface="Poppins"/>
                <a:cs typeface="Poppins"/>
                <a:sym typeface="Poppins"/>
              </a:rPr>
              <a:t>La dernière version stable en date de Python est la version 3.10.</a:t>
            </a:r>
            <a:endParaRPr>
              <a:solidFill>
                <a:srgbClr val="000000"/>
              </a:solidFill>
              <a:latin typeface="Poppins"/>
              <a:ea typeface="Poppins"/>
              <a:cs typeface="Poppins"/>
              <a:sym typeface="Poppins"/>
            </a:endParaRPr>
          </a:p>
          <a:p>
            <a:pPr indent="-228600" lvl="0" marL="228600" rtl="0" algn="l">
              <a:lnSpc>
                <a:spcPct val="90000"/>
              </a:lnSpc>
              <a:spcBef>
                <a:spcPts val="1000"/>
              </a:spcBef>
              <a:spcAft>
                <a:spcPts val="1600"/>
              </a:spcAft>
              <a:buClr>
                <a:srgbClr val="000000"/>
              </a:buClr>
              <a:buSzPts val="2800"/>
              <a:buFont typeface="Poppins"/>
              <a:buChar char="❏"/>
            </a:pPr>
            <a:r>
              <a:rPr lang="fr-FR">
                <a:solidFill>
                  <a:srgbClr val="000000"/>
                </a:solidFill>
                <a:latin typeface="Poppins"/>
                <a:ea typeface="Poppins"/>
                <a:cs typeface="Poppins"/>
                <a:sym typeface="Poppins"/>
              </a:rPr>
              <a:t>Le package d’installation se télécharge sur </a:t>
            </a:r>
            <a:r>
              <a:rPr lang="fr-FR" u="sng">
                <a:solidFill>
                  <a:schemeClr val="hlink"/>
                </a:solidFill>
                <a:latin typeface="Poppins"/>
                <a:ea typeface="Poppins"/>
                <a:cs typeface="Poppins"/>
                <a:sym typeface="Poppins"/>
                <a:hlinkClick r:id="rId3"/>
              </a:rPr>
              <a:t>https://python.org</a:t>
            </a:r>
            <a:r>
              <a:rPr lang="fr-FR">
                <a:solidFill>
                  <a:schemeClr val="dk1"/>
                </a:solidFill>
                <a:latin typeface="Poppins"/>
                <a:ea typeface="Poppins"/>
                <a:cs typeface="Poppins"/>
                <a:sym typeface="Poppins"/>
              </a:rPr>
              <a:t>  </a:t>
            </a:r>
            <a:endParaRPr>
              <a:solidFill>
                <a:schemeClr val="dk1"/>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2"/>
          <p:cNvSpPr txBox="1"/>
          <p:nvPr>
            <p:ph type="title"/>
          </p:nvPr>
        </p:nvSpPr>
        <p:spPr>
          <a:xfrm>
            <a:off x="838200" y="418825"/>
            <a:ext cx="10515600" cy="1325700"/>
          </a:xfrm>
          <a:prstGeom prst="rect">
            <a:avLst/>
          </a:prstGeom>
          <a:noFill/>
          <a:ln>
            <a:noFill/>
          </a:ln>
        </p:spPr>
        <p:txBody>
          <a:bodyPr anchorCtr="0" anchor="ctr" bIns="45700" lIns="91425" spcFirstLastPara="1" rIns="91425" wrap="square" tIns="45700">
            <a:normAutofit/>
          </a:bodyPr>
          <a:lstStyle/>
          <a:p>
            <a:pPr indent="457200" lvl="0" marL="0" rtl="0" algn="l">
              <a:lnSpc>
                <a:spcPct val="90000"/>
              </a:lnSpc>
              <a:spcBef>
                <a:spcPts val="0"/>
              </a:spcBef>
              <a:spcAft>
                <a:spcPts val="0"/>
              </a:spcAft>
              <a:buClr>
                <a:srgbClr val="000000"/>
              </a:buClr>
              <a:buSzPts val="2800"/>
              <a:buFont typeface="Arial"/>
              <a:buNone/>
            </a:pPr>
            <a:r>
              <a:rPr b="1" lang="fr-FR" sz="2800">
                <a:solidFill>
                  <a:srgbClr val="0000FF"/>
                </a:solidFill>
              </a:rPr>
              <a:t>9. </a:t>
            </a:r>
            <a:r>
              <a:rPr b="1" i="0" lang="fr-FR" sz="2800" u="none" strike="noStrike">
                <a:solidFill>
                  <a:srgbClr val="0000FF"/>
                </a:solidFill>
                <a:latin typeface="Arial"/>
                <a:ea typeface="Arial"/>
                <a:cs typeface="Arial"/>
                <a:sym typeface="Arial"/>
              </a:rPr>
              <a:t>Qu’est-ce qu</a:t>
            </a:r>
            <a:r>
              <a:rPr b="1" lang="fr-FR" sz="2800">
                <a:solidFill>
                  <a:srgbClr val="0000FF"/>
                </a:solidFill>
              </a:rPr>
              <a:t>’</a:t>
            </a:r>
            <a:r>
              <a:rPr b="1" i="0" lang="fr-FR" sz="2800" u="none" strike="noStrike">
                <a:solidFill>
                  <a:srgbClr val="0000FF"/>
                </a:solidFill>
                <a:latin typeface="Arial"/>
                <a:ea typeface="Arial"/>
                <a:cs typeface="Arial"/>
                <a:sym typeface="Arial"/>
              </a:rPr>
              <a:t>un interpréteur Python ?</a:t>
            </a:r>
            <a:endParaRPr b="1" sz="6000">
              <a:solidFill>
                <a:srgbClr val="0000FF"/>
              </a:solidFill>
            </a:endParaRPr>
          </a:p>
        </p:txBody>
      </p:sp>
      <p:sp>
        <p:nvSpPr>
          <p:cNvPr id="137" name="Google Shape;13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1200"/>
              </a:spcAft>
              <a:buClr>
                <a:schemeClr val="dk1"/>
              </a:buClr>
              <a:buSzPts val="1100"/>
              <a:buFont typeface="Arial"/>
              <a:buNone/>
            </a:pPr>
            <a:r>
              <a:rPr lang="fr-FR" sz="1800">
                <a:solidFill>
                  <a:schemeClr val="dk1"/>
                </a:solidFill>
                <a:highlight>
                  <a:schemeClr val="lt1"/>
                </a:highlight>
                <a:latin typeface="Poppins"/>
                <a:ea typeface="Poppins"/>
                <a:cs typeface="Poppins"/>
                <a:sym typeface="Poppins"/>
              </a:rPr>
              <a:t>L'interpréteur Python, c'est l'application avec laquelle vous allez exécuter votre script Python. Sur Windows, c'est l'exécutable python.exe qui se trouve à l'intérieur du dossier dans lequel vous avez installé Python </a:t>
            </a:r>
            <a:r>
              <a:rPr b="1" lang="fr-FR" sz="1800">
                <a:solidFill>
                  <a:schemeClr val="dk1"/>
                </a:solidFill>
                <a:highlight>
                  <a:schemeClr val="lt1"/>
                </a:highlight>
                <a:latin typeface="Poppins"/>
                <a:ea typeface="Poppins"/>
                <a:cs typeface="Poppins"/>
                <a:sym typeface="Poppins"/>
              </a:rPr>
              <a:t>(par exemple C:\Python 37\python.exe ).</a:t>
            </a:r>
            <a:endParaRPr b="1" sz="1800">
              <a:latin typeface="Poppins"/>
              <a:ea typeface="Poppins"/>
              <a:cs typeface="Poppins"/>
              <a:sym typeface="Poppins"/>
            </a:endParaRPr>
          </a:p>
        </p:txBody>
      </p:sp>
      <p:pic>
        <p:nvPicPr>
          <p:cNvPr id="138" name="Google Shape;138;p12"/>
          <p:cNvPicPr preferRelativeResize="0"/>
          <p:nvPr/>
        </p:nvPicPr>
        <p:blipFill>
          <a:blip r:embed="rId3">
            <a:alphaModFix/>
          </a:blip>
          <a:stretch>
            <a:fillRect/>
          </a:stretch>
        </p:blipFill>
        <p:spPr>
          <a:xfrm>
            <a:off x="1064475" y="3429000"/>
            <a:ext cx="10353675" cy="1793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72bd8814eb_2_25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200"/>
              </a:spcBef>
              <a:spcAft>
                <a:spcPts val="1200"/>
              </a:spcAft>
              <a:buClr>
                <a:schemeClr val="dk1"/>
              </a:buClr>
              <a:buSzPts val="1100"/>
              <a:buFont typeface="Arial"/>
              <a:buNone/>
            </a:pPr>
            <a:r>
              <a:rPr b="1" lang="fr-FR" sz="2800">
                <a:solidFill>
                  <a:srgbClr val="0000FF"/>
                </a:solidFill>
              </a:rPr>
              <a:t>10. Présenter et exécuter un script Python.</a:t>
            </a:r>
            <a:endParaRPr b="1" sz="2800">
              <a:solidFill>
                <a:srgbClr val="0000FF"/>
              </a:solidFill>
            </a:endParaRPr>
          </a:p>
        </p:txBody>
      </p:sp>
      <p:sp>
        <p:nvSpPr>
          <p:cNvPr id="145" name="Google Shape;145;g172bd8814eb_2_250"/>
          <p:cNvSpPr txBox="1"/>
          <p:nvPr>
            <p:ph idx="1" type="body"/>
          </p:nvPr>
        </p:nvSpPr>
        <p:spPr>
          <a:xfrm>
            <a:off x="714375" y="1825625"/>
            <a:ext cx="10639500" cy="1516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rPr lang="fr-FR"/>
              <a:t>  </a:t>
            </a:r>
            <a:endParaRPr/>
          </a:p>
        </p:txBody>
      </p:sp>
      <p:pic>
        <p:nvPicPr>
          <p:cNvPr id="146" name="Google Shape;146;g172bd8814eb_2_250"/>
          <p:cNvPicPr preferRelativeResize="0"/>
          <p:nvPr/>
        </p:nvPicPr>
        <p:blipFill>
          <a:blip r:embed="rId3">
            <a:alphaModFix/>
          </a:blip>
          <a:stretch>
            <a:fillRect/>
          </a:stretch>
        </p:blipFill>
        <p:spPr>
          <a:xfrm>
            <a:off x="881075" y="1884500"/>
            <a:ext cx="10991851" cy="2016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2800"/>
              <a:buFont typeface="Arial"/>
              <a:buNone/>
            </a:pPr>
            <a:r>
              <a:rPr b="1" lang="fr-FR" sz="2800">
                <a:solidFill>
                  <a:srgbClr val="0000FF"/>
                </a:solidFill>
                <a:latin typeface="Century Gothic"/>
                <a:ea typeface="Century Gothic"/>
                <a:cs typeface="Century Gothic"/>
                <a:sym typeface="Century Gothic"/>
              </a:rPr>
              <a:t>11. </a:t>
            </a:r>
            <a:r>
              <a:rPr b="1" i="0" lang="fr-FR" sz="2800" u="none" strike="noStrike">
                <a:solidFill>
                  <a:srgbClr val="0000FF"/>
                </a:solidFill>
                <a:latin typeface="Century Gothic"/>
                <a:ea typeface="Century Gothic"/>
                <a:cs typeface="Century Gothic"/>
                <a:sym typeface="Century Gothic"/>
              </a:rPr>
              <a:t>Quel est le rapport entre Python et Anaconda ?</a:t>
            </a:r>
            <a:endParaRPr b="1" sz="6000">
              <a:solidFill>
                <a:srgbClr val="0000FF"/>
              </a:solidFill>
              <a:latin typeface="Century Gothic"/>
              <a:ea typeface="Century Gothic"/>
              <a:cs typeface="Century Gothic"/>
              <a:sym typeface="Century Gothic"/>
            </a:endParaRPr>
          </a:p>
        </p:txBody>
      </p:sp>
      <p:sp>
        <p:nvSpPr>
          <p:cNvPr id="152" name="Google Shape;152;p13"/>
          <p:cNvSpPr txBox="1"/>
          <p:nvPr>
            <p:ph idx="1" type="body"/>
          </p:nvPr>
        </p:nvSpPr>
        <p:spPr>
          <a:xfrm>
            <a:off x="838200" y="1825625"/>
            <a:ext cx="9724800" cy="3375900"/>
          </a:xfrm>
          <a:prstGeom prst="rect">
            <a:avLst/>
          </a:prstGeom>
          <a:noFill/>
          <a:ln>
            <a:noFill/>
          </a:ln>
        </p:spPr>
        <p:txBody>
          <a:bodyPr anchorCtr="0" anchor="t" bIns="45700" lIns="91425" spcFirstLastPara="1" rIns="91425" wrap="square" tIns="45700">
            <a:normAutofit/>
          </a:bodyPr>
          <a:lstStyle/>
          <a:p>
            <a:pPr indent="0" lvl="0" marL="228600" rtl="0" algn="l">
              <a:lnSpc>
                <a:spcPct val="150000"/>
              </a:lnSpc>
              <a:spcBef>
                <a:spcPts val="0"/>
              </a:spcBef>
              <a:spcAft>
                <a:spcPts val="1600"/>
              </a:spcAft>
              <a:buNone/>
            </a:pPr>
            <a:r>
              <a:rPr i="0" lang="fr-FR">
                <a:solidFill>
                  <a:srgbClr val="000000"/>
                </a:solidFill>
                <a:latin typeface="Poppins"/>
                <a:ea typeface="Poppins"/>
                <a:cs typeface="Poppins"/>
                <a:sym typeface="Poppins"/>
              </a:rPr>
              <a:t>Anaconda est une distribution scientifique de Python : c'est-à-dire qu'en installant Anaconda, vous pouvez installer plus </a:t>
            </a:r>
            <a:r>
              <a:rPr lang="fr-FR">
                <a:solidFill>
                  <a:schemeClr val="dk1"/>
                </a:solidFill>
                <a:latin typeface="Poppins"/>
                <a:ea typeface="Poppins"/>
                <a:cs typeface="Poppins"/>
                <a:sym typeface="Poppins"/>
              </a:rPr>
              <a:t>facilement</a:t>
            </a:r>
            <a:r>
              <a:rPr i="0" lang="fr-FR">
                <a:solidFill>
                  <a:srgbClr val="000000"/>
                </a:solidFill>
                <a:latin typeface="Poppins"/>
                <a:ea typeface="Poppins"/>
                <a:cs typeface="Poppins"/>
                <a:sym typeface="Poppins"/>
              </a:rPr>
              <a:t> Python, Jupyter Notebook et des dizaines de packages scientifiques, dont certains indispensables à l'analyse de données. i</a:t>
            </a:r>
            <a:r>
              <a:rPr lang="fr-FR">
                <a:solidFill>
                  <a:srgbClr val="000000"/>
                </a:solidFill>
                <a:latin typeface="Poppins"/>
                <a:ea typeface="Poppins"/>
                <a:cs typeface="Poppins"/>
                <a:sym typeface="Poppins"/>
              </a:rPr>
              <a:t>mplémentation </a:t>
            </a:r>
            <a:endParaRPr>
              <a:solidFill>
                <a:srgbClr val="000000"/>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72bd8814eb_2_25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200"/>
              </a:spcBef>
              <a:spcAft>
                <a:spcPts val="1200"/>
              </a:spcAft>
              <a:buClr>
                <a:schemeClr val="dk1"/>
              </a:buClr>
              <a:buSzPts val="1100"/>
              <a:buFont typeface="Arial"/>
              <a:buNone/>
            </a:pPr>
            <a:r>
              <a:rPr b="1" lang="fr-FR" sz="2800">
                <a:solidFill>
                  <a:srgbClr val="0000FF"/>
                </a:solidFill>
                <a:latin typeface="Poppins"/>
                <a:ea typeface="Poppins"/>
                <a:cs typeface="Poppins"/>
                <a:sym typeface="Poppins"/>
              </a:rPr>
              <a:t>12. Installation et prise en mains d'Anaconda.</a:t>
            </a:r>
            <a:endParaRPr b="1" sz="2800">
              <a:solidFill>
                <a:srgbClr val="0000FF"/>
              </a:solidFill>
              <a:latin typeface="Poppins"/>
              <a:ea typeface="Poppins"/>
              <a:cs typeface="Poppins"/>
              <a:sym typeface="Poppins"/>
            </a:endParaRPr>
          </a:p>
        </p:txBody>
      </p:sp>
      <p:sp>
        <p:nvSpPr>
          <p:cNvPr id="159" name="Google Shape;159;g172bd8814eb_2_258"/>
          <p:cNvSpPr txBox="1"/>
          <p:nvPr>
            <p:ph idx="1" type="body"/>
          </p:nvPr>
        </p:nvSpPr>
        <p:spPr>
          <a:xfrm>
            <a:off x="896325" y="2804225"/>
            <a:ext cx="10515600" cy="15273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fr-FR">
                <a:solidFill>
                  <a:schemeClr val="dk1"/>
                </a:solidFill>
                <a:highlight>
                  <a:schemeClr val="lt1"/>
                </a:highlight>
                <a:latin typeface="Calibri"/>
                <a:ea typeface="Calibri"/>
                <a:cs typeface="Calibri"/>
                <a:sym typeface="Calibri"/>
              </a:rPr>
              <a:t>Cliquez juste sur ce lien :</a:t>
            </a:r>
            <a:endParaRPr>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rPr lang="fr-FR">
                <a:solidFill>
                  <a:srgbClr val="378EF0"/>
                </a:solidFill>
                <a:highlight>
                  <a:schemeClr val="lt1"/>
                </a:highlight>
              </a:rPr>
              <a:t> </a:t>
            </a:r>
            <a:r>
              <a:rPr lang="fr-FR">
                <a:solidFill>
                  <a:srgbClr val="378EF0"/>
                </a:solidFill>
                <a:highlight>
                  <a:schemeClr val="lt1"/>
                </a:highlight>
                <a:uFill>
                  <a:noFill/>
                </a:uFill>
                <a:hlinkClick r:id="rId3">
                  <a:extLst>
                    <a:ext uri="{A12FA001-AC4F-418D-AE19-62706E023703}">
                      <ahyp:hlinkClr val="tx"/>
                    </a:ext>
                  </a:extLst>
                </a:hlinkClick>
              </a:rPr>
              <a:t>https://www.anaconda.com/distribution/</a:t>
            </a:r>
            <a:endParaRPr>
              <a:solidFill>
                <a:schemeClr val="dk1"/>
              </a:solidFill>
              <a:highlight>
                <a:schemeClr val="lt1"/>
              </a:highlight>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2400"/>
              <a:buFont typeface="Arial"/>
              <a:buNone/>
            </a:pPr>
            <a:r>
              <a:rPr b="1" lang="fr-FR" sz="2500">
                <a:solidFill>
                  <a:srgbClr val="0000FF"/>
                </a:solidFill>
                <a:latin typeface="Century Gothic"/>
                <a:ea typeface="Century Gothic"/>
                <a:cs typeface="Century Gothic"/>
                <a:sym typeface="Century Gothic"/>
              </a:rPr>
              <a:t>13. </a:t>
            </a:r>
            <a:r>
              <a:rPr b="1" i="0" lang="fr-FR" sz="2500" u="none" strike="noStrike">
                <a:solidFill>
                  <a:srgbClr val="0000FF"/>
                </a:solidFill>
                <a:latin typeface="Century Gothic"/>
                <a:ea typeface="Century Gothic"/>
                <a:cs typeface="Century Gothic"/>
                <a:sym typeface="Century Gothic"/>
              </a:rPr>
              <a:t>Présent</a:t>
            </a:r>
            <a:r>
              <a:rPr b="1" lang="fr-FR" sz="2500">
                <a:solidFill>
                  <a:srgbClr val="0000FF"/>
                </a:solidFill>
                <a:latin typeface="Century Gothic"/>
                <a:ea typeface="Century Gothic"/>
                <a:cs typeface="Century Gothic"/>
                <a:sym typeface="Century Gothic"/>
              </a:rPr>
              <a:t>ation de</a:t>
            </a:r>
            <a:r>
              <a:rPr b="1" i="0" lang="fr-FR" sz="2500" u="none" strike="noStrike">
                <a:solidFill>
                  <a:srgbClr val="0000FF"/>
                </a:solidFill>
                <a:latin typeface="Century Gothic"/>
                <a:ea typeface="Century Gothic"/>
                <a:cs typeface="Century Gothic"/>
                <a:sym typeface="Century Gothic"/>
              </a:rPr>
              <a:t> Jupyter Notebook et de JupyterLab.</a:t>
            </a:r>
            <a:endParaRPr b="1" sz="5500">
              <a:solidFill>
                <a:srgbClr val="0000FF"/>
              </a:solidFill>
              <a:latin typeface="Century Gothic"/>
              <a:ea typeface="Century Gothic"/>
              <a:cs typeface="Century Gothic"/>
              <a:sym typeface="Century Gothic"/>
            </a:endParaRPr>
          </a:p>
        </p:txBody>
      </p:sp>
      <p:sp>
        <p:nvSpPr>
          <p:cNvPr id="165" name="Google Shape;165;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90500" lvl="0" marL="228600" rtl="0" algn="l">
              <a:lnSpc>
                <a:spcPct val="115000"/>
              </a:lnSpc>
              <a:spcBef>
                <a:spcPts val="0"/>
              </a:spcBef>
              <a:spcAft>
                <a:spcPts val="0"/>
              </a:spcAft>
              <a:buClr>
                <a:srgbClr val="000000"/>
              </a:buClr>
              <a:buSzPts val="2200"/>
              <a:buChar char="●"/>
            </a:pPr>
            <a:r>
              <a:rPr b="1" i="0" lang="fr-FR" sz="2200" u="none" strike="noStrike">
                <a:solidFill>
                  <a:srgbClr val="000000"/>
                </a:solidFill>
                <a:latin typeface="Poppins"/>
                <a:ea typeface="Poppins"/>
                <a:cs typeface="Poppins"/>
                <a:sym typeface="Poppins"/>
              </a:rPr>
              <a:t>Jupyter </a:t>
            </a:r>
            <a:r>
              <a:rPr b="1" lang="fr-FR" sz="2200">
                <a:solidFill>
                  <a:srgbClr val="000000"/>
                </a:solidFill>
                <a:latin typeface="Poppins"/>
                <a:ea typeface="Poppins"/>
                <a:cs typeface="Poppins"/>
                <a:sym typeface="Poppins"/>
              </a:rPr>
              <a:t>Notebook </a:t>
            </a:r>
            <a:r>
              <a:rPr b="1" i="0" lang="fr-FR" sz="2200" u="none" strike="noStrike">
                <a:solidFill>
                  <a:srgbClr val="000000"/>
                </a:solidFill>
                <a:latin typeface="Poppins"/>
                <a:ea typeface="Poppins"/>
                <a:cs typeface="Poppins"/>
                <a:sym typeface="Poppins"/>
              </a:rPr>
              <a:t>: </a:t>
            </a:r>
            <a:r>
              <a:rPr lang="fr-FR" sz="2200">
                <a:solidFill>
                  <a:srgbClr val="000000"/>
                </a:solidFill>
                <a:latin typeface="Poppins"/>
                <a:ea typeface="Poppins"/>
                <a:cs typeface="Poppins"/>
                <a:sym typeface="Poppins"/>
              </a:rPr>
              <a:t>est une </a:t>
            </a:r>
            <a:r>
              <a:rPr lang="fr-FR" sz="2200">
                <a:solidFill>
                  <a:schemeClr val="dk1"/>
                </a:solidFill>
                <a:highlight>
                  <a:schemeClr val="lt1"/>
                </a:highlight>
                <a:latin typeface="Poppins"/>
                <a:ea typeface="Poppins"/>
                <a:cs typeface="Poppins"/>
                <a:sym typeface="Poppins"/>
              </a:rPr>
              <a:t>application web open source qui vous permet de stocker des lignes de code Python, les résultats de l’exécution de ces dernières (graphiques, tableaux, etc.) </a:t>
            </a:r>
            <a:r>
              <a:rPr lang="fr-FR" sz="2200">
                <a:solidFill>
                  <a:schemeClr val="dk1"/>
                </a:solidFill>
                <a:latin typeface="Poppins"/>
                <a:ea typeface="Poppins"/>
                <a:cs typeface="Poppins"/>
                <a:sym typeface="Poppins"/>
              </a:rPr>
              <a:t>et de le partager pour collaborer.</a:t>
            </a:r>
            <a:endParaRPr sz="2200">
              <a:solidFill>
                <a:schemeClr val="dk1"/>
              </a:solidFill>
              <a:highlight>
                <a:schemeClr val="lt1"/>
              </a:highlight>
              <a:latin typeface="Poppins"/>
              <a:ea typeface="Poppins"/>
              <a:cs typeface="Poppins"/>
              <a:sym typeface="Poppins"/>
            </a:endParaRPr>
          </a:p>
          <a:p>
            <a:pPr indent="-190500" lvl="0" marL="228600" rtl="0" algn="l">
              <a:lnSpc>
                <a:spcPct val="115000"/>
              </a:lnSpc>
              <a:spcBef>
                <a:spcPts val="1000"/>
              </a:spcBef>
              <a:spcAft>
                <a:spcPts val="1600"/>
              </a:spcAft>
              <a:buClr>
                <a:srgbClr val="000000"/>
              </a:buClr>
              <a:buSzPts val="2200"/>
              <a:buChar char="●"/>
            </a:pPr>
            <a:r>
              <a:rPr b="1" i="0" lang="fr-FR" sz="2200" u="none" strike="noStrike">
                <a:solidFill>
                  <a:srgbClr val="000000"/>
                </a:solidFill>
                <a:latin typeface="Poppins"/>
                <a:ea typeface="Poppins"/>
                <a:cs typeface="Poppins"/>
                <a:sym typeface="Poppins"/>
              </a:rPr>
              <a:t>JupyterLab</a:t>
            </a:r>
            <a:r>
              <a:rPr b="1" i="1" lang="fr-FR" sz="2200" u="none" strike="noStrike">
                <a:solidFill>
                  <a:srgbClr val="000000"/>
                </a:solidFill>
                <a:latin typeface="Poppins"/>
                <a:ea typeface="Poppins"/>
                <a:cs typeface="Poppins"/>
                <a:sym typeface="Poppins"/>
              </a:rPr>
              <a:t> </a:t>
            </a:r>
            <a:r>
              <a:rPr b="1" lang="fr-FR" sz="2200" u="none" strike="noStrike">
                <a:solidFill>
                  <a:srgbClr val="000000"/>
                </a:solidFill>
                <a:latin typeface="Poppins"/>
                <a:ea typeface="Poppins"/>
                <a:cs typeface="Poppins"/>
                <a:sym typeface="Poppins"/>
              </a:rPr>
              <a:t>: </a:t>
            </a:r>
            <a:r>
              <a:rPr lang="fr-FR" sz="2200">
                <a:solidFill>
                  <a:srgbClr val="000000"/>
                </a:solidFill>
                <a:latin typeface="Poppins"/>
                <a:ea typeface="Poppins"/>
                <a:cs typeface="Poppins"/>
                <a:sym typeface="Poppins"/>
              </a:rPr>
              <a:t>est un environnement qui </a:t>
            </a:r>
            <a:r>
              <a:rPr i="0" lang="fr-FR" sz="2200">
                <a:solidFill>
                  <a:srgbClr val="000000"/>
                </a:solidFill>
                <a:latin typeface="Poppins"/>
                <a:ea typeface="Poppins"/>
                <a:cs typeface="Poppins"/>
                <a:sym typeface="Poppins"/>
              </a:rPr>
              <a:t>combine la puissance des notebooks et la possibilité, aux </a:t>
            </a:r>
            <a:r>
              <a:rPr lang="fr-FR" sz="2200">
                <a:solidFill>
                  <a:srgbClr val="000000"/>
                </a:solidFill>
                <a:latin typeface="Poppins"/>
                <a:ea typeface="Poppins"/>
                <a:cs typeface="Poppins"/>
                <a:sym typeface="Poppins"/>
              </a:rPr>
              <a:t>spécialistes</a:t>
            </a:r>
            <a:r>
              <a:rPr i="0" lang="fr-FR" sz="2200">
                <a:solidFill>
                  <a:srgbClr val="000000"/>
                </a:solidFill>
                <a:latin typeface="Poppins"/>
                <a:ea typeface="Poppins"/>
                <a:cs typeface="Poppins"/>
                <a:sym typeface="Poppins"/>
              </a:rPr>
              <a:t> des </a:t>
            </a:r>
            <a:r>
              <a:rPr lang="fr-FR" sz="2200">
                <a:solidFill>
                  <a:srgbClr val="000000"/>
                </a:solidFill>
                <a:latin typeface="Poppins"/>
                <a:ea typeface="Poppins"/>
                <a:cs typeface="Poppins"/>
                <a:sym typeface="Poppins"/>
              </a:rPr>
              <a:t>données, de travailler avec des notebooks, des codes et des données Jupyter</a:t>
            </a:r>
            <a:r>
              <a:rPr i="0" lang="fr-FR" sz="2200">
                <a:solidFill>
                  <a:srgbClr val="000000"/>
                </a:solidFill>
                <a:latin typeface="Poppins"/>
                <a:ea typeface="Poppins"/>
                <a:cs typeface="Poppins"/>
                <a:sym typeface="Poppins"/>
              </a:rPr>
              <a:t>.</a:t>
            </a:r>
            <a:endParaRPr sz="2200">
              <a:solidFill>
                <a:schemeClr val="dk1"/>
              </a:solidFill>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2955"/>
        </a:solidFill>
      </p:bgPr>
    </p:bg>
    <p:spTree>
      <p:nvGrpSpPr>
        <p:cNvPr id="169" name="Shape 169"/>
        <p:cNvGrpSpPr/>
        <p:nvPr/>
      </p:nvGrpSpPr>
      <p:grpSpPr>
        <a:xfrm>
          <a:off x="0" y="0"/>
          <a:ext cx="0" cy="0"/>
          <a:chOff x="0" y="0"/>
          <a:chExt cx="0" cy="0"/>
        </a:xfrm>
      </p:grpSpPr>
      <p:sp>
        <p:nvSpPr>
          <p:cNvPr id="170" name="Google Shape;170;p15"/>
          <p:cNvSpPr txBox="1"/>
          <p:nvPr>
            <p:ph type="title"/>
          </p:nvPr>
        </p:nvSpPr>
        <p:spPr>
          <a:xfrm>
            <a:off x="939900" y="276615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2400"/>
              <a:buFont typeface="Arial"/>
              <a:buNone/>
            </a:pPr>
            <a:r>
              <a:rPr b="1" i="0" lang="fr-FR" sz="4200" u="none" strike="noStrike">
                <a:solidFill>
                  <a:schemeClr val="accent4"/>
                </a:solidFill>
                <a:latin typeface="Arial"/>
                <a:ea typeface="Arial"/>
                <a:cs typeface="Arial"/>
                <a:sym typeface="Arial"/>
              </a:rPr>
              <a:t>Les bases du langage Python</a:t>
            </a:r>
            <a:endParaRPr b="1" sz="7200">
              <a:solidFill>
                <a:schemeClr val="accent4"/>
              </a:solidFill>
            </a:endParaRPr>
          </a:p>
        </p:txBody>
      </p:sp>
      <p:sp>
        <p:nvSpPr>
          <p:cNvPr id="171" name="Google Shape;171;p15"/>
          <p:cNvSpPr txBox="1"/>
          <p:nvPr>
            <p:ph type="title"/>
          </p:nvPr>
        </p:nvSpPr>
        <p:spPr>
          <a:xfrm>
            <a:off x="4005025" y="2027250"/>
            <a:ext cx="3717000" cy="738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2400"/>
              <a:buFont typeface="Arial"/>
              <a:buNone/>
            </a:pPr>
            <a:r>
              <a:rPr b="1" lang="fr-FR" sz="2600">
                <a:solidFill>
                  <a:schemeClr val="lt1"/>
                </a:solidFill>
              </a:rPr>
              <a:t>PARTIE II</a:t>
            </a:r>
            <a:endParaRPr b="1" sz="5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72693a06d0_0_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fr-FR">
                <a:solidFill>
                  <a:srgbClr val="1155CC"/>
                </a:solidFill>
                <a:latin typeface="Century Gothic"/>
                <a:ea typeface="Century Gothic"/>
                <a:cs typeface="Century Gothic"/>
                <a:sym typeface="Century Gothic"/>
              </a:rPr>
              <a:t>1. </a:t>
            </a:r>
            <a:r>
              <a:rPr b="1" lang="fr-FR">
                <a:solidFill>
                  <a:srgbClr val="1155CC"/>
                </a:solidFill>
                <a:latin typeface="Century Gothic"/>
                <a:ea typeface="Century Gothic"/>
                <a:cs typeface="Century Gothic"/>
                <a:sym typeface="Century Gothic"/>
              </a:rPr>
              <a:t>Installation des modules</a:t>
            </a:r>
            <a:endParaRPr b="1">
              <a:solidFill>
                <a:srgbClr val="1155CC"/>
              </a:solidFill>
              <a:latin typeface="Century Gothic"/>
              <a:ea typeface="Century Gothic"/>
              <a:cs typeface="Century Gothic"/>
              <a:sym typeface="Century Gothic"/>
            </a:endParaRPr>
          </a:p>
        </p:txBody>
      </p:sp>
      <p:sp>
        <p:nvSpPr>
          <p:cNvPr id="178" name="Google Shape;178;g172693a06d0_0_3"/>
          <p:cNvSpPr txBox="1"/>
          <p:nvPr>
            <p:ph idx="1" type="body"/>
          </p:nvPr>
        </p:nvSpPr>
        <p:spPr>
          <a:xfrm>
            <a:off x="719050" y="1982200"/>
            <a:ext cx="10515600" cy="10545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1600"/>
              </a:spcAft>
              <a:buNone/>
            </a:pPr>
            <a:r>
              <a:rPr lang="fr-FR" sz="1900">
                <a:latin typeface="Poppins"/>
                <a:ea typeface="Poppins"/>
                <a:cs typeface="Poppins"/>
                <a:sym typeface="Poppins"/>
              </a:rPr>
              <a:t>Les modules sont des composants essentiels du langage python, ils offrent la possibilité aux développeurs d’avoir plus de fonctionnalités.</a:t>
            </a:r>
            <a:endParaRPr sz="1900">
              <a:latin typeface="Poppins"/>
              <a:ea typeface="Poppins"/>
              <a:cs typeface="Poppins"/>
              <a:sym typeface="Poppins"/>
            </a:endParaRPr>
          </a:p>
        </p:txBody>
      </p:sp>
      <p:pic>
        <p:nvPicPr>
          <p:cNvPr id="179" name="Google Shape;179;g172693a06d0_0_3"/>
          <p:cNvPicPr preferRelativeResize="0"/>
          <p:nvPr/>
        </p:nvPicPr>
        <p:blipFill rotWithShape="1">
          <a:blip r:embed="rId3">
            <a:alphaModFix/>
          </a:blip>
          <a:srcRect b="0" l="0" r="0" t="41537"/>
          <a:stretch/>
        </p:blipFill>
        <p:spPr>
          <a:xfrm>
            <a:off x="838200" y="3328075"/>
            <a:ext cx="9629775" cy="534575"/>
          </a:xfrm>
          <a:prstGeom prst="rect">
            <a:avLst/>
          </a:prstGeom>
          <a:noFill/>
          <a:ln>
            <a:noFill/>
          </a:ln>
        </p:spPr>
      </p:pic>
      <p:sp>
        <p:nvSpPr>
          <p:cNvPr id="180" name="Google Shape;180;g172693a06d0_0_3"/>
          <p:cNvSpPr txBox="1"/>
          <p:nvPr>
            <p:ph idx="1" type="body"/>
          </p:nvPr>
        </p:nvSpPr>
        <p:spPr>
          <a:xfrm>
            <a:off x="719050" y="4357650"/>
            <a:ext cx="10515600" cy="10545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rPr lang="fr-FR" sz="1900">
                <a:latin typeface="Poppins"/>
                <a:ea typeface="Poppins"/>
                <a:cs typeface="Poppins"/>
                <a:sym typeface="Poppins"/>
              </a:rPr>
              <a:t>L’installation des modules se fait dans l’invité de commande en tapant</a:t>
            </a:r>
            <a:endParaRPr sz="1900">
              <a:latin typeface="Poppins"/>
              <a:ea typeface="Poppins"/>
              <a:cs typeface="Poppins"/>
              <a:sym typeface="Poppins"/>
            </a:endParaRPr>
          </a:p>
          <a:p>
            <a:pPr indent="0" lvl="0" marL="0" rtl="0" algn="l">
              <a:lnSpc>
                <a:spcPct val="150000"/>
              </a:lnSpc>
              <a:spcBef>
                <a:spcPts val="1600"/>
              </a:spcBef>
              <a:spcAft>
                <a:spcPts val="1600"/>
              </a:spcAft>
              <a:buNone/>
            </a:pPr>
            <a:r>
              <a:rPr lang="fr-FR" sz="1900">
                <a:solidFill>
                  <a:srgbClr val="BF9000"/>
                </a:solidFill>
                <a:latin typeface="Poppins"/>
                <a:ea typeface="Poppins"/>
                <a:cs typeface="Poppins"/>
                <a:sym typeface="Poppins"/>
              </a:rPr>
              <a:t>→ </a:t>
            </a:r>
            <a:r>
              <a:rPr b="1" lang="fr-FR" sz="1900">
                <a:solidFill>
                  <a:srgbClr val="BF9000"/>
                </a:solidFill>
                <a:latin typeface="Poppins"/>
                <a:ea typeface="Poppins"/>
                <a:cs typeface="Poppins"/>
                <a:sym typeface="Poppins"/>
              </a:rPr>
              <a:t> pip  install </a:t>
            </a:r>
            <a:r>
              <a:rPr b="1" i="1" lang="fr-FR" sz="1900">
                <a:solidFill>
                  <a:srgbClr val="BF9000"/>
                </a:solidFill>
                <a:latin typeface="Poppins"/>
                <a:ea typeface="Poppins"/>
                <a:cs typeface="Poppins"/>
                <a:sym typeface="Poppins"/>
              </a:rPr>
              <a:t>&lt;nom_du_module&gt;</a:t>
            </a:r>
            <a:endParaRPr b="1" i="1" sz="1900">
              <a:solidFill>
                <a:srgbClr val="BF9000"/>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72693a06d0_0_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fr-FR">
                <a:solidFill>
                  <a:srgbClr val="1155CC"/>
                </a:solidFill>
                <a:latin typeface="Century Gothic"/>
                <a:ea typeface="Century Gothic"/>
                <a:cs typeface="Century Gothic"/>
                <a:sym typeface="Century Gothic"/>
              </a:rPr>
              <a:t>2. Gestion des modules</a:t>
            </a:r>
            <a:endParaRPr b="1">
              <a:solidFill>
                <a:srgbClr val="1155CC"/>
              </a:solidFill>
              <a:latin typeface="Century Gothic"/>
              <a:ea typeface="Century Gothic"/>
              <a:cs typeface="Century Gothic"/>
              <a:sym typeface="Century Gothic"/>
            </a:endParaRPr>
          </a:p>
        </p:txBody>
      </p:sp>
      <p:sp>
        <p:nvSpPr>
          <p:cNvPr id="187" name="Google Shape;187;g172693a06d0_0_1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457200" rtl="0" algn="l">
              <a:lnSpc>
                <a:spcPct val="115000"/>
              </a:lnSpc>
              <a:spcBef>
                <a:spcPts val="1000"/>
              </a:spcBef>
              <a:spcAft>
                <a:spcPts val="0"/>
              </a:spcAft>
              <a:buNone/>
            </a:pPr>
            <a:r>
              <a:rPr lang="fr-FR" sz="2100">
                <a:solidFill>
                  <a:schemeClr val="dk1"/>
                </a:solidFill>
                <a:latin typeface="Century Gothic"/>
                <a:ea typeface="Century Gothic"/>
                <a:cs typeface="Century Gothic"/>
                <a:sym typeface="Century Gothic"/>
              </a:rPr>
              <a:t> L’</a:t>
            </a:r>
            <a:r>
              <a:rPr lang="fr-FR" sz="2100">
                <a:solidFill>
                  <a:schemeClr val="dk1"/>
                </a:solidFill>
                <a:latin typeface="Century Gothic"/>
                <a:ea typeface="Century Gothic"/>
                <a:cs typeface="Century Gothic"/>
                <a:sym typeface="Century Gothic"/>
              </a:rPr>
              <a:t>importation</a:t>
            </a:r>
            <a:r>
              <a:rPr lang="fr-FR" sz="2100">
                <a:solidFill>
                  <a:schemeClr val="dk1"/>
                </a:solidFill>
                <a:latin typeface="Century Gothic"/>
                <a:ea typeface="Century Gothic"/>
                <a:cs typeface="Century Gothic"/>
                <a:sym typeface="Century Gothic"/>
              </a:rPr>
              <a:t> d’un </a:t>
            </a:r>
            <a:r>
              <a:rPr lang="fr-FR" sz="2100">
                <a:solidFill>
                  <a:schemeClr val="dk1"/>
                </a:solidFill>
                <a:latin typeface="Century Gothic"/>
                <a:ea typeface="Century Gothic"/>
                <a:cs typeface="Century Gothic"/>
                <a:sym typeface="Century Gothic"/>
              </a:rPr>
              <a:t>module</a:t>
            </a:r>
            <a:r>
              <a:rPr lang="fr-FR" sz="2100">
                <a:solidFill>
                  <a:schemeClr val="dk1"/>
                </a:solidFill>
                <a:latin typeface="Century Gothic"/>
                <a:ea typeface="Century Gothic"/>
                <a:cs typeface="Century Gothic"/>
                <a:sym typeface="Century Gothic"/>
              </a:rPr>
              <a:t> rend les fonctions, les classes et les variables </a:t>
            </a:r>
            <a:r>
              <a:rPr lang="fr-FR" sz="2100">
                <a:solidFill>
                  <a:schemeClr val="dk1"/>
                </a:solidFill>
                <a:latin typeface="Century Gothic"/>
                <a:ea typeface="Century Gothic"/>
                <a:cs typeface="Century Gothic"/>
                <a:sym typeface="Century Gothic"/>
              </a:rPr>
              <a:t>définies</a:t>
            </a:r>
            <a:r>
              <a:rPr lang="fr-FR" sz="2100">
                <a:solidFill>
                  <a:schemeClr val="dk1"/>
                </a:solidFill>
                <a:latin typeface="Century Gothic"/>
                <a:ea typeface="Century Gothic"/>
                <a:cs typeface="Century Gothic"/>
                <a:sym typeface="Century Gothic"/>
              </a:rPr>
              <a:t> dans le module visible dans le fichier dans </a:t>
            </a:r>
            <a:r>
              <a:rPr lang="fr-FR" sz="2100">
                <a:solidFill>
                  <a:schemeClr val="dk1"/>
                </a:solidFill>
                <a:latin typeface="Century Gothic"/>
                <a:ea typeface="Century Gothic"/>
                <a:cs typeface="Century Gothic"/>
                <a:sym typeface="Century Gothic"/>
              </a:rPr>
              <a:t>lequel</a:t>
            </a:r>
            <a:r>
              <a:rPr lang="fr-FR" sz="2100">
                <a:solidFill>
                  <a:schemeClr val="dk1"/>
                </a:solidFill>
                <a:latin typeface="Century Gothic"/>
                <a:ea typeface="Century Gothic"/>
                <a:cs typeface="Century Gothic"/>
                <a:sym typeface="Century Gothic"/>
              </a:rPr>
              <a:t> elles ont </a:t>
            </a:r>
            <a:r>
              <a:rPr lang="fr-FR" sz="2100">
                <a:solidFill>
                  <a:schemeClr val="dk1"/>
                </a:solidFill>
                <a:latin typeface="Century Gothic"/>
                <a:ea typeface="Century Gothic"/>
                <a:cs typeface="Century Gothic"/>
                <a:sym typeface="Century Gothic"/>
              </a:rPr>
              <a:t>été</a:t>
            </a:r>
            <a:r>
              <a:rPr lang="fr-FR" sz="2100">
                <a:solidFill>
                  <a:schemeClr val="dk1"/>
                </a:solidFill>
                <a:latin typeface="Century Gothic"/>
                <a:ea typeface="Century Gothic"/>
                <a:cs typeface="Century Gothic"/>
                <a:sym typeface="Century Gothic"/>
              </a:rPr>
              <a:t> </a:t>
            </a:r>
            <a:r>
              <a:rPr lang="fr-FR" sz="2100">
                <a:solidFill>
                  <a:schemeClr val="dk1"/>
                </a:solidFill>
                <a:latin typeface="Century Gothic"/>
                <a:ea typeface="Century Gothic"/>
                <a:cs typeface="Century Gothic"/>
                <a:sym typeface="Century Gothic"/>
              </a:rPr>
              <a:t>importées.</a:t>
            </a:r>
            <a:endParaRPr sz="2100">
              <a:solidFill>
                <a:schemeClr val="dk1"/>
              </a:solidFill>
              <a:latin typeface="Century Gothic"/>
              <a:ea typeface="Century Gothic"/>
              <a:cs typeface="Century Gothic"/>
              <a:sym typeface="Century Gothic"/>
            </a:endParaRPr>
          </a:p>
          <a:p>
            <a:pPr indent="0" lvl="0" marL="457200" rtl="0" algn="l">
              <a:lnSpc>
                <a:spcPct val="115000"/>
              </a:lnSpc>
              <a:spcBef>
                <a:spcPts val="1600"/>
              </a:spcBef>
              <a:spcAft>
                <a:spcPts val="0"/>
              </a:spcAft>
              <a:buNone/>
            </a:pPr>
            <a:r>
              <a:rPr lang="fr-FR" sz="2100">
                <a:solidFill>
                  <a:schemeClr val="dk1"/>
                </a:solidFill>
                <a:highlight>
                  <a:srgbClr val="FFFFFF"/>
                </a:highlight>
                <a:latin typeface="Century Gothic"/>
                <a:ea typeface="Century Gothic"/>
                <a:cs typeface="Century Gothic"/>
                <a:sym typeface="Century Gothic"/>
              </a:rPr>
              <a:t>Par exemple, pour importer tout le contenu du module </a:t>
            </a:r>
            <a:r>
              <a:rPr b="1" lang="fr-FR" sz="2100">
                <a:solidFill>
                  <a:schemeClr val="dk1"/>
                </a:solidFill>
                <a:highlight>
                  <a:srgbClr val="FFFFFF"/>
                </a:highlight>
                <a:latin typeface="Century Gothic"/>
                <a:ea typeface="Century Gothic"/>
                <a:cs typeface="Century Gothic"/>
                <a:sym typeface="Century Gothic"/>
              </a:rPr>
              <a:t>utils </a:t>
            </a:r>
            <a:r>
              <a:rPr lang="fr-FR" sz="2100">
                <a:solidFill>
                  <a:schemeClr val="dk1"/>
                </a:solidFill>
                <a:highlight>
                  <a:srgbClr val="FFFFFF"/>
                </a:highlight>
                <a:latin typeface="Century Gothic"/>
                <a:ea typeface="Century Gothic"/>
                <a:cs typeface="Century Gothic"/>
                <a:sym typeface="Century Gothic"/>
              </a:rPr>
              <a:t>dans un fichier appelé </a:t>
            </a:r>
            <a:r>
              <a:rPr b="1" lang="fr-FR" sz="2100">
                <a:solidFill>
                  <a:schemeClr val="dk1"/>
                </a:solidFill>
                <a:highlight>
                  <a:srgbClr val="FFFFFF"/>
                </a:highlight>
                <a:latin typeface="Century Gothic"/>
                <a:ea typeface="Century Gothic"/>
                <a:cs typeface="Century Gothic"/>
                <a:sym typeface="Century Gothic"/>
              </a:rPr>
              <a:t>mon_app.py</a:t>
            </a:r>
            <a:r>
              <a:rPr lang="fr-FR" sz="2100">
                <a:solidFill>
                  <a:schemeClr val="dk1"/>
                </a:solidFill>
                <a:highlight>
                  <a:srgbClr val="FFFFFF"/>
                </a:highlight>
                <a:latin typeface="Century Gothic"/>
                <a:ea typeface="Century Gothic"/>
                <a:cs typeface="Century Gothic"/>
                <a:sym typeface="Century Gothic"/>
              </a:rPr>
              <a:t>, nous pouvons utiliser la syntaxe suivante :</a:t>
            </a:r>
            <a:endParaRPr sz="2700">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t/>
            </a:r>
            <a:endParaRPr>
              <a:solidFill>
                <a:schemeClr val="dk1"/>
              </a:solidFill>
            </a:endParaRPr>
          </a:p>
        </p:txBody>
      </p:sp>
      <p:pic>
        <p:nvPicPr>
          <p:cNvPr id="188" name="Google Shape;188;g172693a06d0_0_17"/>
          <p:cNvPicPr preferRelativeResize="0"/>
          <p:nvPr/>
        </p:nvPicPr>
        <p:blipFill>
          <a:blip r:embed="rId3">
            <a:alphaModFix/>
          </a:blip>
          <a:stretch>
            <a:fillRect/>
          </a:stretch>
        </p:blipFill>
        <p:spPr>
          <a:xfrm>
            <a:off x="1574000" y="4261975"/>
            <a:ext cx="5581650" cy="68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title"/>
          </p:nvPr>
        </p:nvSpPr>
        <p:spPr>
          <a:xfrm>
            <a:off x="838200" y="1004425"/>
            <a:ext cx="63249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8918"/>
              <a:buFont typeface="Calibri"/>
              <a:buNone/>
            </a:pPr>
            <a:r>
              <a:rPr b="1" lang="fr-FR">
                <a:solidFill>
                  <a:srgbClr val="1155CC"/>
                </a:solidFill>
                <a:latin typeface="Century Gothic"/>
                <a:ea typeface="Century Gothic"/>
                <a:cs typeface="Century Gothic"/>
                <a:sym typeface="Century Gothic"/>
              </a:rPr>
              <a:t>1. </a:t>
            </a:r>
            <a:r>
              <a:rPr b="1" lang="fr-FR">
                <a:solidFill>
                  <a:srgbClr val="1155CC"/>
                </a:solidFill>
                <a:latin typeface="Century Gothic"/>
                <a:ea typeface="Century Gothic"/>
                <a:cs typeface="Century Gothic"/>
                <a:sym typeface="Century Gothic"/>
              </a:rPr>
              <a:t>Qu'</a:t>
            </a:r>
            <a:r>
              <a:rPr b="1" lang="fr-FR">
                <a:solidFill>
                  <a:srgbClr val="1155CC"/>
                </a:solidFill>
                <a:latin typeface="Century Gothic"/>
                <a:ea typeface="Century Gothic"/>
                <a:cs typeface="Century Gothic"/>
                <a:sym typeface="Century Gothic"/>
              </a:rPr>
              <a:t>est-ce</a:t>
            </a:r>
            <a:r>
              <a:rPr b="1" lang="fr-FR">
                <a:solidFill>
                  <a:srgbClr val="1155CC"/>
                </a:solidFill>
                <a:latin typeface="Century Gothic"/>
                <a:ea typeface="Century Gothic"/>
                <a:cs typeface="Century Gothic"/>
                <a:sym typeface="Century Gothic"/>
              </a:rPr>
              <a:t> qu’un langage de programmation</a:t>
            </a:r>
            <a:endParaRPr b="1">
              <a:solidFill>
                <a:srgbClr val="1155CC"/>
              </a:solidFill>
              <a:latin typeface="Century Gothic"/>
              <a:ea typeface="Century Gothic"/>
              <a:cs typeface="Century Gothic"/>
              <a:sym typeface="Century Gothic"/>
            </a:endParaRPr>
          </a:p>
        </p:txBody>
      </p:sp>
      <p:sp>
        <p:nvSpPr>
          <p:cNvPr id="74" name="Google Shape;74;p2"/>
          <p:cNvSpPr txBox="1"/>
          <p:nvPr>
            <p:ph idx="1" type="body"/>
          </p:nvPr>
        </p:nvSpPr>
        <p:spPr>
          <a:xfrm>
            <a:off x="838200" y="2568350"/>
            <a:ext cx="10960800" cy="2171100"/>
          </a:xfrm>
          <a:prstGeom prst="rect">
            <a:avLst/>
          </a:prstGeom>
          <a:noFill/>
          <a:ln>
            <a:noFill/>
          </a:ln>
        </p:spPr>
        <p:txBody>
          <a:bodyPr anchorCtr="0" anchor="ctr" bIns="45700" lIns="91425" spcFirstLastPara="1" rIns="91425" wrap="square" tIns="45700">
            <a:normAutofit/>
          </a:bodyPr>
          <a:lstStyle/>
          <a:p>
            <a:pPr indent="0" lvl="0" marL="0" rtl="0" algn="just">
              <a:lnSpc>
                <a:spcPct val="115000"/>
              </a:lnSpc>
              <a:spcBef>
                <a:spcPts val="0"/>
              </a:spcBef>
              <a:spcAft>
                <a:spcPts val="1600"/>
              </a:spcAft>
              <a:buClr>
                <a:schemeClr val="dk1"/>
              </a:buClr>
              <a:buSzPts val="2800"/>
              <a:buNone/>
            </a:pPr>
            <a:r>
              <a:rPr i="0" lang="fr-FR">
                <a:solidFill>
                  <a:schemeClr val="dk1"/>
                </a:solidFill>
                <a:latin typeface="Century Gothic"/>
                <a:ea typeface="Century Gothic"/>
                <a:cs typeface="Century Gothic"/>
                <a:sym typeface="Century Gothic"/>
              </a:rPr>
              <a:t>Un langage de programmation est une</a:t>
            </a:r>
            <a:r>
              <a:rPr lang="fr-FR">
                <a:solidFill>
                  <a:schemeClr val="dk1"/>
                </a:solidFill>
                <a:latin typeface="Century Gothic"/>
                <a:ea typeface="Century Gothic"/>
                <a:cs typeface="Century Gothic"/>
                <a:sym typeface="Century Gothic"/>
              </a:rPr>
              <a:t> </a:t>
            </a:r>
            <a:r>
              <a:rPr i="0" lang="fr-FR">
                <a:solidFill>
                  <a:schemeClr val="dk1"/>
                </a:solidFill>
                <a:latin typeface="Century Gothic"/>
                <a:ea typeface="Century Gothic"/>
                <a:cs typeface="Century Gothic"/>
                <a:sym typeface="Century Gothic"/>
              </a:rPr>
              <a:t>notation conventionnelle destinée à formuler des algorithmes et produire des programmes informatiques qui les appliquent.</a:t>
            </a:r>
            <a:endParaRPr>
              <a:solidFill>
                <a:schemeClr val="dk1"/>
              </a:solidFill>
              <a:latin typeface="Century Gothic"/>
              <a:ea typeface="Century Gothic"/>
              <a:cs typeface="Century Gothic"/>
              <a:sym typeface="Century Gothic"/>
            </a:endParaRPr>
          </a:p>
        </p:txBody>
      </p:sp>
      <p:sp>
        <p:nvSpPr>
          <p:cNvPr id="75" name="Google Shape;75;p2"/>
          <p:cNvSpPr txBox="1"/>
          <p:nvPr/>
        </p:nvSpPr>
        <p:spPr>
          <a:xfrm>
            <a:off x="9369850" y="6197000"/>
            <a:ext cx="285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72708b4ee6_3_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914400" rtl="0" algn="l">
              <a:lnSpc>
                <a:spcPct val="115000"/>
              </a:lnSpc>
              <a:spcBef>
                <a:spcPts val="1200"/>
              </a:spcBef>
              <a:spcAft>
                <a:spcPts val="1200"/>
              </a:spcAft>
              <a:buNone/>
            </a:pPr>
            <a:r>
              <a:rPr b="1" lang="fr-FR">
                <a:solidFill>
                  <a:srgbClr val="1155CC"/>
                </a:solidFill>
                <a:latin typeface="Century Gothic"/>
                <a:ea typeface="Century Gothic"/>
                <a:cs typeface="Century Gothic"/>
                <a:sym typeface="Century Gothic"/>
              </a:rPr>
              <a:t>3. Les variables</a:t>
            </a:r>
            <a:endParaRPr b="1">
              <a:solidFill>
                <a:srgbClr val="1155CC"/>
              </a:solidFill>
              <a:latin typeface="Century Gothic"/>
              <a:ea typeface="Century Gothic"/>
              <a:cs typeface="Century Gothic"/>
              <a:sym typeface="Century Gothic"/>
            </a:endParaRPr>
          </a:p>
        </p:txBody>
      </p:sp>
      <p:sp>
        <p:nvSpPr>
          <p:cNvPr id="195" name="Google Shape;195;g172708b4ee6_3_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85000" lnSpcReduction="20000"/>
          </a:bodyPr>
          <a:lstStyle/>
          <a:p>
            <a:pPr indent="-323129" lvl="0" marL="457200" rtl="0" algn="l">
              <a:lnSpc>
                <a:spcPct val="115000"/>
              </a:lnSpc>
              <a:spcBef>
                <a:spcPts val="1200"/>
              </a:spcBef>
              <a:spcAft>
                <a:spcPts val="0"/>
              </a:spcAft>
              <a:buSzPct val="59340"/>
              <a:buFont typeface="Poppins"/>
              <a:buChar char="❏"/>
            </a:pPr>
            <a:r>
              <a:rPr b="1" lang="fr-FR" sz="2951">
                <a:solidFill>
                  <a:schemeClr val="dk1"/>
                </a:solidFill>
                <a:latin typeface="Poppins"/>
                <a:ea typeface="Poppins"/>
                <a:cs typeface="Poppins"/>
                <a:sym typeface="Poppins"/>
              </a:rPr>
              <a:t>Nommage </a:t>
            </a:r>
            <a:endParaRPr b="1" sz="1051">
              <a:solidFill>
                <a:schemeClr val="dk1"/>
              </a:solidFill>
              <a:latin typeface="Poppins"/>
              <a:ea typeface="Poppins"/>
              <a:cs typeface="Poppins"/>
              <a:sym typeface="Poppins"/>
            </a:endParaRPr>
          </a:p>
          <a:p>
            <a:pPr indent="0" lvl="0" marL="457200" rtl="0" algn="l">
              <a:lnSpc>
                <a:spcPct val="115000"/>
              </a:lnSpc>
              <a:spcBef>
                <a:spcPts val="1200"/>
              </a:spcBef>
              <a:spcAft>
                <a:spcPts val="0"/>
              </a:spcAft>
              <a:buNone/>
            </a:pPr>
            <a:r>
              <a:rPr lang="fr-FR">
                <a:highlight>
                  <a:srgbClr val="FFFFFF"/>
                </a:highlight>
                <a:latin typeface="Poppins"/>
                <a:ea typeface="Poppins"/>
                <a:cs typeface="Poppins"/>
                <a:sym typeface="Poppins"/>
              </a:rPr>
              <a:t>Le nom des variables en Python peut être constitué de lettres minuscules (a à z), de lettres majuscules (A à Z), de nombres (0 à 9) ou du caractère souligné (_). </a:t>
            </a:r>
            <a:endParaRPr>
              <a:highlight>
                <a:srgbClr val="FFFFFF"/>
              </a:highlight>
              <a:latin typeface="Poppins"/>
              <a:ea typeface="Poppins"/>
              <a:cs typeface="Poppins"/>
              <a:sym typeface="Poppins"/>
            </a:endParaRPr>
          </a:p>
          <a:p>
            <a:pPr indent="0" lvl="0" marL="457200" rtl="0" algn="l">
              <a:lnSpc>
                <a:spcPct val="115000"/>
              </a:lnSpc>
              <a:spcBef>
                <a:spcPts val="1200"/>
              </a:spcBef>
              <a:spcAft>
                <a:spcPts val="0"/>
              </a:spcAft>
              <a:buNone/>
            </a:pPr>
            <a:r>
              <a:rPr lang="fr-FR">
                <a:highlight>
                  <a:srgbClr val="FFFFFF"/>
                </a:highlight>
                <a:latin typeface="Poppins"/>
                <a:ea typeface="Poppins"/>
                <a:cs typeface="Poppins"/>
                <a:sym typeface="Poppins"/>
              </a:rPr>
              <a:t>Par ailleurs, un nom de variable ne doit pas débuter par un chiffre et il n'est pas recommandé de le faire débuter par le caractère _ (sauf cas très particuliers).</a:t>
            </a:r>
            <a:endParaRPr>
              <a:highlight>
                <a:srgbClr val="FFFFFF"/>
              </a:highlight>
              <a:latin typeface="Poppins"/>
              <a:ea typeface="Poppins"/>
              <a:cs typeface="Poppins"/>
              <a:sym typeface="Poppins"/>
            </a:endParaRPr>
          </a:p>
          <a:p>
            <a:pPr indent="0" lvl="0" marL="457200" rtl="0" algn="l">
              <a:lnSpc>
                <a:spcPct val="115000"/>
              </a:lnSpc>
              <a:spcBef>
                <a:spcPts val="1200"/>
              </a:spcBef>
              <a:spcAft>
                <a:spcPts val="0"/>
              </a:spcAft>
              <a:buNone/>
            </a:pPr>
            <a:r>
              <a:rPr lang="fr-FR">
                <a:highlight>
                  <a:srgbClr val="FFFFFF"/>
                </a:highlight>
                <a:latin typeface="Poppins"/>
                <a:ea typeface="Poppins"/>
                <a:cs typeface="Poppins"/>
                <a:sym typeface="Poppins"/>
              </a:rPr>
              <a:t>De plus, il faut absolument éviter d'utiliser un mot </a:t>
            </a:r>
            <a:r>
              <a:rPr b="1" lang="fr-FR">
                <a:highlight>
                  <a:srgbClr val="FFFFFF"/>
                </a:highlight>
                <a:latin typeface="Poppins"/>
                <a:ea typeface="Poppins"/>
                <a:cs typeface="Poppins"/>
                <a:sym typeface="Poppins"/>
              </a:rPr>
              <a:t>« réservé »</a:t>
            </a:r>
            <a:r>
              <a:rPr lang="fr-FR">
                <a:highlight>
                  <a:srgbClr val="FFFFFF"/>
                </a:highlight>
                <a:latin typeface="Poppins"/>
                <a:ea typeface="Poppins"/>
                <a:cs typeface="Poppins"/>
                <a:sym typeface="Poppins"/>
              </a:rPr>
              <a:t> par Python comme nom de variable, par exemple</a:t>
            </a:r>
            <a:r>
              <a:rPr lang="fr-FR">
                <a:solidFill>
                  <a:srgbClr val="FF0000"/>
                </a:solidFill>
                <a:highlight>
                  <a:srgbClr val="FFFFFF"/>
                </a:highlight>
                <a:latin typeface="Poppins"/>
                <a:ea typeface="Poppins"/>
                <a:cs typeface="Poppins"/>
                <a:sym typeface="Poppins"/>
              </a:rPr>
              <a:t> </a:t>
            </a:r>
            <a:r>
              <a:rPr b="1" i="1" lang="fr-FR">
                <a:solidFill>
                  <a:srgbClr val="FF003E"/>
                </a:solidFill>
                <a:highlight>
                  <a:srgbClr val="FFFFFF"/>
                </a:highlight>
                <a:latin typeface="Poppins"/>
                <a:ea typeface="Poppins"/>
                <a:cs typeface="Poppins"/>
                <a:sym typeface="Poppins"/>
              </a:rPr>
              <a:t>print, range, for, from import</a:t>
            </a:r>
            <a:r>
              <a:rPr lang="fr-FR">
                <a:highlight>
                  <a:srgbClr val="FFFFFF"/>
                </a:highlight>
                <a:latin typeface="Poppins"/>
                <a:ea typeface="Poppins"/>
                <a:cs typeface="Poppins"/>
                <a:sym typeface="Poppins"/>
              </a:rPr>
              <a:t>…</a:t>
            </a:r>
            <a:endParaRPr>
              <a:highlight>
                <a:srgbClr val="FFFFFF"/>
              </a:highlight>
              <a:latin typeface="Poppins"/>
              <a:ea typeface="Poppins"/>
              <a:cs typeface="Poppins"/>
              <a:sym typeface="Poppins"/>
            </a:endParaRPr>
          </a:p>
          <a:p>
            <a:pPr indent="0" lvl="0" marL="457200" rtl="0" algn="l">
              <a:lnSpc>
                <a:spcPct val="115000"/>
              </a:lnSpc>
              <a:spcBef>
                <a:spcPts val="1200"/>
              </a:spcBef>
              <a:spcAft>
                <a:spcPts val="0"/>
              </a:spcAft>
              <a:buNone/>
            </a:pPr>
            <a:r>
              <a:t/>
            </a:r>
            <a:endParaRPr>
              <a:highlight>
                <a:srgbClr val="FFFFFF"/>
              </a:highlight>
              <a:latin typeface="Poppins"/>
              <a:ea typeface="Poppins"/>
              <a:cs typeface="Poppins"/>
              <a:sym typeface="Poppins"/>
            </a:endParaRPr>
          </a:p>
          <a:p>
            <a:pPr indent="0" lvl="0" marL="457200" rtl="0" algn="l">
              <a:lnSpc>
                <a:spcPct val="115000"/>
              </a:lnSpc>
              <a:spcBef>
                <a:spcPts val="1200"/>
              </a:spcBef>
              <a:spcAft>
                <a:spcPts val="1200"/>
              </a:spcAft>
              <a:buNone/>
            </a:pPr>
            <a:r>
              <a:t/>
            </a:r>
            <a:endParaRPr sz="1700">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72bd8814eb_6_232"/>
          <p:cNvSpPr txBox="1"/>
          <p:nvPr>
            <p:ph idx="1" type="body"/>
          </p:nvPr>
        </p:nvSpPr>
        <p:spPr>
          <a:xfrm>
            <a:off x="838200" y="1847075"/>
            <a:ext cx="10515600" cy="4351200"/>
          </a:xfrm>
          <a:prstGeom prst="rect">
            <a:avLst/>
          </a:prstGeom>
        </p:spPr>
        <p:txBody>
          <a:bodyPr anchorCtr="0" anchor="t" bIns="45700" lIns="91425" spcFirstLastPara="1" rIns="91425" wrap="square" tIns="45700">
            <a:normAutofit/>
          </a:bodyPr>
          <a:lstStyle/>
          <a:p>
            <a:pPr indent="-406400" lvl="0" marL="457200" rtl="0" algn="l">
              <a:lnSpc>
                <a:spcPct val="115000"/>
              </a:lnSpc>
              <a:spcBef>
                <a:spcPts val="1200"/>
              </a:spcBef>
              <a:spcAft>
                <a:spcPts val="0"/>
              </a:spcAft>
              <a:buSzPts val="2800"/>
              <a:buFont typeface="Poppins"/>
              <a:buChar char="❏"/>
            </a:pPr>
            <a:r>
              <a:rPr b="1" lang="fr-FR">
                <a:solidFill>
                  <a:schemeClr val="dk1"/>
                </a:solidFill>
                <a:latin typeface="Poppins"/>
                <a:ea typeface="Poppins"/>
                <a:cs typeface="Poppins"/>
                <a:sym typeface="Poppins"/>
              </a:rPr>
              <a:t>Types </a:t>
            </a:r>
            <a:endParaRPr b="1">
              <a:solidFill>
                <a:schemeClr val="dk1"/>
              </a:solidFill>
              <a:latin typeface="Poppins"/>
              <a:ea typeface="Poppins"/>
              <a:cs typeface="Poppins"/>
              <a:sym typeface="Poppins"/>
            </a:endParaRPr>
          </a:p>
          <a:p>
            <a:pPr indent="0" lvl="0" marL="457200" rtl="0" algn="l">
              <a:lnSpc>
                <a:spcPct val="115000"/>
              </a:lnSpc>
              <a:spcBef>
                <a:spcPts val="1200"/>
              </a:spcBef>
              <a:spcAft>
                <a:spcPts val="0"/>
              </a:spcAft>
              <a:buNone/>
            </a:pPr>
            <a:r>
              <a:rPr b="1" lang="fr-FR">
                <a:latin typeface="Poppins"/>
                <a:ea typeface="Poppins"/>
                <a:cs typeface="Poppins"/>
                <a:sym typeface="Poppins"/>
              </a:rPr>
              <a:t> </a:t>
            </a:r>
            <a:r>
              <a:rPr lang="fr-FR">
                <a:highlight>
                  <a:srgbClr val="FFFFFF"/>
                </a:highlight>
                <a:latin typeface="Poppins"/>
                <a:ea typeface="Poppins"/>
                <a:cs typeface="Poppins"/>
                <a:sym typeface="Poppins"/>
              </a:rPr>
              <a:t>Le type d'une variable correspond à la nature de celle-ci. En Python, ce sont les</a:t>
            </a:r>
            <a:r>
              <a:rPr i="1" lang="fr-FR">
                <a:highlight>
                  <a:srgbClr val="FFFFFF"/>
                </a:highlight>
                <a:latin typeface="Poppins"/>
                <a:ea typeface="Poppins"/>
                <a:cs typeface="Poppins"/>
                <a:sym typeface="Poppins"/>
              </a:rPr>
              <a:t> int, float, complex, string, bool, bytes, bytearray etc</a:t>
            </a:r>
            <a:r>
              <a:rPr lang="fr-FR">
                <a:highlight>
                  <a:srgbClr val="FFFFFF"/>
                </a:highlight>
                <a:latin typeface="Poppins"/>
                <a:ea typeface="Poppins"/>
                <a:cs typeface="Poppins"/>
                <a:sym typeface="Poppins"/>
              </a:rPr>
              <a:t>.</a:t>
            </a:r>
            <a:endParaRPr>
              <a:highlight>
                <a:srgbClr val="FFFFFF"/>
              </a:highlight>
              <a:latin typeface="Poppins"/>
              <a:ea typeface="Poppins"/>
              <a:cs typeface="Poppins"/>
              <a:sym typeface="Poppins"/>
            </a:endParaRPr>
          </a:p>
          <a:p>
            <a:pPr indent="-406400" lvl="0" marL="457200" rtl="0" algn="l">
              <a:lnSpc>
                <a:spcPct val="115000"/>
              </a:lnSpc>
              <a:spcBef>
                <a:spcPts val="1200"/>
              </a:spcBef>
              <a:spcAft>
                <a:spcPts val="0"/>
              </a:spcAft>
              <a:buSzPts val="2800"/>
              <a:buFont typeface="Poppins"/>
              <a:buChar char="❏"/>
            </a:pPr>
            <a:r>
              <a:rPr b="1" lang="fr-FR">
                <a:solidFill>
                  <a:schemeClr val="dk1"/>
                </a:solidFill>
                <a:latin typeface="Poppins"/>
                <a:ea typeface="Poppins"/>
                <a:cs typeface="Poppins"/>
                <a:sym typeface="Poppins"/>
              </a:rPr>
              <a:t>Déclaration </a:t>
            </a:r>
            <a:endParaRPr b="1">
              <a:solidFill>
                <a:schemeClr val="dk1"/>
              </a:solidFill>
              <a:latin typeface="Poppins"/>
              <a:ea typeface="Poppins"/>
              <a:cs typeface="Poppins"/>
              <a:sym typeface="Poppins"/>
            </a:endParaRPr>
          </a:p>
          <a:p>
            <a:pPr indent="0" lvl="0" marL="457200" rtl="0" algn="l">
              <a:lnSpc>
                <a:spcPct val="115000"/>
              </a:lnSpc>
              <a:spcBef>
                <a:spcPts val="1200"/>
              </a:spcBef>
              <a:spcAft>
                <a:spcPts val="1200"/>
              </a:spcAft>
              <a:buNone/>
            </a:pPr>
            <a:r>
              <a:rPr b="1" lang="fr-FR">
                <a:latin typeface="Poppins"/>
                <a:ea typeface="Poppins"/>
                <a:cs typeface="Poppins"/>
                <a:sym typeface="Poppins"/>
              </a:rPr>
              <a:t> </a:t>
            </a:r>
            <a:r>
              <a:rPr lang="fr-FR">
                <a:latin typeface="Poppins"/>
                <a:ea typeface="Poppins"/>
                <a:cs typeface="Poppins"/>
                <a:sym typeface="Poppins"/>
              </a:rPr>
              <a:t>En Python, la déclaration d’une variable se fait en lui donnant un nom.</a:t>
            </a:r>
            <a:endParaRPr sz="3312">
              <a:latin typeface="Poppins"/>
              <a:ea typeface="Poppins"/>
              <a:cs typeface="Poppins"/>
              <a:sym typeface="Poppins"/>
            </a:endParaRPr>
          </a:p>
        </p:txBody>
      </p:sp>
      <p:sp>
        <p:nvSpPr>
          <p:cNvPr id="202" name="Google Shape;202;g172bd8814eb_6_2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914400" rtl="0" algn="l">
              <a:lnSpc>
                <a:spcPct val="115000"/>
              </a:lnSpc>
              <a:spcBef>
                <a:spcPts val="1200"/>
              </a:spcBef>
              <a:spcAft>
                <a:spcPts val="1200"/>
              </a:spcAft>
              <a:buNone/>
            </a:pPr>
            <a:r>
              <a:rPr b="1" lang="fr-FR">
                <a:solidFill>
                  <a:srgbClr val="1155CC"/>
                </a:solidFill>
                <a:latin typeface="Century Gothic"/>
                <a:ea typeface="Century Gothic"/>
                <a:cs typeface="Century Gothic"/>
                <a:sym typeface="Century Gothic"/>
              </a:rPr>
              <a:t>3. Les variables</a:t>
            </a:r>
            <a:endParaRPr b="1">
              <a:solidFill>
                <a:srgbClr val="1155CC"/>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72708b4ee6_3_10"/>
          <p:cNvSpPr txBox="1"/>
          <p:nvPr>
            <p:ph idx="1" type="body"/>
          </p:nvPr>
        </p:nvSpPr>
        <p:spPr>
          <a:xfrm>
            <a:off x="838200" y="1367600"/>
            <a:ext cx="10515600" cy="4351200"/>
          </a:xfrm>
          <a:prstGeom prst="rect">
            <a:avLst/>
          </a:prstGeom>
        </p:spPr>
        <p:txBody>
          <a:bodyPr anchorCtr="0" anchor="t" bIns="45700" lIns="91425" spcFirstLastPara="1" rIns="91425" wrap="square" tIns="45700">
            <a:noAutofit/>
          </a:bodyPr>
          <a:lstStyle/>
          <a:p>
            <a:pPr indent="0" lvl="0" marL="457200" rtl="0" algn="l">
              <a:lnSpc>
                <a:spcPct val="115000"/>
              </a:lnSpc>
              <a:spcBef>
                <a:spcPts val="1200"/>
              </a:spcBef>
              <a:spcAft>
                <a:spcPts val="0"/>
              </a:spcAft>
              <a:buNone/>
            </a:pPr>
            <a:r>
              <a:t/>
            </a:r>
            <a:endParaRPr sz="2200">
              <a:solidFill>
                <a:schemeClr val="dk1"/>
              </a:solidFill>
              <a:latin typeface="Poppins"/>
              <a:ea typeface="Poppins"/>
              <a:cs typeface="Poppins"/>
              <a:sym typeface="Poppins"/>
            </a:endParaRPr>
          </a:p>
          <a:p>
            <a:pPr indent="-381000" lvl="0" marL="457200" rtl="0" algn="l">
              <a:lnSpc>
                <a:spcPct val="115000"/>
              </a:lnSpc>
              <a:spcBef>
                <a:spcPts val="1200"/>
              </a:spcBef>
              <a:spcAft>
                <a:spcPts val="0"/>
              </a:spcAft>
              <a:buSzPts val="2400"/>
              <a:buFont typeface="Poppins"/>
              <a:buChar char="❏"/>
            </a:pPr>
            <a:r>
              <a:rPr b="1" lang="fr-FR">
                <a:solidFill>
                  <a:schemeClr val="dk1"/>
                </a:solidFill>
                <a:latin typeface="Poppins"/>
                <a:ea typeface="Poppins"/>
                <a:cs typeface="Poppins"/>
                <a:sym typeface="Poppins"/>
              </a:rPr>
              <a:t>Affectation </a:t>
            </a:r>
            <a:endParaRPr b="1">
              <a:solidFill>
                <a:schemeClr val="dk1"/>
              </a:solidFill>
              <a:latin typeface="Poppins"/>
              <a:ea typeface="Poppins"/>
              <a:cs typeface="Poppins"/>
              <a:sym typeface="Poppins"/>
            </a:endParaRPr>
          </a:p>
          <a:p>
            <a:pPr indent="0" lvl="0" marL="457200" rtl="0" algn="l">
              <a:lnSpc>
                <a:spcPct val="115000"/>
              </a:lnSpc>
              <a:spcBef>
                <a:spcPts val="1200"/>
              </a:spcBef>
              <a:spcAft>
                <a:spcPts val="0"/>
              </a:spcAft>
              <a:buNone/>
            </a:pPr>
            <a:r>
              <a:rPr lang="fr-FR" sz="2200">
                <a:solidFill>
                  <a:schemeClr val="dk1"/>
                </a:solidFill>
                <a:latin typeface="Poppins"/>
                <a:ea typeface="Poppins"/>
                <a:cs typeface="Poppins"/>
                <a:sym typeface="Poppins"/>
              </a:rPr>
              <a:t>On utilise </a:t>
            </a:r>
            <a:r>
              <a:rPr lang="fr-FR" sz="2200">
                <a:solidFill>
                  <a:schemeClr val="dk1"/>
                </a:solidFill>
                <a:latin typeface="Poppins"/>
                <a:ea typeface="Poppins"/>
                <a:cs typeface="Poppins"/>
                <a:sym typeface="Poppins"/>
              </a:rPr>
              <a:t>l'opérateur</a:t>
            </a:r>
            <a:r>
              <a:rPr lang="fr-FR" sz="2200">
                <a:solidFill>
                  <a:schemeClr val="dk1"/>
                </a:solidFill>
                <a:latin typeface="Poppins"/>
                <a:ea typeface="Poppins"/>
                <a:cs typeface="Poppins"/>
                <a:sym typeface="Poppins"/>
              </a:rPr>
              <a:t> d’affectation </a:t>
            </a:r>
            <a:r>
              <a:rPr b="1" lang="fr-FR" sz="2200">
                <a:solidFill>
                  <a:schemeClr val="dk1"/>
                </a:solidFill>
                <a:latin typeface="Poppins"/>
                <a:ea typeface="Poppins"/>
                <a:cs typeface="Poppins"/>
                <a:sym typeface="Poppins"/>
              </a:rPr>
              <a:t>(=)</a:t>
            </a:r>
            <a:r>
              <a:rPr lang="fr-FR" sz="2200">
                <a:solidFill>
                  <a:schemeClr val="dk1"/>
                </a:solidFill>
                <a:latin typeface="Poppins"/>
                <a:ea typeface="Poppins"/>
                <a:cs typeface="Poppins"/>
                <a:sym typeface="Poppins"/>
              </a:rPr>
              <a:t> pour affecter une valeur </a:t>
            </a:r>
            <a:r>
              <a:rPr lang="fr-FR" sz="2200">
                <a:solidFill>
                  <a:schemeClr val="dk1"/>
                </a:solidFill>
                <a:latin typeface="Poppins"/>
                <a:ea typeface="Poppins"/>
                <a:cs typeface="Poppins"/>
                <a:sym typeface="Poppins"/>
              </a:rPr>
              <a:t>à une</a:t>
            </a:r>
            <a:r>
              <a:rPr lang="fr-FR" sz="2200">
                <a:solidFill>
                  <a:schemeClr val="dk1"/>
                </a:solidFill>
                <a:latin typeface="Poppins"/>
                <a:ea typeface="Poppins"/>
                <a:cs typeface="Poppins"/>
                <a:sym typeface="Poppins"/>
              </a:rPr>
              <a:t> variable.</a:t>
            </a:r>
            <a:endParaRPr sz="2200">
              <a:solidFill>
                <a:schemeClr val="dk1"/>
              </a:solidFill>
              <a:latin typeface="Poppins"/>
              <a:ea typeface="Poppins"/>
              <a:cs typeface="Poppins"/>
              <a:sym typeface="Poppins"/>
            </a:endParaRPr>
          </a:p>
          <a:p>
            <a:pPr indent="-381000" lvl="0" marL="457200" rtl="0" algn="l">
              <a:lnSpc>
                <a:spcPct val="115000"/>
              </a:lnSpc>
              <a:spcBef>
                <a:spcPts val="1200"/>
              </a:spcBef>
              <a:spcAft>
                <a:spcPts val="0"/>
              </a:spcAft>
              <a:buSzPts val="2400"/>
              <a:buFont typeface="Poppins"/>
              <a:buChar char="❏"/>
            </a:pPr>
            <a:r>
              <a:rPr b="1" lang="fr-FR">
                <a:solidFill>
                  <a:schemeClr val="dk1"/>
                </a:solidFill>
                <a:latin typeface="Poppins"/>
                <a:ea typeface="Poppins"/>
                <a:cs typeface="Poppins"/>
                <a:sym typeface="Poppins"/>
              </a:rPr>
              <a:t>Portée </a:t>
            </a:r>
            <a:endParaRPr b="1">
              <a:solidFill>
                <a:schemeClr val="dk1"/>
              </a:solidFill>
              <a:latin typeface="Poppins"/>
              <a:ea typeface="Poppins"/>
              <a:cs typeface="Poppins"/>
              <a:sym typeface="Poppins"/>
            </a:endParaRPr>
          </a:p>
          <a:p>
            <a:pPr indent="0" lvl="0" marL="457200" rtl="0" algn="l">
              <a:lnSpc>
                <a:spcPct val="115000"/>
              </a:lnSpc>
              <a:spcBef>
                <a:spcPts val="1200"/>
              </a:spcBef>
              <a:spcAft>
                <a:spcPts val="1200"/>
              </a:spcAft>
              <a:buNone/>
            </a:pPr>
            <a:r>
              <a:rPr lang="fr-FR" sz="2200">
                <a:solidFill>
                  <a:schemeClr val="dk1"/>
                </a:solidFill>
                <a:highlight>
                  <a:srgbClr val="FFFFFF"/>
                </a:highlight>
                <a:latin typeface="Poppins"/>
                <a:ea typeface="Poppins"/>
                <a:cs typeface="Poppins"/>
                <a:sym typeface="Poppins"/>
              </a:rPr>
              <a:t>En Python, une variable peut avoir une portée locale ou une portée globale.</a:t>
            </a:r>
            <a:r>
              <a:rPr lang="fr-FR" sz="2200">
                <a:solidFill>
                  <a:schemeClr val="dk1"/>
                </a:solidFill>
                <a:latin typeface="Poppins"/>
                <a:ea typeface="Poppins"/>
                <a:cs typeface="Poppins"/>
                <a:sym typeface="Poppins"/>
              </a:rPr>
              <a:t> On appelle portée d'une variable l'ensemble des endroits du programme où elle existe. En Python, la portée d'une variable s'étend donc dans tout le programme dès qu'elle reçoit sa première valeur.</a:t>
            </a:r>
            <a:endParaRPr sz="2200">
              <a:solidFill>
                <a:schemeClr val="dk1"/>
              </a:solidFill>
              <a:latin typeface="Poppins"/>
              <a:ea typeface="Poppins"/>
              <a:cs typeface="Poppins"/>
              <a:sym typeface="Poppins"/>
            </a:endParaRPr>
          </a:p>
        </p:txBody>
      </p:sp>
      <p:sp>
        <p:nvSpPr>
          <p:cNvPr id="209" name="Google Shape;209;g172708b4ee6_3_1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914400" rtl="0" algn="l">
              <a:lnSpc>
                <a:spcPct val="115000"/>
              </a:lnSpc>
              <a:spcBef>
                <a:spcPts val="1200"/>
              </a:spcBef>
              <a:spcAft>
                <a:spcPts val="1200"/>
              </a:spcAft>
              <a:buNone/>
            </a:pPr>
            <a:r>
              <a:rPr b="1" lang="fr-FR">
                <a:solidFill>
                  <a:srgbClr val="1155CC"/>
                </a:solidFill>
                <a:latin typeface="Century Gothic"/>
                <a:ea typeface="Century Gothic"/>
                <a:cs typeface="Century Gothic"/>
                <a:sym typeface="Century Gothic"/>
              </a:rPr>
              <a:t>3. Les variables</a:t>
            </a:r>
            <a:endParaRPr b="1">
              <a:solidFill>
                <a:srgbClr val="1155CC"/>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72708b4ee6_3_17"/>
          <p:cNvSpPr txBox="1"/>
          <p:nvPr>
            <p:ph type="title"/>
          </p:nvPr>
        </p:nvSpPr>
        <p:spPr>
          <a:xfrm>
            <a:off x="565250" y="450425"/>
            <a:ext cx="10515600" cy="958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fr-FR">
                <a:solidFill>
                  <a:srgbClr val="1155CC"/>
                </a:solidFill>
                <a:latin typeface="Century Gothic"/>
                <a:ea typeface="Century Gothic"/>
                <a:cs typeface="Century Gothic"/>
                <a:sym typeface="Century Gothic"/>
              </a:rPr>
              <a:t>4. </a:t>
            </a:r>
            <a:r>
              <a:rPr b="1" lang="fr-FR">
                <a:solidFill>
                  <a:srgbClr val="1155CC"/>
                </a:solidFill>
                <a:latin typeface="Century Gothic"/>
                <a:ea typeface="Century Gothic"/>
                <a:cs typeface="Century Gothic"/>
                <a:sym typeface="Century Gothic"/>
              </a:rPr>
              <a:t>Opérateurs et Expressions</a:t>
            </a:r>
            <a:endParaRPr b="1">
              <a:solidFill>
                <a:srgbClr val="1155CC"/>
              </a:solidFill>
              <a:latin typeface="Century Gothic"/>
              <a:ea typeface="Century Gothic"/>
              <a:cs typeface="Century Gothic"/>
              <a:sym typeface="Century Gothic"/>
            </a:endParaRPr>
          </a:p>
        </p:txBody>
      </p:sp>
      <p:sp>
        <p:nvSpPr>
          <p:cNvPr id="216" name="Google Shape;216;g172708b4ee6_3_17"/>
          <p:cNvSpPr txBox="1"/>
          <p:nvPr>
            <p:ph idx="1" type="body"/>
          </p:nvPr>
        </p:nvSpPr>
        <p:spPr>
          <a:xfrm>
            <a:off x="411300" y="1749200"/>
            <a:ext cx="11369400" cy="42807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None/>
            </a:pPr>
            <a:r>
              <a:rPr lang="fr-FR">
                <a:solidFill>
                  <a:schemeClr val="dk1"/>
                </a:solidFill>
                <a:highlight>
                  <a:srgbClr val="FFFFFF"/>
                </a:highlight>
                <a:latin typeface="Poppins"/>
                <a:ea typeface="Poppins"/>
                <a:cs typeface="Poppins"/>
                <a:sym typeface="Poppins"/>
              </a:rPr>
              <a:t>Un opérateur est un signe ou un symbole qui va nous permettre de réaliser une opération.</a:t>
            </a:r>
            <a:endParaRPr>
              <a:solidFill>
                <a:schemeClr val="dk1"/>
              </a:solidFill>
              <a:highlight>
                <a:srgbClr val="FFFFFF"/>
              </a:highlight>
              <a:latin typeface="Poppins"/>
              <a:ea typeface="Poppins"/>
              <a:cs typeface="Poppins"/>
              <a:sym typeface="Poppins"/>
            </a:endParaRPr>
          </a:p>
          <a:p>
            <a:pPr indent="0" lvl="0" marL="0" rtl="0" algn="l">
              <a:lnSpc>
                <a:spcPct val="115000"/>
              </a:lnSpc>
              <a:spcBef>
                <a:spcPts val="1600"/>
              </a:spcBef>
              <a:spcAft>
                <a:spcPts val="0"/>
              </a:spcAft>
              <a:buNone/>
            </a:pPr>
            <a:r>
              <a:rPr lang="fr-FR">
                <a:solidFill>
                  <a:schemeClr val="dk1"/>
                </a:solidFill>
                <a:highlight>
                  <a:srgbClr val="FFFFFF"/>
                </a:highlight>
                <a:latin typeface="Poppins"/>
                <a:ea typeface="Poppins"/>
                <a:cs typeface="Poppins"/>
                <a:sym typeface="Poppins"/>
              </a:rPr>
              <a:t>En Python, les opérateurs peuvent être classés dans les catégories suivantes : </a:t>
            </a:r>
            <a:endParaRPr>
              <a:solidFill>
                <a:schemeClr val="dk1"/>
              </a:solidFill>
              <a:highlight>
                <a:srgbClr val="FFFFFF"/>
              </a:highlight>
              <a:latin typeface="Poppins"/>
              <a:ea typeface="Poppins"/>
              <a:cs typeface="Poppins"/>
              <a:sym typeface="Poppins"/>
            </a:endParaRPr>
          </a:p>
          <a:p>
            <a:pPr indent="-381000" lvl="0" marL="457200" rtl="0" algn="l">
              <a:lnSpc>
                <a:spcPct val="115000"/>
              </a:lnSpc>
              <a:spcBef>
                <a:spcPts val="1600"/>
              </a:spcBef>
              <a:spcAft>
                <a:spcPts val="0"/>
              </a:spcAft>
              <a:buClr>
                <a:schemeClr val="dk1"/>
              </a:buClr>
              <a:buSzPts val="2400"/>
              <a:buFont typeface="Poppins"/>
              <a:buChar char="❏"/>
            </a:pPr>
            <a:r>
              <a:rPr b="1" lang="fr-FR">
                <a:solidFill>
                  <a:schemeClr val="dk1"/>
                </a:solidFill>
                <a:highlight>
                  <a:srgbClr val="FFFFFF"/>
                </a:highlight>
                <a:latin typeface="Poppins"/>
                <a:ea typeface="Poppins"/>
                <a:cs typeface="Poppins"/>
                <a:sym typeface="Poppins"/>
              </a:rPr>
              <a:t> Opérateurs arithmétiques </a:t>
            </a:r>
            <a:endParaRPr b="1">
              <a:solidFill>
                <a:schemeClr val="dk1"/>
              </a:solidFill>
              <a:highlight>
                <a:srgbClr val="FFFFFF"/>
              </a:highlight>
              <a:latin typeface="Poppins"/>
              <a:ea typeface="Poppins"/>
              <a:cs typeface="Poppins"/>
              <a:sym typeface="Poppins"/>
            </a:endParaRPr>
          </a:p>
          <a:p>
            <a:pPr indent="-361950" lvl="1" marL="914400" rtl="0" algn="l">
              <a:lnSpc>
                <a:spcPct val="115000"/>
              </a:lnSpc>
              <a:spcBef>
                <a:spcPts val="0"/>
              </a:spcBef>
              <a:spcAft>
                <a:spcPts val="0"/>
              </a:spcAft>
              <a:buClr>
                <a:schemeClr val="dk1"/>
              </a:buClr>
              <a:buSzPts val="2100"/>
              <a:buFont typeface="Poppins"/>
              <a:buChar char="❏"/>
            </a:pPr>
            <a:r>
              <a:rPr lang="fr-FR" sz="2100">
                <a:solidFill>
                  <a:schemeClr val="dk1"/>
                </a:solidFill>
                <a:highlight>
                  <a:srgbClr val="FFFFFF"/>
                </a:highlight>
                <a:latin typeface="Poppins"/>
                <a:ea typeface="Poppins"/>
                <a:cs typeface="Poppins"/>
                <a:sym typeface="Poppins"/>
              </a:rPr>
              <a:t>Fraction &lt;&lt; / &gt;&gt;</a:t>
            </a:r>
            <a:endParaRPr sz="2100">
              <a:solidFill>
                <a:schemeClr val="dk1"/>
              </a:solidFill>
              <a:highlight>
                <a:srgbClr val="FFFFFF"/>
              </a:highlight>
              <a:latin typeface="Poppins"/>
              <a:ea typeface="Poppins"/>
              <a:cs typeface="Poppins"/>
              <a:sym typeface="Poppins"/>
            </a:endParaRPr>
          </a:p>
          <a:p>
            <a:pPr indent="-361950" lvl="1" marL="914400" rtl="0" algn="l">
              <a:lnSpc>
                <a:spcPct val="115000"/>
              </a:lnSpc>
              <a:spcBef>
                <a:spcPts val="0"/>
              </a:spcBef>
              <a:spcAft>
                <a:spcPts val="0"/>
              </a:spcAft>
              <a:buClr>
                <a:schemeClr val="dk1"/>
              </a:buClr>
              <a:buSzPts val="2100"/>
              <a:buFont typeface="Poppins"/>
              <a:buChar char="❏"/>
            </a:pPr>
            <a:r>
              <a:rPr lang="fr-FR" sz="2100">
                <a:solidFill>
                  <a:schemeClr val="dk1"/>
                </a:solidFill>
                <a:highlight>
                  <a:srgbClr val="FFFFFF"/>
                </a:highlight>
                <a:latin typeface="Poppins"/>
                <a:ea typeface="Poppins"/>
                <a:cs typeface="Poppins"/>
                <a:sym typeface="Poppins"/>
              </a:rPr>
              <a:t>Addition &lt;&lt; ++ &gt;&gt;</a:t>
            </a:r>
            <a:endParaRPr sz="2100">
              <a:solidFill>
                <a:schemeClr val="dk1"/>
              </a:solidFill>
              <a:highlight>
                <a:srgbClr val="FFFFFF"/>
              </a:highlight>
              <a:latin typeface="Poppins"/>
              <a:ea typeface="Poppins"/>
              <a:cs typeface="Poppins"/>
              <a:sym typeface="Poppins"/>
            </a:endParaRPr>
          </a:p>
          <a:p>
            <a:pPr indent="-361950" lvl="1" marL="914400" rtl="0" algn="l">
              <a:lnSpc>
                <a:spcPct val="115000"/>
              </a:lnSpc>
              <a:spcBef>
                <a:spcPts val="0"/>
              </a:spcBef>
              <a:spcAft>
                <a:spcPts val="0"/>
              </a:spcAft>
              <a:buClr>
                <a:schemeClr val="dk1"/>
              </a:buClr>
              <a:buSzPts val="2100"/>
              <a:buFont typeface="Poppins"/>
              <a:buChar char="❏"/>
            </a:pPr>
            <a:r>
              <a:rPr lang="fr-FR" sz="2100">
                <a:solidFill>
                  <a:schemeClr val="dk1"/>
                </a:solidFill>
                <a:highlight>
                  <a:srgbClr val="FFFFFF"/>
                </a:highlight>
                <a:latin typeface="Poppins"/>
                <a:ea typeface="Poppins"/>
                <a:cs typeface="Poppins"/>
                <a:sym typeface="Poppins"/>
              </a:rPr>
              <a:t>Soustraction &lt;&lt; - &gt;&gt;</a:t>
            </a:r>
            <a:endParaRPr sz="2100">
              <a:solidFill>
                <a:schemeClr val="dk1"/>
              </a:solidFill>
              <a:highlight>
                <a:srgbClr val="FFFFFF"/>
              </a:highlight>
              <a:latin typeface="Poppins"/>
              <a:ea typeface="Poppins"/>
              <a:cs typeface="Poppins"/>
              <a:sym typeface="Poppins"/>
            </a:endParaRPr>
          </a:p>
          <a:p>
            <a:pPr indent="-361950" lvl="1" marL="914400" rtl="0" algn="l">
              <a:lnSpc>
                <a:spcPct val="115000"/>
              </a:lnSpc>
              <a:spcBef>
                <a:spcPts val="0"/>
              </a:spcBef>
              <a:spcAft>
                <a:spcPts val="0"/>
              </a:spcAft>
              <a:buClr>
                <a:schemeClr val="dk1"/>
              </a:buClr>
              <a:buSzPts val="2100"/>
              <a:buFont typeface="Poppins"/>
              <a:buChar char="❏"/>
            </a:pPr>
            <a:r>
              <a:rPr lang="fr-FR" sz="2100">
                <a:solidFill>
                  <a:schemeClr val="dk1"/>
                </a:solidFill>
                <a:highlight>
                  <a:srgbClr val="FFFFFF"/>
                </a:highlight>
                <a:latin typeface="Poppins"/>
                <a:ea typeface="Poppins"/>
                <a:cs typeface="Poppins"/>
                <a:sym typeface="Poppins"/>
              </a:rPr>
              <a:t>Modulo &lt;&lt; % &gt;&gt;</a:t>
            </a:r>
            <a:endParaRPr sz="2100">
              <a:solidFill>
                <a:schemeClr val="dk1"/>
              </a:solidFill>
              <a:highlight>
                <a:srgbClr val="FFFFFF"/>
              </a:highlight>
              <a:latin typeface="Poppins"/>
              <a:ea typeface="Poppins"/>
              <a:cs typeface="Poppins"/>
              <a:sym typeface="Poppi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72bd8814eb_6_241"/>
          <p:cNvSpPr txBox="1"/>
          <p:nvPr>
            <p:ph type="title"/>
          </p:nvPr>
        </p:nvSpPr>
        <p:spPr>
          <a:xfrm>
            <a:off x="579800" y="494000"/>
            <a:ext cx="10515600" cy="958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fr-FR">
                <a:solidFill>
                  <a:srgbClr val="0000FF"/>
                </a:solidFill>
                <a:latin typeface="Century Gothic"/>
                <a:ea typeface="Century Gothic"/>
                <a:cs typeface="Century Gothic"/>
                <a:sym typeface="Century Gothic"/>
              </a:rPr>
              <a:t>4. </a:t>
            </a:r>
            <a:r>
              <a:rPr b="1" lang="fr-FR">
                <a:solidFill>
                  <a:srgbClr val="0000FF"/>
                </a:solidFill>
                <a:latin typeface="Century Gothic"/>
                <a:ea typeface="Century Gothic"/>
                <a:cs typeface="Century Gothic"/>
                <a:sym typeface="Century Gothic"/>
              </a:rPr>
              <a:t>Opérateurs et Expressions</a:t>
            </a:r>
            <a:endParaRPr b="1">
              <a:solidFill>
                <a:srgbClr val="0000FF"/>
              </a:solidFill>
              <a:latin typeface="Century Gothic"/>
              <a:ea typeface="Century Gothic"/>
              <a:cs typeface="Century Gothic"/>
              <a:sym typeface="Century Gothic"/>
            </a:endParaRPr>
          </a:p>
        </p:txBody>
      </p:sp>
      <p:sp>
        <p:nvSpPr>
          <p:cNvPr id="223" name="Google Shape;223;g172bd8814eb_6_241"/>
          <p:cNvSpPr txBox="1"/>
          <p:nvPr>
            <p:ph idx="1" type="body"/>
          </p:nvPr>
        </p:nvSpPr>
        <p:spPr>
          <a:xfrm>
            <a:off x="411300" y="1758100"/>
            <a:ext cx="6432300" cy="2688000"/>
          </a:xfrm>
          <a:prstGeom prst="rect">
            <a:avLst/>
          </a:prstGeom>
        </p:spPr>
        <p:txBody>
          <a:bodyPr anchorCtr="0" anchor="t" bIns="45700" lIns="91425" spcFirstLastPara="1" rIns="91425" wrap="square" tIns="45700">
            <a:normAutofit/>
          </a:bodyPr>
          <a:lstStyle/>
          <a:p>
            <a:pPr indent="-400050" lvl="0" marL="457200" rtl="0" algn="l">
              <a:lnSpc>
                <a:spcPct val="200000"/>
              </a:lnSpc>
              <a:spcBef>
                <a:spcPts val="1000"/>
              </a:spcBef>
              <a:spcAft>
                <a:spcPts val="0"/>
              </a:spcAft>
              <a:buClr>
                <a:schemeClr val="dk1"/>
              </a:buClr>
              <a:buSzPts val="2700"/>
              <a:buFont typeface="Poppins"/>
              <a:buChar char="❏"/>
            </a:pPr>
            <a:r>
              <a:rPr b="1" lang="fr-FR" sz="2700">
                <a:solidFill>
                  <a:schemeClr val="dk1"/>
                </a:solidFill>
                <a:highlight>
                  <a:srgbClr val="FFFFFF"/>
                </a:highlight>
                <a:latin typeface="Poppins"/>
                <a:ea typeface="Poppins"/>
                <a:cs typeface="Poppins"/>
                <a:sym typeface="Poppins"/>
              </a:rPr>
              <a:t>Op</a:t>
            </a:r>
            <a:r>
              <a:rPr b="1" lang="fr-FR" sz="2600">
                <a:solidFill>
                  <a:schemeClr val="dk1"/>
                </a:solidFill>
                <a:highlight>
                  <a:srgbClr val="FFFFFF"/>
                </a:highlight>
                <a:latin typeface="Poppins"/>
                <a:ea typeface="Poppins"/>
                <a:cs typeface="Poppins"/>
                <a:sym typeface="Poppins"/>
              </a:rPr>
              <a:t>érateurs relationnels </a:t>
            </a:r>
            <a:endParaRPr b="1" sz="2600">
              <a:solidFill>
                <a:schemeClr val="dk1"/>
              </a:solidFill>
              <a:highlight>
                <a:srgbClr val="FFFFFF"/>
              </a:highlight>
              <a:latin typeface="Poppins"/>
              <a:ea typeface="Poppins"/>
              <a:cs typeface="Poppins"/>
              <a:sym typeface="Poppins"/>
            </a:endParaRPr>
          </a:p>
          <a:p>
            <a:pPr indent="-374650" lvl="1" marL="914400" rtl="0" algn="l">
              <a:lnSpc>
                <a:spcPct val="115000"/>
              </a:lnSpc>
              <a:spcBef>
                <a:spcPts val="0"/>
              </a:spcBef>
              <a:spcAft>
                <a:spcPts val="0"/>
              </a:spcAft>
              <a:buClr>
                <a:schemeClr val="dk1"/>
              </a:buClr>
              <a:buSzPts val="2300"/>
              <a:buFont typeface="Poppins"/>
              <a:buChar char="❏"/>
            </a:pPr>
            <a:r>
              <a:rPr lang="fr-FR" sz="2300">
                <a:solidFill>
                  <a:schemeClr val="dk1"/>
                </a:solidFill>
                <a:highlight>
                  <a:srgbClr val="FFFFFF"/>
                </a:highlight>
                <a:latin typeface="Poppins"/>
                <a:ea typeface="Poppins"/>
                <a:cs typeface="Poppins"/>
                <a:sym typeface="Poppins"/>
              </a:rPr>
              <a:t>Égalité  </a:t>
            </a:r>
            <a:r>
              <a:rPr b="1" lang="fr-FR" sz="2300">
                <a:solidFill>
                  <a:srgbClr val="0000FF"/>
                </a:solidFill>
                <a:highlight>
                  <a:srgbClr val="FFFFFF"/>
                </a:highlight>
                <a:latin typeface="Poppins"/>
                <a:ea typeface="Poppins"/>
                <a:cs typeface="Poppins"/>
                <a:sym typeface="Poppins"/>
              </a:rPr>
              <a:t>== </a:t>
            </a:r>
            <a:endParaRPr b="1" sz="2300">
              <a:solidFill>
                <a:srgbClr val="0000FF"/>
              </a:solidFill>
              <a:highlight>
                <a:srgbClr val="FFFFFF"/>
              </a:highlight>
              <a:latin typeface="Poppins"/>
              <a:ea typeface="Poppins"/>
              <a:cs typeface="Poppins"/>
              <a:sym typeface="Poppins"/>
            </a:endParaRPr>
          </a:p>
          <a:p>
            <a:pPr indent="-374650" lvl="1" marL="914400" rtl="0" algn="l">
              <a:lnSpc>
                <a:spcPct val="115000"/>
              </a:lnSpc>
              <a:spcBef>
                <a:spcPts val="0"/>
              </a:spcBef>
              <a:spcAft>
                <a:spcPts val="0"/>
              </a:spcAft>
              <a:buClr>
                <a:schemeClr val="dk1"/>
              </a:buClr>
              <a:buSzPts val="2300"/>
              <a:buFont typeface="Poppins"/>
              <a:buChar char="❏"/>
            </a:pPr>
            <a:r>
              <a:rPr lang="fr-FR" sz="2300">
                <a:solidFill>
                  <a:schemeClr val="dk1"/>
                </a:solidFill>
                <a:highlight>
                  <a:srgbClr val="FFFFFF"/>
                </a:highlight>
                <a:latin typeface="Poppins"/>
                <a:ea typeface="Poppins"/>
                <a:cs typeface="Poppins"/>
                <a:sym typeface="Poppins"/>
              </a:rPr>
              <a:t>Est  différent de </a:t>
            </a:r>
            <a:r>
              <a:rPr b="1" lang="fr-FR" sz="2300">
                <a:solidFill>
                  <a:srgbClr val="1155CC"/>
                </a:solidFill>
                <a:highlight>
                  <a:srgbClr val="FFFFFF"/>
                </a:highlight>
                <a:latin typeface="Poppins"/>
                <a:ea typeface="Poppins"/>
                <a:cs typeface="Poppins"/>
                <a:sym typeface="Poppins"/>
              </a:rPr>
              <a:t>!=</a:t>
            </a:r>
            <a:endParaRPr b="1" sz="2300">
              <a:solidFill>
                <a:srgbClr val="1155CC"/>
              </a:solidFill>
              <a:highlight>
                <a:srgbClr val="FFFFFF"/>
              </a:highlight>
              <a:latin typeface="Poppins"/>
              <a:ea typeface="Poppins"/>
              <a:cs typeface="Poppins"/>
              <a:sym typeface="Poppins"/>
            </a:endParaRPr>
          </a:p>
          <a:p>
            <a:pPr indent="-374650" lvl="1" marL="914400" rtl="0" algn="l">
              <a:lnSpc>
                <a:spcPct val="115000"/>
              </a:lnSpc>
              <a:spcBef>
                <a:spcPts val="0"/>
              </a:spcBef>
              <a:spcAft>
                <a:spcPts val="0"/>
              </a:spcAft>
              <a:buSzPts val="2300"/>
              <a:buFont typeface="Poppins"/>
              <a:buChar char="❏"/>
            </a:pPr>
            <a:r>
              <a:rPr lang="fr-FR" sz="2300">
                <a:solidFill>
                  <a:schemeClr val="dk1"/>
                </a:solidFill>
                <a:highlight>
                  <a:srgbClr val="FFFFFF"/>
                </a:highlight>
                <a:latin typeface="Poppins"/>
                <a:ea typeface="Poppins"/>
                <a:cs typeface="Poppins"/>
                <a:sym typeface="Poppins"/>
              </a:rPr>
              <a:t>Supérieur </a:t>
            </a:r>
            <a:r>
              <a:rPr b="1" lang="fr-FR" sz="2300">
                <a:solidFill>
                  <a:srgbClr val="0000FF"/>
                </a:solidFill>
                <a:highlight>
                  <a:srgbClr val="FFFFFF"/>
                </a:highlight>
                <a:latin typeface="Poppins"/>
                <a:ea typeface="Poppins"/>
                <a:cs typeface="Poppins"/>
                <a:sym typeface="Poppins"/>
              </a:rPr>
              <a:t>&gt;  </a:t>
            </a:r>
            <a:r>
              <a:rPr lang="fr-FR" sz="2300">
                <a:solidFill>
                  <a:schemeClr val="dk1"/>
                </a:solidFill>
                <a:highlight>
                  <a:srgbClr val="FFFFFF"/>
                </a:highlight>
                <a:latin typeface="Poppins"/>
                <a:ea typeface="Poppins"/>
                <a:cs typeface="Poppins"/>
                <a:sym typeface="Poppins"/>
              </a:rPr>
              <a:t>et supérieur ou égal </a:t>
            </a:r>
            <a:r>
              <a:rPr b="1" lang="fr-FR" sz="2300">
                <a:solidFill>
                  <a:srgbClr val="0000FF"/>
                </a:solidFill>
                <a:highlight>
                  <a:srgbClr val="FFFFFF"/>
                </a:highlight>
                <a:latin typeface="Poppins"/>
                <a:ea typeface="Poppins"/>
                <a:cs typeface="Poppins"/>
                <a:sym typeface="Poppins"/>
              </a:rPr>
              <a:t>&gt;=</a:t>
            </a:r>
            <a:endParaRPr b="1" sz="2300">
              <a:solidFill>
                <a:srgbClr val="0000FF"/>
              </a:solidFill>
              <a:highlight>
                <a:srgbClr val="FFFFFF"/>
              </a:highlight>
              <a:latin typeface="Poppins"/>
              <a:ea typeface="Poppins"/>
              <a:cs typeface="Poppins"/>
              <a:sym typeface="Poppins"/>
            </a:endParaRPr>
          </a:p>
          <a:p>
            <a:pPr indent="-374650" lvl="1" marL="914400" rtl="0" algn="l">
              <a:lnSpc>
                <a:spcPct val="115000"/>
              </a:lnSpc>
              <a:spcBef>
                <a:spcPts val="0"/>
              </a:spcBef>
              <a:spcAft>
                <a:spcPts val="0"/>
              </a:spcAft>
              <a:buSzPts val="2300"/>
              <a:buFont typeface="Poppins"/>
              <a:buChar char="❏"/>
            </a:pPr>
            <a:r>
              <a:rPr lang="fr-FR" sz="2300">
                <a:solidFill>
                  <a:schemeClr val="dk1"/>
                </a:solidFill>
                <a:highlight>
                  <a:schemeClr val="lt1"/>
                </a:highlight>
                <a:latin typeface="Poppins"/>
                <a:ea typeface="Poppins"/>
                <a:cs typeface="Poppins"/>
                <a:sym typeface="Poppins"/>
              </a:rPr>
              <a:t>Inférieur </a:t>
            </a:r>
            <a:r>
              <a:rPr b="1" lang="fr-FR" sz="2300">
                <a:solidFill>
                  <a:srgbClr val="0000FF"/>
                </a:solidFill>
                <a:highlight>
                  <a:schemeClr val="lt1"/>
                </a:highlight>
                <a:latin typeface="Poppins"/>
                <a:ea typeface="Poppins"/>
                <a:cs typeface="Poppins"/>
                <a:sym typeface="Poppins"/>
              </a:rPr>
              <a:t>&lt;  </a:t>
            </a:r>
            <a:r>
              <a:rPr lang="fr-FR" sz="2300">
                <a:solidFill>
                  <a:schemeClr val="dk1"/>
                </a:solidFill>
                <a:highlight>
                  <a:schemeClr val="lt1"/>
                </a:highlight>
                <a:latin typeface="Poppins"/>
                <a:ea typeface="Poppins"/>
                <a:cs typeface="Poppins"/>
                <a:sym typeface="Poppins"/>
              </a:rPr>
              <a:t>et inférieur ou égal </a:t>
            </a:r>
            <a:r>
              <a:rPr b="1" lang="fr-FR" sz="2300">
                <a:solidFill>
                  <a:srgbClr val="0000FF"/>
                </a:solidFill>
                <a:highlight>
                  <a:schemeClr val="lt1"/>
                </a:highlight>
                <a:latin typeface="Poppins"/>
                <a:ea typeface="Poppins"/>
                <a:cs typeface="Poppins"/>
                <a:sym typeface="Poppins"/>
              </a:rPr>
              <a:t>&lt;=</a:t>
            </a:r>
            <a:endParaRPr sz="2700">
              <a:solidFill>
                <a:schemeClr val="dk1"/>
              </a:solidFill>
              <a:highlight>
                <a:srgbClr val="FFFFFF"/>
              </a:highlight>
              <a:latin typeface="Poppins"/>
              <a:ea typeface="Poppins"/>
              <a:cs typeface="Poppins"/>
              <a:sym typeface="Poppins"/>
            </a:endParaRPr>
          </a:p>
        </p:txBody>
      </p:sp>
      <p:sp>
        <p:nvSpPr>
          <p:cNvPr id="224" name="Google Shape;224;g172bd8814eb_6_241"/>
          <p:cNvSpPr txBox="1"/>
          <p:nvPr>
            <p:ph idx="1" type="body"/>
          </p:nvPr>
        </p:nvSpPr>
        <p:spPr>
          <a:xfrm>
            <a:off x="7407175" y="1758100"/>
            <a:ext cx="4318200" cy="2375700"/>
          </a:xfrm>
          <a:prstGeom prst="rect">
            <a:avLst/>
          </a:prstGeom>
        </p:spPr>
        <p:txBody>
          <a:bodyPr anchorCtr="0" anchor="t" bIns="45700" lIns="91425" spcFirstLastPara="1" rIns="91425" wrap="square" tIns="45700">
            <a:normAutofit fontScale="92500" lnSpcReduction="20000"/>
          </a:bodyPr>
          <a:lstStyle/>
          <a:p>
            <a:pPr indent="-387191" lvl="0" marL="457200" rtl="0" algn="l">
              <a:lnSpc>
                <a:spcPct val="200000"/>
              </a:lnSpc>
              <a:spcBef>
                <a:spcPts val="1000"/>
              </a:spcBef>
              <a:spcAft>
                <a:spcPts val="0"/>
              </a:spcAft>
              <a:buSzPct val="100000"/>
              <a:buFont typeface="Poppins"/>
              <a:buChar char="❏"/>
            </a:pPr>
            <a:r>
              <a:rPr b="1" lang="fr-FR" sz="2700">
                <a:solidFill>
                  <a:schemeClr val="dk1"/>
                </a:solidFill>
                <a:highlight>
                  <a:schemeClr val="lt1"/>
                </a:highlight>
                <a:latin typeface="Poppins"/>
                <a:ea typeface="Poppins"/>
                <a:cs typeface="Poppins"/>
                <a:sym typeface="Poppins"/>
              </a:rPr>
              <a:t>Opérateurs logiques</a:t>
            </a:r>
            <a:r>
              <a:rPr lang="fr-FR" sz="2700">
                <a:solidFill>
                  <a:schemeClr val="dk1"/>
                </a:solidFill>
                <a:highlight>
                  <a:schemeClr val="lt1"/>
                </a:highlight>
                <a:latin typeface="Poppins"/>
                <a:ea typeface="Poppins"/>
                <a:cs typeface="Poppins"/>
                <a:sym typeface="Poppins"/>
              </a:rPr>
              <a:t> </a:t>
            </a:r>
            <a:endParaRPr sz="2700">
              <a:solidFill>
                <a:schemeClr val="dk1"/>
              </a:solidFill>
              <a:highlight>
                <a:schemeClr val="lt1"/>
              </a:highlight>
              <a:latin typeface="Poppins"/>
              <a:ea typeface="Poppins"/>
              <a:cs typeface="Poppins"/>
              <a:sym typeface="Poppins"/>
            </a:endParaRPr>
          </a:p>
          <a:p>
            <a:pPr indent="-375443" lvl="1" marL="914400" rtl="0" algn="l">
              <a:lnSpc>
                <a:spcPct val="115000"/>
              </a:lnSpc>
              <a:spcBef>
                <a:spcPts val="0"/>
              </a:spcBef>
              <a:spcAft>
                <a:spcPts val="0"/>
              </a:spcAft>
              <a:buSzPct val="100000"/>
              <a:buFont typeface="Poppins"/>
              <a:buChar char="❏"/>
            </a:pPr>
            <a:r>
              <a:rPr lang="fr-FR" sz="2500">
                <a:solidFill>
                  <a:schemeClr val="dk1"/>
                </a:solidFill>
                <a:highlight>
                  <a:schemeClr val="lt1"/>
                </a:highlight>
                <a:latin typeface="Poppins"/>
                <a:ea typeface="Poppins"/>
                <a:cs typeface="Poppins"/>
                <a:sym typeface="Poppins"/>
              </a:rPr>
              <a:t>and </a:t>
            </a:r>
            <a:endParaRPr sz="2500">
              <a:solidFill>
                <a:schemeClr val="dk1"/>
              </a:solidFill>
              <a:highlight>
                <a:schemeClr val="lt1"/>
              </a:highlight>
              <a:latin typeface="Poppins"/>
              <a:ea typeface="Poppins"/>
              <a:cs typeface="Poppins"/>
              <a:sym typeface="Poppins"/>
            </a:endParaRPr>
          </a:p>
          <a:p>
            <a:pPr indent="-375443" lvl="1" marL="914400" rtl="0" algn="l">
              <a:lnSpc>
                <a:spcPct val="115000"/>
              </a:lnSpc>
              <a:spcBef>
                <a:spcPts val="0"/>
              </a:spcBef>
              <a:spcAft>
                <a:spcPts val="0"/>
              </a:spcAft>
              <a:buSzPct val="100000"/>
              <a:buFont typeface="Poppins"/>
              <a:buChar char="❏"/>
            </a:pPr>
            <a:r>
              <a:rPr lang="fr-FR" sz="2500">
                <a:solidFill>
                  <a:schemeClr val="dk1"/>
                </a:solidFill>
                <a:highlight>
                  <a:schemeClr val="lt1"/>
                </a:highlight>
                <a:latin typeface="Poppins"/>
                <a:ea typeface="Poppins"/>
                <a:cs typeface="Poppins"/>
                <a:sym typeface="Poppins"/>
              </a:rPr>
              <a:t>or</a:t>
            </a:r>
            <a:endParaRPr sz="2500">
              <a:solidFill>
                <a:schemeClr val="dk1"/>
              </a:solidFill>
              <a:highlight>
                <a:schemeClr val="lt1"/>
              </a:highlight>
              <a:latin typeface="Poppins"/>
              <a:ea typeface="Poppins"/>
              <a:cs typeface="Poppins"/>
              <a:sym typeface="Poppins"/>
            </a:endParaRPr>
          </a:p>
          <a:p>
            <a:pPr indent="-375443" lvl="1" marL="914400" rtl="0" algn="l">
              <a:lnSpc>
                <a:spcPct val="115000"/>
              </a:lnSpc>
              <a:spcBef>
                <a:spcPts val="0"/>
              </a:spcBef>
              <a:spcAft>
                <a:spcPts val="0"/>
              </a:spcAft>
              <a:buSzPct val="100000"/>
              <a:buFont typeface="Poppins"/>
              <a:buChar char="❏"/>
            </a:pPr>
            <a:r>
              <a:rPr lang="fr-FR" sz="2500">
                <a:solidFill>
                  <a:schemeClr val="dk1"/>
                </a:solidFill>
                <a:highlight>
                  <a:schemeClr val="lt1"/>
                </a:highlight>
                <a:latin typeface="Poppins"/>
                <a:ea typeface="Poppins"/>
                <a:cs typeface="Poppins"/>
                <a:sym typeface="Poppins"/>
              </a:rPr>
              <a:t>not</a:t>
            </a:r>
            <a:endParaRPr b="1" sz="2500">
              <a:solidFill>
                <a:schemeClr val="dk1"/>
              </a:solidFill>
              <a:highlight>
                <a:srgbClr val="FFFFFF"/>
              </a:highlight>
              <a:latin typeface="Poppins"/>
              <a:ea typeface="Poppins"/>
              <a:cs typeface="Poppins"/>
              <a:sym typeface="Poppins"/>
            </a:endParaRPr>
          </a:p>
          <a:p>
            <a:pPr indent="0" lvl="0" marL="0" rtl="0" algn="l">
              <a:lnSpc>
                <a:spcPct val="115000"/>
              </a:lnSpc>
              <a:spcBef>
                <a:spcPts val="1600"/>
              </a:spcBef>
              <a:spcAft>
                <a:spcPts val="1600"/>
              </a:spcAft>
              <a:buNone/>
            </a:pPr>
            <a:r>
              <a:t/>
            </a:r>
            <a:endParaRPr sz="2700">
              <a:solidFill>
                <a:schemeClr val="dk1"/>
              </a:solidFill>
              <a:highlight>
                <a:srgbClr val="FFFFFF"/>
              </a:highlight>
              <a:latin typeface="Poppins"/>
              <a:ea typeface="Poppins"/>
              <a:cs typeface="Poppins"/>
              <a:sym typeface="Poppins"/>
            </a:endParaRPr>
          </a:p>
        </p:txBody>
      </p:sp>
      <p:sp>
        <p:nvSpPr>
          <p:cNvPr id="225" name="Google Shape;225;g172bd8814eb_6_241"/>
          <p:cNvSpPr txBox="1"/>
          <p:nvPr>
            <p:ph idx="1" type="body"/>
          </p:nvPr>
        </p:nvSpPr>
        <p:spPr>
          <a:xfrm>
            <a:off x="974875" y="5071350"/>
            <a:ext cx="10750500" cy="10968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1600"/>
              </a:spcAft>
              <a:buClr>
                <a:schemeClr val="dk1"/>
              </a:buClr>
              <a:buSzPts val="1100"/>
              <a:buFont typeface="Arial"/>
              <a:buNone/>
            </a:pPr>
            <a:r>
              <a:rPr i="1" lang="fr-FR" sz="2200">
                <a:solidFill>
                  <a:schemeClr val="dk1"/>
                </a:solidFill>
                <a:highlight>
                  <a:schemeClr val="lt1"/>
                </a:highlight>
                <a:latin typeface="Poppins"/>
                <a:ea typeface="Poppins"/>
                <a:cs typeface="Poppins"/>
                <a:sym typeface="Poppins"/>
              </a:rPr>
              <a:t>Une expression est </a:t>
            </a:r>
            <a:r>
              <a:rPr i="1" lang="fr-FR" sz="500">
                <a:solidFill>
                  <a:schemeClr val="dk1"/>
                </a:solidFill>
                <a:highlight>
                  <a:schemeClr val="lt1"/>
                </a:highlight>
                <a:latin typeface="Poppins"/>
                <a:ea typeface="Poppins"/>
                <a:cs typeface="Poppins"/>
                <a:sym typeface="Poppins"/>
              </a:rPr>
              <a:t> </a:t>
            </a:r>
            <a:r>
              <a:rPr i="1" lang="fr-FR" sz="2200">
                <a:solidFill>
                  <a:schemeClr val="dk1"/>
                </a:solidFill>
                <a:highlight>
                  <a:schemeClr val="lt1"/>
                </a:highlight>
                <a:latin typeface="Poppins"/>
                <a:ea typeface="Poppins"/>
                <a:cs typeface="Poppins"/>
                <a:sym typeface="Poppins"/>
              </a:rPr>
              <a:t>une combinaison de variables, d'opérateurs et de valeurs, qui représente un résultat unique</a:t>
            </a:r>
            <a:r>
              <a:rPr i="1" lang="fr-FR" sz="2700">
                <a:solidFill>
                  <a:schemeClr val="dk1"/>
                </a:solidFill>
                <a:highlight>
                  <a:schemeClr val="lt1"/>
                </a:highlight>
                <a:latin typeface="Poppins"/>
                <a:ea typeface="Poppins"/>
                <a:cs typeface="Poppins"/>
                <a:sym typeface="Poppins"/>
              </a:rPr>
              <a:t>.</a:t>
            </a:r>
            <a:endParaRPr i="1" sz="2700">
              <a:solidFill>
                <a:schemeClr val="dk1"/>
              </a:solidFill>
              <a:highlight>
                <a:srgbClr val="FFFFFF"/>
              </a:highlight>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72708b4ee6_3_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914400" rtl="0" algn="l">
              <a:lnSpc>
                <a:spcPct val="115000"/>
              </a:lnSpc>
              <a:spcBef>
                <a:spcPts val="1200"/>
              </a:spcBef>
              <a:spcAft>
                <a:spcPts val="1200"/>
              </a:spcAft>
              <a:buNone/>
            </a:pPr>
            <a:r>
              <a:rPr b="1" lang="fr-FR">
                <a:solidFill>
                  <a:srgbClr val="0000FF"/>
                </a:solidFill>
                <a:latin typeface="Century Gothic"/>
                <a:ea typeface="Century Gothic"/>
                <a:cs typeface="Century Gothic"/>
                <a:sym typeface="Century Gothic"/>
              </a:rPr>
              <a:t>5. Structures de données</a:t>
            </a:r>
            <a:endParaRPr b="1">
              <a:solidFill>
                <a:srgbClr val="0000FF"/>
              </a:solidFill>
              <a:latin typeface="Century Gothic"/>
              <a:ea typeface="Century Gothic"/>
              <a:cs typeface="Century Gothic"/>
              <a:sym typeface="Century Gothic"/>
            </a:endParaRPr>
          </a:p>
        </p:txBody>
      </p:sp>
      <p:sp>
        <p:nvSpPr>
          <p:cNvPr id="232" name="Google Shape;232;g172708b4ee6_3_24"/>
          <p:cNvSpPr txBox="1"/>
          <p:nvPr>
            <p:ph idx="1" type="body"/>
          </p:nvPr>
        </p:nvSpPr>
        <p:spPr>
          <a:xfrm>
            <a:off x="838200" y="1825625"/>
            <a:ext cx="10515600" cy="30417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None/>
            </a:pPr>
            <a:r>
              <a:rPr lang="fr-FR">
                <a:solidFill>
                  <a:srgbClr val="000000"/>
                </a:solidFill>
                <a:highlight>
                  <a:srgbClr val="FFFFFF"/>
                </a:highlight>
                <a:latin typeface="Poppins"/>
                <a:ea typeface="Poppins"/>
                <a:cs typeface="Poppins"/>
                <a:sym typeface="Poppins"/>
              </a:rPr>
              <a:t>Les structures de données sont des moyens spécifiques d’organiser et de stocker des données afin qu’elles puissent être consultées et travaillées de manière efficace. </a:t>
            </a:r>
            <a:endParaRPr>
              <a:solidFill>
                <a:srgbClr val="000000"/>
              </a:solidFill>
              <a:highlight>
                <a:srgbClr val="FFFFFF"/>
              </a:highlight>
              <a:latin typeface="Poppins"/>
              <a:ea typeface="Poppins"/>
              <a:cs typeface="Poppins"/>
              <a:sym typeface="Poppins"/>
            </a:endParaRPr>
          </a:p>
          <a:p>
            <a:pPr indent="0" lvl="0" marL="0" rtl="0" algn="l">
              <a:lnSpc>
                <a:spcPct val="115000"/>
              </a:lnSpc>
              <a:spcBef>
                <a:spcPts val="1600"/>
              </a:spcBef>
              <a:spcAft>
                <a:spcPts val="1600"/>
              </a:spcAft>
              <a:buNone/>
            </a:pPr>
            <a:r>
              <a:rPr lang="fr-FR">
                <a:solidFill>
                  <a:srgbClr val="000000"/>
                </a:solidFill>
                <a:highlight>
                  <a:srgbClr val="FFFFFF"/>
                </a:highlight>
                <a:latin typeface="Poppins"/>
                <a:ea typeface="Poppins"/>
                <a:cs typeface="Poppins"/>
                <a:sym typeface="Poppins"/>
              </a:rPr>
              <a:t>Une structure de données inappropriée peut entraîner des durées de fonctionnement (inutilement) longues, des pertes de mémoire et un gaspillage de stockage. </a:t>
            </a:r>
            <a:endParaRPr>
              <a:solidFill>
                <a:srgbClr val="000000"/>
              </a:solidFill>
              <a:latin typeface="Poppins"/>
              <a:ea typeface="Poppins"/>
              <a:cs typeface="Poppins"/>
              <a:sym typeface="Poppi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72708b4ee6_5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fr-FR">
                <a:solidFill>
                  <a:srgbClr val="0000FF"/>
                </a:solidFill>
                <a:latin typeface="Century Gothic"/>
                <a:ea typeface="Century Gothic"/>
                <a:cs typeface="Century Gothic"/>
                <a:sym typeface="Century Gothic"/>
              </a:rPr>
              <a:t>6. Les conditions</a:t>
            </a:r>
            <a:r>
              <a:rPr b="1" lang="fr-FR">
                <a:solidFill>
                  <a:srgbClr val="0000FF"/>
                </a:solidFill>
                <a:latin typeface="Century Gothic"/>
                <a:ea typeface="Century Gothic"/>
                <a:cs typeface="Century Gothic"/>
                <a:sym typeface="Century Gothic"/>
              </a:rPr>
              <a:t> en programmation</a:t>
            </a:r>
            <a:endParaRPr b="1">
              <a:solidFill>
                <a:srgbClr val="0000FF"/>
              </a:solidFill>
              <a:latin typeface="Century Gothic"/>
              <a:ea typeface="Century Gothic"/>
              <a:cs typeface="Century Gothic"/>
              <a:sym typeface="Century Gothic"/>
            </a:endParaRPr>
          </a:p>
        </p:txBody>
      </p:sp>
      <p:sp>
        <p:nvSpPr>
          <p:cNvPr id="239" name="Google Shape;239;g172708b4ee6_5_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None/>
            </a:pPr>
            <a:r>
              <a:rPr lang="fr-FR" sz="2200">
                <a:solidFill>
                  <a:srgbClr val="202124"/>
                </a:solidFill>
                <a:highlight>
                  <a:srgbClr val="FFFFFF"/>
                </a:highlight>
                <a:latin typeface="Poppins"/>
                <a:ea typeface="Poppins"/>
                <a:cs typeface="Poppins"/>
                <a:sym typeface="Poppins"/>
              </a:rPr>
              <a:t>Une instruction conditionnelle est une fonction qui effectue différents calculs ou actions, en fonction de l'évaluation d'une condition booléenne, à savoir vraie ou fausse.</a:t>
            </a:r>
            <a:endParaRPr sz="2200">
              <a:solidFill>
                <a:srgbClr val="202124"/>
              </a:solidFill>
              <a:highlight>
                <a:srgbClr val="FFFFFF"/>
              </a:highlight>
              <a:latin typeface="Poppins"/>
              <a:ea typeface="Poppins"/>
              <a:cs typeface="Poppins"/>
              <a:sym typeface="Poppins"/>
            </a:endParaRPr>
          </a:p>
          <a:p>
            <a:pPr indent="0" lvl="0" marL="0" rtl="0" algn="l">
              <a:lnSpc>
                <a:spcPct val="115000"/>
              </a:lnSpc>
              <a:spcBef>
                <a:spcPts val="1600"/>
              </a:spcBef>
              <a:spcAft>
                <a:spcPts val="0"/>
              </a:spcAft>
              <a:buNone/>
            </a:pPr>
            <a:r>
              <a:rPr lang="fr-FR" sz="2200">
                <a:solidFill>
                  <a:srgbClr val="202124"/>
                </a:solidFill>
                <a:highlight>
                  <a:srgbClr val="FFFFFF"/>
                </a:highlight>
                <a:latin typeface="Poppins"/>
                <a:ea typeface="Poppins"/>
                <a:cs typeface="Poppins"/>
                <a:sym typeface="Poppins"/>
              </a:rPr>
              <a:t>Nous avons les conditions : </a:t>
            </a:r>
            <a:endParaRPr sz="2200">
              <a:solidFill>
                <a:srgbClr val="202124"/>
              </a:solidFill>
              <a:highlight>
                <a:srgbClr val="FFFFFF"/>
              </a:highlight>
              <a:latin typeface="Poppins"/>
              <a:ea typeface="Poppins"/>
              <a:cs typeface="Poppins"/>
              <a:sym typeface="Poppins"/>
            </a:endParaRPr>
          </a:p>
          <a:p>
            <a:pPr indent="-368300" lvl="0" marL="457200" rtl="0" algn="l">
              <a:lnSpc>
                <a:spcPct val="115000"/>
              </a:lnSpc>
              <a:spcBef>
                <a:spcPts val="1600"/>
              </a:spcBef>
              <a:spcAft>
                <a:spcPts val="0"/>
              </a:spcAft>
              <a:buClr>
                <a:srgbClr val="202124"/>
              </a:buClr>
              <a:buSzPts val="2200"/>
              <a:buFont typeface="Poppins"/>
              <a:buChar char="❏"/>
            </a:pPr>
            <a:r>
              <a:rPr lang="fr-FR" sz="2200">
                <a:solidFill>
                  <a:srgbClr val="202124"/>
                </a:solidFill>
                <a:highlight>
                  <a:srgbClr val="FFFFFF"/>
                </a:highlight>
                <a:latin typeface="Poppins"/>
                <a:ea typeface="Poppins"/>
                <a:cs typeface="Poppins"/>
                <a:sym typeface="Poppins"/>
              </a:rPr>
              <a:t>if, </a:t>
            </a:r>
            <a:endParaRPr sz="2200">
              <a:solidFill>
                <a:srgbClr val="202124"/>
              </a:solidFill>
              <a:highlight>
                <a:srgbClr val="FFFFFF"/>
              </a:highlight>
              <a:latin typeface="Poppins"/>
              <a:ea typeface="Poppins"/>
              <a:cs typeface="Poppins"/>
              <a:sym typeface="Poppins"/>
            </a:endParaRPr>
          </a:p>
          <a:p>
            <a:pPr indent="-368300" lvl="0" marL="457200" rtl="0" algn="l">
              <a:lnSpc>
                <a:spcPct val="115000"/>
              </a:lnSpc>
              <a:spcBef>
                <a:spcPts val="0"/>
              </a:spcBef>
              <a:spcAft>
                <a:spcPts val="0"/>
              </a:spcAft>
              <a:buClr>
                <a:srgbClr val="202124"/>
              </a:buClr>
              <a:buSzPts val="2200"/>
              <a:buFont typeface="Poppins"/>
              <a:buChar char="❏"/>
            </a:pPr>
            <a:r>
              <a:rPr lang="fr-FR" sz="2200">
                <a:solidFill>
                  <a:srgbClr val="202124"/>
                </a:solidFill>
                <a:highlight>
                  <a:srgbClr val="FFFFFF"/>
                </a:highlight>
                <a:latin typeface="Poppins"/>
                <a:ea typeface="Poppins"/>
                <a:cs typeface="Poppins"/>
                <a:sym typeface="Poppins"/>
              </a:rPr>
              <a:t>if … else, </a:t>
            </a:r>
            <a:endParaRPr sz="2200">
              <a:solidFill>
                <a:srgbClr val="202124"/>
              </a:solidFill>
              <a:highlight>
                <a:srgbClr val="FFFFFF"/>
              </a:highlight>
              <a:latin typeface="Poppins"/>
              <a:ea typeface="Poppins"/>
              <a:cs typeface="Poppins"/>
              <a:sym typeface="Poppins"/>
            </a:endParaRPr>
          </a:p>
          <a:p>
            <a:pPr indent="-368300" lvl="0" marL="457200" rtl="0" algn="l">
              <a:lnSpc>
                <a:spcPct val="115000"/>
              </a:lnSpc>
              <a:spcBef>
                <a:spcPts val="0"/>
              </a:spcBef>
              <a:spcAft>
                <a:spcPts val="0"/>
              </a:spcAft>
              <a:buClr>
                <a:srgbClr val="202124"/>
              </a:buClr>
              <a:buSzPts val="2200"/>
              <a:buFont typeface="Poppins"/>
              <a:buChar char="❏"/>
            </a:pPr>
            <a:r>
              <a:rPr lang="fr-FR" sz="2200">
                <a:solidFill>
                  <a:srgbClr val="202124"/>
                </a:solidFill>
                <a:highlight>
                  <a:schemeClr val="lt1"/>
                </a:highlight>
                <a:latin typeface="Poppins"/>
                <a:ea typeface="Poppins"/>
                <a:cs typeface="Poppins"/>
                <a:sym typeface="Poppins"/>
              </a:rPr>
              <a:t>if… elif… else</a:t>
            </a:r>
            <a:r>
              <a:rPr lang="fr-FR" sz="2200">
                <a:solidFill>
                  <a:srgbClr val="202124"/>
                </a:solidFill>
                <a:highlight>
                  <a:srgbClr val="FFFFFF"/>
                </a:highlight>
                <a:latin typeface="Poppins"/>
                <a:ea typeface="Poppins"/>
                <a:cs typeface="Poppins"/>
                <a:sym typeface="Poppins"/>
              </a:rPr>
              <a:t>.</a:t>
            </a:r>
            <a:endParaRPr sz="2200">
              <a:solidFill>
                <a:srgbClr val="202124"/>
              </a:solidFill>
              <a:highlight>
                <a:srgbClr val="FFFFFF"/>
              </a:highlight>
              <a:latin typeface="Poppins"/>
              <a:ea typeface="Poppins"/>
              <a:cs typeface="Poppins"/>
              <a:sym typeface="Poppi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72708b4ee6_3_3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914400" rtl="0" algn="l">
              <a:lnSpc>
                <a:spcPct val="115000"/>
              </a:lnSpc>
              <a:spcBef>
                <a:spcPts val="1200"/>
              </a:spcBef>
              <a:spcAft>
                <a:spcPts val="1200"/>
              </a:spcAft>
              <a:buNone/>
            </a:pPr>
            <a:r>
              <a:rPr b="1" lang="fr-FR">
                <a:solidFill>
                  <a:srgbClr val="0000FF"/>
                </a:solidFill>
                <a:latin typeface="Century Gothic"/>
                <a:ea typeface="Century Gothic"/>
                <a:cs typeface="Century Gothic"/>
                <a:sym typeface="Century Gothic"/>
              </a:rPr>
              <a:t>7. Les Boucles</a:t>
            </a:r>
            <a:endParaRPr b="1">
              <a:solidFill>
                <a:srgbClr val="0000FF"/>
              </a:solidFill>
              <a:latin typeface="Century Gothic"/>
              <a:ea typeface="Century Gothic"/>
              <a:cs typeface="Century Gothic"/>
              <a:sym typeface="Century Gothic"/>
            </a:endParaRPr>
          </a:p>
        </p:txBody>
      </p:sp>
      <p:sp>
        <p:nvSpPr>
          <p:cNvPr id="246" name="Google Shape;246;g172708b4ee6_3_30"/>
          <p:cNvSpPr txBox="1"/>
          <p:nvPr>
            <p:ph idx="1" type="body"/>
          </p:nvPr>
        </p:nvSpPr>
        <p:spPr>
          <a:xfrm>
            <a:off x="1274175" y="1253400"/>
            <a:ext cx="10515600" cy="43512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fr-FR">
                <a:solidFill>
                  <a:srgbClr val="000000"/>
                </a:solidFill>
                <a:highlight>
                  <a:srgbClr val="FFFFFF"/>
                </a:highlight>
                <a:latin typeface="Poppins"/>
                <a:ea typeface="Poppins"/>
                <a:cs typeface="Poppins"/>
                <a:sym typeface="Poppins"/>
              </a:rPr>
              <a:t>Les boucles sont utilisées pour répéter plusieurs fois l’exécution d’une partie du programme.</a:t>
            </a:r>
            <a:endParaRPr>
              <a:solidFill>
                <a:srgbClr val="000000"/>
              </a:solidFill>
              <a:highlight>
                <a:srgbClr val="FFFFFF"/>
              </a:highlight>
              <a:latin typeface="Poppins"/>
              <a:ea typeface="Poppins"/>
              <a:cs typeface="Poppins"/>
              <a:sym typeface="Poppins"/>
            </a:endParaRPr>
          </a:p>
          <a:p>
            <a:pPr indent="0" lvl="0" marL="0" rtl="0" algn="l">
              <a:spcBef>
                <a:spcPts val="1600"/>
              </a:spcBef>
              <a:spcAft>
                <a:spcPts val="0"/>
              </a:spcAft>
              <a:buNone/>
            </a:pPr>
            <a:r>
              <a:rPr lang="fr-FR">
                <a:solidFill>
                  <a:srgbClr val="000000"/>
                </a:solidFill>
                <a:highlight>
                  <a:srgbClr val="FFFFFF"/>
                </a:highlight>
                <a:latin typeface="Poppins"/>
                <a:ea typeface="Poppins"/>
                <a:cs typeface="Poppins"/>
                <a:sym typeface="Poppins"/>
              </a:rPr>
              <a:t>Nous avons entre </a:t>
            </a:r>
            <a:r>
              <a:rPr lang="fr-FR">
                <a:solidFill>
                  <a:srgbClr val="000000"/>
                </a:solidFill>
                <a:highlight>
                  <a:srgbClr val="FFFFFF"/>
                </a:highlight>
                <a:latin typeface="Poppins"/>
                <a:ea typeface="Poppins"/>
                <a:cs typeface="Poppins"/>
                <a:sym typeface="Poppins"/>
              </a:rPr>
              <a:t>autres</a:t>
            </a:r>
            <a:r>
              <a:rPr lang="fr-FR">
                <a:solidFill>
                  <a:srgbClr val="000000"/>
                </a:solidFill>
                <a:highlight>
                  <a:srgbClr val="FFFFFF"/>
                </a:highlight>
                <a:latin typeface="Poppins"/>
                <a:ea typeface="Poppins"/>
                <a:cs typeface="Poppins"/>
                <a:sym typeface="Poppins"/>
              </a:rPr>
              <a:t> les boucles : </a:t>
            </a:r>
            <a:endParaRPr>
              <a:solidFill>
                <a:srgbClr val="000000"/>
              </a:solidFill>
              <a:highlight>
                <a:srgbClr val="FFFFFF"/>
              </a:highlight>
              <a:latin typeface="Poppins"/>
              <a:ea typeface="Poppins"/>
              <a:cs typeface="Poppins"/>
              <a:sym typeface="Poppins"/>
            </a:endParaRPr>
          </a:p>
          <a:p>
            <a:pPr indent="-342900" lvl="0" marL="457200" rtl="0" algn="l">
              <a:spcBef>
                <a:spcPts val="1600"/>
              </a:spcBef>
              <a:spcAft>
                <a:spcPts val="0"/>
              </a:spcAft>
              <a:buClr>
                <a:srgbClr val="000000"/>
              </a:buClr>
              <a:buSzPts val="1800"/>
              <a:buFont typeface="Poppins"/>
              <a:buChar char="❏"/>
            </a:pPr>
            <a:r>
              <a:rPr lang="fr-FR">
                <a:solidFill>
                  <a:srgbClr val="000000"/>
                </a:solidFill>
                <a:highlight>
                  <a:srgbClr val="FFFFFF"/>
                </a:highlight>
                <a:latin typeface="Poppins"/>
                <a:ea typeface="Poppins"/>
                <a:cs typeface="Poppins"/>
                <a:sym typeface="Poppins"/>
              </a:rPr>
              <a:t>for, </a:t>
            </a:r>
            <a:endParaRPr>
              <a:solidFill>
                <a:srgbClr val="000000"/>
              </a:solidFill>
              <a:highlight>
                <a:srgbClr val="FFFFFF"/>
              </a:highlight>
              <a:latin typeface="Poppins"/>
              <a:ea typeface="Poppins"/>
              <a:cs typeface="Poppins"/>
              <a:sym typeface="Poppins"/>
            </a:endParaRPr>
          </a:p>
          <a:p>
            <a:pPr indent="-342900" lvl="0" marL="457200" rtl="0" algn="l">
              <a:spcBef>
                <a:spcPts val="0"/>
              </a:spcBef>
              <a:spcAft>
                <a:spcPts val="0"/>
              </a:spcAft>
              <a:buClr>
                <a:srgbClr val="000000"/>
              </a:buClr>
              <a:buSzPts val="1800"/>
              <a:buFont typeface="Poppins"/>
              <a:buChar char="❏"/>
            </a:pPr>
            <a:r>
              <a:rPr lang="fr-FR">
                <a:solidFill>
                  <a:srgbClr val="000000"/>
                </a:solidFill>
                <a:highlight>
                  <a:srgbClr val="FFFFFF"/>
                </a:highlight>
                <a:latin typeface="Poppins"/>
                <a:ea typeface="Poppins"/>
                <a:cs typeface="Poppins"/>
                <a:sym typeface="Poppins"/>
              </a:rPr>
              <a:t>while, </a:t>
            </a:r>
            <a:endParaRPr>
              <a:solidFill>
                <a:srgbClr val="000000"/>
              </a:solidFill>
              <a:highlight>
                <a:srgbClr val="FFFFFF"/>
              </a:highlight>
              <a:latin typeface="Poppins"/>
              <a:ea typeface="Poppins"/>
              <a:cs typeface="Poppins"/>
              <a:sym typeface="Poppins"/>
            </a:endParaRPr>
          </a:p>
          <a:p>
            <a:pPr indent="-342900" lvl="0" marL="457200" rtl="0" algn="l">
              <a:spcBef>
                <a:spcPts val="0"/>
              </a:spcBef>
              <a:spcAft>
                <a:spcPts val="0"/>
              </a:spcAft>
              <a:buClr>
                <a:srgbClr val="000000"/>
              </a:buClr>
              <a:buSzPts val="1800"/>
              <a:buFont typeface="Poppins"/>
              <a:buChar char="❏"/>
            </a:pPr>
            <a:r>
              <a:rPr lang="fr-FR">
                <a:solidFill>
                  <a:srgbClr val="000000"/>
                </a:solidFill>
                <a:highlight>
                  <a:srgbClr val="FFFFFF"/>
                </a:highlight>
                <a:latin typeface="Poppins"/>
                <a:ea typeface="Poppins"/>
                <a:cs typeface="Poppins"/>
                <a:sym typeface="Poppins"/>
              </a:rPr>
              <a:t>do while</a:t>
            </a:r>
            <a:endParaRPr>
              <a:solidFill>
                <a:srgbClr val="333333"/>
              </a:solidFill>
              <a:highlight>
                <a:srgbClr val="FFFFFF"/>
              </a:highlight>
              <a:latin typeface="Poppins"/>
              <a:ea typeface="Poppins"/>
              <a:cs typeface="Poppins"/>
              <a:sym typeface="Poppi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72708b4ee6_5_1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fr-FR">
                <a:solidFill>
                  <a:srgbClr val="0000FF"/>
                </a:solidFill>
                <a:latin typeface="Century Gothic"/>
                <a:ea typeface="Century Gothic"/>
                <a:cs typeface="Century Gothic"/>
                <a:sym typeface="Century Gothic"/>
              </a:rPr>
              <a:t>8. </a:t>
            </a:r>
            <a:r>
              <a:rPr b="1" lang="fr-FR">
                <a:solidFill>
                  <a:srgbClr val="0000FF"/>
                </a:solidFill>
                <a:latin typeface="Century Gothic"/>
                <a:ea typeface="Century Gothic"/>
                <a:cs typeface="Century Gothic"/>
                <a:sym typeface="Century Gothic"/>
              </a:rPr>
              <a:t>NOTION DE FONCTIONS</a:t>
            </a:r>
            <a:endParaRPr b="1">
              <a:solidFill>
                <a:srgbClr val="0000FF"/>
              </a:solidFill>
              <a:latin typeface="Century Gothic"/>
              <a:ea typeface="Century Gothic"/>
              <a:cs typeface="Century Gothic"/>
              <a:sym typeface="Century Gothic"/>
            </a:endParaRPr>
          </a:p>
        </p:txBody>
      </p:sp>
      <p:sp>
        <p:nvSpPr>
          <p:cNvPr id="253" name="Google Shape;253;g172708b4ee6_5_12"/>
          <p:cNvSpPr txBox="1"/>
          <p:nvPr>
            <p:ph idx="1" type="body"/>
          </p:nvPr>
        </p:nvSpPr>
        <p:spPr>
          <a:xfrm>
            <a:off x="782700" y="1859275"/>
            <a:ext cx="10626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fr-FR" sz="2000">
                <a:solidFill>
                  <a:srgbClr val="000000"/>
                </a:solidFill>
                <a:highlight>
                  <a:srgbClr val="FFFFFF"/>
                </a:highlight>
                <a:latin typeface="Poppins"/>
                <a:ea typeface="Poppins"/>
                <a:cs typeface="Poppins"/>
                <a:sym typeface="Poppins"/>
              </a:rPr>
              <a:t>Une fonction est une portion de code informatique nommée, qui accomplit une tâche spécifique.</a:t>
            </a:r>
            <a:endParaRPr sz="2000">
              <a:solidFill>
                <a:srgbClr val="000000"/>
              </a:solidFill>
              <a:highlight>
                <a:srgbClr val="FFFFFF"/>
              </a:highlight>
              <a:latin typeface="Poppins"/>
              <a:ea typeface="Poppins"/>
              <a:cs typeface="Poppins"/>
              <a:sym typeface="Poppins"/>
            </a:endParaRPr>
          </a:p>
          <a:p>
            <a:pPr indent="0" lvl="0" marL="0" rtl="0" algn="l">
              <a:lnSpc>
                <a:spcPct val="115000"/>
              </a:lnSpc>
              <a:spcBef>
                <a:spcPts val="1600"/>
              </a:spcBef>
              <a:spcAft>
                <a:spcPts val="0"/>
              </a:spcAft>
              <a:buNone/>
            </a:pPr>
            <a:r>
              <a:rPr lang="fr-FR" sz="2000">
                <a:solidFill>
                  <a:srgbClr val="202124"/>
                </a:solidFill>
                <a:highlight>
                  <a:srgbClr val="FFFFFF"/>
                </a:highlight>
                <a:latin typeface="Poppins"/>
                <a:ea typeface="Poppins"/>
                <a:cs typeface="Poppins"/>
                <a:sym typeface="Poppins"/>
              </a:rPr>
              <a:t>Pour créer une fonction en Python, on utilise le mot clé </a:t>
            </a:r>
            <a:r>
              <a:rPr b="1" lang="fr-FR" sz="2000">
                <a:solidFill>
                  <a:srgbClr val="202124"/>
                </a:solidFill>
                <a:highlight>
                  <a:srgbClr val="FFFFFF"/>
                </a:highlight>
                <a:latin typeface="Poppins"/>
                <a:ea typeface="Poppins"/>
                <a:cs typeface="Poppins"/>
                <a:sym typeface="Poppins"/>
              </a:rPr>
              <a:t>def </a:t>
            </a:r>
            <a:r>
              <a:rPr lang="fr-FR" sz="2000">
                <a:solidFill>
                  <a:srgbClr val="202124"/>
                </a:solidFill>
                <a:highlight>
                  <a:srgbClr val="FFFFFF"/>
                </a:highlight>
                <a:latin typeface="Poppins"/>
                <a:ea typeface="Poppins"/>
                <a:cs typeface="Poppins"/>
                <a:sym typeface="Poppins"/>
              </a:rPr>
              <a:t>suivi du nom de la fonction avec les () et :</a:t>
            </a:r>
            <a:endParaRPr sz="2000">
              <a:solidFill>
                <a:srgbClr val="202124"/>
              </a:solidFill>
              <a:highlight>
                <a:srgbClr val="FFFFFF"/>
              </a:highlight>
              <a:latin typeface="Poppins"/>
              <a:ea typeface="Poppins"/>
              <a:cs typeface="Poppins"/>
              <a:sym typeface="Poppins"/>
            </a:endParaRPr>
          </a:p>
          <a:p>
            <a:pPr indent="0" lvl="0" marL="0" rtl="0" algn="l">
              <a:lnSpc>
                <a:spcPct val="115000"/>
              </a:lnSpc>
              <a:spcBef>
                <a:spcPts val="1600"/>
              </a:spcBef>
              <a:spcAft>
                <a:spcPts val="0"/>
              </a:spcAft>
              <a:buNone/>
            </a:pPr>
            <a:r>
              <a:rPr lang="fr-FR" sz="2000">
                <a:solidFill>
                  <a:srgbClr val="202124"/>
                </a:solidFill>
                <a:highlight>
                  <a:srgbClr val="FFFFFF"/>
                </a:highlight>
                <a:latin typeface="Poppins"/>
                <a:ea typeface="Poppins"/>
                <a:cs typeface="Poppins"/>
                <a:sym typeface="Poppins"/>
              </a:rPr>
              <a:t>Exemple : </a:t>
            </a:r>
            <a:r>
              <a:rPr b="1" lang="fr-FR" sz="2000">
                <a:solidFill>
                  <a:srgbClr val="202124"/>
                </a:solidFill>
                <a:highlight>
                  <a:srgbClr val="FFFFFF"/>
                </a:highlight>
                <a:latin typeface="Poppins"/>
                <a:ea typeface="Poppins"/>
                <a:cs typeface="Poppins"/>
                <a:sym typeface="Poppins"/>
              </a:rPr>
              <a:t>def </a:t>
            </a:r>
            <a:r>
              <a:rPr lang="fr-FR" sz="2000">
                <a:solidFill>
                  <a:srgbClr val="202124"/>
                </a:solidFill>
                <a:highlight>
                  <a:srgbClr val="FFFFFF"/>
                </a:highlight>
                <a:latin typeface="Poppins"/>
                <a:ea typeface="Poppins"/>
                <a:cs typeface="Poppins"/>
                <a:sym typeface="Poppins"/>
              </a:rPr>
              <a:t>maFonction():</a:t>
            </a:r>
            <a:endParaRPr sz="2000">
              <a:solidFill>
                <a:srgbClr val="202124"/>
              </a:solidFill>
              <a:highlight>
                <a:srgbClr val="FFFFFF"/>
              </a:highlight>
              <a:latin typeface="Poppins"/>
              <a:ea typeface="Poppins"/>
              <a:cs typeface="Poppins"/>
              <a:sym typeface="Poppins"/>
            </a:endParaRPr>
          </a:p>
          <a:p>
            <a:pPr indent="0" lvl="0" marL="0" rtl="0" algn="l">
              <a:lnSpc>
                <a:spcPct val="115000"/>
              </a:lnSpc>
              <a:spcBef>
                <a:spcPts val="1600"/>
              </a:spcBef>
              <a:spcAft>
                <a:spcPts val="1600"/>
              </a:spcAft>
              <a:buNone/>
            </a:pPr>
            <a:r>
              <a:rPr lang="fr-FR" sz="2000">
                <a:solidFill>
                  <a:srgbClr val="202124"/>
                </a:solidFill>
                <a:highlight>
                  <a:srgbClr val="FFFFFF"/>
                </a:highlight>
                <a:latin typeface="Poppins"/>
                <a:ea typeface="Poppins"/>
                <a:cs typeface="Poppins"/>
                <a:sym typeface="Poppins"/>
              </a:rPr>
              <a:t>Pour appeler cette fonction, il suffit d’écrire : </a:t>
            </a:r>
            <a:r>
              <a:rPr b="1" lang="fr-FR" sz="2000">
                <a:solidFill>
                  <a:srgbClr val="202124"/>
                </a:solidFill>
                <a:highlight>
                  <a:srgbClr val="FFFFFF"/>
                </a:highlight>
                <a:latin typeface="Poppins"/>
                <a:ea typeface="Poppins"/>
                <a:cs typeface="Poppins"/>
                <a:sym typeface="Poppins"/>
              </a:rPr>
              <a:t>maFonction</a:t>
            </a:r>
            <a:r>
              <a:rPr lang="fr-FR" sz="2000">
                <a:solidFill>
                  <a:srgbClr val="202124"/>
                </a:solidFill>
                <a:highlight>
                  <a:srgbClr val="FFFFFF"/>
                </a:highlight>
                <a:latin typeface="Poppins"/>
                <a:ea typeface="Poppins"/>
                <a:cs typeface="Poppins"/>
                <a:sym typeface="Poppins"/>
              </a:rPr>
              <a:t>()</a:t>
            </a:r>
            <a:endParaRPr sz="2000">
              <a:solidFill>
                <a:srgbClr val="202124"/>
              </a:solidFill>
              <a:highlight>
                <a:srgbClr val="FFFFFF"/>
              </a:highlight>
              <a:latin typeface="Poppins"/>
              <a:ea typeface="Poppins"/>
              <a:cs typeface="Poppins"/>
              <a:sym typeface="Poppi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72bd8814eb_0_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fr-FR">
                <a:solidFill>
                  <a:schemeClr val="accent1"/>
                </a:solidFill>
                <a:latin typeface="Century Gothic"/>
                <a:ea typeface="Century Gothic"/>
                <a:cs typeface="Century Gothic"/>
                <a:sym typeface="Century Gothic"/>
              </a:rPr>
              <a:t>9. </a:t>
            </a:r>
            <a:r>
              <a:rPr b="1" lang="fr-FR">
                <a:solidFill>
                  <a:schemeClr val="accent1"/>
                </a:solidFill>
                <a:latin typeface="Century Gothic"/>
                <a:ea typeface="Century Gothic"/>
                <a:cs typeface="Century Gothic"/>
                <a:sym typeface="Century Gothic"/>
              </a:rPr>
              <a:t>Les fonctions usuelles :</a:t>
            </a:r>
            <a:endParaRPr b="1">
              <a:solidFill>
                <a:schemeClr val="accent1"/>
              </a:solidFill>
              <a:latin typeface="Century Gothic"/>
              <a:ea typeface="Century Gothic"/>
              <a:cs typeface="Century Gothic"/>
              <a:sym typeface="Century Gothic"/>
            </a:endParaRPr>
          </a:p>
        </p:txBody>
      </p:sp>
      <p:sp>
        <p:nvSpPr>
          <p:cNvPr id="260" name="Google Shape;260;g172bd8814eb_0_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228600" rtl="0" algn="just">
              <a:lnSpc>
                <a:spcPct val="115000"/>
              </a:lnSpc>
              <a:spcBef>
                <a:spcPts val="1200"/>
              </a:spcBef>
              <a:spcAft>
                <a:spcPts val="0"/>
              </a:spcAft>
              <a:buClr>
                <a:schemeClr val="dk1"/>
              </a:buClr>
              <a:buSzPts val="1100"/>
              <a:buFont typeface="Arial"/>
              <a:buNone/>
            </a:pPr>
            <a:r>
              <a:rPr lang="fr-FR">
                <a:solidFill>
                  <a:srgbClr val="111111"/>
                </a:solidFill>
                <a:highlight>
                  <a:srgbClr val="FFFFFF"/>
                </a:highlight>
              </a:rPr>
              <a:t>Une fonction Python est un ensemble d’instructions, regroupées dans un bloc de code, que nous pouvons utiliser plusieurs fois dans une variété de contextes.</a:t>
            </a:r>
            <a:endParaRPr>
              <a:solidFill>
                <a:srgbClr val="111111"/>
              </a:solidFill>
              <a:highlight>
                <a:srgbClr val="FFFFFF"/>
              </a:highlight>
            </a:endParaRPr>
          </a:p>
          <a:p>
            <a:pPr indent="0" lvl="0" marL="228600" rtl="0" algn="just">
              <a:lnSpc>
                <a:spcPct val="115000"/>
              </a:lnSpc>
              <a:spcBef>
                <a:spcPts val="1200"/>
              </a:spcBef>
              <a:spcAft>
                <a:spcPts val="0"/>
              </a:spcAft>
              <a:buClr>
                <a:schemeClr val="dk1"/>
              </a:buClr>
              <a:buSzPts val="1100"/>
              <a:buFont typeface="Arial"/>
              <a:buNone/>
            </a:pPr>
            <a:r>
              <a:rPr lang="fr-FR">
                <a:solidFill>
                  <a:srgbClr val="111111"/>
                </a:solidFill>
                <a:highlight>
                  <a:srgbClr val="FFFFFF"/>
                </a:highlight>
              </a:rPr>
              <a:t>Exemple:</a:t>
            </a:r>
            <a:r>
              <a:rPr b="1" lang="fr-FR">
                <a:solidFill>
                  <a:srgbClr val="111111"/>
                </a:solidFill>
                <a:highlight>
                  <a:srgbClr val="FFFFFF"/>
                </a:highlight>
              </a:rPr>
              <a:t> print(), input(), str(), int(), float(), enumerate(), range() et help()</a:t>
            </a:r>
            <a:r>
              <a:rPr lang="fr-FR">
                <a:solidFill>
                  <a:srgbClr val="111111"/>
                </a:solidFill>
                <a:highlight>
                  <a:srgbClr val="FFFFFF"/>
                </a:highlight>
              </a:rPr>
              <a:t>.</a:t>
            </a:r>
            <a:endParaRPr>
              <a:solidFill>
                <a:srgbClr val="111111"/>
              </a:solidFill>
              <a:highlight>
                <a:srgbClr val="FFFFFF"/>
              </a:highlight>
            </a:endParaRPr>
          </a:p>
          <a:p>
            <a:pPr indent="0" lvl="0" marL="0" rtl="0" algn="l">
              <a:spcBef>
                <a:spcPts val="1200"/>
              </a:spcBef>
              <a:spcAft>
                <a:spcPts val="1600"/>
              </a:spcAft>
              <a:buNone/>
            </a:pPr>
            <a:r>
              <a:t/>
            </a:r>
            <a:endParaRPr sz="3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fr-FR">
                <a:solidFill>
                  <a:srgbClr val="0000FF"/>
                </a:solidFill>
                <a:latin typeface="Century Gothic"/>
                <a:ea typeface="Century Gothic"/>
                <a:cs typeface="Century Gothic"/>
                <a:sym typeface="Century Gothic"/>
              </a:rPr>
              <a:t>2. </a:t>
            </a:r>
            <a:r>
              <a:rPr b="1" lang="fr-FR">
                <a:solidFill>
                  <a:srgbClr val="0000FF"/>
                </a:solidFill>
                <a:latin typeface="Century Gothic"/>
                <a:ea typeface="Century Gothic"/>
                <a:cs typeface="Century Gothic"/>
                <a:sym typeface="Century Gothic"/>
              </a:rPr>
              <a:t>Définitions de principaux éléments d’un langage de programmation</a:t>
            </a:r>
            <a:endParaRPr b="1">
              <a:solidFill>
                <a:srgbClr val="0000FF"/>
              </a:solidFill>
              <a:latin typeface="Century Gothic"/>
              <a:ea typeface="Century Gothic"/>
              <a:cs typeface="Century Gothic"/>
              <a:sym typeface="Century Gothic"/>
            </a:endParaRPr>
          </a:p>
        </p:txBody>
      </p:sp>
      <p:sp>
        <p:nvSpPr>
          <p:cNvPr id="81" name="Google Shape;81;p3"/>
          <p:cNvSpPr txBox="1"/>
          <p:nvPr>
            <p:ph idx="1" type="body"/>
          </p:nvPr>
        </p:nvSpPr>
        <p:spPr>
          <a:xfrm>
            <a:off x="838200" y="1898300"/>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b="1" lang="fr-FR">
                <a:solidFill>
                  <a:schemeClr val="dk1"/>
                </a:solidFill>
                <a:latin typeface="Century Gothic"/>
                <a:ea typeface="Century Gothic"/>
                <a:cs typeface="Century Gothic"/>
                <a:sym typeface="Century Gothic"/>
              </a:rPr>
              <a:t> </a:t>
            </a:r>
            <a:r>
              <a:rPr b="1" lang="fr-FR">
                <a:solidFill>
                  <a:schemeClr val="dk1"/>
                </a:solidFill>
                <a:latin typeface="Century Gothic"/>
                <a:ea typeface="Century Gothic"/>
                <a:cs typeface="Century Gothic"/>
                <a:sym typeface="Century Gothic"/>
              </a:rPr>
              <a:t>Les règles de </a:t>
            </a:r>
            <a:r>
              <a:rPr b="1" lang="fr-FR">
                <a:solidFill>
                  <a:schemeClr val="dk1"/>
                </a:solidFill>
                <a:latin typeface="Century Gothic"/>
                <a:ea typeface="Century Gothic"/>
                <a:cs typeface="Century Gothic"/>
                <a:sym typeface="Century Gothic"/>
              </a:rPr>
              <a:t>syntaxe</a:t>
            </a:r>
            <a:r>
              <a:rPr b="1" lang="fr-FR">
                <a:solidFill>
                  <a:schemeClr val="dk1"/>
                </a:solidFill>
                <a:latin typeface="Century Gothic"/>
                <a:ea typeface="Century Gothic"/>
                <a:cs typeface="Century Gothic"/>
                <a:sym typeface="Century Gothic"/>
              </a:rPr>
              <a:t> </a:t>
            </a:r>
            <a:r>
              <a:rPr lang="fr-FR">
                <a:solidFill>
                  <a:schemeClr val="dk1"/>
                </a:solidFill>
                <a:latin typeface="Century Gothic"/>
                <a:ea typeface="Century Gothic"/>
                <a:cs typeface="Century Gothic"/>
                <a:sym typeface="Century Gothic"/>
              </a:rPr>
              <a:t>: </a:t>
            </a:r>
            <a:r>
              <a:rPr i="0" lang="fr-FR">
                <a:solidFill>
                  <a:schemeClr val="dk1"/>
                </a:solidFill>
                <a:latin typeface="Century Gothic"/>
                <a:ea typeface="Century Gothic"/>
                <a:cs typeface="Century Gothic"/>
                <a:sym typeface="Century Gothic"/>
              </a:rPr>
              <a:t>elles régissent les différentes manières dont les éléments du langage peuvent être combinés pour obtenir des programmes.</a:t>
            </a:r>
            <a:endParaRPr i="0">
              <a:solidFill>
                <a:schemeClr val="dk1"/>
              </a:solidFill>
              <a:latin typeface="Century Gothic"/>
              <a:ea typeface="Century Gothic"/>
              <a:cs typeface="Century Gothic"/>
              <a:sym typeface="Century Gothic"/>
            </a:endParaRPr>
          </a:p>
          <a:p>
            <a:pPr indent="0" lvl="0" marL="228600" rtl="0" algn="l">
              <a:lnSpc>
                <a:spcPct val="90000"/>
              </a:lnSpc>
              <a:spcBef>
                <a:spcPts val="0"/>
              </a:spcBef>
              <a:spcAft>
                <a:spcPts val="0"/>
              </a:spcAft>
              <a:buNone/>
            </a:pPr>
            <a:r>
              <a:t/>
            </a:r>
            <a:endParaRPr>
              <a:solidFill>
                <a:schemeClr val="dk1"/>
              </a:solidFill>
              <a:latin typeface="Century Gothic"/>
              <a:ea typeface="Century Gothic"/>
              <a:cs typeface="Century Gothic"/>
              <a:sym typeface="Century Gothic"/>
            </a:endParaRPr>
          </a:p>
          <a:p>
            <a:pPr indent="-228600" lvl="0" marL="228600" rtl="0" algn="l">
              <a:lnSpc>
                <a:spcPct val="90000"/>
              </a:lnSpc>
              <a:spcBef>
                <a:spcPts val="1000"/>
              </a:spcBef>
              <a:spcAft>
                <a:spcPts val="0"/>
              </a:spcAft>
              <a:buSzPts val="2800"/>
              <a:buChar char="●"/>
            </a:pPr>
            <a:r>
              <a:rPr b="1" lang="fr-FR">
                <a:solidFill>
                  <a:schemeClr val="dk1"/>
                </a:solidFill>
                <a:latin typeface="Century Gothic"/>
                <a:ea typeface="Century Gothic"/>
                <a:cs typeface="Century Gothic"/>
                <a:sym typeface="Century Gothic"/>
              </a:rPr>
              <a:t>Le vocabulaire </a:t>
            </a:r>
            <a:r>
              <a:rPr lang="fr-FR">
                <a:solidFill>
                  <a:schemeClr val="dk1"/>
                </a:solidFill>
                <a:latin typeface="Century Gothic"/>
                <a:ea typeface="Century Gothic"/>
                <a:cs typeface="Century Gothic"/>
                <a:sym typeface="Century Gothic"/>
              </a:rPr>
              <a:t>: il </a:t>
            </a:r>
            <a:r>
              <a:rPr i="0" lang="fr-FR">
                <a:solidFill>
                  <a:schemeClr val="dk1"/>
                </a:solidFill>
                <a:latin typeface="Century Gothic"/>
                <a:ea typeface="Century Gothic"/>
                <a:cs typeface="Century Gothic"/>
                <a:sym typeface="Century Gothic"/>
              </a:rPr>
              <a:t>représente l'ensemble</a:t>
            </a:r>
            <a:r>
              <a:rPr lang="fr-FR">
                <a:solidFill>
                  <a:schemeClr val="dk1"/>
                </a:solidFill>
                <a:latin typeface="Century Gothic"/>
                <a:ea typeface="Century Gothic"/>
                <a:cs typeface="Century Gothic"/>
                <a:sym typeface="Century Gothic"/>
              </a:rPr>
              <a:t> </a:t>
            </a:r>
            <a:r>
              <a:rPr i="0" lang="fr-FR">
                <a:solidFill>
                  <a:schemeClr val="dk1"/>
                </a:solidFill>
                <a:latin typeface="Century Gothic"/>
                <a:ea typeface="Century Gothic"/>
                <a:cs typeface="Century Gothic"/>
                <a:sym typeface="Century Gothic"/>
              </a:rPr>
              <a:t>des </a:t>
            </a:r>
            <a:r>
              <a:rPr i="0" lang="fr-FR" strike="noStrike">
                <a:solidFill>
                  <a:schemeClr val="dk1"/>
                </a:solidFill>
                <a:uFill>
                  <a:noFill/>
                </a:uFill>
                <a:latin typeface="Century Gothic"/>
                <a:ea typeface="Century Gothic"/>
                <a:cs typeface="Century Gothic"/>
                <a:sym typeface="Century Gothic"/>
                <a:hlinkClick r:id="rId3">
                  <a:extLst>
                    <a:ext uri="{A12FA001-AC4F-418D-AE19-62706E023703}">
                      <ahyp:hlinkClr val="tx"/>
                    </a:ext>
                  </a:extLst>
                </a:hlinkClick>
              </a:rPr>
              <a:t>instructions</a:t>
            </a:r>
            <a:r>
              <a:rPr lang="fr-FR">
                <a:solidFill>
                  <a:schemeClr val="dk1"/>
                </a:solidFill>
                <a:latin typeface="Century Gothic"/>
                <a:ea typeface="Century Gothic"/>
                <a:cs typeface="Century Gothic"/>
                <a:sym typeface="Century Gothic"/>
              </a:rPr>
              <a:t> </a:t>
            </a:r>
            <a:r>
              <a:rPr i="0" lang="fr-FR">
                <a:solidFill>
                  <a:schemeClr val="dk1"/>
                </a:solidFill>
                <a:latin typeface="Century Gothic"/>
                <a:ea typeface="Century Gothic"/>
                <a:cs typeface="Century Gothic"/>
                <a:sym typeface="Century Gothic"/>
              </a:rPr>
              <a:t>construites d’après des </a:t>
            </a:r>
            <a:r>
              <a:rPr i="1" lang="fr-FR">
                <a:solidFill>
                  <a:schemeClr val="dk1"/>
                </a:solidFill>
                <a:latin typeface="Century Gothic"/>
                <a:ea typeface="Century Gothic"/>
                <a:cs typeface="Century Gothic"/>
                <a:sym typeface="Century Gothic"/>
              </a:rPr>
              <a:t>symboles.</a:t>
            </a:r>
            <a:endParaRPr>
              <a:solidFill>
                <a:schemeClr val="dk1"/>
              </a:solidFill>
              <a:latin typeface="Century Gothic"/>
              <a:ea typeface="Century Gothic"/>
              <a:cs typeface="Century Gothic"/>
              <a:sym typeface="Century Gothic"/>
            </a:endParaRPr>
          </a:p>
          <a:p>
            <a:pPr indent="0" lvl="0" marL="228600" rtl="0" algn="l">
              <a:lnSpc>
                <a:spcPct val="90000"/>
              </a:lnSpc>
              <a:spcBef>
                <a:spcPts val="1000"/>
              </a:spcBef>
              <a:spcAft>
                <a:spcPts val="0"/>
              </a:spcAft>
              <a:buNone/>
            </a:pPr>
            <a:r>
              <a:t/>
            </a:r>
            <a:endParaRPr>
              <a:solidFill>
                <a:schemeClr val="dk1"/>
              </a:solidFill>
              <a:latin typeface="Century Gothic"/>
              <a:ea typeface="Century Gothic"/>
              <a:cs typeface="Century Gothic"/>
              <a:sym typeface="Century Gothic"/>
            </a:endParaRPr>
          </a:p>
          <a:p>
            <a:pPr indent="-228600" lvl="0" marL="228600" rtl="0" algn="l">
              <a:lnSpc>
                <a:spcPct val="90000"/>
              </a:lnSpc>
              <a:spcBef>
                <a:spcPts val="1000"/>
              </a:spcBef>
              <a:spcAft>
                <a:spcPts val="1600"/>
              </a:spcAft>
              <a:buSzPts val="2800"/>
              <a:buChar char="●"/>
            </a:pPr>
            <a:r>
              <a:rPr b="1" i="1" lang="fr-FR">
                <a:solidFill>
                  <a:schemeClr val="dk1"/>
                </a:solidFill>
                <a:latin typeface="Century Gothic"/>
                <a:ea typeface="Century Gothic"/>
                <a:cs typeface="Century Gothic"/>
                <a:sym typeface="Century Gothic"/>
              </a:rPr>
              <a:t> </a:t>
            </a:r>
            <a:r>
              <a:rPr b="1" i="1" lang="fr-FR">
                <a:solidFill>
                  <a:schemeClr val="dk1"/>
                </a:solidFill>
                <a:latin typeface="Century Gothic"/>
                <a:ea typeface="Century Gothic"/>
                <a:cs typeface="Century Gothic"/>
                <a:sym typeface="Century Gothic"/>
              </a:rPr>
              <a:t>La sémantique </a:t>
            </a:r>
            <a:r>
              <a:rPr i="1" lang="fr-FR">
                <a:solidFill>
                  <a:schemeClr val="dk1"/>
                </a:solidFill>
                <a:latin typeface="Century Gothic"/>
                <a:ea typeface="Century Gothic"/>
                <a:cs typeface="Century Gothic"/>
                <a:sym typeface="Century Gothic"/>
              </a:rPr>
              <a:t>: </a:t>
            </a:r>
            <a:r>
              <a:rPr i="0" lang="fr-FR">
                <a:solidFill>
                  <a:schemeClr val="dk1"/>
                </a:solidFill>
                <a:latin typeface="Century Gothic"/>
                <a:ea typeface="Century Gothic"/>
                <a:cs typeface="Century Gothic"/>
                <a:sym typeface="Century Gothic"/>
              </a:rPr>
              <a:t>Les règles de </a:t>
            </a:r>
            <a:r>
              <a:rPr lang="fr-FR" strike="noStrike">
                <a:solidFill>
                  <a:schemeClr val="dk1"/>
                </a:solidFill>
                <a:uFill>
                  <a:noFill/>
                </a:uFill>
                <a:latin typeface="Century Gothic"/>
                <a:ea typeface="Century Gothic"/>
                <a:cs typeface="Century Gothic"/>
                <a:sym typeface="Century Gothic"/>
                <a:hlinkClick r:id="rId4">
                  <a:extLst>
                    <a:ext uri="{A12FA001-AC4F-418D-AE19-62706E023703}">
                      <ahyp:hlinkClr val="tx"/>
                    </a:ext>
                  </a:extLst>
                </a:hlinkClick>
              </a:rPr>
              <a:t>sémantique</a:t>
            </a:r>
            <a:r>
              <a:rPr lang="fr-FR">
                <a:solidFill>
                  <a:schemeClr val="dk1"/>
                </a:solidFill>
                <a:latin typeface="Century Gothic"/>
                <a:ea typeface="Century Gothic"/>
                <a:cs typeface="Century Gothic"/>
                <a:sym typeface="Century Gothic"/>
              </a:rPr>
              <a:t> </a:t>
            </a:r>
            <a:r>
              <a:rPr i="0" lang="fr-FR">
                <a:solidFill>
                  <a:schemeClr val="dk1"/>
                </a:solidFill>
                <a:latin typeface="Century Gothic"/>
                <a:ea typeface="Century Gothic"/>
                <a:cs typeface="Century Gothic"/>
                <a:sym typeface="Century Gothic"/>
              </a:rPr>
              <a:t>définissent le sens de chacune des phrases qui peuvent être construites dans le langage, en particulier quels seront les effets de la phrase lors de l'exécution du programme.</a:t>
            </a:r>
            <a:endParaRPr>
              <a:solidFill>
                <a:schemeClr val="dk1"/>
              </a:solidFill>
              <a:latin typeface="Century Gothic"/>
              <a:ea typeface="Century Gothic"/>
              <a:cs typeface="Century Gothic"/>
              <a:sym typeface="Century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72708b4ee6_5_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fr-FR">
                <a:solidFill>
                  <a:srgbClr val="0000FF"/>
                </a:solidFill>
                <a:latin typeface="Century Gothic"/>
                <a:ea typeface="Century Gothic"/>
                <a:cs typeface="Century Gothic"/>
                <a:sym typeface="Century Gothic"/>
              </a:rPr>
              <a:t>10. Une</a:t>
            </a:r>
            <a:r>
              <a:rPr b="1" lang="fr-FR">
                <a:solidFill>
                  <a:srgbClr val="0000FF"/>
                </a:solidFill>
                <a:latin typeface="Century Gothic"/>
                <a:ea typeface="Century Gothic"/>
                <a:cs typeface="Century Gothic"/>
                <a:sym typeface="Century Gothic"/>
              </a:rPr>
              <a:t> fonction Lambda</a:t>
            </a:r>
            <a:endParaRPr b="1">
              <a:solidFill>
                <a:srgbClr val="0000FF"/>
              </a:solidFill>
              <a:latin typeface="Century Gothic"/>
              <a:ea typeface="Century Gothic"/>
              <a:cs typeface="Century Gothic"/>
              <a:sym typeface="Century Gothic"/>
            </a:endParaRPr>
          </a:p>
        </p:txBody>
      </p:sp>
      <p:sp>
        <p:nvSpPr>
          <p:cNvPr id="267" name="Google Shape;267;g172708b4ee6_5_21"/>
          <p:cNvSpPr txBox="1"/>
          <p:nvPr>
            <p:ph idx="1" type="body"/>
          </p:nvPr>
        </p:nvSpPr>
        <p:spPr>
          <a:xfrm>
            <a:off x="838200" y="1825625"/>
            <a:ext cx="10515600" cy="22719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SzPts val="770"/>
              <a:buNone/>
            </a:pPr>
            <a:r>
              <a:rPr lang="fr-FR" sz="2050">
                <a:solidFill>
                  <a:srgbClr val="202124"/>
                </a:solidFill>
                <a:highlight>
                  <a:srgbClr val="FFFFFF"/>
                </a:highlight>
                <a:latin typeface="Poppins"/>
                <a:ea typeface="Poppins"/>
                <a:cs typeface="Poppins"/>
                <a:sym typeface="Poppins"/>
              </a:rPr>
              <a:t>La fonction lambda est une petite fonction contenant qu'une seule expression. Elle peut agir sous anonymat parce qu'elle ne nécessite aucun nom. Elles sont très utiles lorsqu'il faut effectuer des petites tâches avec moins de code.</a:t>
            </a:r>
            <a:endParaRPr sz="2050">
              <a:solidFill>
                <a:srgbClr val="202124"/>
              </a:solidFill>
              <a:highlight>
                <a:srgbClr val="FFFFFF"/>
              </a:highlight>
              <a:latin typeface="Poppins"/>
              <a:ea typeface="Poppins"/>
              <a:cs typeface="Poppins"/>
              <a:sym typeface="Poppins"/>
            </a:endParaRPr>
          </a:p>
          <a:p>
            <a:pPr indent="0" lvl="0" marL="0" rtl="0" algn="l">
              <a:lnSpc>
                <a:spcPct val="115000"/>
              </a:lnSpc>
              <a:spcBef>
                <a:spcPts val="1600"/>
              </a:spcBef>
              <a:spcAft>
                <a:spcPts val="0"/>
              </a:spcAft>
              <a:buSzPts val="770"/>
              <a:buNone/>
            </a:pPr>
            <a:r>
              <a:rPr lang="fr-FR" sz="1999">
                <a:solidFill>
                  <a:srgbClr val="000000"/>
                </a:solidFill>
                <a:highlight>
                  <a:srgbClr val="FFFFFF"/>
                </a:highlight>
                <a:latin typeface="Poppins"/>
                <a:ea typeface="Poppins"/>
                <a:cs typeface="Poppins"/>
                <a:sym typeface="Poppins"/>
              </a:rPr>
              <a:t>Il arrive souvent qu’une fonction lambda soit passée en argument à une autre fonction.</a:t>
            </a:r>
            <a:endParaRPr sz="1999">
              <a:solidFill>
                <a:srgbClr val="000000"/>
              </a:solidFill>
              <a:highlight>
                <a:srgbClr val="FFFFFF"/>
              </a:highlight>
              <a:latin typeface="Poppins"/>
              <a:ea typeface="Poppins"/>
              <a:cs typeface="Poppins"/>
              <a:sym typeface="Poppins"/>
            </a:endParaRPr>
          </a:p>
          <a:p>
            <a:pPr indent="0" lvl="0" marL="0" rtl="0" algn="l">
              <a:lnSpc>
                <a:spcPct val="115000"/>
              </a:lnSpc>
              <a:spcBef>
                <a:spcPts val="1200"/>
              </a:spcBef>
              <a:spcAft>
                <a:spcPts val="1600"/>
              </a:spcAft>
              <a:buSzPts val="770"/>
              <a:buNone/>
            </a:pPr>
            <a:r>
              <a:t/>
            </a:r>
            <a:endParaRPr sz="2050">
              <a:solidFill>
                <a:srgbClr val="202124"/>
              </a:solidFill>
              <a:highlight>
                <a:srgbClr val="FFFFFF"/>
              </a:highlight>
              <a:latin typeface="Poppins"/>
              <a:ea typeface="Poppins"/>
              <a:cs typeface="Poppins"/>
              <a:sym typeface="Poppins"/>
            </a:endParaRPr>
          </a:p>
        </p:txBody>
      </p:sp>
      <p:pic>
        <p:nvPicPr>
          <p:cNvPr id="268" name="Google Shape;268;g172708b4ee6_5_21"/>
          <p:cNvPicPr preferRelativeResize="0"/>
          <p:nvPr/>
        </p:nvPicPr>
        <p:blipFill>
          <a:blip r:embed="rId3">
            <a:alphaModFix/>
          </a:blip>
          <a:stretch>
            <a:fillRect/>
          </a:stretch>
        </p:blipFill>
        <p:spPr>
          <a:xfrm>
            <a:off x="3598000" y="3660925"/>
            <a:ext cx="5529475" cy="2730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72708b4ee6_5_30"/>
          <p:cNvSpPr txBox="1"/>
          <p:nvPr>
            <p:ph type="title"/>
          </p:nvPr>
        </p:nvSpPr>
        <p:spPr>
          <a:xfrm>
            <a:off x="562125" y="437775"/>
            <a:ext cx="10515600" cy="1325700"/>
          </a:xfrm>
          <a:prstGeom prst="rect">
            <a:avLst/>
          </a:prstGeom>
        </p:spPr>
        <p:txBody>
          <a:bodyPr anchorCtr="0" anchor="ctr" bIns="45700" lIns="91425" spcFirstLastPara="1" rIns="91425" wrap="square" tIns="45700">
            <a:normAutofit/>
          </a:bodyPr>
          <a:lstStyle/>
          <a:p>
            <a:pPr indent="-228600" lvl="0" marL="914400" rtl="0" algn="l">
              <a:lnSpc>
                <a:spcPct val="115000"/>
              </a:lnSpc>
              <a:spcBef>
                <a:spcPts val="1200"/>
              </a:spcBef>
              <a:spcAft>
                <a:spcPts val="1200"/>
              </a:spcAft>
              <a:buClr>
                <a:schemeClr val="dk1"/>
              </a:buClr>
              <a:buSzPts val="1100"/>
              <a:buFont typeface="Arial"/>
              <a:buNone/>
            </a:pPr>
            <a:r>
              <a:rPr b="1" lang="fr-FR">
                <a:solidFill>
                  <a:srgbClr val="0000FF"/>
                </a:solidFill>
                <a:latin typeface="Century Gothic"/>
                <a:ea typeface="Century Gothic"/>
                <a:cs typeface="Century Gothic"/>
                <a:sym typeface="Century Gothic"/>
              </a:rPr>
              <a:t>11. GESTION D’EXCEPTIONS</a:t>
            </a:r>
            <a:endParaRPr b="1">
              <a:solidFill>
                <a:srgbClr val="0000FF"/>
              </a:solidFill>
              <a:latin typeface="Century Gothic"/>
              <a:ea typeface="Century Gothic"/>
              <a:cs typeface="Century Gothic"/>
              <a:sym typeface="Century Gothic"/>
            </a:endParaRPr>
          </a:p>
        </p:txBody>
      </p:sp>
      <p:sp>
        <p:nvSpPr>
          <p:cNvPr id="275" name="Google Shape;275;g172708b4ee6_5_30"/>
          <p:cNvSpPr txBox="1"/>
          <p:nvPr>
            <p:ph idx="1" type="body"/>
          </p:nvPr>
        </p:nvSpPr>
        <p:spPr>
          <a:xfrm>
            <a:off x="838200" y="18449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500"/>
              </a:spcBef>
              <a:spcAft>
                <a:spcPts val="0"/>
              </a:spcAft>
              <a:buClr>
                <a:schemeClr val="dk1"/>
              </a:buClr>
              <a:buSzPts val="1100"/>
              <a:buFont typeface="Arial"/>
              <a:buNone/>
            </a:pPr>
            <a:r>
              <a:rPr lang="fr-FR">
                <a:solidFill>
                  <a:srgbClr val="404040"/>
                </a:solidFill>
                <a:highlight>
                  <a:srgbClr val="FCFCFC"/>
                </a:highlight>
                <a:latin typeface="Poppins"/>
                <a:ea typeface="Poppins"/>
                <a:cs typeface="Poppins"/>
                <a:sym typeface="Poppins"/>
              </a:rPr>
              <a:t> Une exception est un objet qui contient des informations sur le contexte de l’erreur. Lorsqu’une exception survient et qu’elle n’est pas traitée, alors elle produit une interruption du programme et elle affiche sur la sortie standard un message.</a:t>
            </a:r>
            <a:endParaRPr>
              <a:solidFill>
                <a:srgbClr val="404040"/>
              </a:solidFill>
              <a:highlight>
                <a:srgbClr val="FCFCFC"/>
              </a:highlight>
              <a:latin typeface="Poppins"/>
              <a:ea typeface="Poppins"/>
              <a:cs typeface="Poppins"/>
              <a:sym typeface="Poppins"/>
            </a:endParaRPr>
          </a:p>
          <a:p>
            <a:pPr indent="0" lvl="0" marL="0" rtl="0" algn="l">
              <a:lnSpc>
                <a:spcPct val="115000"/>
              </a:lnSpc>
              <a:spcBef>
                <a:spcPts val="500"/>
              </a:spcBef>
              <a:spcAft>
                <a:spcPts val="0"/>
              </a:spcAft>
              <a:buClr>
                <a:schemeClr val="dk1"/>
              </a:buClr>
              <a:buSzPts val="1100"/>
              <a:buFont typeface="Arial"/>
              <a:buNone/>
            </a:pPr>
            <a:r>
              <a:rPr lang="fr-FR">
                <a:solidFill>
                  <a:srgbClr val="404040"/>
                </a:solidFill>
                <a:highlight>
                  <a:srgbClr val="FCFCFC"/>
                </a:highlight>
                <a:latin typeface="Poppins"/>
                <a:ea typeface="Poppins"/>
                <a:cs typeface="Poppins"/>
                <a:sym typeface="Poppins"/>
              </a:rPr>
              <a:t>Les erreurs en Python sont </a:t>
            </a:r>
            <a:r>
              <a:rPr lang="fr-FR">
                <a:solidFill>
                  <a:srgbClr val="404040"/>
                </a:solidFill>
                <a:highlight>
                  <a:srgbClr val="FCFCFC"/>
                </a:highlight>
                <a:latin typeface="Poppins"/>
                <a:ea typeface="Poppins"/>
                <a:cs typeface="Poppins"/>
                <a:sym typeface="Poppins"/>
              </a:rPr>
              <a:t>gérés</a:t>
            </a:r>
            <a:r>
              <a:rPr lang="fr-FR">
                <a:solidFill>
                  <a:srgbClr val="404040"/>
                </a:solidFill>
                <a:highlight>
                  <a:srgbClr val="FCFCFC"/>
                </a:highlight>
                <a:latin typeface="Poppins"/>
                <a:ea typeface="Poppins"/>
                <a:cs typeface="Poppins"/>
                <a:sym typeface="Poppins"/>
              </a:rPr>
              <a:t> par le bloc :</a:t>
            </a:r>
            <a:endParaRPr>
              <a:solidFill>
                <a:srgbClr val="404040"/>
              </a:solidFill>
              <a:highlight>
                <a:srgbClr val="FCFCFC"/>
              </a:highlight>
              <a:latin typeface="Poppins"/>
              <a:ea typeface="Poppins"/>
              <a:cs typeface="Poppins"/>
              <a:sym typeface="Poppins"/>
            </a:endParaRPr>
          </a:p>
          <a:p>
            <a:pPr indent="0" lvl="0" marL="0" rtl="0" algn="l">
              <a:lnSpc>
                <a:spcPct val="115000"/>
              </a:lnSpc>
              <a:spcBef>
                <a:spcPts val="500"/>
              </a:spcBef>
              <a:spcAft>
                <a:spcPts val="0"/>
              </a:spcAft>
              <a:buClr>
                <a:schemeClr val="dk1"/>
              </a:buClr>
              <a:buSzPts val="1100"/>
              <a:buFont typeface="Arial"/>
              <a:buNone/>
            </a:pPr>
            <a:r>
              <a:rPr lang="fr-FR">
                <a:solidFill>
                  <a:srgbClr val="C27BA0"/>
                </a:solidFill>
                <a:highlight>
                  <a:srgbClr val="FCFCFC"/>
                </a:highlight>
                <a:latin typeface="Poppins"/>
                <a:ea typeface="Poppins"/>
                <a:cs typeface="Poppins"/>
                <a:sym typeface="Poppins"/>
              </a:rPr>
              <a:t>try:......</a:t>
            </a:r>
            <a:endParaRPr>
              <a:solidFill>
                <a:srgbClr val="C27BA0"/>
              </a:solidFill>
              <a:highlight>
                <a:srgbClr val="FCFCFC"/>
              </a:highlight>
              <a:latin typeface="Poppins"/>
              <a:ea typeface="Poppins"/>
              <a:cs typeface="Poppins"/>
              <a:sym typeface="Poppins"/>
            </a:endParaRPr>
          </a:p>
          <a:p>
            <a:pPr indent="0" lvl="0" marL="0" rtl="0" algn="l">
              <a:lnSpc>
                <a:spcPct val="115000"/>
              </a:lnSpc>
              <a:spcBef>
                <a:spcPts val="500"/>
              </a:spcBef>
              <a:spcAft>
                <a:spcPts val="0"/>
              </a:spcAft>
              <a:buClr>
                <a:schemeClr val="dk1"/>
              </a:buClr>
              <a:buSzPts val="1100"/>
              <a:buFont typeface="Arial"/>
              <a:buNone/>
            </a:pPr>
            <a:r>
              <a:rPr lang="fr-FR">
                <a:solidFill>
                  <a:srgbClr val="C27BA0"/>
                </a:solidFill>
                <a:highlight>
                  <a:srgbClr val="FCFCFC"/>
                </a:highlight>
                <a:latin typeface="Poppins"/>
                <a:ea typeface="Poppins"/>
                <a:cs typeface="Poppins"/>
                <a:sym typeface="Poppins"/>
              </a:rPr>
              <a:t>except &lt;Type_d_erreur&gt;:...</a:t>
            </a:r>
            <a:endParaRPr>
              <a:solidFill>
                <a:srgbClr val="C27BA0"/>
              </a:solidFill>
              <a:highlight>
                <a:srgbClr val="FCFCFC"/>
              </a:highlight>
              <a:latin typeface="Poppins"/>
              <a:ea typeface="Poppins"/>
              <a:cs typeface="Poppins"/>
              <a:sym typeface="Poppins"/>
            </a:endParaRPr>
          </a:p>
          <a:p>
            <a:pPr indent="0" lvl="0" marL="0" rtl="0" algn="l">
              <a:lnSpc>
                <a:spcPct val="115000"/>
              </a:lnSpc>
              <a:spcBef>
                <a:spcPts val="500"/>
              </a:spcBef>
              <a:spcAft>
                <a:spcPts val="0"/>
              </a:spcAft>
              <a:buClr>
                <a:schemeClr val="dk1"/>
              </a:buClr>
              <a:buSzPts val="1100"/>
              <a:buFont typeface="Arial"/>
              <a:buNone/>
            </a:pPr>
            <a:r>
              <a:t/>
            </a:r>
            <a:endParaRPr>
              <a:solidFill>
                <a:srgbClr val="C27BA0"/>
              </a:solidFill>
              <a:highlight>
                <a:srgbClr val="FCFCFC"/>
              </a:highlight>
              <a:latin typeface="Poppins"/>
              <a:ea typeface="Poppins"/>
              <a:cs typeface="Poppins"/>
              <a:sym typeface="Poppins"/>
            </a:endParaRPr>
          </a:p>
          <a:p>
            <a:pPr indent="0" lvl="0" marL="0" rtl="0" algn="l">
              <a:lnSpc>
                <a:spcPct val="115000"/>
              </a:lnSpc>
              <a:spcBef>
                <a:spcPts val="500"/>
              </a:spcBef>
              <a:spcAft>
                <a:spcPts val="500"/>
              </a:spcAft>
              <a:buClr>
                <a:schemeClr val="dk1"/>
              </a:buClr>
              <a:buSzPts val="1100"/>
              <a:buFont typeface="Arial"/>
              <a:buNone/>
            </a:pPr>
            <a:r>
              <a:rPr lang="fr-FR">
                <a:solidFill>
                  <a:srgbClr val="C27BA0"/>
                </a:solidFill>
                <a:highlight>
                  <a:srgbClr val="FCFCFC"/>
                </a:highlight>
                <a:latin typeface="Poppins"/>
                <a:ea typeface="Poppins"/>
                <a:cs typeface="Poppins"/>
                <a:sym typeface="Poppins"/>
              </a:rPr>
              <a:t>Exple: —&gt;next</a:t>
            </a:r>
            <a:endParaRPr>
              <a:solidFill>
                <a:srgbClr val="C27BA0"/>
              </a:solidFill>
              <a:highlight>
                <a:srgbClr val="FCFCFC"/>
              </a:highlight>
              <a:latin typeface="Poppins"/>
              <a:ea typeface="Poppins"/>
              <a:cs typeface="Poppins"/>
              <a:sym typeface="Poppi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72bd8814eb_2_277"/>
          <p:cNvSpPr txBox="1"/>
          <p:nvPr>
            <p:ph type="title"/>
          </p:nvPr>
        </p:nvSpPr>
        <p:spPr>
          <a:xfrm>
            <a:off x="838200" y="365125"/>
            <a:ext cx="10515600" cy="4944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fr-FR">
                <a:solidFill>
                  <a:schemeClr val="accent1"/>
                </a:solidFill>
                <a:latin typeface="Century Gothic"/>
                <a:ea typeface="Century Gothic"/>
                <a:cs typeface="Century Gothic"/>
                <a:sym typeface="Century Gothic"/>
              </a:rPr>
              <a:t>Exception non </a:t>
            </a:r>
            <a:r>
              <a:rPr b="1" lang="fr-FR">
                <a:solidFill>
                  <a:schemeClr val="accent1"/>
                </a:solidFill>
                <a:latin typeface="Century Gothic"/>
                <a:ea typeface="Century Gothic"/>
                <a:cs typeface="Century Gothic"/>
                <a:sym typeface="Century Gothic"/>
              </a:rPr>
              <a:t>gérée</a:t>
            </a:r>
            <a:r>
              <a:rPr b="1" lang="fr-FR">
                <a:solidFill>
                  <a:schemeClr val="accent1"/>
                </a:solidFill>
                <a:latin typeface="Century Gothic"/>
                <a:ea typeface="Century Gothic"/>
                <a:cs typeface="Century Gothic"/>
                <a:sym typeface="Century Gothic"/>
              </a:rPr>
              <a:t> </a:t>
            </a:r>
            <a:r>
              <a:rPr b="1" lang="fr-FR"/>
              <a:t> </a:t>
            </a:r>
            <a:endParaRPr b="1"/>
          </a:p>
        </p:txBody>
      </p:sp>
      <p:sp>
        <p:nvSpPr>
          <p:cNvPr id="282" name="Google Shape;282;g172bd8814eb_2_277"/>
          <p:cNvSpPr txBox="1"/>
          <p:nvPr>
            <p:ph idx="1" type="body"/>
          </p:nvPr>
        </p:nvSpPr>
        <p:spPr>
          <a:xfrm>
            <a:off x="838200" y="1360850"/>
            <a:ext cx="10515600" cy="48159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rPr lang="fr-FR"/>
              <a:t> </a:t>
            </a:r>
            <a:endParaRPr/>
          </a:p>
        </p:txBody>
      </p:sp>
      <p:pic>
        <p:nvPicPr>
          <p:cNvPr id="283" name="Google Shape;283;g172bd8814eb_2_277"/>
          <p:cNvPicPr preferRelativeResize="0"/>
          <p:nvPr/>
        </p:nvPicPr>
        <p:blipFill>
          <a:blip r:embed="rId3">
            <a:alphaModFix/>
          </a:blip>
          <a:stretch>
            <a:fillRect/>
          </a:stretch>
        </p:blipFill>
        <p:spPr>
          <a:xfrm>
            <a:off x="913200" y="1020650"/>
            <a:ext cx="9687150" cy="56045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72bd8814eb_2_270"/>
          <p:cNvSpPr txBox="1"/>
          <p:nvPr>
            <p:ph type="title"/>
          </p:nvPr>
        </p:nvSpPr>
        <p:spPr>
          <a:xfrm>
            <a:off x="838200" y="365125"/>
            <a:ext cx="10515600" cy="673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fr-FR">
                <a:solidFill>
                  <a:schemeClr val="accent1"/>
                </a:solidFill>
                <a:latin typeface="Century Gothic"/>
                <a:ea typeface="Century Gothic"/>
                <a:cs typeface="Century Gothic"/>
                <a:sym typeface="Century Gothic"/>
              </a:rPr>
              <a:t>Exception gérer  </a:t>
            </a:r>
            <a:r>
              <a:rPr lang="fr-FR"/>
              <a:t>  </a:t>
            </a:r>
            <a:endParaRPr/>
          </a:p>
        </p:txBody>
      </p:sp>
      <p:sp>
        <p:nvSpPr>
          <p:cNvPr id="290" name="Google Shape;290;g172bd8814eb_2_270"/>
          <p:cNvSpPr txBox="1"/>
          <p:nvPr>
            <p:ph idx="1" type="body"/>
          </p:nvPr>
        </p:nvSpPr>
        <p:spPr>
          <a:xfrm>
            <a:off x="838200" y="1557825"/>
            <a:ext cx="10515600" cy="46191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rPr lang="fr-FR"/>
              <a:t>  </a:t>
            </a:r>
            <a:endParaRPr/>
          </a:p>
        </p:txBody>
      </p:sp>
      <p:pic>
        <p:nvPicPr>
          <p:cNvPr id="291" name="Google Shape;291;g172bd8814eb_2_270"/>
          <p:cNvPicPr preferRelativeResize="0"/>
          <p:nvPr/>
        </p:nvPicPr>
        <p:blipFill>
          <a:blip r:embed="rId3">
            <a:alphaModFix/>
          </a:blip>
          <a:stretch>
            <a:fillRect/>
          </a:stretch>
        </p:blipFill>
        <p:spPr>
          <a:xfrm>
            <a:off x="1253425" y="1557825"/>
            <a:ext cx="9633426" cy="4942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72708b4ee6_5_38"/>
          <p:cNvSpPr txBox="1"/>
          <p:nvPr>
            <p:ph type="title"/>
          </p:nvPr>
        </p:nvSpPr>
        <p:spPr>
          <a:xfrm>
            <a:off x="838200" y="563925"/>
            <a:ext cx="51480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fr-FR" sz="3500">
                <a:solidFill>
                  <a:srgbClr val="0000FF"/>
                </a:solidFill>
                <a:latin typeface="Century Gothic"/>
                <a:ea typeface="Century Gothic"/>
                <a:cs typeface="Century Gothic"/>
                <a:sym typeface="Century Gothic"/>
              </a:rPr>
              <a:t>12. </a:t>
            </a:r>
            <a:r>
              <a:rPr b="1" lang="fr-FR" sz="3500">
                <a:solidFill>
                  <a:srgbClr val="0000FF"/>
                </a:solidFill>
                <a:latin typeface="Century Gothic"/>
                <a:ea typeface="Century Gothic"/>
                <a:cs typeface="Century Gothic"/>
                <a:sym typeface="Century Gothic"/>
              </a:rPr>
              <a:t>GESTION DE FICHIER</a:t>
            </a:r>
            <a:endParaRPr b="1" sz="3500">
              <a:solidFill>
                <a:srgbClr val="0000FF"/>
              </a:solidFill>
              <a:latin typeface="Century Gothic"/>
              <a:ea typeface="Century Gothic"/>
              <a:cs typeface="Century Gothic"/>
              <a:sym typeface="Century Gothic"/>
            </a:endParaRPr>
          </a:p>
        </p:txBody>
      </p:sp>
      <p:sp>
        <p:nvSpPr>
          <p:cNvPr id="298" name="Google Shape;298;g172708b4ee6_5_38"/>
          <p:cNvSpPr txBox="1"/>
          <p:nvPr>
            <p:ph idx="1" type="body"/>
          </p:nvPr>
        </p:nvSpPr>
        <p:spPr>
          <a:xfrm>
            <a:off x="838200" y="2323725"/>
            <a:ext cx="10515600" cy="44628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rPr lang="fr-FR" sz="2500">
                <a:solidFill>
                  <a:schemeClr val="dk1"/>
                </a:solidFill>
                <a:highlight>
                  <a:srgbClr val="FFFFFF"/>
                </a:highlight>
                <a:latin typeface="Poppins"/>
                <a:ea typeface="Poppins"/>
                <a:cs typeface="Poppins"/>
                <a:sym typeface="Poppins"/>
              </a:rPr>
              <a:t>La gestion des fichiers en python permet d’interagir les fichiers de l'ordinateur en : </a:t>
            </a:r>
            <a:endParaRPr sz="2500">
              <a:solidFill>
                <a:schemeClr val="dk1"/>
              </a:solidFill>
              <a:highlight>
                <a:srgbClr val="FFFFFF"/>
              </a:highlight>
              <a:latin typeface="Poppins"/>
              <a:ea typeface="Poppins"/>
              <a:cs typeface="Poppins"/>
              <a:sym typeface="Poppins"/>
            </a:endParaRPr>
          </a:p>
          <a:p>
            <a:pPr indent="-387350" lvl="0" marL="457200" rtl="0" algn="l">
              <a:lnSpc>
                <a:spcPct val="150000"/>
              </a:lnSpc>
              <a:spcBef>
                <a:spcPts val="1600"/>
              </a:spcBef>
              <a:spcAft>
                <a:spcPts val="0"/>
              </a:spcAft>
              <a:buClr>
                <a:schemeClr val="dk1"/>
              </a:buClr>
              <a:buSzPts val="2500"/>
              <a:buFont typeface="Poppins"/>
              <a:buChar char="❏"/>
            </a:pPr>
            <a:r>
              <a:rPr lang="fr-FR" sz="2500">
                <a:solidFill>
                  <a:schemeClr val="dk1"/>
                </a:solidFill>
                <a:highlight>
                  <a:srgbClr val="FFFFFF"/>
                </a:highlight>
                <a:latin typeface="Poppins"/>
                <a:ea typeface="Poppins"/>
                <a:cs typeface="Poppins"/>
                <a:sym typeface="Poppins"/>
              </a:rPr>
              <a:t>Lecture  </a:t>
            </a:r>
            <a:r>
              <a:rPr lang="fr-FR" sz="1800">
                <a:solidFill>
                  <a:schemeClr val="dk1"/>
                </a:solidFill>
                <a:latin typeface="Courier New"/>
                <a:ea typeface="Courier New"/>
                <a:cs typeface="Courier New"/>
                <a:sym typeface="Courier New"/>
              </a:rPr>
              <a:t>fileobject =</a:t>
            </a:r>
            <a:r>
              <a:rPr lang="fr-FR" sz="1800">
                <a:solidFill>
                  <a:srgbClr val="555555"/>
                </a:solidFill>
                <a:highlight>
                  <a:srgbClr val="FFFFFF"/>
                </a:highlight>
                <a:latin typeface="Courier New"/>
                <a:ea typeface="Courier New"/>
                <a:cs typeface="Courier New"/>
                <a:sym typeface="Courier New"/>
              </a:rPr>
              <a:t> </a:t>
            </a:r>
            <a:r>
              <a:rPr lang="fr-FR" sz="1800">
                <a:solidFill>
                  <a:schemeClr val="dk1"/>
                </a:solidFill>
                <a:latin typeface="Courier New"/>
                <a:ea typeface="Courier New"/>
                <a:cs typeface="Courier New"/>
                <a:sym typeface="Courier New"/>
              </a:rPr>
              <a:t>open(filename, mode)</a:t>
            </a:r>
            <a:endParaRPr sz="1800">
              <a:solidFill>
                <a:schemeClr val="dk1"/>
              </a:solidFill>
              <a:highlight>
                <a:srgbClr val="FFFFFF"/>
              </a:highlight>
              <a:latin typeface="Poppins"/>
              <a:ea typeface="Poppins"/>
              <a:cs typeface="Poppins"/>
              <a:sym typeface="Poppins"/>
            </a:endParaRPr>
          </a:p>
          <a:p>
            <a:pPr indent="-387350" lvl="0" marL="457200" rtl="0" algn="l">
              <a:lnSpc>
                <a:spcPct val="150000"/>
              </a:lnSpc>
              <a:spcBef>
                <a:spcPts val="0"/>
              </a:spcBef>
              <a:spcAft>
                <a:spcPts val="0"/>
              </a:spcAft>
              <a:buClr>
                <a:schemeClr val="dk1"/>
              </a:buClr>
              <a:buSzPts val="2500"/>
              <a:buFont typeface="Poppins"/>
              <a:buChar char="❏"/>
            </a:pPr>
            <a:r>
              <a:rPr lang="fr-FR" sz="2500">
                <a:solidFill>
                  <a:schemeClr val="dk1"/>
                </a:solidFill>
                <a:highlight>
                  <a:srgbClr val="FFFFFF"/>
                </a:highlight>
                <a:latin typeface="Poppins"/>
                <a:ea typeface="Poppins"/>
                <a:cs typeface="Poppins"/>
                <a:sym typeface="Poppins"/>
              </a:rPr>
              <a:t>Modification (R/w)</a:t>
            </a:r>
            <a:endParaRPr sz="2500">
              <a:solidFill>
                <a:schemeClr val="dk1"/>
              </a:solidFill>
              <a:highlight>
                <a:srgbClr val="FFFFFF"/>
              </a:highlight>
              <a:latin typeface="Poppins"/>
              <a:ea typeface="Poppins"/>
              <a:cs typeface="Poppins"/>
              <a:sym typeface="Poppins"/>
            </a:endParaRPr>
          </a:p>
          <a:p>
            <a:pPr indent="-387350" lvl="0" marL="457200" rtl="0" algn="l">
              <a:lnSpc>
                <a:spcPct val="150000"/>
              </a:lnSpc>
              <a:spcBef>
                <a:spcPts val="0"/>
              </a:spcBef>
              <a:spcAft>
                <a:spcPts val="0"/>
              </a:spcAft>
              <a:buClr>
                <a:schemeClr val="dk1"/>
              </a:buClr>
              <a:buSzPts val="2500"/>
              <a:buFont typeface="Poppins"/>
              <a:buChar char="❏"/>
            </a:pPr>
            <a:r>
              <a:rPr lang="fr-FR" sz="2500">
                <a:solidFill>
                  <a:schemeClr val="dk1"/>
                </a:solidFill>
                <a:highlight>
                  <a:srgbClr val="FFFFFF"/>
                </a:highlight>
                <a:latin typeface="Poppins"/>
                <a:ea typeface="Poppins"/>
                <a:cs typeface="Poppins"/>
                <a:sym typeface="Poppins"/>
              </a:rPr>
              <a:t>Fermeture </a:t>
            </a:r>
            <a:r>
              <a:rPr lang="fr-FR" sz="1800">
                <a:solidFill>
                  <a:schemeClr val="dk1"/>
                </a:solidFill>
                <a:highlight>
                  <a:srgbClr val="FFFFFF"/>
                </a:highlight>
                <a:latin typeface="Courier New"/>
                <a:ea typeface="Courier New"/>
                <a:cs typeface="Courier New"/>
                <a:sym typeface="Courier New"/>
              </a:rPr>
              <a:t>file.close()</a:t>
            </a:r>
            <a:endParaRPr sz="1800">
              <a:solidFill>
                <a:schemeClr val="dk1"/>
              </a:solidFill>
              <a:highlight>
                <a:srgbClr val="FFFFFF"/>
              </a:highlight>
              <a:latin typeface="Poppins"/>
              <a:ea typeface="Poppins"/>
              <a:cs typeface="Poppins"/>
              <a:sym typeface="Poppi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72bd8814eb_6_27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200"/>
              </a:spcBef>
              <a:spcAft>
                <a:spcPts val="1200"/>
              </a:spcAft>
              <a:buNone/>
            </a:pPr>
            <a:r>
              <a:rPr b="1" lang="fr-FR">
                <a:solidFill>
                  <a:srgbClr val="0000FF"/>
                </a:solidFill>
                <a:latin typeface="Century Gothic"/>
                <a:ea typeface="Century Gothic"/>
                <a:cs typeface="Century Gothic"/>
                <a:sym typeface="Century Gothic"/>
              </a:rPr>
              <a:t>13. POO : concepts</a:t>
            </a:r>
            <a:endParaRPr b="1">
              <a:solidFill>
                <a:srgbClr val="0000FF"/>
              </a:solidFill>
              <a:latin typeface="Century Gothic"/>
              <a:ea typeface="Century Gothic"/>
              <a:cs typeface="Century Gothic"/>
              <a:sym typeface="Century Gothic"/>
            </a:endParaRPr>
          </a:p>
        </p:txBody>
      </p:sp>
      <p:sp>
        <p:nvSpPr>
          <p:cNvPr id="305" name="Google Shape;305;g172bd8814eb_6_27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62500" lnSpcReduction="20000"/>
          </a:bodyPr>
          <a:lstStyle/>
          <a:p>
            <a:pPr indent="-339725" lvl="0" marL="457200" rtl="0" algn="l">
              <a:lnSpc>
                <a:spcPct val="115000"/>
              </a:lnSpc>
              <a:spcBef>
                <a:spcPts val="0"/>
              </a:spcBef>
              <a:spcAft>
                <a:spcPts val="0"/>
              </a:spcAft>
              <a:buClr>
                <a:srgbClr val="424242"/>
              </a:buClr>
              <a:buSzPct val="107692"/>
              <a:buFont typeface="Poppins"/>
              <a:buChar char="●"/>
            </a:pPr>
            <a:r>
              <a:rPr b="1" lang="fr-FR">
                <a:solidFill>
                  <a:srgbClr val="424242"/>
                </a:solidFill>
                <a:latin typeface="Poppins"/>
                <a:ea typeface="Poppins"/>
                <a:cs typeface="Poppins"/>
                <a:sym typeface="Poppins"/>
              </a:rPr>
              <a:t>Classe </a:t>
            </a:r>
            <a:r>
              <a:rPr lang="fr-FR">
                <a:solidFill>
                  <a:srgbClr val="424242"/>
                </a:solidFill>
                <a:latin typeface="Poppins"/>
                <a:ea typeface="Poppins"/>
                <a:cs typeface="Poppins"/>
                <a:sym typeface="Poppins"/>
              </a:rPr>
              <a:t>: </a:t>
            </a:r>
            <a:r>
              <a:rPr lang="fr-FR" sz="2600">
                <a:solidFill>
                  <a:srgbClr val="424242"/>
                </a:solidFill>
                <a:latin typeface="Poppins"/>
                <a:ea typeface="Poppins"/>
                <a:cs typeface="Poppins"/>
                <a:sym typeface="Poppins"/>
              </a:rPr>
              <a:t>Une classe contient les plans ou le prototype à partir desquels les objets sont créés. C’est une entité logique qui contient des attributs et des méthodes.</a:t>
            </a:r>
            <a:endParaRPr sz="2600">
              <a:solidFill>
                <a:srgbClr val="424242"/>
              </a:solidFill>
              <a:latin typeface="Poppins"/>
              <a:ea typeface="Poppins"/>
              <a:cs typeface="Poppins"/>
              <a:sym typeface="Poppins"/>
            </a:endParaRPr>
          </a:p>
          <a:p>
            <a:pPr indent="0" lvl="0" marL="457200" rtl="0" algn="l">
              <a:lnSpc>
                <a:spcPct val="115000"/>
              </a:lnSpc>
              <a:spcBef>
                <a:spcPts val="3000"/>
              </a:spcBef>
              <a:spcAft>
                <a:spcPts val="0"/>
              </a:spcAft>
              <a:buNone/>
            </a:pPr>
            <a:r>
              <a:rPr lang="fr-FR" sz="2600">
                <a:solidFill>
                  <a:srgbClr val="424242"/>
                </a:solidFill>
                <a:latin typeface="Poppins"/>
                <a:ea typeface="Poppins"/>
                <a:cs typeface="Poppins"/>
                <a:sym typeface="Poppins"/>
              </a:rPr>
              <a:t>Exple : class Personne :</a:t>
            </a:r>
            <a:endParaRPr sz="2600">
              <a:solidFill>
                <a:srgbClr val="424242"/>
              </a:solidFill>
              <a:latin typeface="Poppins"/>
              <a:ea typeface="Poppins"/>
              <a:cs typeface="Poppins"/>
              <a:sym typeface="Poppins"/>
            </a:endParaRPr>
          </a:p>
          <a:p>
            <a:pPr indent="-339725" lvl="0" marL="457200" rtl="0" algn="l">
              <a:lnSpc>
                <a:spcPct val="100000"/>
              </a:lnSpc>
              <a:spcBef>
                <a:spcPts val="3000"/>
              </a:spcBef>
              <a:spcAft>
                <a:spcPts val="0"/>
              </a:spcAft>
              <a:buClr>
                <a:srgbClr val="424242"/>
              </a:buClr>
              <a:buSzPct val="104646"/>
              <a:buFont typeface="Poppins"/>
              <a:buChar char="●"/>
            </a:pPr>
            <a:r>
              <a:rPr b="1" lang="fr-FR">
                <a:solidFill>
                  <a:srgbClr val="424242"/>
                </a:solidFill>
                <a:latin typeface="Poppins"/>
                <a:ea typeface="Poppins"/>
                <a:cs typeface="Poppins"/>
                <a:sym typeface="Poppins"/>
              </a:rPr>
              <a:t>Objets </a:t>
            </a:r>
            <a:r>
              <a:rPr lang="fr-FR">
                <a:solidFill>
                  <a:srgbClr val="424242"/>
                </a:solidFill>
                <a:latin typeface="Poppins"/>
                <a:ea typeface="Poppins"/>
                <a:cs typeface="Poppins"/>
                <a:sym typeface="Poppins"/>
              </a:rPr>
              <a:t>: </a:t>
            </a:r>
            <a:r>
              <a:rPr lang="fr-FR" sz="2675">
                <a:solidFill>
                  <a:srgbClr val="333333"/>
                </a:solidFill>
                <a:latin typeface="Poppins"/>
                <a:ea typeface="Poppins"/>
                <a:cs typeface="Poppins"/>
                <a:sym typeface="Poppins"/>
              </a:rPr>
              <a:t>Un objet est une instance d'une classe. exemple : </a:t>
            </a:r>
            <a:endParaRPr sz="2675">
              <a:solidFill>
                <a:srgbClr val="333333"/>
              </a:solidFill>
              <a:latin typeface="Poppins"/>
              <a:ea typeface="Poppins"/>
              <a:cs typeface="Poppins"/>
              <a:sym typeface="Poppins"/>
            </a:endParaRPr>
          </a:p>
          <a:p>
            <a:pPr indent="0" lvl="0" marL="457200" rtl="0" algn="l">
              <a:lnSpc>
                <a:spcPct val="100000"/>
              </a:lnSpc>
              <a:spcBef>
                <a:spcPts val="3000"/>
              </a:spcBef>
              <a:spcAft>
                <a:spcPts val="0"/>
              </a:spcAft>
              <a:buNone/>
            </a:pPr>
            <a:r>
              <a:rPr lang="fr-FR" sz="2675">
                <a:solidFill>
                  <a:srgbClr val="333333"/>
                </a:solidFill>
                <a:latin typeface="Poppins"/>
                <a:ea typeface="Poppins"/>
                <a:cs typeface="Poppins"/>
                <a:sym typeface="Poppins"/>
              </a:rPr>
              <a:t>ali = Personne();</a:t>
            </a:r>
            <a:endParaRPr sz="2675">
              <a:solidFill>
                <a:srgbClr val="424242"/>
              </a:solidFill>
              <a:latin typeface="Poppins"/>
              <a:ea typeface="Poppins"/>
              <a:cs typeface="Poppins"/>
              <a:sym typeface="Poppins"/>
            </a:endParaRPr>
          </a:p>
          <a:p>
            <a:pPr indent="-339725" lvl="0" marL="457200" rtl="0" algn="l">
              <a:lnSpc>
                <a:spcPct val="115000"/>
              </a:lnSpc>
              <a:spcBef>
                <a:spcPts val="3000"/>
              </a:spcBef>
              <a:spcAft>
                <a:spcPts val="0"/>
              </a:spcAft>
              <a:buClr>
                <a:srgbClr val="000000"/>
              </a:buClr>
              <a:buSzPct val="116666"/>
              <a:buFont typeface="Poppins"/>
              <a:buChar char="●"/>
            </a:pPr>
            <a:r>
              <a:rPr b="1" lang="fr-FR">
                <a:solidFill>
                  <a:srgbClr val="000000"/>
                </a:solidFill>
                <a:latin typeface="Poppins"/>
                <a:ea typeface="Poppins"/>
                <a:cs typeface="Poppins"/>
                <a:sym typeface="Poppins"/>
              </a:rPr>
              <a:t>Polymorphisme </a:t>
            </a:r>
            <a:r>
              <a:rPr lang="fr-FR">
                <a:solidFill>
                  <a:srgbClr val="000000"/>
                </a:solidFill>
                <a:latin typeface="Poppins"/>
                <a:ea typeface="Poppins"/>
                <a:cs typeface="Poppins"/>
                <a:sym typeface="Poppins"/>
              </a:rPr>
              <a:t>: la </a:t>
            </a:r>
            <a:r>
              <a:rPr lang="fr-FR">
                <a:solidFill>
                  <a:srgbClr val="000000"/>
                </a:solidFill>
                <a:latin typeface="Poppins"/>
                <a:ea typeface="Poppins"/>
                <a:cs typeface="Poppins"/>
                <a:sym typeface="Poppins"/>
              </a:rPr>
              <a:t>redéfinition</a:t>
            </a:r>
            <a:r>
              <a:rPr lang="fr-FR">
                <a:solidFill>
                  <a:srgbClr val="000000"/>
                </a:solidFill>
                <a:latin typeface="Poppins"/>
                <a:ea typeface="Poppins"/>
                <a:cs typeface="Poppins"/>
                <a:sym typeface="Poppins"/>
              </a:rPr>
              <a:t> </a:t>
            </a:r>
            <a:r>
              <a:rPr lang="fr-FR">
                <a:solidFill>
                  <a:srgbClr val="000000"/>
                </a:solidFill>
                <a:latin typeface="Poppins"/>
                <a:ea typeface="Poppins"/>
                <a:cs typeface="Poppins"/>
                <a:sym typeface="Poppins"/>
              </a:rPr>
              <a:t>d'une fonction</a:t>
            </a:r>
            <a:r>
              <a:rPr lang="fr-FR">
                <a:solidFill>
                  <a:srgbClr val="000000"/>
                </a:solidFill>
                <a:latin typeface="Poppins"/>
                <a:ea typeface="Poppins"/>
                <a:cs typeface="Poppins"/>
                <a:sym typeface="Poppins"/>
              </a:rPr>
              <a:t> pour plus de </a:t>
            </a:r>
            <a:r>
              <a:rPr lang="fr-FR">
                <a:solidFill>
                  <a:srgbClr val="000000"/>
                </a:solidFill>
                <a:latin typeface="Poppins"/>
                <a:ea typeface="Poppins"/>
                <a:cs typeface="Poppins"/>
                <a:sym typeface="Poppins"/>
              </a:rPr>
              <a:t>flexibilité.</a:t>
            </a:r>
            <a:endParaRPr>
              <a:solidFill>
                <a:srgbClr val="000000"/>
              </a:solidFill>
              <a:latin typeface="Poppins"/>
              <a:ea typeface="Poppins"/>
              <a:cs typeface="Poppins"/>
              <a:sym typeface="Poppins"/>
            </a:endParaRPr>
          </a:p>
          <a:p>
            <a:pPr indent="-339725" lvl="0" marL="457200" rtl="0" algn="l">
              <a:lnSpc>
                <a:spcPct val="115000"/>
              </a:lnSpc>
              <a:spcBef>
                <a:spcPts val="0"/>
              </a:spcBef>
              <a:spcAft>
                <a:spcPts val="0"/>
              </a:spcAft>
              <a:buClr>
                <a:srgbClr val="000000"/>
              </a:buClr>
              <a:buSzPct val="116666"/>
              <a:buFont typeface="Poppins"/>
              <a:buChar char="●"/>
            </a:pPr>
            <a:r>
              <a:rPr b="1" lang="fr-FR">
                <a:solidFill>
                  <a:srgbClr val="000000"/>
                </a:solidFill>
                <a:latin typeface="Poppins"/>
                <a:ea typeface="Poppins"/>
                <a:cs typeface="Poppins"/>
                <a:sym typeface="Poppins"/>
              </a:rPr>
              <a:t>Encapsulation </a:t>
            </a:r>
            <a:r>
              <a:rPr lang="fr-FR">
                <a:solidFill>
                  <a:srgbClr val="000000"/>
                </a:solidFill>
                <a:latin typeface="Poppins"/>
                <a:ea typeface="Poppins"/>
                <a:cs typeface="Poppins"/>
                <a:sym typeface="Poppins"/>
              </a:rPr>
              <a:t>: liaison des données et fonction en une seule unité.</a:t>
            </a:r>
            <a:endParaRPr>
              <a:solidFill>
                <a:srgbClr val="000000"/>
              </a:solidFill>
              <a:latin typeface="Poppins"/>
              <a:ea typeface="Poppins"/>
              <a:cs typeface="Poppins"/>
              <a:sym typeface="Poppins"/>
            </a:endParaRPr>
          </a:p>
          <a:p>
            <a:pPr indent="-339725" lvl="0" marL="457200" rtl="0" algn="l">
              <a:lnSpc>
                <a:spcPct val="115000"/>
              </a:lnSpc>
              <a:spcBef>
                <a:spcPts val="0"/>
              </a:spcBef>
              <a:spcAft>
                <a:spcPts val="0"/>
              </a:spcAft>
              <a:buClr>
                <a:srgbClr val="000000"/>
              </a:buClr>
              <a:buSzPct val="116666"/>
              <a:buFont typeface="Poppins"/>
              <a:buChar char="●"/>
            </a:pPr>
            <a:r>
              <a:rPr b="1" lang="fr-FR">
                <a:solidFill>
                  <a:srgbClr val="000000"/>
                </a:solidFill>
                <a:latin typeface="Poppins"/>
                <a:ea typeface="Poppins"/>
                <a:cs typeface="Poppins"/>
                <a:sym typeface="Poppins"/>
              </a:rPr>
              <a:t>Héritage </a:t>
            </a:r>
            <a:r>
              <a:rPr lang="fr-FR">
                <a:solidFill>
                  <a:srgbClr val="000000"/>
                </a:solidFill>
                <a:latin typeface="Poppins"/>
                <a:ea typeface="Poppins"/>
                <a:cs typeface="Poppins"/>
                <a:sym typeface="Poppins"/>
              </a:rPr>
              <a:t>: création d’une nouvelle classe ou sous classe à partir d’une classe existante. </a:t>
            </a:r>
            <a:endParaRPr>
              <a:solidFill>
                <a:srgbClr val="000000"/>
              </a:solidFill>
              <a:latin typeface="Poppins"/>
              <a:ea typeface="Poppins"/>
              <a:cs typeface="Poppins"/>
              <a:sym typeface="Poppins"/>
            </a:endParaRPr>
          </a:p>
          <a:p>
            <a:pPr indent="-339725" lvl="0" marL="457200" rtl="0" algn="l">
              <a:lnSpc>
                <a:spcPct val="115000"/>
              </a:lnSpc>
              <a:spcBef>
                <a:spcPts val="0"/>
              </a:spcBef>
              <a:spcAft>
                <a:spcPts val="0"/>
              </a:spcAft>
              <a:buClr>
                <a:srgbClr val="000000"/>
              </a:buClr>
              <a:buSzPct val="116666"/>
              <a:buFont typeface="Poppins"/>
              <a:buChar char="●"/>
            </a:pPr>
            <a:r>
              <a:rPr b="1" lang="fr-FR">
                <a:solidFill>
                  <a:srgbClr val="000000"/>
                </a:solidFill>
                <a:latin typeface="Poppins"/>
                <a:ea typeface="Poppins"/>
                <a:cs typeface="Poppins"/>
                <a:sym typeface="Poppins"/>
              </a:rPr>
              <a:t>Abstraction de données</a:t>
            </a:r>
            <a:r>
              <a:rPr lang="fr-FR">
                <a:solidFill>
                  <a:srgbClr val="000000"/>
                </a:solidFill>
                <a:latin typeface="Poppins"/>
                <a:ea typeface="Poppins"/>
                <a:cs typeface="Poppins"/>
                <a:sym typeface="Poppins"/>
              </a:rPr>
              <a:t> :</a:t>
            </a:r>
            <a:r>
              <a:rPr lang="fr-FR" sz="4000">
                <a:solidFill>
                  <a:schemeClr val="dk1"/>
                </a:solidFill>
                <a:highlight>
                  <a:schemeClr val="lt1"/>
                </a:highlight>
                <a:latin typeface="Poppins"/>
                <a:ea typeface="Poppins"/>
                <a:cs typeface="Poppins"/>
                <a:sym typeface="Poppins"/>
              </a:rPr>
              <a:t> </a:t>
            </a:r>
            <a:r>
              <a:rPr lang="fr-FR">
                <a:solidFill>
                  <a:schemeClr val="dk1"/>
                </a:solidFill>
                <a:highlight>
                  <a:schemeClr val="lt1"/>
                </a:highlight>
                <a:latin typeface="Poppins"/>
                <a:ea typeface="Poppins"/>
                <a:cs typeface="Poppins"/>
                <a:sym typeface="Poppins"/>
              </a:rPr>
              <a:t>Son objectif principal est de gérer la complexité en masquant les détails inutiles à l'utilisateur</a:t>
            </a:r>
            <a:endParaRPr>
              <a:solidFill>
                <a:schemeClr val="dk1"/>
              </a:solidFill>
              <a:highlight>
                <a:schemeClr val="lt1"/>
              </a:highlight>
              <a:latin typeface="Poppins"/>
              <a:ea typeface="Poppins"/>
              <a:cs typeface="Poppins"/>
              <a:sym typeface="Poppi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172708b4ee6_5_53"/>
          <p:cNvSpPr txBox="1"/>
          <p:nvPr>
            <p:ph type="title"/>
          </p:nvPr>
        </p:nvSpPr>
        <p:spPr>
          <a:xfrm>
            <a:off x="493400" y="2501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fr-FR" sz="4500">
                <a:solidFill>
                  <a:srgbClr val="0000FF"/>
                </a:solidFill>
                <a:latin typeface="Century Gothic"/>
                <a:ea typeface="Century Gothic"/>
                <a:cs typeface="Century Gothic"/>
                <a:sym typeface="Century Gothic"/>
              </a:rPr>
              <a:t>14. </a:t>
            </a:r>
            <a:r>
              <a:rPr b="1" lang="fr-FR" sz="4500">
                <a:solidFill>
                  <a:srgbClr val="0000FF"/>
                </a:solidFill>
                <a:latin typeface="Century Gothic"/>
                <a:ea typeface="Century Gothic"/>
                <a:cs typeface="Century Gothic"/>
                <a:sym typeface="Century Gothic"/>
              </a:rPr>
              <a:t>POO avec Python</a:t>
            </a:r>
            <a:endParaRPr b="1" sz="4500">
              <a:solidFill>
                <a:srgbClr val="0000FF"/>
              </a:solidFill>
              <a:latin typeface="Century Gothic"/>
              <a:ea typeface="Century Gothic"/>
              <a:cs typeface="Century Gothic"/>
              <a:sym typeface="Century Gothic"/>
            </a:endParaRPr>
          </a:p>
        </p:txBody>
      </p:sp>
      <p:sp>
        <p:nvSpPr>
          <p:cNvPr id="312" name="Google Shape;312;g172708b4ee6_5_53"/>
          <p:cNvSpPr txBox="1"/>
          <p:nvPr>
            <p:ph idx="1" type="body"/>
          </p:nvPr>
        </p:nvSpPr>
        <p:spPr>
          <a:xfrm>
            <a:off x="595800" y="1800100"/>
            <a:ext cx="11000400" cy="4351200"/>
          </a:xfrm>
          <a:prstGeom prst="rect">
            <a:avLst/>
          </a:prstGeom>
        </p:spPr>
        <p:txBody>
          <a:bodyPr anchorCtr="0" anchor="t" bIns="45700" lIns="91425" spcFirstLastPara="1" rIns="91425" wrap="square" tIns="45700">
            <a:normAutofit lnSpcReduction="20000"/>
          </a:bodyPr>
          <a:lstStyle/>
          <a:p>
            <a:pPr indent="0" lvl="0" marL="0" rtl="0" algn="l">
              <a:lnSpc>
                <a:spcPct val="150000"/>
              </a:lnSpc>
              <a:spcBef>
                <a:spcPts val="1000"/>
              </a:spcBef>
              <a:spcAft>
                <a:spcPts val="1600"/>
              </a:spcAft>
              <a:buNone/>
            </a:pPr>
            <a:r>
              <a:rPr lang="fr-FR" sz="2600">
                <a:solidFill>
                  <a:srgbClr val="333333"/>
                </a:solidFill>
                <a:highlight>
                  <a:srgbClr val="FFFFFF"/>
                </a:highlight>
                <a:latin typeface="Poppins"/>
                <a:ea typeface="Poppins"/>
                <a:cs typeface="Poppins"/>
                <a:sym typeface="Poppins"/>
              </a:rPr>
              <a:t>La </a:t>
            </a:r>
            <a:r>
              <a:rPr b="1" lang="fr-FR" sz="2600">
                <a:latin typeface="Poppins"/>
                <a:ea typeface="Poppins"/>
                <a:cs typeface="Poppins"/>
                <a:sym typeface="Poppins"/>
              </a:rPr>
              <a:t>programmation orientée objet </a:t>
            </a:r>
            <a:r>
              <a:rPr lang="fr-FR" sz="2600">
                <a:solidFill>
                  <a:srgbClr val="333333"/>
                </a:solidFill>
                <a:highlight>
                  <a:srgbClr val="FFFFFF"/>
                </a:highlight>
                <a:latin typeface="Poppins"/>
                <a:ea typeface="Poppins"/>
                <a:cs typeface="Poppins"/>
                <a:sym typeface="Poppins"/>
              </a:rPr>
              <a:t>(POO) permet de créer des entités (objets) que l'on peut manipuler . La programmation orientée objet impose des structures solides et claires. Les objets peuvent interagir entre eux, cela facilite grandement la compréhension du code et sa maintenance. On oppose souvent la </a:t>
            </a:r>
            <a:r>
              <a:rPr b="1" lang="fr-FR" sz="2600">
                <a:latin typeface="Poppins"/>
                <a:ea typeface="Poppins"/>
                <a:cs typeface="Poppins"/>
                <a:sym typeface="Poppins"/>
              </a:rPr>
              <a:t>programmation objet </a:t>
            </a:r>
            <a:r>
              <a:rPr lang="fr-FR" sz="2600">
                <a:solidFill>
                  <a:srgbClr val="333333"/>
                </a:solidFill>
                <a:highlight>
                  <a:srgbClr val="FFFFFF"/>
                </a:highlight>
                <a:latin typeface="Poppins"/>
                <a:ea typeface="Poppins"/>
                <a:cs typeface="Poppins"/>
                <a:sym typeface="Poppins"/>
              </a:rPr>
              <a:t>à la </a:t>
            </a:r>
            <a:r>
              <a:rPr b="1" lang="fr-FR" sz="2600">
                <a:latin typeface="Poppins"/>
                <a:ea typeface="Poppins"/>
                <a:cs typeface="Poppins"/>
                <a:sym typeface="Poppins"/>
              </a:rPr>
              <a:t>programmation procédurale </a:t>
            </a:r>
            <a:r>
              <a:rPr lang="fr-FR" sz="2600">
                <a:solidFill>
                  <a:srgbClr val="333333"/>
                </a:solidFill>
                <a:highlight>
                  <a:srgbClr val="FFFFFF"/>
                </a:highlight>
                <a:latin typeface="Poppins"/>
                <a:ea typeface="Poppins"/>
                <a:cs typeface="Poppins"/>
                <a:sym typeface="Poppins"/>
              </a:rPr>
              <a:t>, la première étant plus "professionnelle" que l'autre car plus fiable et plus propre.</a:t>
            </a:r>
            <a:endParaRPr sz="2600">
              <a:latin typeface="Poppins"/>
              <a:ea typeface="Poppins"/>
              <a:cs typeface="Poppins"/>
              <a:sym typeface="Poppi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72708b4ee6_5_6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fr-FR" sz="4500">
                <a:solidFill>
                  <a:srgbClr val="0000FF"/>
                </a:solidFill>
                <a:latin typeface="Century Gothic"/>
                <a:ea typeface="Century Gothic"/>
                <a:cs typeface="Century Gothic"/>
                <a:sym typeface="Century Gothic"/>
              </a:rPr>
              <a:t>15. </a:t>
            </a:r>
            <a:r>
              <a:rPr b="1" lang="fr-FR" sz="4500">
                <a:solidFill>
                  <a:srgbClr val="0000FF"/>
                </a:solidFill>
                <a:latin typeface="Century Gothic"/>
                <a:ea typeface="Century Gothic"/>
                <a:cs typeface="Century Gothic"/>
                <a:sym typeface="Century Gothic"/>
              </a:rPr>
              <a:t>Module en Python</a:t>
            </a:r>
            <a:endParaRPr b="1" sz="4500">
              <a:solidFill>
                <a:srgbClr val="0000FF"/>
              </a:solidFill>
              <a:latin typeface="Century Gothic"/>
              <a:ea typeface="Century Gothic"/>
              <a:cs typeface="Century Gothic"/>
              <a:sym typeface="Century Gothic"/>
            </a:endParaRPr>
          </a:p>
        </p:txBody>
      </p:sp>
      <p:sp>
        <p:nvSpPr>
          <p:cNvPr id="319" name="Google Shape;319;g172708b4ee6_5_60"/>
          <p:cNvSpPr txBox="1"/>
          <p:nvPr>
            <p:ph idx="1" type="body"/>
          </p:nvPr>
        </p:nvSpPr>
        <p:spPr>
          <a:xfrm>
            <a:off x="838200" y="2419475"/>
            <a:ext cx="10515600" cy="26991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1600"/>
              </a:spcAft>
              <a:buNone/>
            </a:pPr>
            <a:r>
              <a:rPr lang="fr-FR" sz="3000">
                <a:solidFill>
                  <a:srgbClr val="202124"/>
                </a:solidFill>
                <a:highlight>
                  <a:srgbClr val="FFFFFF"/>
                </a:highlight>
                <a:latin typeface="Poppins"/>
                <a:ea typeface="Poppins"/>
                <a:cs typeface="Poppins"/>
                <a:sym typeface="Poppins"/>
              </a:rPr>
              <a:t>On appelle </a:t>
            </a:r>
            <a:r>
              <a:rPr b="1" lang="fr-FR" sz="3000">
                <a:solidFill>
                  <a:srgbClr val="202124"/>
                </a:solidFill>
                <a:highlight>
                  <a:srgbClr val="FFFFFF"/>
                </a:highlight>
                <a:latin typeface="Poppins"/>
                <a:ea typeface="Poppins"/>
                <a:cs typeface="Poppins"/>
                <a:sym typeface="Poppins"/>
              </a:rPr>
              <a:t>module</a:t>
            </a:r>
            <a:r>
              <a:rPr lang="fr-FR" sz="3000">
                <a:solidFill>
                  <a:srgbClr val="202124"/>
                </a:solidFill>
                <a:highlight>
                  <a:srgbClr val="FFFFFF"/>
                </a:highlight>
                <a:latin typeface="Poppins"/>
                <a:ea typeface="Poppins"/>
                <a:cs typeface="Poppins"/>
                <a:sym typeface="Poppins"/>
              </a:rPr>
              <a:t> tout fichier constitué de code Python (c'est-à-dire tout fichier avec l'extension . py ) importé dans un autre fichier ou script. Les modules permettent la séparation et donc une meilleure organisation du code.</a:t>
            </a:r>
            <a:endParaRPr sz="3000">
              <a:latin typeface="Poppins"/>
              <a:ea typeface="Poppins"/>
              <a:cs typeface="Poppins"/>
              <a:sym typeface="Poppi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2955"/>
        </a:solidFill>
      </p:bgPr>
    </p:bg>
    <p:spTree>
      <p:nvGrpSpPr>
        <p:cNvPr id="324" name="Shape 324"/>
        <p:cNvGrpSpPr/>
        <p:nvPr/>
      </p:nvGrpSpPr>
      <p:grpSpPr>
        <a:xfrm>
          <a:off x="0" y="0"/>
          <a:ext cx="0" cy="0"/>
          <a:chOff x="0" y="0"/>
          <a:chExt cx="0" cy="0"/>
        </a:xfrm>
      </p:grpSpPr>
      <p:sp>
        <p:nvSpPr>
          <p:cNvPr id="325" name="Google Shape;325;g172bd8814eb_2_264"/>
          <p:cNvSpPr txBox="1"/>
          <p:nvPr>
            <p:ph type="title"/>
          </p:nvPr>
        </p:nvSpPr>
        <p:spPr>
          <a:xfrm>
            <a:off x="838200" y="2617300"/>
            <a:ext cx="10515600" cy="1139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fr-FR" sz="6700">
                <a:solidFill>
                  <a:srgbClr val="FCF8FF"/>
                </a:solidFill>
                <a:latin typeface="Poppins"/>
                <a:ea typeface="Poppins"/>
                <a:cs typeface="Poppins"/>
                <a:sym typeface="Poppins"/>
              </a:rPr>
              <a:t>MERCI</a:t>
            </a:r>
            <a:endParaRPr b="1" sz="7400">
              <a:solidFill>
                <a:srgbClr val="FCF8FF"/>
              </a:solidFill>
              <a:latin typeface="Poppins"/>
              <a:ea typeface="Poppins"/>
              <a:cs typeface="Poppins"/>
              <a:sym typeface="Poppins"/>
            </a:endParaRPr>
          </a:p>
        </p:txBody>
      </p:sp>
      <p:sp>
        <p:nvSpPr>
          <p:cNvPr id="326" name="Google Shape;326;g172bd8814eb_2_264"/>
          <p:cNvSpPr txBox="1"/>
          <p:nvPr>
            <p:ph idx="1" type="body"/>
          </p:nvPr>
        </p:nvSpPr>
        <p:spPr>
          <a:xfrm>
            <a:off x="838200" y="5640400"/>
            <a:ext cx="10515600" cy="5364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rPr lang="fr-F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ph type="title"/>
          </p:nvPr>
        </p:nvSpPr>
        <p:spPr>
          <a:xfrm>
            <a:off x="838200" y="365125"/>
            <a:ext cx="10515600" cy="530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8918"/>
              <a:buFont typeface="Calibri"/>
              <a:buNone/>
            </a:pPr>
            <a:r>
              <a:rPr lang="fr-FR"/>
              <a:t>   </a:t>
            </a:r>
            <a:endParaRPr/>
          </a:p>
        </p:txBody>
      </p:sp>
      <p:sp>
        <p:nvSpPr>
          <p:cNvPr id="87" name="Google Shape;8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15265" lvl="0" marL="228600" rtl="0" algn="l">
              <a:lnSpc>
                <a:spcPct val="150000"/>
              </a:lnSpc>
              <a:spcBef>
                <a:spcPts val="0"/>
              </a:spcBef>
              <a:spcAft>
                <a:spcPts val="0"/>
              </a:spcAft>
              <a:buClr>
                <a:schemeClr val="dk1"/>
              </a:buClr>
              <a:buSzPct val="116666"/>
              <a:buChar char="●"/>
            </a:pPr>
            <a:r>
              <a:rPr b="1" lang="fr-FR">
                <a:solidFill>
                  <a:schemeClr val="dk1"/>
                </a:solidFill>
                <a:latin typeface="Century Gothic"/>
                <a:ea typeface="Century Gothic"/>
                <a:cs typeface="Century Gothic"/>
                <a:sym typeface="Century Gothic"/>
              </a:rPr>
              <a:t>L’alphabet </a:t>
            </a:r>
            <a:r>
              <a:rPr lang="fr-FR">
                <a:latin typeface="Century Gothic"/>
                <a:ea typeface="Century Gothic"/>
                <a:cs typeface="Century Gothic"/>
                <a:sym typeface="Century Gothic"/>
              </a:rPr>
              <a:t>: </a:t>
            </a:r>
            <a:r>
              <a:rPr lang="fr-FR">
                <a:solidFill>
                  <a:srgbClr val="202122"/>
                </a:solidFill>
                <a:latin typeface="Century Gothic"/>
                <a:ea typeface="Century Gothic"/>
                <a:cs typeface="Century Gothic"/>
                <a:sym typeface="Century Gothic"/>
              </a:rPr>
              <a:t>l</a:t>
            </a:r>
            <a:r>
              <a:rPr i="0" lang="fr-FR">
                <a:solidFill>
                  <a:srgbClr val="202122"/>
                </a:solidFill>
                <a:latin typeface="Century Gothic"/>
                <a:ea typeface="Century Gothic"/>
                <a:cs typeface="Century Gothic"/>
                <a:sym typeface="Century Gothic"/>
              </a:rPr>
              <a:t>'alphabet des langages de programmation est basé sur les normes courantes comme </a:t>
            </a:r>
            <a:r>
              <a:rPr i="0" lang="fr-FR" u="sng" strike="noStrike">
                <a:solidFill>
                  <a:srgbClr val="3366CC"/>
                </a:solidFill>
                <a:latin typeface="Century Gothic"/>
                <a:ea typeface="Century Gothic"/>
                <a:cs typeface="Century Gothic"/>
                <a:sym typeface="Century Gothic"/>
                <a:hlinkClick r:id="rId3">
                  <a:extLst>
                    <a:ext uri="{A12FA001-AC4F-418D-AE19-62706E023703}">
                      <ahyp:hlinkClr val="tx"/>
                    </a:ext>
                  </a:extLst>
                </a:hlinkClick>
              </a:rPr>
              <a:t>ASCII</a:t>
            </a:r>
            <a:r>
              <a:rPr i="0" lang="fr-FR">
                <a:solidFill>
                  <a:srgbClr val="202122"/>
                </a:solidFill>
                <a:latin typeface="Century Gothic"/>
                <a:ea typeface="Century Gothic"/>
                <a:cs typeface="Century Gothic"/>
                <a:sym typeface="Century Gothic"/>
              </a:rPr>
              <a:t>, qui comporte les lettres de A à Z sans accent, des chiffres et des symboles, ou </a:t>
            </a:r>
            <a:r>
              <a:rPr i="0" lang="fr-FR" u="sng" strike="noStrike">
                <a:solidFill>
                  <a:srgbClr val="3366CC"/>
                </a:solidFill>
                <a:latin typeface="Century Gothic"/>
                <a:ea typeface="Century Gothic"/>
                <a:cs typeface="Century Gothic"/>
                <a:sym typeface="Century Gothic"/>
                <a:hlinkClick r:id="rId4">
                  <a:extLst>
                    <a:ext uri="{A12FA001-AC4F-418D-AE19-62706E023703}">
                      <ahyp:hlinkClr val="tx"/>
                    </a:ext>
                  </a:extLst>
                </a:hlinkClick>
              </a:rPr>
              <a:t>Unicode</a:t>
            </a:r>
            <a:r>
              <a:rPr i="0" lang="fr-FR">
                <a:solidFill>
                  <a:srgbClr val="202122"/>
                </a:solidFill>
                <a:latin typeface="Century Gothic"/>
                <a:ea typeface="Century Gothic"/>
                <a:cs typeface="Century Gothic"/>
                <a:sym typeface="Century Gothic"/>
              </a:rPr>
              <a:t> pour la plupart des langages modernes.</a:t>
            </a:r>
            <a:endParaRPr>
              <a:latin typeface="Century Gothic"/>
              <a:ea typeface="Century Gothic"/>
              <a:cs typeface="Century Gothic"/>
              <a:sym typeface="Century Gothic"/>
            </a:endParaRPr>
          </a:p>
          <a:p>
            <a:pPr indent="-215265" lvl="0" marL="228600" rtl="0" algn="l">
              <a:lnSpc>
                <a:spcPct val="150000"/>
              </a:lnSpc>
              <a:spcBef>
                <a:spcPts val="1000"/>
              </a:spcBef>
              <a:spcAft>
                <a:spcPts val="0"/>
              </a:spcAft>
              <a:buClr>
                <a:schemeClr val="dk1"/>
              </a:buClr>
              <a:buSzPct val="116666"/>
              <a:buChar char="●"/>
            </a:pPr>
            <a:r>
              <a:rPr b="1" lang="fr-FR">
                <a:solidFill>
                  <a:schemeClr val="dk1"/>
                </a:solidFill>
                <a:latin typeface="Century Gothic"/>
                <a:ea typeface="Century Gothic"/>
                <a:cs typeface="Century Gothic"/>
                <a:sym typeface="Century Gothic"/>
              </a:rPr>
              <a:t>Les commentaires </a:t>
            </a:r>
            <a:r>
              <a:rPr lang="fr-FR">
                <a:latin typeface="Century Gothic"/>
                <a:ea typeface="Century Gothic"/>
                <a:cs typeface="Century Gothic"/>
                <a:sym typeface="Century Gothic"/>
              </a:rPr>
              <a:t>: </a:t>
            </a:r>
            <a:r>
              <a:rPr lang="fr-FR">
                <a:solidFill>
                  <a:srgbClr val="202122"/>
                </a:solidFill>
                <a:latin typeface="Century Gothic"/>
                <a:ea typeface="Century Gothic"/>
                <a:cs typeface="Century Gothic"/>
                <a:sym typeface="Century Gothic"/>
              </a:rPr>
              <a:t>l</a:t>
            </a:r>
            <a:r>
              <a:rPr i="0" lang="fr-FR">
                <a:solidFill>
                  <a:srgbClr val="202122"/>
                </a:solidFill>
                <a:latin typeface="Century Gothic"/>
                <a:ea typeface="Century Gothic"/>
                <a:cs typeface="Century Gothic"/>
                <a:sym typeface="Century Gothic"/>
              </a:rPr>
              <a:t>es </a:t>
            </a:r>
            <a:r>
              <a:rPr lang="fr-FR" strike="noStrike">
                <a:solidFill>
                  <a:srgbClr val="3366CC"/>
                </a:solidFill>
                <a:uFill>
                  <a:noFill/>
                </a:uFill>
                <a:latin typeface="Century Gothic"/>
                <a:ea typeface="Century Gothic"/>
                <a:cs typeface="Century Gothic"/>
                <a:sym typeface="Century Gothic"/>
                <a:hlinkClick r:id="rId5">
                  <a:extLst>
                    <a:ext uri="{A12FA001-AC4F-418D-AE19-62706E023703}">
                      <ahyp:hlinkClr val="tx"/>
                    </a:ext>
                  </a:extLst>
                </a:hlinkClick>
              </a:rPr>
              <a:t>commentaires</a:t>
            </a:r>
            <a:r>
              <a:rPr lang="fr-FR">
                <a:solidFill>
                  <a:srgbClr val="202122"/>
                </a:solidFill>
                <a:latin typeface="Century Gothic"/>
                <a:ea typeface="Century Gothic"/>
                <a:cs typeface="Century Gothic"/>
                <a:sym typeface="Century Gothic"/>
              </a:rPr>
              <a:t> </a:t>
            </a:r>
            <a:r>
              <a:rPr i="0" lang="fr-FR">
                <a:solidFill>
                  <a:srgbClr val="202122"/>
                </a:solidFill>
                <a:latin typeface="Century Gothic"/>
                <a:ea typeface="Century Gothic"/>
                <a:cs typeface="Century Gothic"/>
                <a:sym typeface="Century Gothic"/>
              </a:rPr>
              <a:t>sont des textes qui ne seront pas traduits. Ils peuvent être ajoutés dans les programmes pour y laisser des explications. Les commentaires sont délimités par des marques qui diffèrent d'un langage de programmation à l'autre.</a:t>
            </a:r>
            <a:endParaRPr>
              <a:latin typeface="Century Gothic"/>
              <a:ea typeface="Century Gothic"/>
              <a:cs typeface="Century Gothic"/>
              <a:sym typeface="Century Gothic"/>
            </a:endParaRPr>
          </a:p>
          <a:p>
            <a:pPr indent="-215265" lvl="0" marL="228600" rtl="0" algn="l">
              <a:lnSpc>
                <a:spcPct val="150000"/>
              </a:lnSpc>
              <a:spcBef>
                <a:spcPts val="1000"/>
              </a:spcBef>
              <a:spcAft>
                <a:spcPts val="1600"/>
              </a:spcAft>
              <a:buClr>
                <a:srgbClr val="202122"/>
              </a:buClr>
              <a:buSzPct val="116666"/>
              <a:buChar char="●"/>
            </a:pPr>
            <a:r>
              <a:rPr b="1" lang="fr-FR">
                <a:solidFill>
                  <a:srgbClr val="202122"/>
                </a:solidFill>
                <a:latin typeface="Century Gothic"/>
                <a:ea typeface="Century Gothic"/>
                <a:cs typeface="Century Gothic"/>
                <a:sym typeface="Century Gothic"/>
              </a:rPr>
              <a:t>Les </a:t>
            </a:r>
            <a:r>
              <a:rPr b="1" lang="fr-FR">
                <a:solidFill>
                  <a:srgbClr val="202122"/>
                </a:solidFill>
                <a:latin typeface="Century Gothic"/>
                <a:ea typeface="Century Gothic"/>
                <a:cs typeface="Century Gothic"/>
                <a:sym typeface="Century Gothic"/>
              </a:rPr>
              <a:t>identifiants </a:t>
            </a:r>
            <a:r>
              <a:rPr lang="fr-FR">
                <a:solidFill>
                  <a:srgbClr val="202122"/>
                </a:solidFill>
                <a:latin typeface="Century Gothic"/>
                <a:ea typeface="Century Gothic"/>
                <a:cs typeface="Century Gothic"/>
                <a:sym typeface="Century Gothic"/>
              </a:rPr>
              <a:t>: ce sont</a:t>
            </a:r>
            <a:r>
              <a:rPr lang="fr-FR">
                <a:solidFill>
                  <a:srgbClr val="202122"/>
                </a:solidFill>
                <a:latin typeface="Century Gothic"/>
                <a:ea typeface="Century Gothic"/>
                <a:cs typeface="Century Gothic"/>
                <a:sym typeface="Century Gothic"/>
              </a:rPr>
              <a:t> les éléments constitutifs du programme </a:t>
            </a:r>
            <a:r>
              <a:rPr lang="fr-FR">
                <a:solidFill>
                  <a:srgbClr val="202122"/>
                </a:solidFill>
                <a:latin typeface="Century Gothic"/>
                <a:ea typeface="Century Gothic"/>
                <a:cs typeface="Century Gothic"/>
                <a:sym typeface="Century Gothic"/>
              </a:rPr>
              <a:t>tels</a:t>
            </a:r>
            <a:r>
              <a:rPr lang="fr-FR">
                <a:solidFill>
                  <a:srgbClr val="202122"/>
                </a:solidFill>
                <a:latin typeface="Century Gothic"/>
                <a:ea typeface="Century Gothic"/>
                <a:cs typeface="Century Gothic"/>
                <a:sym typeface="Century Gothic"/>
              </a:rPr>
              <a:t> que les variables, les procédures, les constantes, les types qui servent </a:t>
            </a:r>
            <a:r>
              <a:rPr lang="fr-FR">
                <a:solidFill>
                  <a:srgbClr val="202122"/>
                </a:solidFill>
                <a:latin typeface="Century Gothic"/>
                <a:ea typeface="Century Gothic"/>
                <a:cs typeface="Century Gothic"/>
                <a:sym typeface="Century Gothic"/>
              </a:rPr>
              <a:t>d'étiquettes.</a:t>
            </a:r>
            <a:endParaRPr>
              <a:latin typeface="Century Gothic"/>
              <a:ea typeface="Century Gothic"/>
              <a:cs typeface="Century Gothic"/>
              <a:sym typeface="Century Gothic"/>
            </a:endParaRPr>
          </a:p>
        </p:txBody>
      </p:sp>
      <p:sp>
        <p:nvSpPr>
          <p:cNvPr id="88" name="Google Shape;88;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fr-FR">
                <a:solidFill>
                  <a:srgbClr val="1155CC"/>
                </a:solidFill>
                <a:latin typeface="Century Gothic"/>
                <a:ea typeface="Century Gothic"/>
                <a:cs typeface="Century Gothic"/>
                <a:sym typeface="Century Gothic"/>
              </a:rPr>
              <a:t>2. Définitions de principaux éléments d’un langage de programmation </a:t>
            </a:r>
            <a:r>
              <a:rPr lang="fr-FR">
                <a:solidFill>
                  <a:srgbClr val="1155CC"/>
                </a:solidFill>
                <a:latin typeface="Century Gothic"/>
                <a:ea typeface="Century Gothic"/>
                <a:cs typeface="Century Gothic"/>
                <a:sym typeface="Century Gothic"/>
              </a:rPr>
              <a:t>(suite)</a:t>
            </a:r>
            <a:endParaRPr>
              <a:solidFill>
                <a:srgbClr val="1155CC"/>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type="title"/>
          </p:nvPr>
        </p:nvSpPr>
        <p:spPr>
          <a:xfrm>
            <a:off x="838200" y="365125"/>
            <a:ext cx="7719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rgbClr val="000000"/>
              </a:buClr>
              <a:buSzPts val="2400"/>
              <a:buFont typeface="Arial"/>
              <a:buNone/>
            </a:pPr>
            <a:r>
              <a:rPr b="1" lang="fr-FR" sz="3400">
                <a:solidFill>
                  <a:srgbClr val="1155CC"/>
                </a:solidFill>
                <a:latin typeface="Century Gothic"/>
                <a:ea typeface="Century Gothic"/>
                <a:cs typeface="Century Gothic"/>
                <a:sym typeface="Century Gothic"/>
              </a:rPr>
              <a:t>3. </a:t>
            </a:r>
            <a:r>
              <a:rPr b="1" i="0" lang="fr-FR" sz="3400" u="none" strike="noStrike">
                <a:solidFill>
                  <a:srgbClr val="1155CC"/>
                </a:solidFill>
                <a:latin typeface="Century Gothic"/>
                <a:ea typeface="Century Gothic"/>
                <a:cs typeface="Century Gothic"/>
                <a:sym typeface="Century Gothic"/>
              </a:rPr>
              <a:t>Quand dit-on qu’un langage de programmation est interprété ?</a:t>
            </a:r>
            <a:endParaRPr b="1" sz="3400">
              <a:solidFill>
                <a:srgbClr val="1155CC"/>
              </a:solidFill>
              <a:latin typeface="Century Gothic"/>
              <a:ea typeface="Century Gothic"/>
              <a:cs typeface="Century Gothic"/>
              <a:sym typeface="Century Gothic"/>
            </a:endParaRPr>
          </a:p>
        </p:txBody>
      </p:sp>
      <p:sp>
        <p:nvSpPr>
          <p:cNvPr id="95" name="Google Shape;95;p5"/>
          <p:cNvSpPr txBox="1"/>
          <p:nvPr>
            <p:ph idx="1" type="body"/>
          </p:nvPr>
        </p:nvSpPr>
        <p:spPr>
          <a:xfrm>
            <a:off x="838200" y="2348675"/>
            <a:ext cx="10515600" cy="1617900"/>
          </a:xfrm>
          <a:prstGeom prst="rect">
            <a:avLst/>
          </a:prstGeom>
          <a:noFill/>
          <a:ln>
            <a:noFill/>
          </a:ln>
        </p:spPr>
        <p:txBody>
          <a:bodyPr anchorCtr="0" anchor="t" bIns="45700" lIns="91425" spcFirstLastPara="1" rIns="91425" wrap="square" tIns="45700">
            <a:normAutofit/>
          </a:bodyPr>
          <a:lstStyle/>
          <a:p>
            <a:pPr indent="-203200" lvl="0" marL="228600" rtl="0" algn="l">
              <a:lnSpc>
                <a:spcPct val="90000"/>
              </a:lnSpc>
              <a:spcBef>
                <a:spcPts val="0"/>
              </a:spcBef>
              <a:spcAft>
                <a:spcPts val="0"/>
              </a:spcAft>
              <a:buClr>
                <a:schemeClr val="dk1"/>
              </a:buClr>
              <a:buSzPts val="2400"/>
              <a:buFont typeface="Century Gothic"/>
              <a:buChar char="➔"/>
            </a:pPr>
            <a:r>
              <a:rPr lang="fr-FR">
                <a:latin typeface="Century Gothic"/>
                <a:ea typeface="Century Gothic"/>
                <a:cs typeface="Century Gothic"/>
                <a:sym typeface="Century Gothic"/>
              </a:rPr>
              <a:t>On dit qu’un langage de programmation est interprété, lorsque la traduction se fait en </a:t>
            </a:r>
            <a:r>
              <a:rPr lang="fr-FR">
                <a:latin typeface="Century Gothic"/>
                <a:ea typeface="Century Gothic"/>
                <a:cs typeface="Century Gothic"/>
                <a:sym typeface="Century Gothic"/>
              </a:rPr>
              <a:t>temps</a:t>
            </a:r>
            <a:r>
              <a:rPr lang="fr-FR">
                <a:latin typeface="Century Gothic"/>
                <a:ea typeface="Century Gothic"/>
                <a:cs typeface="Century Gothic"/>
                <a:sym typeface="Century Gothic"/>
              </a:rPr>
              <a:t> réel, lors de </a:t>
            </a:r>
            <a:r>
              <a:rPr lang="fr-FR">
                <a:latin typeface="Century Gothic"/>
                <a:ea typeface="Century Gothic"/>
                <a:cs typeface="Century Gothic"/>
                <a:sym typeface="Century Gothic"/>
              </a:rPr>
              <a:t>l'exécution.</a:t>
            </a:r>
            <a:endParaRPr>
              <a:latin typeface="Century Gothic"/>
              <a:ea typeface="Century Gothic"/>
              <a:cs typeface="Century Gothic"/>
              <a:sym typeface="Century Gothic"/>
            </a:endParaRPr>
          </a:p>
          <a:p>
            <a:pPr indent="-203200" lvl="0" marL="228600" rtl="0" algn="l">
              <a:lnSpc>
                <a:spcPct val="90000"/>
              </a:lnSpc>
              <a:spcBef>
                <a:spcPts val="1000"/>
              </a:spcBef>
              <a:spcAft>
                <a:spcPts val="1600"/>
              </a:spcAft>
              <a:buClr>
                <a:schemeClr val="dk1"/>
              </a:buClr>
              <a:buSzPts val="2400"/>
              <a:buFont typeface="Century Gothic"/>
              <a:buChar char="➔"/>
            </a:pPr>
            <a:r>
              <a:rPr lang="fr-FR">
                <a:latin typeface="Century Gothic"/>
                <a:ea typeface="Century Gothic"/>
                <a:cs typeface="Century Gothic"/>
                <a:sym typeface="Century Gothic"/>
              </a:rPr>
              <a:t>Un langage non interprété est dit </a:t>
            </a:r>
            <a:r>
              <a:rPr b="1" lang="fr-FR">
                <a:latin typeface="Century Gothic"/>
                <a:ea typeface="Century Gothic"/>
                <a:cs typeface="Century Gothic"/>
                <a:sym typeface="Century Gothic"/>
              </a:rPr>
              <a:t>compilé</a:t>
            </a:r>
            <a:r>
              <a:rPr lang="fr-FR">
                <a:latin typeface="Century Gothic"/>
                <a:ea typeface="Century Gothic"/>
                <a:cs typeface="Century Gothic"/>
                <a:sym typeface="Century Gothic"/>
              </a:rPr>
              <a:t>.</a:t>
            </a:r>
            <a:endParaRPr>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type="title"/>
          </p:nvPr>
        </p:nvSpPr>
        <p:spPr>
          <a:xfrm>
            <a:off x="605725" y="495875"/>
            <a:ext cx="65865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0"/>
              </a:spcBef>
              <a:spcAft>
                <a:spcPts val="0"/>
              </a:spcAft>
              <a:buClr>
                <a:schemeClr val="dk1"/>
              </a:buClr>
              <a:buSzPct val="118918"/>
              <a:buFont typeface="Calibri"/>
              <a:buNone/>
            </a:pPr>
            <a:r>
              <a:rPr b="1" lang="fr-FR">
                <a:solidFill>
                  <a:srgbClr val="1155CC"/>
                </a:solidFill>
                <a:latin typeface="Century Gothic"/>
                <a:ea typeface="Century Gothic"/>
                <a:cs typeface="Century Gothic"/>
                <a:sym typeface="Century Gothic"/>
              </a:rPr>
              <a:t>4. </a:t>
            </a:r>
            <a:r>
              <a:rPr b="1" lang="fr-FR">
                <a:solidFill>
                  <a:srgbClr val="1155CC"/>
                </a:solidFill>
                <a:latin typeface="Century Gothic"/>
                <a:ea typeface="Century Gothic"/>
                <a:cs typeface="Century Gothic"/>
                <a:sym typeface="Century Gothic"/>
              </a:rPr>
              <a:t>Avantages et inconvénients d’un langage </a:t>
            </a:r>
            <a:r>
              <a:rPr b="1" lang="fr-FR">
                <a:solidFill>
                  <a:srgbClr val="1155CC"/>
                </a:solidFill>
                <a:latin typeface="Century Gothic"/>
                <a:ea typeface="Century Gothic"/>
                <a:cs typeface="Century Gothic"/>
                <a:sym typeface="Century Gothic"/>
              </a:rPr>
              <a:t>interprété </a:t>
            </a:r>
            <a:endParaRPr b="1">
              <a:solidFill>
                <a:srgbClr val="1155CC"/>
              </a:solidFill>
              <a:latin typeface="Century Gothic"/>
              <a:ea typeface="Century Gothic"/>
              <a:cs typeface="Century Gothic"/>
              <a:sym typeface="Century Gothic"/>
            </a:endParaRPr>
          </a:p>
        </p:txBody>
      </p:sp>
      <p:sp>
        <p:nvSpPr>
          <p:cNvPr id="101" name="Google Shape;101;p6"/>
          <p:cNvSpPr txBox="1"/>
          <p:nvPr>
            <p:ph idx="1" type="body"/>
          </p:nvPr>
        </p:nvSpPr>
        <p:spPr>
          <a:xfrm>
            <a:off x="765550" y="2276050"/>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Font typeface="Century Gothic"/>
              <a:buChar char="❑"/>
            </a:pPr>
            <a:r>
              <a:rPr b="1" lang="fr-FR">
                <a:solidFill>
                  <a:srgbClr val="000000"/>
                </a:solidFill>
                <a:latin typeface="Century Gothic"/>
                <a:ea typeface="Century Gothic"/>
                <a:cs typeface="Century Gothic"/>
                <a:sym typeface="Century Gothic"/>
              </a:rPr>
              <a:t>Avantages : </a:t>
            </a:r>
            <a:endParaRPr>
              <a:solidFill>
                <a:srgbClr val="000000"/>
              </a:solidFill>
              <a:latin typeface="Century Gothic"/>
              <a:ea typeface="Century Gothic"/>
              <a:cs typeface="Century Gothic"/>
              <a:sym typeface="Century Gothic"/>
            </a:endParaRPr>
          </a:p>
          <a:p>
            <a:pPr indent="-228600" lvl="0" marL="228600" rtl="0" algn="l">
              <a:lnSpc>
                <a:spcPct val="90000"/>
              </a:lnSpc>
              <a:spcBef>
                <a:spcPts val="1000"/>
              </a:spcBef>
              <a:spcAft>
                <a:spcPts val="0"/>
              </a:spcAft>
              <a:buClr>
                <a:srgbClr val="000000"/>
              </a:buClr>
              <a:buSzPts val="2800"/>
              <a:buFont typeface="Century Gothic"/>
              <a:buChar char="●"/>
            </a:pPr>
            <a:r>
              <a:rPr lang="fr-FR">
                <a:solidFill>
                  <a:srgbClr val="000000"/>
                </a:solidFill>
                <a:latin typeface="Century Gothic"/>
                <a:ea typeface="Century Gothic"/>
                <a:cs typeface="Century Gothic"/>
                <a:sym typeface="Century Gothic"/>
              </a:rPr>
              <a:t>Simple et facile </a:t>
            </a:r>
            <a:r>
              <a:rPr lang="fr-FR">
                <a:solidFill>
                  <a:srgbClr val="000000"/>
                </a:solidFill>
                <a:latin typeface="Century Gothic"/>
                <a:ea typeface="Century Gothic"/>
                <a:cs typeface="Century Gothic"/>
                <a:sym typeface="Century Gothic"/>
              </a:rPr>
              <a:t>à écrire.</a:t>
            </a:r>
            <a:endParaRPr>
              <a:solidFill>
                <a:srgbClr val="000000"/>
              </a:solidFill>
              <a:latin typeface="Century Gothic"/>
              <a:ea typeface="Century Gothic"/>
              <a:cs typeface="Century Gothic"/>
              <a:sym typeface="Century Gothic"/>
            </a:endParaRPr>
          </a:p>
          <a:p>
            <a:pPr indent="-228600" lvl="0" marL="228600" rtl="0" algn="l">
              <a:lnSpc>
                <a:spcPct val="90000"/>
              </a:lnSpc>
              <a:spcBef>
                <a:spcPts val="1000"/>
              </a:spcBef>
              <a:spcAft>
                <a:spcPts val="0"/>
              </a:spcAft>
              <a:buClr>
                <a:srgbClr val="000000"/>
              </a:buClr>
              <a:buSzPts val="2800"/>
              <a:buFont typeface="Century Gothic"/>
              <a:buChar char="●"/>
            </a:pPr>
            <a:r>
              <a:rPr lang="fr-FR">
                <a:solidFill>
                  <a:srgbClr val="000000"/>
                </a:solidFill>
                <a:latin typeface="Century Gothic"/>
                <a:ea typeface="Century Gothic"/>
                <a:cs typeface="Century Gothic"/>
                <a:sym typeface="Century Gothic"/>
              </a:rPr>
              <a:t>Ils peuvent être </a:t>
            </a:r>
            <a:r>
              <a:rPr lang="fr-FR">
                <a:solidFill>
                  <a:srgbClr val="000000"/>
                </a:solidFill>
                <a:latin typeface="Century Gothic"/>
                <a:ea typeface="Century Gothic"/>
                <a:cs typeface="Century Gothic"/>
                <a:sym typeface="Century Gothic"/>
              </a:rPr>
              <a:t>exécutés</a:t>
            </a:r>
            <a:r>
              <a:rPr lang="fr-FR">
                <a:solidFill>
                  <a:srgbClr val="000000"/>
                </a:solidFill>
                <a:latin typeface="Century Gothic"/>
                <a:ea typeface="Century Gothic"/>
                <a:cs typeface="Century Gothic"/>
                <a:sym typeface="Century Gothic"/>
              </a:rPr>
              <a:t> sur n’importe quelle plate-forme.</a:t>
            </a:r>
            <a:endParaRPr>
              <a:solidFill>
                <a:srgbClr val="000000"/>
              </a:solidFill>
              <a:latin typeface="Century Gothic"/>
              <a:ea typeface="Century Gothic"/>
              <a:cs typeface="Century Gothic"/>
              <a:sym typeface="Century Gothic"/>
            </a:endParaRPr>
          </a:p>
          <a:p>
            <a:pPr indent="-228600" lvl="0" marL="228600" rtl="0" algn="l">
              <a:lnSpc>
                <a:spcPct val="90000"/>
              </a:lnSpc>
              <a:spcBef>
                <a:spcPts val="1000"/>
              </a:spcBef>
              <a:spcAft>
                <a:spcPts val="0"/>
              </a:spcAft>
              <a:buClr>
                <a:srgbClr val="000000"/>
              </a:buClr>
              <a:buSzPts val="2800"/>
              <a:buFont typeface="Century Gothic"/>
              <a:buChar char="●"/>
            </a:pPr>
            <a:r>
              <a:rPr lang="fr-FR">
                <a:solidFill>
                  <a:srgbClr val="000000"/>
                </a:solidFill>
                <a:latin typeface="Century Gothic"/>
                <a:ea typeface="Century Gothic"/>
                <a:cs typeface="Century Gothic"/>
                <a:sym typeface="Century Gothic"/>
              </a:rPr>
              <a:t>Ils n’occupent presque pas d’espaces mémoires.</a:t>
            </a:r>
            <a:endParaRPr>
              <a:solidFill>
                <a:srgbClr val="000000"/>
              </a:solidFill>
              <a:latin typeface="Century Gothic"/>
              <a:ea typeface="Century Gothic"/>
              <a:cs typeface="Century Gothic"/>
              <a:sym typeface="Century Gothic"/>
            </a:endParaRPr>
          </a:p>
          <a:p>
            <a:pPr indent="-228600" lvl="0" marL="228600" rtl="0" algn="l">
              <a:lnSpc>
                <a:spcPct val="90000"/>
              </a:lnSpc>
              <a:spcBef>
                <a:spcPts val="1000"/>
              </a:spcBef>
              <a:spcAft>
                <a:spcPts val="0"/>
              </a:spcAft>
              <a:buClr>
                <a:srgbClr val="000000"/>
              </a:buClr>
              <a:buSzPts val="2800"/>
              <a:buFont typeface="Century Gothic"/>
              <a:buChar char="●"/>
            </a:pPr>
            <a:r>
              <a:rPr i="0" lang="fr-FR">
                <a:solidFill>
                  <a:srgbClr val="000000"/>
                </a:solidFill>
                <a:latin typeface="Century Gothic"/>
                <a:ea typeface="Century Gothic"/>
                <a:cs typeface="Century Gothic"/>
                <a:sym typeface="Century Gothic"/>
              </a:rPr>
              <a:t>Débogage </a:t>
            </a:r>
            <a:r>
              <a:rPr lang="fr-FR">
                <a:solidFill>
                  <a:srgbClr val="000000"/>
                </a:solidFill>
                <a:latin typeface="Century Gothic"/>
                <a:ea typeface="Century Gothic"/>
                <a:cs typeface="Century Gothic"/>
                <a:sym typeface="Century Gothic"/>
              </a:rPr>
              <a:t>simple</a:t>
            </a:r>
            <a:r>
              <a:rPr i="0" lang="fr-FR">
                <a:solidFill>
                  <a:srgbClr val="000000"/>
                </a:solidFill>
                <a:latin typeface="Century Gothic"/>
                <a:ea typeface="Century Gothic"/>
                <a:cs typeface="Century Gothic"/>
                <a:sym typeface="Century Gothic"/>
              </a:rPr>
              <a:t>.</a:t>
            </a:r>
            <a:endParaRPr>
              <a:solidFill>
                <a:srgbClr val="000000"/>
              </a:solidFill>
              <a:latin typeface="Century Gothic"/>
              <a:ea typeface="Century Gothic"/>
              <a:cs typeface="Century Gothic"/>
              <a:sym typeface="Century Gothic"/>
            </a:endParaRPr>
          </a:p>
          <a:p>
            <a:pPr indent="-228600" lvl="0" marL="228600" rtl="0" algn="l">
              <a:lnSpc>
                <a:spcPct val="90000"/>
              </a:lnSpc>
              <a:spcBef>
                <a:spcPts val="1000"/>
              </a:spcBef>
              <a:spcAft>
                <a:spcPts val="0"/>
              </a:spcAft>
              <a:buClr>
                <a:srgbClr val="000000"/>
              </a:buClr>
              <a:buSzPts val="2800"/>
              <a:buFont typeface="Century Gothic"/>
              <a:buChar char="●"/>
            </a:pPr>
            <a:r>
              <a:rPr lang="fr-FR">
                <a:solidFill>
                  <a:srgbClr val="000000"/>
                </a:solidFill>
                <a:latin typeface="Century Gothic"/>
                <a:ea typeface="Century Gothic"/>
                <a:cs typeface="Century Gothic"/>
                <a:sym typeface="Century Gothic"/>
              </a:rPr>
              <a:t>Largement utilisé.</a:t>
            </a:r>
            <a:endParaRPr i="0">
              <a:solidFill>
                <a:srgbClr val="000000"/>
              </a:solidFill>
              <a:latin typeface="Century Gothic"/>
              <a:ea typeface="Century Gothic"/>
              <a:cs typeface="Century Gothic"/>
              <a:sym typeface="Century Gothic"/>
            </a:endParaRPr>
          </a:p>
          <a:p>
            <a:pPr indent="-50800" lvl="0" marL="228600" rtl="0" algn="l">
              <a:lnSpc>
                <a:spcPct val="90000"/>
              </a:lnSpc>
              <a:spcBef>
                <a:spcPts val="1000"/>
              </a:spcBef>
              <a:spcAft>
                <a:spcPts val="1600"/>
              </a:spcAft>
              <a:buClr>
                <a:schemeClr val="dk1"/>
              </a:buClr>
              <a:buSzPts val="2800"/>
              <a:buNone/>
            </a:pPr>
            <a:r>
              <a:t/>
            </a:r>
            <a:endParaRPr>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idx="1" type="body"/>
          </p:nvPr>
        </p:nvSpPr>
        <p:spPr>
          <a:xfrm>
            <a:off x="838200" y="2566650"/>
            <a:ext cx="10515600" cy="2620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Font typeface="Poppins"/>
              <a:buChar char="❑"/>
            </a:pPr>
            <a:r>
              <a:rPr b="1" lang="fr-FR">
                <a:solidFill>
                  <a:srgbClr val="000000"/>
                </a:solidFill>
                <a:latin typeface="Poppins"/>
                <a:ea typeface="Poppins"/>
                <a:cs typeface="Poppins"/>
                <a:sym typeface="Poppins"/>
              </a:rPr>
              <a:t>Inconvénients : </a:t>
            </a:r>
            <a:endParaRPr b="1">
              <a:solidFill>
                <a:srgbClr val="000000"/>
              </a:solidFill>
              <a:latin typeface="Poppins"/>
              <a:ea typeface="Poppins"/>
              <a:cs typeface="Poppins"/>
              <a:sym typeface="Poppins"/>
            </a:endParaRPr>
          </a:p>
          <a:p>
            <a:pPr indent="0" lvl="0" marL="228600" rtl="0" algn="l">
              <a:lnSpc>
                <a:spcPct val="90000"/>
              </a:lnSpc>
              <a:spcBef>
                <a:spcPts val="0"/>
              </a:spcBef>
              <a:spcAft>
                <a:spcPts val="0"/>
              </a:spcAft>
              <a:buNone/>
            </a:pPr>
            <a:r>
              <a:t/>
            </a:r>
            <a:endParaRPr b="1">
              <a:solidFill>
                <a:srgbClr val="000000"/>
              </a:solidFill>
              <a:latin typeface="Poppins"/>
              <a:ea typeface="Poppins"/>
              <a:cs typeface="Poppins"/>
              <a:sym typeface="Poppins"/>
            </a:endParaRPr>
          </a:p>
          <a:p>
            <a:pPr indent="-228600" lvl="0" marL="228600" rtl="0" algn="l">
              <a:lnSpc>
                <a:spcPct val="90000"/>
              </a:lnSpc>
              <a:spcBef>
                <a:spcPts val="1000"/>
              </a:spcBef>
              <a:spcAft>
                <a:spcPts val="0"/>
              </a:spcAft>
              <a:buClr>
                <a:srgbClr val="000000"/>
              </a:buClr>
              <a:buSzPts val="2800"/>
              <a:buFont typeface="Poppins"/>
              <a:buChar char="•"/>
            </a:pPr>
            <a:r>
              <a:rPr i="0" lang="fr-FR">
                <a:solidFill>
                  <a:srgbClr val="000000"/>
                </a:solidFill>
                <a:latin typeface="Poppins"/>
                <a:ea typeface="Poppins"/>
                <a:cs typeface="Poppins"/>
                <a:sym typeface="Poppins"/>
              </a:rPr>
              <a:t>L'exécution de ces langages est plus lente que les langages compilés.</a:t>
            </a:r>
            <a:endParaRPr>
              <a:solidFill>
                <a:srgbClr val="000000"/>
              </a:solidFill>
              <a:latin typeface="Poppins"/>
              <a:ea typeface="Poppins"/>
              <a:cs typeface="Poppins"/>
              <a:sym typeface="Poppins"/>
            </a:endParaRPr>
          </a:p>
          <a:p>
            <a:pPr indent="-228600" lvl="0" marL="228600" rtl="0" algn="l">
              <a:lnSpc>
                <a:spcPct val="90000"/>
              </a:lnSpc>
              <a:spcBef>
                <a:spcPts val="1000"/>
              </a:spcBef>
              <a:spcAft>
                <a:spcPts val="0"/>
              </a:spcAft>
              <a:buClr>
                <a:srgbClr val="000000"/>
              </a:buClr>
              <a:buSzPts val="2800"/>
              <a:buFont typeface="Poppins"/>
              <a:buChar char="•"/>
            </a:pPr>
            <a:r>
              <a:rPr i="0" lang="fr-FR">
                <a:solidFill>
                  <a:srgbClr val="000000"/>
                </a:solidFill>
                <a:latin typeface="Poppins"/>
                <a:ea typeface="Poppins"/>
                <a:cs typeface="Poppins"/>
                <a:sym typeface="Poppins"/>
              </a:rPr>
              <a:t>Besoin indispensable d’u</a:t>
            </a:r>
            <a:r>
              <a:rPr lang="fr-FR">
                <a:solidFill>
                  <a:srgbClr val="000000"/>
                </a:solidFill>
                <a:latin typeface="Poppins"/>
                <a:ea typeface="Poppins"/>
                <a:cs typeface="Poppins"/>
                <a:sym typeface="Poppins"/>
              </a:rPr>
              <a:t>tiliser un</a:t>
            </a:r>
            <a:r>
              <a:rPr i="0" lang="fr-FR">
                <a:solidFill>
                  <a:srgbClr val="000000"/>
                </a:solidFill>
                <a:latin typeface="Poppins"/>
                <a:ea typeface="Poppins"/>
                <a:cs typeface="Poppins"/>
                <a:sym typeface="Poppins"/>
              </a:rPr>
              <a:t> interpréteur.</a:t>
            </a:r>
            <a:endParaRPr>
              <a:solidFill>
                <a:srgbClr val="000000"/>
              </a:solidFill>
              <a:latin typeface="Poppins"/>
              <a:ea typeface="Poppins"/>
              <a:cs typeface="Poppins"/>
              <a:sym typeface="Poppins"/>
            </a:endParaRPr>
          </a:p>
          <a:p>
            <a:pPr indent="0" lvl="0" marL="177800" rtl="0" algn="l">
              <a:lnSpc>
                <a:spcPct val="90000"/>
              </a:lnSpc>
              <a:spcBef>
                <a:spcPts val="1000"/>
              </a:spcBef>
              <a:spcAft>
                <a:spcPts val="1600"/>
              </a:spcAft>
              <a:buClr>
                <a:schemeClr val="dk1"/>
              </a:buClr>
              <a:buSzPts val="2800"/>
              <a:buFont typeface="Arial"/>
              <a:buNone/>
            </a:pPr>
            <a:r>
              <a:t/>
            </a:r>
            <a:endParaRPr i="0">
              <a:solidFill>
                <a:srgbClr val="000000"/>
              </a:solidFill>
              <a:latin typeface="Poppins"/>
              <a:ea typeface="Poppins"/>
              <a:cs typeface="Poppins"/>
              <a:sym typeface="Poppins"/>
            </a:endParaRPr>
          </a:p>
        </p:txBody>
      </p:sp>
      <p:sp>
        <p:nvSpPr>
          <p:cNvPr id="107" name="Google Shape;107;p7"/>
          <p:cNvSpPr txBox="1"/>
          <p:nvPr>
            <p:ph type="title"/>
          </p:nvPr>
        </p:nvSpPr>
        <p:spPr>
          <a:xfrm>
            <a:off x="605725" y="495875"/>
            <a:ext cx="65865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0"/>
              </a:spcBef>
              <a:spcAft>
                <a:spcPts val="0"/>
              </a:spcAft>
              <a:buClr>
                <a:schemeClr val="dk1"/>
              </a:buClr>
              <a:buSzPct val="118918"/>
              <a:buFont typeface="Calibri"/>
              <a:buNone/>
            </a:pPr>
            <a:r>
              <a:rPr b="1" lang="fr-FR">
                <a:solidFill>
                  <a:srgbClr val="0000FF"/>
                </a:solidFill>
                <a:latin typeface="Century Gothic"/>
                <a:ea typeface="Century Gothic"/>
                <a:cs typeface="Century Gothic"/>
                <a:sym typeface="Century Gothic"/>
              </a:rPr>
              <a:t>4. Avantages et inconvénients d’un langage interprété </a:t>
            </a:r>
            <a:endParaRPr b="1">
              <a:solidFill>
                <a:srgbClr val="0000FF"/>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fr-FR">
                <a:solidFill>
                  <a:srgbClr val="0000FF"/>
                </a:solidFill>
                <a:latin typeface="Century Gothic"/>
                <a:ea typeface="Century Gothic"/>
                <a:cs typeface="Century Gothic"/>
                <a:sym typeface="Century Gothic"/>
              </a:rPr>
              <a:t>5. Le</a:t>
            </a:r>
            <a:r>
              <a:rPr b="1" lang="fr-FR">
                <a:solidFill>
                  <a:srgbClr val="0000FF"/>
                </a:solidFill>
                <a:latin typeface="Century Gothic"/>
                <a:ea typeface="Century Gothic"/>
                <a:cs typeface="Century Gothic"/>
                <a:sym typeface="Century Gothic"/>
              </a:rPr>
              <a:t> paradigme de programmation	</a:t>
            </a:r>
            <a:endParaRPr>
              <a:solidFill>
                <a:srgbClr val="0000FF"/>
              </a:solidFill>
              <a:latin typeface="Century Gothic"/>
              <a:ea typeface="Century Gothic"/>
              <a:cs typeface="Century Gothic"/>
              <a:sym typeface="Century Gothic"/>
            </a:endParaRPr>
          </a:p>
        </p:txBody>
      </p:sp>
      <p:sp>
        <p:nvSpPr>
          <p:cNvPr id="113" name="Google Shape;113;p8"/>
          <p:cNvSpPr txBox="1"/>
          <p:nvPr>
            <p:ph idx="1" type="body"/>
          </p:nvPr>
        </p:nvSpPr>
        <p:spPr>
          <a:xfrm>
            <a:off x="838200" y="1825625"/>
            <a:ext cx="10515600" cy="1719600"/>
          </a:xfrm>
          <a:prstGeom prst="rect">
            <a:avLst/>
          </a:prstGeom>
          <a:noFill/>
          <a:ln>
            <a:noFill/>
          </a:ln>
        </p:spPr>
        <p:txBody>
          <a:bodyPr anchorCtr="0" anchor="t" bIns="45700" lIns="91425" spcFirstLastPara="1" rIns="91425" wrap="square" tIns="45700">
            <a:normAutofit/>
          </a:bodyPr>
          <a:lstStyle/>
          <a:p>
            <a:pPr indent="0" lvl="0" marL="228600" rtl="0" algn="l">
              <a:lnSpc>
                <a:spcPct val="115000"/>
              </a:lnSpc>
              <a:spcBef>
                <a:spcPts val="0"/>
              </a:spcBef>
              <a:spcAft>
                <a:spcPts val="1600"/>
              </a:spcAft>
              <a:buNone/>
            </a:pPr>
            <a:r>
              <a:rPr lang="fr-FR">
                <a:solidFill>
                  <a:srgbClr val="000000"/>
                </a:solidFill>
                <a:latin typeface="Poppins"/>
                <a:ea typeface="Poppins"/>
                <a:cs typeface="Poppins"/>
                <a:sym typeface="Poppins"/>
              </a:rPr>
              <a:t>Le paradigme de programmation e</a:t>
            </a:r>
            <a:r>
              <a:rPr i="0" lang="fr-FR">
                <a:solidFill>
                  <a:srgbClr val="000000"/>
                </a:solidFill>
                <a:latin typeface="Poppins"/>
                <a:ea typeface="Poppins"/>
                <a:cs typeface="Poppins"/>
                <a:sym typeface="Poppins"/>
              </a:rPr>
              <a:t>st un style fondamental de programmation informatique qui traite de la manière dont les solutions aux problèmes doivent être formulées dans un langage de programmation.</a:t>
            </a:r>
            <a:endParaRPr>
              <a:solidFill>
                <a:srgbClr val="000000"/>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type="title"/>
          </p:nvPr>
        </p:nvSpPr>
        <p:spPr>
          <a:xfrm>
            <a:off x="838200" y="365125"/>
            <a:ext cx="7661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fr-FR" sz="3400">
                <a:solidFill>
                  <a:srgbClr val="0000FF"/>
                </a:solidFill>
                <a:latin typeface="Century Gothic"/>
                <a:ea typeface="Century Gothic"/>
                <a:cs typeface="Century Gothic"/>
                <a:sym typeface="Century Gothic"/>
              </a:rPr>
              <a:t>6. </a:t>
            </a:r>
            <a:r>
              <a:rPr b="1" lang="fr-FR" sz="3400">
                <a:solidFill>
                  <a:srgbClr val="0000FF"/>
                </a:solidFill>
                <a:latin typeface="Century Gothic"/>
                <a:ea typeface="Century Gothic"/>
                <a:cs typeface="Century Gothic"/>
                <a:sym typeface="Century Gothic"/>
              </a:rPr>
              <a:t>Différence entre Programmation procédurale et POO</a:t>
            </a:r>
            <a:endParaRPr sz="3400">
              <a:solidFill>
                <a:srgbClr val="0000FF"/>
              </a:solidFill>
              <a:latin typeface="Century Gothic"/>
              <a:ea typeface="Century Gothic"/>
              <a:cs typeface="Century Gothic"/>
              <a:sym typeface="Century Gothic"/>
            </a:endParaRPr>
          </a:p>
        </p:txBody>
      </p:sp>
      <p:sp>
        <p:nvSpPr>
          <p:cNvPr id="119" name="Google Shape;119;p9"/>
          <p:cNvSpPr txBox="1"/>
          <p:nvPr>
            <p:ph idx="1" type="body"/>
          </p:nvPr>
        </p:nvSpPr>
        <p:spPr>
          <a:xfrm>
            <a:off x="721975" y="2464950"/>
            <a:ext cx="10515600" cy="2271900"/>
          </a:xfrm>
          <a:prstGeom prst="rect">
            <a:avLst/>
          </a:prstGeom>
          <a:noFill/>
          <a:ln>
            <a:noFill/>
          </a:ln>
        </p:spPr>
        <p:txBody>
          <a:bodyPr anchorCtr="0" anchor="t" bIns="45700" lIns="91425" spcFirstLastPara="1" rIns="91425" wrap="square" tIns="45700">
            <a:normAutofit/>
          </a:bodyPr>
          <a:lstStyle/>
          <a:p>
            <a:pPr indent="0" lvl="0" marL="228600" rtl="0" algn="l">
              <a:lnSpc>
                <a:spcPct val="115000"/>
              </a:lnSpc>
              <a:spcBef>
                <a:spcPts val="0"/>
              </a:spcBef>
              <a:spcAft>
                <a:spcPts val="1600"/>
              </a:spcAft>
              <a:buNone/>
            </a:pPr>
            <a:r>
              <a:rPr i="0" lang="fr-FR">
                <a:solidFill>
                  <a:srgbClr val="424242"/>
                </a:solidFill>
                <a:latin typeface="Poppins"/>
                <a:ea typeface="Poppins"/>
                <a:cs typeface="Poppins"/>
                <a:sym typeface="Poppins"/>
              </a:rPr>
              <a:t>Dans la programmation </a:t>
            </a:r>
            <a:r>
              <a:rPr lang="fr-FR">
                <a:solidFill>
                  <a:srgbClr val="424242"/>
                </a:solidFill>
                <a:latin typeface="Poppins"/>
                <a:ea typeface="Poppins"/>
                <a:cs typeface="Poppins"/>
                <a:sym typeface="Poppins"/>
              </a:rPr>
              <a:t>procédurale,</a:t>
            </a:r>
            <a:r>
              <a:rPr i="0" lang="fr-FR">
                <a:solidFill>
                  <a:srgbClr val="424242"/>
                </a:solidFill>
                <a:latin typeface="Poppins"/>
                <a:ea typeface="Poppins"/>
                <a:cs typeface="Poppins"/>
                <a:sym typeface="Poppins"/>
              </a:rPr>
              <a:t> le programme est divisé en petites parties appelées </a:t>
            </a:r>
            <a:r>
              <a:rPr lang="fr-FR">
                <a:solidFill>
                  <a:srgbClr val="424242"/>
                </a:solidFill>
                <a:latin typeface="Poppins"/>
                <a:ea typeface="Poppins"/>
                <a:cs typeface="Poppins"/>
                <a:sym typeface="Poppins"/>
              </a:rPr>
              <a:t>fonctions</a:t>
            </a:r>
            <a:r>
              <a:rPr b="1" lang="fr-FR">
                <a:solidFill>
                  <a:srgbClr val="424242"/>
                </a:solidFill>
                <a:latin typeface="Poppins"/>
                <a:ea typeface="Poppins"/>
                <a:cs typeface="Poppins"/>
                <a:sym typeface="Poppins"/>
              </a:rPr>
              <a:t> </a:t>
            </a:r>
            <a:r>
              <a:rPr lang="fr-FR">
                <a:solidFill>
                  <a:srgbClr val="424242"/>
                </a:solidFill>
                <a:latin typeface="Poppins"/>
                <a:ea typeface="Poppins"/>
                <a:cs typeface="Poppins"/>
                <a:sym typeface="Poppins"/>
              </a:rPr>
              <a:t>tandis</a:t>
            </a:r>
            <a:r>
              <a:rPr i="1" lang="fr-FR">
                <a:solidFill>
                  <a:srgbClr val="424242"/>
                </a:solidFill>
                <a:latin typeface="Poppins"/>
                <a:ea typeface="Poppins"/>
                <a:cs typeface="Poppins"/>
                <a:sym typeface="Poppins"/>
              </a:rPr>
              <a:t> qu'en </a:t>
            </a:r>
            <a:r>
              <a:rPr i="0" lang="fr-FR">
                <a:solidFill>
                  <a:srgbClr val="424242"/>
                </a:solidFill>
                <a:latin typeface="Poppins"/>
                <a:ea typeface="Poppins"/>
                <a:cs typeface="Poppins"/>
                <a:sym typeface="Poppins"/>
              </a:rPr>
              <a:t>programmation Orientée Objet</a:t>
            </a:r>
            <a:r>
              <a:rPr lang="fr-FR">
                <a:solidFill>
                  <a:srgbClr val="424242"/>
                </a:solidFill>
                <a:latin typeface="Poppins"/>
                <a:ea typeface="Poppins"/>
                <a:cs typeface="Poppins"/>
                <a:sym typeface="Poppins"/>
              </a:rPr>
              <a:t> (POO)</a:t>
            </a:r>
            <a:r>
              <a:rPr i="0" lang="fr-FR">
                <a:solidFill>
                  <a:srgbClr val="424242"/>
                </a:solidFill>
                <a:latin typeface="Poppins"/>
                <a:ea typeface="Poppins"/>
                <a:cs typeface="Poppins"/>
                <a:sym typeface="Poppins"/>
              </a:rPr>
              <a:t>, le programme est divisé en petites parties appelées </a:t>
            </a:r>
            <a:r>
              <a:rPr lang="fr-FR">
                <a:solidFill>
                  <a:srgbClr val="424242"/>
                </a:solidFill>
                <a:latin typeface="Poppins"/>
                <a:ea typeface="Poppins"/>
                <a:cs typeface="Poppins"/>
                <a:sym typeface="Poppins"/>
              </a:rPr>
              <a:t>Objets</a:t>
            </a:r>
            <a:r>
              <a:rPr b="1" i="1" lang="fr-FR">
                <a:solidFill>
                  <a:srgbClr val="424242"/>
                </a:solidFill>
                <a:latin typeface="Poppins"/>
                <a:ea typeface="Poppins"/>
                <a:cs typeface="Poppins"/>
                <a:sym typeface="Poppins"/>
              </a:rPr>
              <a:t>. </a:t>
            </a:r>
            <a:endParaRPr>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2022-10-20T14:28:33Z</dcterms:created>
  <dc:creator>USER</dc:creator>
</cp:coreProperties>
</file>