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T Sans Narrow"/>
      <p:regular r:id="rId28"/>
      <p:bold r:id="rId29"/>
    </p:embeddedFont>
    <p:embeddedFont>
      <p:font typeface="Poppins"/>
      <p:regular r:id="rId30"/>
      <p:bold r:id="rId31"/>
      <p:italic r:id="rId32"/>
      <p:boldItalic r:id="rId33"/>
    </p:embeddedFont>
    <p:embeddedFont>
      <p:font typeface="Open Sans"/>
      <p:regular r:id="rId34"/>
      <p:bold r:id="rId35"/>
      <p:italic r:id="rId36"/>
      <p:boldItalic r:id="rId37"/>
    </p:embeddedFon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5.xml"/><Relationship Id="rId41" Type="http://schemas.openxmlformats.org/officeDocument/2006/relationships/font" Target="fonts/CenturyGothic-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39" Type="http://schemas.openxmlformats.org/officeDocument/2006/relationships/font" Target="fonts/CenturyGothic-bold.fntdata"/><Relationship Id="rId16" Type="http://schemas.openxmlformats.org/officeDocument/2006/relationships/slide" Target="slides/slide11.xml"/><Relationship Id="rId38" Type="http://schemas.openxmlformats.org/officeDocument/2006/relationships/font" Target="fonts/CenturyGothi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8e0f5ec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8e0f5ec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8e0f5ece1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8e0f5ece1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8e0f5ece1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8e0f5ece1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8e0f5ece1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8e0f5ece1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8e0f5ece1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8e0f5ece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8e0f5ece1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8e0f5ece1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88e0f5ece1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88e0f5ece1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8e0f5ece1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8e0f5ece1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8e0f5ece1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88e0f5ece1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8e0f5ece1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8e0f5ece1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cacbd37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cacbd37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88e0f5ec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88e0f5ec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a61e5fd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a61e5fd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a61e600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a61e600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8c7ce5ab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8c7ce5a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a61e600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a61e600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8e0f5ece1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8e0f5ece1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8e0f5ece1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8e0f5ece1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8e0f5ece1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8e0f5ece1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a61e6007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a61e6007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8e0f5ece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8e0f5ece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8e0f5ece1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8e0f5ece1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2" name="Google Shape;12;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3" name="Google Shape;13;p2"/>
          <p:cNvGrpSpPr/>
          <p:nvPr/>
        </p:nvGrpSpPr>
        <p:grpSpPr>
          <a:xfrm>
            <a:off x="1004144" y="1022025"/>
            <a:ext cx="7136668" cy="152400"/>
            <a:chOff x="1346429" y="1011300"/>
            <a:chExt cx="6452100" cy="152400"/>
          </a:xfrm>
        </p:grpSpPr>
        <p:cxnSp>
          <p:nvCxnSpPr>
            <p:cNvPr id="14" name="Google Shape;14;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5" name="Google Shape;15;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6" name="Google Shape;16;p2"/>
          <p:cNvGrpSpPr/>
          <p:nvPr/>
        </p:nvGrpSpPr>
        <p:grpSpPr>
          <a:xfrm>
            <a:off x="1004151" y="3969100"/>
            <a:ext cx="7136668" cy="152400"/>
            <a:chOff x="1346435" y="3969088"/>
            <a:chExt cx="6452100" cy="152400"/>
          </a:xfrm>
        </p:grpSpPr>
        <p:cxnSp>
          <p:nvCxnSpPr>
            <p:cNvPr id="17" name="Google Shape;17;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9" name="Google Shape;19;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20" name="Google Shape;20;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1" name="Google Shape;21;p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5" name="Google Shape;25;p3"/>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0" name="Google Shape;30;p4"/>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lgn="ctr">
              <a:buNone/>
              <a:defRPr sz="2000">
                <a:solidFill>
                  <a:schemeClr val="accent1"/>
                </a:solidFill>
              </a:defRPr>
            </a:lvl1pPr>
            <a:lvl2pPr lvl="1" rtl="0" algn="ctr">
              <a:buNone/>
              <a:defRPr sz="2000">
                <a:solidFill>
                  <a:schemeClr val="accent1"/>
                </a:solidFill>
              </a:defRPr>
            </a:lvl2pPr>
            <a:lvl3pPr lvl="2" rtl="0" algn="ctr">
              <a:buNone/>
              <a:defRPr sz="2000">
                <a:solidFill>
                  <a:schemeClr val="accent1"/>
                </a:solidFill>
              </a:defRPr>
            </a:lvl3pPr>
            <a:lvl4pPr lvl="3" rtl="0" algn="ctr">
              <a:buNone/>
              <a:defRPr sz="2000">
                <a:solidFill>
                  <a:schemeClr val="accent1"/>
                </a:solidFill>
              </a:defRPr>
            </a:lvl4pPr>
            <a:lvl5pPr lvl="4" rtl="0" algn="ctr">
              <a:buNone/>
              <a:defRPr sz="2000">
                <a:solidFill>
                  <a:schemeClr val="accent1"/>
                </a:solidFill>
              </a:defRPr>
            </a:lvl5pPr>
            <a:lvl6pPr lvl="5" rtl="0" algn="ctr">
              <a:buNone/>
              <a:defRPr sz="2000">
                <a:solidFill>
                  <a:schemeClr val="accent1"/>
                </a:solidFill>
              </a:defRPr>
            </a:lvl6pPr>
            <a:lvl7pPr lvl="6" rtl="0" algn="ctr">
              <a:buNone/>
              <a:defRPr sz="2000">
                <a:solidFill>
                  <a:schemeClr val="accent1"/>
                </a:solidFill>
              </a:defRPr>
            </a:lvl7pPr>
            <a:lvl8pPr lvl="7" rtl="0" algn="ctr">
              <a:buNone/>
              <a:defRPr sz="2000">
                <a:solidFill>
                  <a:schemeClr val="accent1"/>
                </a:solidFill>
              </a:defRPr>
            </a:lvl8pPr>
            <a:lvl9pPr lvl="8" rtl="0" algn="ctr">
              <a:buNone/>
              <a:defRPr sz="2000">
                <a:solidFill>
                  <a:schemeClr val="accent1"/>
                </a:solidFill>
              </a:defRPr>
            </a:lvl9p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5"/>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 name="Google Shape;38;p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260058" y="4749892"/>
            <a:ext cx="548700" cy="393600"/>
          </a:xfrm>
          <a:prstGeom prst="rect">
            <a:avLst/>
          </a:prstGeom>
          <a:noFill/>
          <a:ln>
            <a:noFill/>
          </a:ln>
        </p:spPr>
        <p:txBody>
          <a:bodyPr anchorCtr="0" anchor="ctr" bIns="91425" lIns="91425" spcFirstLastPara="1" rIns="91425" wrap="square" tIns="91425">
            <a:noAutofit/>
          </a:bodyPr>
          <a:lstStyle>
            <a:lvl1pPr lvl="0" rtl="0" algn="ctr">
              <a:buNone/>
              <a:defRPr sz="1700">
                <a:solidFill>
                  <a:schemeClr val="dk2"/>
                </a:solidFill>
                <a:latin typeface="Open Sans"/>
                <a:ea typeface="Open Sans"/>
                <a:cs typeface="Open Sans"/>
                <a:sym typeface="Open Sans"/>
              </a:defRPr>
            </a:lvl1pPr>
            <a:lvl2pPr lvl="1" rtl="0" algn="ctr">
              <a:buNone/>
              <a:defRPr sz="1700">
                <a:solidFill>
                  <a:schemeClr val="dk2"/>
                </a:solidFill>
                <a:latin typeface="Open Sans"/>
                <a:ea typeface="Open Sans"/>
                <a:cs typeface="Open Sans"/>
                <a:sym typeface="Open Sans"/>
              </a:defRPr>
            </a:lvl2pPr>
            <a:lvl3pPr lvl="2" rtl="0" algn="ctr">
              <a:buNone/>
              <a:defRPr sz="1700">
                <a:solidFill>
                  <a:schemeClr val="dk2"/>
                </a:solidFill>
                <a:latin typeface="Open Sans"/>
                <a:ea typeface="Open Sans"/>
                <a:cs typeface="Open Sans"/>
                <a:sym typeface="Open Sans"/>
              </a:defRPr>
            </a:lvl3pPr>
            <a:lvl4pPr lvl="3" rtl="0" algn="ctr">
              <a:buNone/>
              <a:defRPr sz="1700">
                <a:solidFill>
                  <a:schemeClr val="dk2"/>
                </a:solidFill>
                <a:latin typeface="Open Sans"/>
                <a:ea typeface="Open Sans"/>
                <a:cs typeface="Open Sans"/>
                <a:sym typeface="Open Sans"/>
              </a:defRPr>
            </a:lvl4pPr>
            <a:lvl5pPr lvl="4" rtl="0" algn="ctr">
              <a:buNone/>
              <a:defRPr sz="1700">
                <a:solidFill>
                  <a:schemeClr val="dk2"/>
                </a:solidFill>
                <a:latin typeface="Open Sans"/>
                <a:ea typeface="Open Sans"/>
                <a:cs typeface="Open Sans"/>
                <a:sym typeface="Open Sans"/>
              </a:defRPr>
            </a:lvl5pPr>
            <a:lvl6pPr lvl="5" rtl="0" algn="ctr">
              <a:buNone/>
              <a:defRPr sz="1700">
                <a:solidFill>
                  <a:schemeClr val="dk2"/>
                </a:solidFill>
                <a:latin typeface="Open Sans"/>
                <a:ea typeface="Open Sans"/>
                <a:cs typeface="Open Sans"/>
                <a:sym typeface="Open Sans"/>
              </a:defRPr>
            </a:lvl6pPr>
            <a:lvl7pPr lvl="6" rtl="0" algn="ctr">
              <a:buNone/>
              <a:defRPr sz="1700">
                <a:solidFill>
                  <a:schemeClr val="dk2"/>
                </a:solidFill>
                <a:latin typeface="Open Sans"/>
                <a:ea typeface="Open Sans"/>
                <a:cs typeface="Open Sans"/>
                <a:sym typeface="Open Sans"/>
              </a:defRPr>
            </a:lvl7pPr>
            <a:lvl8pPr lvl="7" rtl="0" algn="ctr">
              <a:buNone/>
              <a:defRPr sz="1700">
                <a:solidFill>
                  <a:schemeClr val="dk2"/>
                </a:solidFill>
                <a:latin typeface="Open Sans"/>
                <a:ea typeface="Open Sans"/>
                <a:cs typeface="Open Sans"/>
                <a:sym typeface="Open Sans"/>
              </a:defRPr>
            </a:lvl8pPr>
            <a:lvl9pPr lvl="8" rtl="0" algn="ctr">
              <a:buNone/>
              <a:defRPr sz="1700">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fr"/>
              <a:t>‹#›</a:t>
            </a:fld>
            <a:endParaRPr/>
          </a:p>
        </p:txBody>
      </p:sp>
      <p:sp>
        <p:nvSpPr>
          <p:cNvPr id="9" name="Google Shape;9;p1"/>
          <p:cNvSpPr txBox="1"/>
          <p:nvPr/>
        </p:nvSpPr>
        <p:spPr>
          <a:xfrm>
            <a:off x="8605375" y="4725975"/>
            <a:ext cx="470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500">
                <a:solidFill>
                  <a:schemeClr val="accent1"/>
                </a:solidFill>
                <a:latin typeface="Open Sans"/>
                <a:ea typeface="Open Sans"/>
                <a:cs typeface="Open Sans"/>
                <a:sym typeface="Open Sans"/>
              </a:rPr>
              <a:t>/22</a:t>
            </a:r>
            <a:endParaRPr sz="1500">
              <a:solidFill>
                <a:schemeClr val="accent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8.png"/><Relationship Id="rId6" Type="http://schemas.openxmlformats.org/officeDocument/2006/relationships/image" Target="../media/image1.jpg"/><Relationship Id="rId7" Type="http://schemas.openxmlformats.org/officeDocument/2006/relationships/image" Target="../media/image5.png"/><Relationship Id="rId8"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jp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jpg"/><Relationship Id="rId7" Type="http://schemas.openxmlformats.org/officeDocument/2006/relationships/image" Target="../media/image5.png"/><Relationship Id="rId8"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Veille Git : Prise en main</a:t>
            </a:r>
            <a:endParaRPr/>
          </a:p>
        </p:txBody>
      </p:sp>
      <p:sp>
        <p:nvSpPr>
          <p:cNvPr id="68" name="Google Shape;68;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fr"/>
              <a:t>Mouhamadou H Traoré</a:t>
            </a:r>
            <a:endParaRPr b="1"/>
          </a:p>
          <a:p>
            <a:pPr indent="0" lvl="0" marL="0" rtl="0" algn="ctr">
              <a:spcBef>
                <a:spcPts val="0"/>
              </a:spcBef>
              <a:spcAft>
                <a:spcPts val="0"/>
              </a:spcAft>
              <a:buNone/>
            </a:pPr>
            <a:r>
              <a:rPr b="1" lang="fr"/>
              <a:t>Ousmane Sanogo</a:t>
            </a:r>
            <a:endParaRPr b="1"/>
          </a:p>
          <a:p>
            <a:pPr indent="0" lvl="0" marL="0" rtl="0" algn="ctr">
              <a:spcBef>
                <a:spcPts val="0"/>
              </a:spcBef>
              <a:spcAft>
                <a:spcPts val="0"/>
              </a:spcAft>
              <a:buNone/>
            </a:pPr>
            <a:r>
              <a:rPr b="1" lang="fr"/>
              <a:t>Mohamed Traoré</a:t>
            </a:r>
            <a:endParaRPr b="1"/>
          </a:p>
        </p:txBody>
      </p:sp>
      <p:pic>
        <p:nvPicPr>
          <p:cNvPr id="69" name="Google Shape;69;p13"/>
          <p:cNvPicPr preferRelativeResize="0"/>
          <p:nvPr/>
        </p:nvPicPr>
        <p:blipFill>
          <a:blip r:embed="rId3">
            <a:alphaModFix/>
          </a:blip>
          <a:stretch>
            <a:fillRect/>
          </a:stretch>
        </p:blipFill>
        <p:spPr>
          <a:xfrm>
            <a:off x="7681750" y="1751775"/>
            <a:ext cx="1144075" cy="1144075"/>
          </a:xfrm>
          <a:prstGeom prst="rect">
            <a:avLst/>
          </a:prstGeom>
          <a:noFill/>
          <a:ln>
            <a:noFill/>
          </a:ln>
        </p:spPr>
      </p:pic>
      <p:sp>
        <p:nvSpPr>
          <p:cNvPr id="70" name="Google Shape;70;p13"/>
          <p:cNvSpPr txBox="1"/>
          <p:nvPr/>
        </p:nvSpPr>
        <p:spPr>
          <a:xfrm>
            <a:off x="8527725" y="4727175"/>
            <a:ext cx="510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0" y="297150"/>
            <a:ext cx="9144000" cy="4549200"/>
          </a:xfrm>
          <a:prstGeom prst="rect">
            <a:avLst/>
          </a:prstGeom>
          <a:noFill/>
          <a:ln>
            <a:noFill/>
          </a:ln>
        </p:spPr>
      </p:pic>
      <p:sp>
        <p:nvSpPr>
          <p:cNvPr id="148" name="Google Shape;148;p2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4-2. </a:t>
            </a:r>
            <a:r>
              <a:rPr lang="fr"/>
              <a:t>Caractéristiques</a:t>
            </a:r>
            <a:endParaRPr/>
          </a:p>
        </p:txBody>
      </p:sp>
      <p:sp>
        <p:nvSpPr>
          <p:cNvPr id="154" name="Google Shape;15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AutoNum type="arabicPeriod"/>
            </a:pPr>
            <a:r>
              <a:rPr lang="fr">
                <a:solidFill>
                  <a:srgbClr val="000000"/>
                </a:solidFill>
              </a:rPr>
              <a:t>Approche Peer-to-Peer (contraire a client-serveur)</a:t>
            </a:r>
            <a:endParaRPr>
              <a:solidFill>
                <a:srgbClr val="000000"/>
              </a:solidFill>
            </a:endParaRPr>
          </a:p>
          <a:p>
            <a:pPr indent="-342900" lvl="0" marL="457200" rtl="0" algn="l">
              <a:spcBef>
                <a:spcPts val="0"/>
              </a:spcBef>
              <a:spcAft>
                <a:spcPts val="0"/>
              </a:spcAft>
              <a:buSzPts val="1800"/>
              <a:buAutoNum type="arabicPeriod"/>
            </a:pPr>
            <a:r>
              <a:rPr lang="fr">
                <a:solidFill>
                  <a:srgbClr val="36344D"/>
                </a:solidFill>
                <a:highlight>
                  <a:srgbClr val="FFFFFF"/>
                </a:highlight>
                <a:latin typeface="Arial"/>
                <a:ea typeface="Arial"/>
                <a:cs typeface="Arial"/>
                <a:sym typeface="Arial"/>
              </a:rPr>
              <a:t>Permet aux Devs d’avoir une pléthore de branches de code indépendantes</a:t>
            </a:r>
            <a:endParaRPr>
              <a:solidFill>
                <a:srgbClr val="36344D"/>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AutoNum type="arabicPeriod"/>
            </a:pPr>
            <a:r>
              <a:rPr lang="fr">
                <a:solidFill>
                  <a:srgbClr val="36344D"/>
                </a:solidFill>
                <a:highlight>
                  <a:srgbClr val="FFFFFF"/>
                </a:highlight>
                <a:latin typeface="Arial"/>
                <a:ea typeface="Arial"/>
                <a:cs typeface="Arial"/>
                <a:sym typeface="Arial"/>
              </a:rPr>
              <a:t>Toutes les </a:t>
            </a:r>
            <a:r>
              <a:rPr lang="fr">
                <a:solidFill>
                  <a:srgbClr val="36344D"/>
                </a:solidFill>
                <a:highlight>
                  <a:srgbClr val="FFFFFF"/>
                </a:highlight>
                <a:latin typeface="Arial"/>
                <a:ea typeface="Arial"/>
                <a:cs typeface="Arial"/>
                <a:sym typeface="Arial"/>
              </a:rPr>
              <a:t>opérations</a:t>
            </a:r>
            <a:r>
              <a:rPr lang="fr">
                <a:solidFill>
                  <a:srgbClr val="36344D"/>
                </a:solidFill>
                <a:highlight>
                  <a:srgbClr val="FFFFFF"/>
                </a:highlight>
                <a:latin typeface="Arial"/>
                <a:ea typeface="Arial"/>
                <a:cs typeface="Arial"/>
                <a:sym typeface="Arial"/>
              </a:rPr>
              <a:t> sont atomiques.</a:t>
            </a:r>
            <a:endParaRPr>
              <a:solidFill>
                <a:srgbClr val="36344D"/>
              </a:solidFill>
              <a:highlight>
                <a:srgbClr val="FFFFFF"/>
              </a:highlight>
              <a:latin typeface="Arial"/>
              <a:ea typeface="Arial"/>
              <a:cs typeface="Arial"/>
              <a:sym typeface="Arial"/>
            </a:endParaRPr>
          </a:p>
          <a:p>
            <a:pPr indent="-342900" lvl="0" marL="457200" rtl="0" algn="l">
              <a:spcBef>
                <a:spcPts val="0"/>
              </a:spcBef>
              <a:spcAft>
                <a:spcPts val="0"/>
              </a:spcAft>
              <a:buClr>
                <a:srgbClr val="36344D"/>
              </a:buClr>
              <a:buSzPts val="1800"/>
              <a:buFont typeface="Arial"/>
              <a:buAutoNum type="arabicPeriod"/>
            </a:pPr>
            <a:r>
              <a:rPr lang="fr">
                <a:solidFill>
                  <a:srgbClr val="36344D"/>
                </a:solidFill>
                <a:highlight>
                  <a:srgbClr val="FFFFFF"/>
                </a:highlight>
                <a:latin typeface="Arial"/>
                <a:ea typeface="Arial"/>
                <a:cs typeface="Arial"/>
                <a:sym typeface="Arial"/>
              </a:rPr>
              <a:t>Possède</a:t>
            </a:r>
            <a:r>
              <a:rPr lang="fr">
                <a:solidFill>
                  <a:srgbClr val="36344D"/>
                </a:solidFill>
                <a:highlight>
                  <a:srgbClr val="FFFFFF"/>
                </a:highlight>
                <a:latin typeface="Arial"/>
                <a:ea typeface="Arial"/>
                <a:cs typeface="Arial"/>
                <a:sym typeface="Arial"/>
              </a:rPr>
              <a:t> une Zone de Classement ou Index donnant la </a:t>
            </a:r>
            <a:r>
              <a:rPr lang="fr">
                <a:solidFill>
                  <a:srgbClr val="36344D"/>
                </a:solidFill>
                <a:highlight>
                  <a:srgbClr val="FFFFFF"/>
                </a:highlight>
                <a:latin typeface="Arial"/>
                <a:ea typeface="Arial"/>
                <a:cs typeface="Arial"/>
                <a:sym typeface="Arial"/>
              </a:rPr>
              <a:t>possibilité</a:t>
            </a:r>
            <a:r>
              <a:rPr lang="fr">
                <a:solidFill>
                  <a:srgbClr val="36344D"/>
                </a:solidFill>
                <a:highlight>
                  <a:srgbClr val="FFFFFF"/>
                </a:highlight>
                <a:latin typeface="Arial"/>
                <a:ea typeface="Arial"/>
                <a:cs typeface="Arial"/>
                <a:sym typeface="Arial"/>
              </a:rPr>
              <a:t> aux Devs de </a:t>
            </a:r>
            <a:r>
              <a:rPr lang="fr">
                <a:solidFill>
                  <a:srgbClr val="36344D"/>
                </a:solidFill>
                <a:highlight>
                  <a:srgbClr val="FFFFFF"/>
                </a:highlight>
                <a:latin typeface="Arial"/>
                <a:ea typeface="Arial"/>
                <a:cs typeface="Arial"/>
                <a:sym typeface="Arial"/>
              </a:rPr>
              <a:t>formater</a:t>
            </a:r>
            <a:r>
              <a:rPr lang="fr">
                <a:solidFill>
                  <a:srgbClr val="36344D"/>
                </a:solidFill>
                <a:highlight>
                  <a:srgbClr val="FFFFFF"/>
                </a:highlight>
                <a:latin typeface="Arial"/>
                <a:ea typeface="Arial"/>
                <a:cs typeface="Arial"/>
                <a:sym typeface="Arial"/>
              </a:rPr>
              <a:t> les modifications et </a:t>
            </a:r>
            <a:r>
              <a:rPr lang="fr">
                <a:solidFill>
                  <a:srgbClr val="36344D"/>
                </a:solidFill>
                <a:highlight>
                  <a:srgbClr val="FFFFFF"/>
                </a:highlight>
                <a:latin typeface="Arial"/>
                <a:ea typeface="Arial"/>
                <a:cs typeface="Arial"/>
                <a:sym typeface="Arial"/>
              </a:rPr>
              <a:t>révision</a:t>
            </a:r>
            <a:r>
              <a:rPr lang="fr">
                <a:solidFill>
                  <a:srgbClr val="36344D"/>
                </a:solidFill>
                <a:highlight>
                  <a:srgbClr val="FFFFFF"/>
                </a:highlight>
                <a:latin typeface="Arial"/>
                <a:ea typeface="Arial"/>
                <a:cs typeface="Arial"/>
                <a:sym typeface="Arial"/>
              </a:rPr>
              <a:t> avant de les appliquer </a:t>
            </a:r>
            <a:r>
              <a:rPr lang="fr">
                <a:solidFill>
                  <a:srgbClr val="36344D"/>
                </a:solidFill>
                <a:highlight>
                  <a:srgbClr val="FFFFFF"/>
                </a:highlight>
                <a:latin typeface="Arial"/>
                <a:ea typeface="Arial"/>
                <a:cs typeface="Arial"/>
                <a:sym typeface="Arial"/>
              </a:rPr>
              <a:t>réellement.</a:t>
            </a:r>
            <a:r>
              <a:rPr lang="fr">
                <a:solidFill>
                  <a:srgbClr val="36344D"/>
                </a:solidFill>
                <a:highlight>
                  <a:srgbClr val="FFFFFF"/>
                </a:highlight>
                <a:latin typeface="Arial"/>
                <a:ea typeface="Arial"/>
                <a:cs typeface="Arial"/>
                <a:sym typeface="Arial"/>
              </a:rPr>
              <a:t> </a:t>
            </a:r>
            <a:endParaRPr>
              <a:solidFill>
                <a:srgbClr val="36344D"/>
              </a:solidFill>
              <a:highlight>
                <a:srgbClr val="FFFFFF"/>
              </a:highlight>
              <a:latin typeface="Arial"/>
              <a:ea typeface="Arial"/>
              <a:cs typeface="Arial"/>
              <a:sym typeface="Arial"/>
            </a:endParaRPr>
          </a:p>
        </p:txBody>
      </p:sp>
      <p:sp>
        <p:nvSpPr>
          <p:cNvPr id="155" name="Google Shape;155;p23"/>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4-3. </a:t>
            </a:r>
            <a:r>
              <a:rPr lang="fr"/>
              <a:t>Dépot</a:t>
            </a:r>
            <a:r>
              <a:rPr lang="fr"/>
              <a:t> Git</a:t>
            </a:r>
            <a:endParaRPr/>
          </a:p>
        </p:txBody>
      </p:sp>
      <p:sp>
        <p:nvSpPr>
          <p:cNvPr id="161" name="Google Shape;161;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4D4D4D"/>
                </a:solidFill>
                <a:highlight>
                  <a:schemeClr val="lt1"/>
                </a:highlight>
                <a:latin typeface="Poppins"/>
                <a:ea typeface="Poppins"/>
                <a:cs typeface="Poppins"/>
                <a:sym typeface="Poppins"/>
              </a:rPr>
              <a:t>Un dépôt Git est un entrepôt virtuel de notre projet. Il nous permet d'enregistrer les versions de notre code et d'y accéder au besoin. cet </a:t>
            </a:r>
            <a:r>
              <a:rPr lang="fr">
                <a:solidFill>
                  <a:srgbClr val="4D4D4D"/>
                </a:solidFill>
                <a:highlight>
                  <a:schemeClr val="lt1"/>
                </a:highlight>
                <a:latin typeface="Poppins"/>
                <a:ea typeface="Poppins"/>
                <a:cs typeface="Poppins"/>
                <a:sym typeface="Poppins"/>
              </a:rPr>
              <a:t>dépôt</a:t>
            </a:r>
            <a:r>
              <a:rPr lang="fr">
                <a:solidFill>
                  <a:srgbClr val="4D4D4D"/>
                </a:solidFill>
                <a:highlight>
                  <a:schemeClr val="lt1"/>
                </a:highlight>
                <a:latin typeface="Poppins"/>
                <a:ea typeface="Poppins"/>
                <a:cs typeface="Poppins"/>
                <a:sym typeface="Poppins"/>
              </a:rPr>
              <a:t> peut </a:t>
            </a:r>
            <a:r>
              <a:rPr lang="fr">
                <a:solidFill>
                  <a:srgbClr val="4D4D4D"/>
                </a:solidFill>
                <a:highlight>
                  <a:schemeClr val="lt1"/>
                </a:highlight>
                <a:latin typeface="Poppins"/>
                <a:ea typeface="Poppins"/>
                <a:cs typeface="Poppins"/>
                <a:sym typeface="Poppins"/>
              </a:rPr>
              <a:t>être</a:t>
            </a:r>
            <a:r>
              <a:rPr lang="fr">
                <a:solidFill>
                  <a:srgbClr val="4D4D4D"/>
                </a:solidFill>
                <a:highlight>
                  <a:schemeClr val="lt1"/>
                </a:highlight>
                <a:latin typeface="Poppins"/>
                <a:ea typeface="Poppins"/>
                <a:cs typeface="Poppins"/>
                <a:sym typeface="Poppins"/>
              </a:rPr>
              <a:t>:</a:t>
            </a:r>
            <a:endParaRPr>
              <a:solidFill>
                <a:srgbClr val="4D4D4D"/>
              </a:solidFill>
              <a:highlight>
                <a:srgbClr val="F5F5F5"/>
              </a:highlight>
              <a:latin typeface="Poppins"/>
              <a:ea typeface="Poppins"/>
              <a:cs typeface="Poppins"/>
              <a:sym typeface="Poppins"/>
            </a:endParaRPr>
          </a:p>
          <a:p>
            <a:pPr indent="-342900" lvl="0" marL="457200" rtl="0" algn="l">
              <a:spcBef>
                <a:spcPts val="1200"/>
              </a:spcBef>
              <a:spcAft>
                <a:spcPts val="0"/>
              </a:spcAft>
              <a:buSzPts val="1800"/>
              <a:buFont typeface="Poppins"/>
              <a:buChar char="❖"/>
            </a:pPr>
            <a:r>
              <a:rPr lang="fr">
                <a:latin typeface="Poppins"/>
                <a:ea typeface="Poppins"/>
                <a:cs typeface="Poppins"/>
                <a:sym typeface="Poppins"/>
              </a:rPr>
              <a:t>Local: </a:t>
            </a:r>
            <a:r>
              <a:rPr lang="fr">
                <a:latin typeface="Poppins"/>
                <a:ea typeface="Poppins"/>
                <a:cs typeface="Poppins"/>
                <a:sym typeface="Poppins"/>
              </a:rPr>
              <a:t>lorsqu'il</a:t>
            </a:r>
            <a:r>
              <a:rPr lang="fr">
                <a:latin typeface="Poppins"/>
                <a:ea typeface="Poppins"/>
                <a:cs typeface="Poppins"/>
                <a:sym typeface="Poppins"/>
              </a:rPr>
              <a:t> est </a:t>
            </a:r>
            <a:r>
              <a:rPr lang="fr">
                <a:latin typeface="Poppins"/>
                <a:ea typeface="Poppins"/>
                <a:cs typeface="Poppins"/>
                <a:sym typeface="Poppins"/>
              </a:rPr>
              <a:t>entreposé</a:t>
            </a:r>
            <a:r>
              <a:rPr lang="fr">
                <a:latin typeface="Poppins"/>
                <a:ea typeface="Poppins"/>
                <a:cs typeface="Poppins"/>
                <a:sym typeface="Poppins"/>
              </a:rPr>
              <a:t> sur notre machine.</a:t>
            </a:r>
            <a:endParaRPr>
              <a:latin typeface="Poppins"/>
              <a:ea typeface="Poppins"/>
              <a:cs typeface="Poppins"/>
              <a:sym typeface="Poppins"/>
            </a:endParaRPr>
          </a:p>
          <a:p>
            <a:pPr indent="-342900" lvl="0" marL="457200" rtl="0" algn="l">
              <a:spcBef>
                <a:spcPts val="0"/>
              </a:spcBef>
              <a:spcAft>
                <a:spcPts val="0"/>
              </a:spcAft>
              <a:buSzPts val="1800"/>
              <a:buFont typeface="Poppins"/>
              <a:buChar char="❖"/>
            </a:pPr>
            <a:r>
              <a:rPr lang="fr">
                <a:latin typeface="Poppins"/>
                <a:ea typeface="Poppins"/>
                <a:cs typeface="Poppins"/>
                <a:sym typeface="Poppins"/>
              </a:rPr>
              <a:t>Distant: lorsqu’il est fait sur un serveur distant.</a:t>
            </a:r>
            <a:endParaRPr>
              <a:latin typeface="Poppins"/>
              <a:ea typeface="Poppins"/>
              <a:cs typeface="Poppins"/>
              <a:sym typeface="Poppins"/>
            </a:endParaRPr>
          </a:p>
          <a:p>
            <a:pPr indent="0" lvl="0" marL="457200" rtl="0" algn="l">
              <a:spcBef>
                <a:spcPts val="1200"/>
              </a:spcBef>
              <a:spcAft>
                <a:spcPts val="0"/>
              </a:spcAft>
              <a:buNone/>
            </a:pPr>
            <a:r>
              <a:t/>
            </a:r>
            <a:endParaRPr>
              <a:latin typeface="Poppins"/>
              <a:ea typeface="Poppins"/>
              <a:cs typeface="Poppins"/>
              <a:sym typeface="Poppins"/>
            </a:endParaRPr>
          </a:p>
          <a:p>
            <a:pPr indent="0" lvl="0" marL="457200" rtl="0" algn="l">
              <a:spcBef>
                <a:spcPts val="1200"/>
              </a:spcBef>
              <a:spcAft>
                <a:spcPts val="1200"/>
              </a:spcAft>
              <a:buNone/>
            </a:pPr>
            <a:r>
              <a:rPr lang="fr">
                <a:solidFill>
                  <a:schemeClr val="accent1"/>
                </a:solidFill>
                <a:latin typeface="Poppins"/>
                <a:ea typeface="Poppins"/>
                <a:cs typeface="Poppins"/>
                <a:sym typeface="Poppins"/>
              </a:rPr>
              <a:t>Voir ci-dessous, des cas pratiques… </a:t>
            </a:r>
            <a:endParaRPr>
              <a:solidFill>
                <a:schemeClr val="accent1"/>
              </a:solidFill>
              <a:latin typeface="Poppins"/>
              <a:ea typeface="Poppins"/>
              <a:cs typeface="Poppins"/>
              <a:sym typeface="Poppins"/>
            </a:endParaRPr>
          </a:p>
        </p:txBody>
      </p:sp>
      <p:sp>
        <p:nvSpPr>
          <p:cNvPr id="162" name="Google Shape;162;p24"/>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4-4. Notion de Branches</a:t>
            </a:r>
            <a:endParaRPr/>
          </a:p>
        </p:txBody>
      </p:sp>
      <p:sp>
        <p:nvSpPr>
          <p:cNvPr id="168" name="Google Shape;16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36344D"/>
                </a:solidFill>
                <a:highlight>
                  <a:srgbClr val="FFFFFF"/>
                </a:highlight>
                <a:latin typeface="Poppins"/>
                <a:ea typeface="Poppins"/>
                <a:cs typeface="Poppins"/>
                <a:sym typeface="Poppins"/>
              </a:rPr>
              <a:t>Une autre caractéristique brillante (et avancée) de GIT est la possibilité de créer plusieurs branches indépendantes au sein d’un même projet. </a:t>
            </a:r>
            <a:endParaRPr sz="2000">
              <a:solidFill>
                <a:srgbClr val="36344D"/>
              </a:solidFill>
              <a:highlight>
                <a:srgbClr val="FFFFFF"/>
              </a:highlight>
              <a:latin typeface="Poppins"/>
              <a:ea typeface="Poppins"/>
              <a:cs typeface="Poppins"/>
              <a:sym typeface="Poppins"/>
            </a:endParaRPr>
          </a:p>
          <a:p>
            <a:pPr indent="0" lvl="0" marL="0" rtl="0" algn="l">
              <a:spcBef>
                <a:spcPts val="1200"/>
              </a:spcBef>
              <a:spcAft>
                <a:spcPts val="1200"/>
              </a:spcAft>
              <a:buNone/>
            </a:pPr>
            <a:r>
              <a:rPr lang="fr" sz="2000">
                <a:solidFill>
                  <a:srgbClr val="36344D"/>
                </a:solidFill>
                <a:highlight>
                  <a:srgbClr val="FFFFFF"/>
                </a:highlight>
                <a:latin typeface="Poppins"/>
                <a:ea typeface="Poppins"/>
                <a:cs typeface="Poppins"/>
                <a:sym typeface="Poppins"/>
              </a:rPr>
              <a:t>Le but principal d’une branche est de développer des fonctionnalités tout en les maintenant isolées l’une de l’autre. La branche par défaut dans tout projet est toujours la branche master.</a:t>
            </a:r>
            <a:endParaRPr sz="2000">
              <a:solidFill>
                <a:srgbClr val="36344D"/>
              </a:solidFill>
              <a:highlight>
                <a:srgbClr val="FFFFFF"/>
              </a:highlight>
              <a:latin typeface="Poppins"/>
              <a:ea typeface="Poppins"/>
              <a:cs typeface="Poppins"/>
              <a:sym typeface="Poppins"/>
            </a:endParaRPr>
          </a:p>
        </p:txBody>
      </p:sp>
      <p:sp>
        <p:nvSpPr>
          <p:cNvPr id="169" name="Google Shape;169;p25"/>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4. Notion de Branches (suits)</a:t>
            </a:r>
            <a:endParaRPr/>
          </a:p>
        </p:txBody>
      </p:sp>
      <p:sp>
        <p:nvSpPr>
          <p:cNvPr id="175" name="Google Shape;17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00">
                <a:solidFill>
                  <a:srgbClr val="36344D"/>
                </a:solidFill>
                <a:highlight>
                  <a:srgbClr val="FFFFFF"/>
                </a:highlight>
                <a:latin typeface="Poppins"/>
                <a:ea typeface="Poppins"/>
                <a:cs typeface="Poppins"/>
                <a:sym typeface="Poppins"/>
              </a:rPr>
              <a:t>On peut créer autant de branches que nécessaire et finalement fusionner avec la branche master.</a:t>
            </a:r>
            <a:endParaRPr sz="2000">
              <a:solidFill>
                <a:srgbClr val="36344D"/>
              </a:solidFill>
              <a:highlight>
                <a:srgbClr val="FFFFFF"/>
              </a:highlight>
              <a:latin typeface="Poppins"/>
              <a:ea typeface="Poppins"/>
              <a:cs typeface="Poppins"/>
              <a:sym typeface="Poppins"/>
            </a:endParaRPr>
          </a:p>
          <a:p>
            <a:pPr indent="0" lvl="0" marL="0" rtl="0" algn="l">
              <a:spcBef>
                <a:spcPts val="1200"/>
              </a:spcBef>
              <a:spcAft>
                <a:spcPts val="1200"/>
              </a:spcAft>
              <a:buNone/>
            </a:pPr>
            <a:r>
              <a:rPr lang="fr" sz="2000">
                <a:solidFill>
                  <a:schemeClr val="accent1"/>
                </a:solidFill>
                <a:highlight>
                  <a:srgbClr val="FFFFFF"/>
                </a:highlight>
                <a:latin typeface="Poppins"/>
                <a:ea typeface="Poppins"/>
                <a:cs typeface="Poppins"/>
                <a:sym typeface="Poppins"/>
              </a:rPr>
              <a:t>Des commandes relatives aux branches, dans les diapos suivants…</a:t>
            </a:r>
            <a:endParaRPr>
              <a:solidFill>
                <a:schemeClr val="accent1"/>
              </a:solidFill>
            </a:endParaRPr>
          </a:p>
        </p:txBody>
      </p:sp>
      <p:sp>
        <p:nvSpPr>
          <p:cNvPr id="176" name="Google Shape;176;p2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4-5. </a:t>
            </a:r>
            <a:r>
              <a:rPr lang="fr"/>
              <a:t>Commandes Git Essentielles</a:t>
            </a:r>
            <a:endParaRPr/>
          </a:p>
        </p:txBody>
      </p:sp>
      <p:sp>
        <p:nvSpPr>
          <p:cNvPr id="182" name="Google Shape;18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62187" lvl="0" marL="457200" rtl="0" algn="l">
              <a:spcBef>
                <a:spcPts val="0"/>
              </a:spcBef>
              <a:spcAft>
                <a:spcPts val="0"/>
              </a:spcAft>
              <a:buSzPct val="100000"/>
              <a:buFont typeface="Poppins"/>
              <a:buChar char="★"/>
            </a:pPr>
            <a:r>
              <a:rPr lang="fr" sz="8414">
                <a:latin typeface="Poppins"/>
                <a:ea typeface="Poppins"/>
                <a:cs typeface="Poppins"/>
                <a:sym typeface="Poppins"/>
              </a:rPr>
              <a:t>Vérification</a:t>
            </a:r>
            <a:r>
              <a:rPr lang="fr" sz="8414">
                <a:latin typeface="Poppins"/>
                <a:ea typeface="Poppins"/>
                <a:cs typeface="Poppins"/>
                <a:sym typeface="Poppins"/>
              </a:rPr>
              <a:t> de la version git </a:t>
            </a:r>
            <a:r>
              <a:rPr lang="fr" sz="8414">
                <a:latin typeface="Poppins"/>
                <a:ea typeface="Poppins"/>
                <a:cs typeface="Poppins"/>
                <a:sym typeface="Poppins"/>
              </a:rPr>
              <a:t>installée</a:t>
            </a:r>
            <a:r>
              <a:rPr lang="fr" sz="8414">
                <a:latin typeface="Poppins"/>
                <a:ea typeface="Poppins"/>
                <a:cs typeface="Poppins"/>
                <a:sym typeface="Poppins"/>
              </a:rPr>
              <a:t> : </a:t>
            </a:r>
            <a:endParaRPr sz="8414">
              <a:latin typeface="Poppins"/>
              <a:ea typeface="Poppins"/>
              <a:cs typeface="Poppins"/>
              <a:sym typeface="Poppins"/>
            </a:endParaRPr>
          </a:p>
          <a:p>
            <a:pPr indent="457200" lvl="0" marL="9144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C:\Users\HKEYZ&gt;</a:t>
            </a:r>
            <a:r>
              <a:rPr lang="fr" sz="7000">
                <a:solidFill>
                  <a:schemeClr val="lt1"/>
                </a:solidFill>
                <a:highlight>
                  <a:srgbClr val="212529"/>
                </a:highlight>
                <a:latin typeface="Courier New"/>
                <a:ea typeface="Courier New"/>
                <a:cs typeface="Courier New"/>
                <a:sym typeface="Courier New"/>
              </a:rPr>
              <a:t>git –version</a:t>
            </a:r>
            <a:endParaRPr sz="7000">
              <a:solidFill>
                <a:schemeClr val="lt1"/>
              </a:solidFill>
              <a:highlight>
                <a:srgbClr val="212529"/>
              </a:highlight>
              <a:latin typeface="Courier New"/>
              <a:ea typeface="Courier New"/>
              <a:cs typeface="Courier New"/>
              <a:sym typeface="Courier New"/>
            </a:endParaRPr>
          </a:p>
          <a:p>
            <a:pPr indent="457200" lvl="0" marL="914400" rtl="0" algn="l">
              <a:spcBef>
                <a:spcPts val="1200"/>
              </a:spcBef>
              <a:spcAft>
                <a:spcPts val="0"/>
              </a:spcAft>
              <a:buNone/>
            </a:pPr>
            <a:r>
              <a:t/>
            </a:r>
            <a:endParaRPr sz="100">
              <a:solidFill>
                <a:schemeClr val="lt1"/>
              </a:solidFill>
              <a:highlight>
                <a:srgbClr val="212529"/>
              </a:highlight>
              <a:latin typeface="Courier New"/>
              <a:ea typeface="Courier New"/>
              <a:cs typeface="Courier New"/>
              <a:sym typeface="Courier New"/>
            </a:endParaRPr>
          </a:p>
          <a:p>
            <a:pPr indent="-352425" lvl="0" marL="457200" rtl="0" algn="l">
              <a:spcBef>
                <a:spcPts val="1200"/>
              </a:spcBef>
              <a:spcAft>
                <a:spcPts val="0"/>
              </a:spcAft>
              <a:buSzPct val="96118"/>
              <a:buChar char="★"/>
            </a:pPr>
            <a:r>
              <a:rPr lang="fr" sz="8114">
                <a:solidFill>
                  <a:srgbClr val="36344D"/>
                </a:solidFill>
                <a:highlight>
                  <a:srgbClr val="FFFFFF"/>
                </a:highlight>
                <a:latin typeface="Poppins"/>
                <a:ea typeface="Poppins"/>
                <a:cs typeface="Poppins"/>
                <a:sym typeface="Poppins"/>
              </a:rPr>
              <a:t>Création</a:t>
            </a:r>
            <a:r>
              <a:rPr lang="fr" sz="8114">
                <a:solidFill>
                  <a:srgbClr val="36344D"/>
                </a:solidFill>
                <a:highlight>
                  <a:srgbClr val="FFFFFF"/>
                </a:highlight>
                <a:latin typeface="Poppins"/>
                <a:ea typeface="Poppins"/>
                <a:cs typeface="Poppins"/>
                <a:sym typeface="Poppins"/>
              </a:rPr>
              <a:t> d’un </a:t>
            </a:r>
            <a:r>
              <a:rPr lang="fr" sz="8114">
                <a:solidFill>
                  <a:srgbClr val="36344D"/>
                </a:solidFill>
                <a:highlight>
                  <a:srgbClr val="FFFFFF"/>
                </a:highlight>
                <a:latin typeface="Poppins"/>
                <a:ea typeface="Poppins"/>
                <a:cs typeface="Poppins"/>
                <a:sym typeface="Poppins"/>
              </a:rPr>
              <a:t>dépôt</a:t>
            </a:r>
            <a:r>
              <a:rPr lang="fr" sz="8114">
                <a:solidFill>
                  <a:srgbClr val="36344D"/>
                </a:solidFill>
                <a:highlight>
                  <a:srgbClr val="FFFFFF"/>
                </a:highlight>
                <a:latin typeface="Poppins"/>
                <a:ea typeface="Poppins"/>
                <a:cs typeface="Poppins"/>
                <a:sym typeface="Poppins"/>
              </a:rPr>
              <a:t> git : </a:t>
            </a:r>
            <a:r>
              <a:rPr lang="fr" sz="7100">
                <a:solidFill>
                  <a:schemeClr val="lt1"/>
                </a:solidFill>
                <a:highlight>
                  <a:srgbClr val="212529"/>
                </a:highlight>
                <a:latin typeface="Courier New"/>
                <a:ea typeface="Courier New"/>
                <a:cs typeface="Courier New"/>
                <a:sym typeface="Courier New"/>
              </a:rPr>
              <a:t>C:\Users\HKEYZ\projet&gt;git init</a:t>
            </a:r>
            <a:endParaRPr sz="7100">
              <a:solidFill>
                <a:schemeClr val="lt1"/>
              </a:solidFill>
              <a:highlight>
                <a:srgbClr val="212529"/>
              </a:highlight>
              <a:latin typeface="Courier New"/>
              <a:ea typeface="Courier New"/>
              <a:cs typeface="Courier New"/>
              <a:sym typeface="Courier New"/>
            </a:endParaRPr>
          </a:p>
          <a:p>
            <a:pPr indent="0" lvl="0" marL="457200" rtl="0" algn="l">
              <a:spcBef>
                <a:spcPts val="1200"/>
              </a:spcBef>
              <a:spcAft>
                <a:spcPts val="0"/>
              </a:spcAft>
              <a:buNone/>
            </a:pPr>
            <a:r>
              <a:t/>
            </a:r>
            <a:endParaRPr sz="100">
              <a:solidFill>
                <a:schemeClr val="lt1"/>
              </a:solidFill>
              <a:highlight>
                <a:srgbClr val="212529"/>
              </a:highlight>
              <a:latin typeface="Courier New"/>
              <a:ea typeface="Courier New"/>
              <a:cs typeface="Courier New"/>
              <a:sym typeface="Courier New"/>
            </a:endParaRPr>
          </a:p>
          <a:p>
            <a:pPr indent="-357425" lvl="0" marL="457200" rtl="0" algn="l">
              <a:spcBef>
                <a:spcPts val="1200"/>
              </a:spcBef>
              <a:spcAft>
                <a:spcPts val="0"/>
              </a:spcAft>
              <a:buSzPct val="100000"/>
              <a:buFont typeface="Poppins"/>
              <a:buChar char="★"/>
            </a:pPr>
            <a:r>
              <a:rPr lang="fr" sz="8114">
                <a:solidFill>
                  <a:srgbClr val="212529"/>
                </a:solidFill>
                <a:highlight>
                  <a:schemeClr val="lt1"/>
                </a:highlight>
                <a:latin typeface="Poppins"/>
                <a:ea typeface="Poppins"/>
                <a:cs typeface="Poppins"/>
                <a:sym typeface="Poppins"/>
              </a:rPr>
              <a:t>Cloner un </a:t>
            </a:r>
            <a:r>
              <a:rPr lang="fr" sz="8114">
                <a:solidFill>
                  <a:srgbClr val="212529"/>
                </a:solidFill>
                <a:highlight>
                  <a:schemeClr val="lt1"/>
                </a:highlight>
                <a:latin typeface="Poppins"/>
                <a:ea typeface="Poppins"/>
                <a:cs typeface="Poppins"/>
                <a:sym typeface="Poppins"/>
              </a:rPr>
              <a:t>dépôt</a:t>
            </a:r>
            <a:r>
              <a:rPr lang="fr" sz="8114">
                <a:solidFill>
                  <a:srgbClr val="212529"/>
                </a:solidFill>
                <a:highlight>
                  <a:schemeClr val="lt1"/>
                </a:highlight>
                <a:latin typeface="Poppins"/>
                <a:ea typeface="Poppins"/>
                <a:cs typeface="Poppins"/>
                <a:sym typeface="Poppins"/>
              </a:rPr>
              <a:t> git:</a:t>
            </a:r>
            <a:r>
              <a:rPr lang="fr" sz="8114">
                <a:solidFill>
                  <a:schemeClr val="lt1"/>
                </a:solidFill>
                <a:highlight>
                  <a:schemeClr val="lt1"/>
                </a:highlight>
                <a:latin typeface="Poppins"/>
                <a:ea typeface="Poppins"/>
                <a:cs typeface="Poppins"/>
                <a:sym typeface="Poppins"/>
              </a:rPr>
              <a:t> </a:t>
            </a:r>
            <a:endParaRPr sz="8114">
              <a:solidFill>
                <a:schemeClr val="lt1"/>
              </a:solidFill>
              <a:highlight>
                <a:schemeClr val="lt1"/>
              </a:highlight>
              <a:latin typeface="Poppins"/>
              <a:ea typeface="Poppins"/>
              <a:cs typeface="Poppins"/>
              <a:sym typeface="Poppins"/>
            </a:endParaRPr>
          </a:p>
          <a:p>
            <a:pPr indent="0" lvl="0" marL="13716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C:\Users\HKEYZ\projet&gt;git clone &lt;pathVersProjet&gt;</a:t>
            </a:r>
            <a:endParaRPr sz="7000">
              <a:solidFill>
                <a:schemeClr val="lt1"/>
              </a:solidFill>
              <a:highlight>
                <a:srgbClr val="212529"/>
              </a:highlight>
              <a:latin typeface="Courier New"/>
              <a:ea typeface="Courier New"/>
              <a:cs typeface="Courier New"/>
              <a:sym typeface="Courier New"/>
            </a:endParaRPr>
          </a:p>
          <a:p>
            <a:pPr indent="-357425" lvl="0" marL="457200" rtl="0" algn="l">
              <a:spcBef>
                <a:spcPts val="1200"/>
              </a:spcBef>
              <a:spcAft>
                <a:spcPts val="0"/>
              </a:spcAft>
              <a:buClr>
                <a:srgbClr val="212529"/>
              </a:buClr>
              <a:buSzPct val="100000"/>
              <a:buFont typeface="Poppins"/>
              <a:buChar char="★"/>
            </a:pPr>
            <a:r>
              <a:rPr lang="fr" sz="8114">
                <a:solidFill>
                  <a:srgbClr val="212529"/>
                </a:solidFill>
                <a:highlight>
                  <a:schemeClr val="lt1"/>
                </a:highlight>
                <a:latin typeface="Poppins"/>
                <a:ea typeface="Poppins"/>
                <a:cs typeface="Poppins"/>
                <a:sym typeface="Poppins"/>
              </a:rPr>
              <a:t>Ajout d’un nouveau fichier: </a:t>
            </a:r>
            <a:endParaRPr sz="8114">
              <a:solidFill>
                <a:srgbClr val="212529"/>
              </a:solidFill>
              <a:highlight>
                <a:schemeClr val="lt1"/>
              </a:highlight>
              <a:latin typeface="Poppins"/>
              <a:ea typeface="Poppins"/>
              <a:cs typeface="Poppins"/>
              <a:sym typeface="Poppins"/>
            </a:endParaRPr>
          </a:p>
          <a:p>
            <a:pPr indent="457200" lvl="0" marL="457200" rtl="0" algn="l">
              <a:spcBef>
                <a:spcPts val="1200"/>
              </a:spcBef>
              <a:spcAft>
                <a:spcPts val="0"/>
              </a:spcAft>
              <a:buNone/>
            </a:pPr>
            <a:r>
              <a:rPr lang="fr" sz="7000">
                <a:solidFill>
                  <a:schemeClr val="lt1"/>
                </a:solidFill>
                <a:highlight>
                  <a:srgbClr val="212529"/>
                </a:highlight>
                <a:latin typeface="Courier New"/>
                <a:ea typeface="Courier New"/>
                <a:cs typeface="Courier New"/>
                <a:sym typeface="Courier New"/>
              </a:rPr>
              <a:t>C:\Users\HKEYZ\projet&gt;git add &lt;nomFichier&gt;</a:t>
            </a:r>
            <a:r>
              <a:rPr lang="fr" sz="7000">
                <a:solidFill>
                  <a:schemeClr val="lt1"/>
                </a:solidFill>
                <a:highlight>
                  <a:srgbClr val="212529"/>
                </a:highlight>
                <a:latin typeface="Courier New"/>
                <a:ea typeface="Courier New"/>
                <a:cs typeface="Courier New"/>
                <a:sym typeface="Courier New"/>
              </a:rPr>
              <a:t> </a:t>
            </a:r>
            <a:endParaRPr sz="7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1200"/>
              </a:spcAft>
              <a:buNone/>
            </a:pPr>
            <a:r>
              <a:t/>
            </a:r>
            <a:endParaRPr sz="1500">
              <a:solidFill>
                <a:schemeClr val="lt1"/>
              </a:solidFill>
              <a:highlight>
                <a:srgbClr val="212529"/>
              </a:highlight>
              <a:latin typeface="Courier New"/>
              <a:ea typeface="Courier New"/>
              <a:cs typeface="Courier New"/>
              <a:sym typeface="Courier New"/>
            </a:endParaRPr>
          </a:p>
        </p:txBody>
      </p:sp>
      <p:sp>
        <p:nvSpPr>
          <p:cNvPr id="183" name="Google Shape;183;p2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a:t>
            </a:r>
            <a:endParaRPr/>
          </a:p>
        </p:txBody>
      </p:sp>
      <p:sp>
        <p:nvSpPr>
          <p:cNvPr id="189" name="Google Shape;18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Enregistrer les modification des fichiers: </a:t>
            </a:r>
            <a:endParaRPr sz="2000">
              <a:solidFill>
                <a:srgbClr val="212529"/>
              </a:solidFill>
              <a:highlight>
                <a:schemeClr val="lt1"/>
              </a:highlight>
              <a:latin typeface="Poppins"/>
              <a:ea typeface="Poppins"/>
              <a:cs typeface="Poppins"/>
              <a:sym typeface="Poppins"/>
            </a:endParaRPr>
          </a:p>
          <a:p>
            <a:pPr indent="457200" lvl="0" marL="0" rtl="0" algn="l">
              <a:spcBef>
                <a:spcPts val="1200"/>
              </a:spcBef>
              <a:spcAft>
                <a:spcPts val="0"/>
              </a:spcAft>
              <a:buNone/>
            </a:pPr>
            <a:r>
              <a:rPr lang="fr" sz="2000">
                <a:solidFill>
                  <a:schemeClr val="lt1"/>
                </a:solidFill>
                <a:highlight>
                  <a:srgbClr val="212529"/>
                </a:highlight>
                <a:latin typeface="Courier New"/>
                <a:ea typeface="Courier New"/>
                <a:cs typeface="Courier New"/>
                <a:sym typeface="Courier New"/>
              </a:rPr>
              <a:t>C:\Users\HKEYZ\projet&gt;git commit -m “message”</a:t>
            </a:r>
            <a:endParaRPr sz="2000">
              <a:solidFill>
                <a:schemeClr val="lt1"/>
              </a:solidFill>
              <a:highlight>
                <a:srgbClr val="212529"/>
              </a:highlight>
              <a:latin typeface="Courier New"/>
              <a:ea typeface="Courier New"/>
              <a:cs typeface="Courier New"/>
              <a:sym typeface="Courier New"/>
            </a:endParaRPr>
          </a:p>
          <a:p>
            <a:pPr indent="-355600" lvl="0" marL="457200" rtl="0" algn="l">
              <a:spcBef>
                <a:spcPts val="1200"/>
              </a:spcBef>
              <a:spcAft>
                <a:spcPts val="0"/>
              </a:spcAft>
              <a:buSzPts val="2000"/>
              <a:buFont typeface="Poppins"/>
              <a:buChar char="★"/>
            </a:pPr>
            <a:r>
              <a:rPr lang="fr" sz="2000">
                <a:solidFill>
                  <a:srgbClr val="212529"/>
                </a:solidFill>
                <a:highlight>
                  <a:schemeClr val="lt1"/>
                </a:highlight>
                <a:latin typeface="Poppins"/>
                <a:ea typeface="Poppins"/>
                <a:cs typeface="Poppins"/>
                <a:sym typeface="Poppins"/>
              </a:rPr>
              <a:t>Envoyer le modification vers un serveur distant:</a:t>
            </a:r>
            <a:r>
              <a:rPr lang="fr" sz="2000">
                <a:solidFill>
                  <a:schemeClr val="lt1"/>
                </a:solidFill>
                <a:highlight>
                  <a:srgbClr val="212529"/>
                </a:highlight>
                <a:latin typeface="Poppins"/>
                <a:ea typeface="Poppins"/>
                <a:cs typeface="Poppins"/>
                <a:sym typeface="Poppins"/>
              </a:rPr>
              <a:t> </a:t>
            </a:r>
            <a:endParaRPr sz="2000">
              <a:solidFill>
                <a:schemeClr val="lt1"/>
              </a:solidFill>
              <a:highlight>
                <a:srgbClr val="212529"/>
              </a:highlight>
              <a:latin typeface="Poppins"/>
              <a:ea typeface="Poppins"/>
              <a:cs typeface="Poppins"/>
              <a:sym typeface="Poppins"/>
            </a:endParaRPr>
          </a:p>
          <a:p>
            <a:pPr indent="457200" lvl="0" marL="0" rtl="0" algn="l">
              <a:spcBef>
                <a:spcPts val="1200"/>
              </a:spcBef>
              <a:spcAft>
                <a:spcPts val="0"/>
              </a:spcAft>
              <a:buNone/>
            </a:pPr>
            <a:r>
              <a:rPr lang="fr" sz="2000">
                <a:solidFill>
                  <a:schemeClr val="lt1"/>
                </a:solidFill>
                <a:highlight>
                  <a:srgbClr val="212529"/>
                </a:highlight>
                <a:latin typeface="Courier New"/>
                <a:ea typeface="Courier New"/>
                <a:cs typeface="Courier New"/>
                <a:sym typeface="Courier New"/>
              </a:rPr>
              <a:t>C:\Users\HKEYZ\projet&gt;git push</a:t>
            </a:r>
            <a:endParaRPr sz="2000">
              <a:solidFill>
                <a:schemeClr val="lt1"/>
              </a:solidFill>
              <a:highlight>
                <a:srgbClr val="212529"/>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000000"/>
              </a:buClr>
              <a:buSzPts val="2000"/>
              <a:buFont typeface="Poppins"/>
              <a:buChar char="★"/>
            </a:pPr>
            <a:r>
              <a:rPr lang="fr" sz="2000">
                <a:solidFill>
                  <a:srgbClr val="000000"/>
                </a:solidFill>
                <a:latin typeface="Poppins"/>
                <a:ea typeface="Poppins"/>
                <a:cs typeface="Poppins"/>
                <a:sym typeface="Poppins"/>
              </a:rPr>
              <a:t>Se connecter à un dépôt existant non cloner : </a:t>
            </a:r>
            <a:endParaRPr sz="2000">
              <a:solidFill>
                <a:srgbClr val="000000"/>
              </a:solidFill>
              <a:latin typeface="Poppins"/>
              <a:ea typeface="Poppins"/>
              <a:cs typeface="Poppins"/>
              <a:sym typeface="Poppins"/>
            </a:endParaRPr>
          </a:p>
          <a:p>
            <a:pPr indent="0" lvl="0" marL="457200" rtl="0" algn="l">
              <a:lnSpc>
                <a:spcPct val="95000"/>
              </a:lnSpc>
              <a:spcBef>
                <a:spcPts val="1200"/>
              </a:spcBef>
              <a:spcAft>
                <a:spcPts val="0"/>
              </a:spcAft>
              <a:buClr>
                <a:srgbClr val="000000"/>
              </a:buClr>
              <a:buSzPts val="935"/>
              <a:buFont typeface="Arial"/>
              <a:buNone/>
            </a:pPr>
            <a:r>
              <a:rPr lang="fr" sz="2000">
                <a:solidFill>
                  <a:schemeClr val="lt1"/>
                </a:solidFill>
                <a:highlight>
                  <a:srgbClr val="212529"/>
                </a:highlight>
                <a:latin typeface="Courier New"/>
                <a:ea typeface="Courier New"/>
                <a:cs typeface="Courier New"/>
                <a:sym typeface="Courier New"/>
              </a:rPr>
              <a:t>C:\Users\HKEYZ\projet&gt;git remote add origin &lt;url&gt;</a:t>
            </a:r>
            <a:endParaRPr sz="2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0"/>
              </a:spcAft>
              <a:buNone/>
            </a:pPr>
            <a:r>
              <a:t/>
            </a:r>
            <a:endParaRPr sz="2000">
              <a:solidFill>
                <a:schemeClr val="lt1"/>
              </a:solidFill>
              <a:highlight>
                <a:srgbClr val="212529"/>
              </a:highlight>
              <a:latin typeface="Courier New"/>
              <a:ea typeface="Courier New"/>
              <a:cs typeface="Courier New"/>
              <a:sym typeface="Courier New"/>
            </a:endParaRPr>
          </a:p>
          <a:p>
            <a:pPr indent="0" lvl="0" marL="0" rtl="0" algn="l">
              <a:spcBef>
                <a:spcPts val="1200"/>
              </a:spcBef>
              <a:spcAft>
                <a:spcPts val="1200"/>
              </a:spcAft>
              <a:buNone/>
            </a:pPr>
            <a:r>
              <a:t/>
            </a:r>
            <a:endParaRPr sz="2000"/>
          </a:p>
        </p:txBody>
      </p:sp>
      <p:sp>
        <p:nvSpPr>
          <p:cNvPr id="190" name="Google Shape;190;p28"/>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(suites)</a:t>
            </a:r>
            <a:endParaRPr/>
          </a:p>
        </p:txBody>
      </p:sp>
      <p:sp>
        <p:nvSpPr>
          <p:cNvPr id="196" name="Google Shape;196;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Créer</a:t>
            </a:r>
            <a:r>
              <a:rPr lang="fr" sz="2000">
                <a:solidFill>
                  <a:srgbClr val="212529"/>
                </a:solidFill>
                <a:highlight>
                  <a:schemeClr val="lt1"/>
                </a:highlight>
                <a:latin typeface="Poppins"/>
                <a:ea typeface="Poppins"/>
                <a:cs typeface="Poppins"/>
                <a:sym typeface="Poppins"/>
              </a:rPr>
              <a:t> une nouvelle branche: </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-b </a:t>
            </a:r>
            <a:r>
              <a:rPr lang="fr" sz="1700">
                <a:solidFill>
                  <a:srgbClr val="F5F5F5"/>
                </a:solidFill>
                <a:highlight>
                  <a:srgbClr val="000000"/>
                </a:highlight>
                <a:latin typeface="Courier New"/>
                <a:ea typeface="Courier New"/>
                <a:cs typeface="Courier New"/>
                <a:sym typeface="Courier New"/>
              </a:rPr>
              <a:t>&lt;bran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000000"/>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000000"/>
              </a:buClr>
              <a:buSzPts val="2000"/>
              <a:buFont typeface="Poppins"/>
              <a:buChar char="★"/>
            </a:pPr>
            <a:r>
              <a:rPr lang="fr" sz="2000">
                <a:solidFill>
                  <a:srgbClr val="000000"/>
                </a:solidFill>
                <a:highlight>
                  <a:schemeClr val="lt1"/>
                </a:highlight>
                <a:latin typeface="Poppins"/>
                <a:ea typeface="Poppins"/>
                <a:cs typeface="Poppins"/>
                <a:sym typeface="Poppins"/>
              </a:rPr>
              <a:t>Afficher les Branches existants: </a:t>
            </a:r>
            <a:endParaRPr sz="2000">
              <a:solidFill>
                <a:srgbClr val="000000"/>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branch</a:t>
            </a:r>
            <a:endParaRPr sz="1750">
              <a:solidFill>
                <a:schemeClr val="lt1"/>
              </a:solidFill>
              <a:highlight>
                <a:srgbClr val="212529"/>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Se placer sur une branche:</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a:t>
            </a:r>
            <a:r>
              <a:rPr lang="fr" sz="1500">
                <a:solidFill>
                  <a:srgbClr val="F5F5F5"/>
                </a:solidFill>
                <a:highlight>
                  <a:srgbClr val="000000"/>
                </a:highlight>
                <a:latin typeface="Courier New"/>
                <a:ea typeface="Courier New"/>
                <a:cs typeface="Courier New"/>
                <a:sym typeface="Courier New"/>
              </a:rPr>
              <a:t>&lt;</a:t>
            </a:r>
            <a:r>
              <a:rPr lang="fr" sz="1700">
                <a:solidFill>
                  <a:srgbClr val="F5F5F5"/>
                </a:solidFill>
                <a:highlight>
                  <a:srgbClr val="000000"/>
                </a:highlight>
                <a:latin typeface="Courier New"/>
                <a:ea typeface="Courier New"/>
                <a:cs typeface="Courier New"/>
                <a:sym typeface="Courier New"/>
              </a:rPr>
              <a: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000000"/>
              </a:highlight>
              <a:latin typeface="Courier New"/>
              <a:ea typeface="Courier New"/>
              <a:cs typeface="Courier New"/>
              <a:sym typeface="Courier New"/>
            </a:endParaRPr>
          </a:p>
          <a:p>
            <a:pPr indent="-355600" lvl="0" marL="457200" rtl="0" algn="l">
              <a:lnSpc>
                <a:spcPct val="95000"/>
              </a:lnSpc>
              <a:spcBef>
                <a:spcPts val="1200"/>
              </a:spcBef>
              <a:spcAft>
                <a:spcPts val="0"/>
              </a:spcAft>
              <a:buClr>
                <a:srgbClr val="212529"/>
              </a:buClr>
              <a:buSzPts val="2000"/>
              <a:buFont typeface="Poppins"/>
              <a:buChar char="★"/>
            </a:pPr>
            <a:r>
              <a:rPr lang="fr" sz="2000">
                <a:solidFill>
                  <a:srgbClr val="212529"/>
                </a:solidFill>
                <a:highlight>
                  <a:schemeClr val="lt1"/>
                </a:highlight>
                <a:latin typeface="Poppins"/>
                <a:ea typeface="Poppins"/>
                <a:cs typeface="Poppins"/>
                <a:sym typeface="Poppins"/>
              </a:rPr>
              <a:t>Supprimer une branche: </a:t>
            </a:r>
            <a:endParaRPr sz="2000">
              <a:solidFill>
                <a:srgbClr val="212529"/>
              </a:solidFill>
              <a:highlight>
                <a:schemeClr val="lt1"/>
              </a:highlight>
              <a:latin typeface="Poppins"/>
              <a:ea typeface="Poppins"/>
              <a:cs typeface="Poppins"/>
              <a:sym typeface="Poppins"/>
            </a:endParaRPr>
          </a:p>
          <a:p>
            <a:pPr indent="457200" lvl="0" marL="457200" rtl="0" algn="l">
              <a:lnSpc>
                <a:spcPct val="95000"/>
              </a:lnSpc>
              <a:spcBef>
                <a:spcPts val="1200"/>
              </a:spcBef>
              <a:spcAft>
                <a:spcPts val="0"/>
              </a:spcAft>
              <a:buSzPts val="935"/>
              <a:buNone/>
            </a:pPr>
            <a:r>
              <a:rPr lang="fr" sz="1750">
                <a:solidFill>
                  <a:schemeClr val="lt1"/>
                </a:solidFill>
                <a:highlight>
                  <a:srgbClr val="212529"/>
                </a:highlight>
                <a:latin typeface="Courier New"/>
                <a:ea typeface="Courier New"/>
                <a:cs typeface="Courier New"/>
                <a:sym typeface="Courier New"/>
              </a:rPr>
              <a:t>C:\Users\HKEYZ\projet&gt;git checkout -d </a:t>
            </a:r>
            <a:r>
              <a:rPr lang="fr" sz="1500">
                <a:solidFill>
                  <a:srgbClr val="F5F5F5"/>
                </a:solidFill>
                <a:highlight>
                  <a:srgbClr val="000000"/>
                </a:highlight>
                <a:latin typeface="Courier New"/>
                <a:ea typeface="Courier New"/>
                <a:cs typeface="Courier New"/>
                <a:sym typeface="Courier New"/>
              </a:rPr>
              <a:t>&lt;</a:t>
            </a:r>
            <a:r>
              <a:rPr lang="fr" sz="1700">
                <a:solidFill>
                  <a:srgbClr val="F5F5F5"/>
                </a:solidFill>
                <a:highlight>
                  <a:srgbClr val="000000"/>
                </a:highlight>
                <a:latin typeface="Courier New"/>
                <a:ea typeface="Courier New"/>
                <a:cs typeface="Courier New"/>
                <a:sym typeface="Courier New"/>
              </a:rPr>
              <a:t>bran</a:t>
            </a:r>
            <a:r>
              <a:rPr lang="fr" sz="1700">
                <a:solidFill>
                  <a:schemeClr val="lt1"/>
                </a:solidFill>
                <a:highlight>
                  <a:srgbClr val="000000"/>
                </a:highlight>
                <a:latin typeface="Courier New"/>
                <a:ea typeface="Courier New"/>
                <a:cs typeface="Courier New"/>
                <a:sym typeface="Courier New"/>
              </a:rPr>
              <a:t>ch name</a:t>
            </a:r>
            <a:r>
              <a:rPr lang="fr" sz="1700">
                <a:solidFill>
                  <a:schemeClr val="lt1"/>
                </a:solidFill>
                <a:highlight>
                  <a:srgbClr val="000000"/>
                </a:highlight>
                <a:latin typeface="Arial"/>
                <a:ea typeface="Arial"/>
                <a:cs typeface="Arial"/>
                <a:sym typeface="Arial"/>
              </a:rPr>
              <a:t>&gt;</a:t>
            </a:r>
            <a:endParaRPr sz="1700">
              <a:solidFill>
                <a:schemeClr val="lt1"/>
              </a:solidFill>
              <a:highlight>
                <a:srgbClr val="212529"/>
              </a:highlight>
              <a:latin typeface="Courier New"/>
              <a:ea typeface="Courier New"/>
              <a:cs typeface="Courier New"/>
              <a:sym typeface="Courier New"/>
            </a:endParaRPr>
          </a:p>
          <a:p>
            <a:pPr indent="0" lvl="0" marL="0" rtl="0" algn="l">
              <a:lnSpc>
                <a:spcPct val="95000"/>
              </a:lnSpc>
              <a:spcBef>
                <a:spcPts val="1200"/>
              </a:spcBef>
              <a:spcAft>
                <a:spcPts val="0"/>
              </a:spcAft>
              <a:buSzPts val="935"/>
              <a:buNone/>
            </a:pPr>
            <a:r>
              <a:t/>
            </a:r>
            <a:endParaRPr sz="1275">
              <a:solidFill>
                <a:schemeClr val="lt1"/>
              </a:solidFill>
              <a:highlight>
                <a:srgbClr val="212529"/>
              </a:highlight>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t/>
            </a:r>
            <a:endParaRPr sz="1530"/>
          </a:p>
        </p:txBody>
      </p:sp>
      <p:sp>
        <p:nvSpPr>
          <p:cNvPr id="197" name="Google Shape;197;p29"/>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a:t>
            </a:r>
            <a:r>
              <a:rPr lang="fr"/>
              <a:t>5. Commandes Git Essentielles (suites)</a:t>
            </a:r>
            <a:endParaRPr/>
          </a:p>
        </p:txBody>
      </p:sp>
      <p:sp>
        <p:nvSpPr>
          <p:cNvPr id="203" name="Google Shape;203;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95000"/>
              </a:lnSpc>
              <a:spcBef>
                <a:spcPts val="0"/>
              </a:spcBef>
              <a:spcAft>
                <a:spcPts val="0"/>
              </a:spcAft>
              <a:buSzPct val="100000"/>
              <a:buFont typeface="Poppins"/>
              <a:buChar char="★"/>
            </a:pPr>
            <a:r>
              <a:rPr lang="fr" sz="2000">
                <a:solidFill>
                  <a:srgbClr val="212529"/>
                </a:solidFill>
                <a:highlight>
                  <a:schemeClr val="lt1"/>
                </a:highlight>
                <a:latin typeface="Poppins"/>
                <a:ea typeface="Poppins"/>
                <a:cs typeface="Poppins"/>
                <a:sym typeface="Poppins"/>
              </a:rPr>
              <a:t>Rendre une branche disponible pour les autres sur le serveur distant:</a:t>
            </a:r>
            <a:r>
              <a:rPr lang="fr" sz="2000">
                <a:solidFill>
                  <a:schemeClr val="lt1"/>
                </a:solidFill>
                <a:highlight>
                  <a:srgbClr val="212529"/>
                </a:highlight>
                <a:latin typeface="Poppins"/>
                <a:ea typeface="Poppins"/>
                <a:cs typeface="Poppins"/>
                <a:sym typeface="Poppins"/>
              </a:rPr>
              <a:t> </a:t>
            </a:r>
            <a:endParaRPr sz="2000">
              <a:solidFill>
                <a:schemeClr val="lt1"/>
              </a:solidFill>
              <a:highlight>
                <a:srgbClr val="212529"/>
              </a:highlight>
              <a:latin typeface="Poppins"/>
              <a:ea typeface="Poppins"/>
              <a:cs typeface="Poppins"/>
              <a:sym typeface="Poppins"/>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push origin </a:t>
            </a:r>
            <a:r>
              <a:rPr lang="fr" sz="1500">
                <a:solidFill>
                  <a:srgbClr val="F5F5F5"/>
                </a:solidFill>
                <a:highlight>
                  <a:srgbClr val="000000"/>
                </a:highlight>
                <a:latin typeface="Courier New"/>
                <a:ea typeface="Courier New"/>
                <a:cs typeface="Courier New"/>
                <a:sym typeface="Courier New"/>
              </a:rPr>
              <a:t>&lt;bran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212529"/>
              </a:highlight>
              <a:latin typeface="Courier New"/>
              <a:ea typeface="Courier New"/>
              <a:cs typeface="Courier New"/>
              <a:sym typeface="Courier New"/>
            </a:endParaRPr>
          </a:p>
          <a:p>
            <a:pPr indent="-334327" lvl="0" marL="457200" rtl="0" algn="l">
              <a:spcBef>
                <a:spcPts val="1200"/>
              </a:spcBef>
              <a:spcAft>
                <a:spcPts val="0"/>
              </a:spcAft>
              <a:buSzPct val="90000"/>
              <a:buChar char="★"/>
            </a:pPr>
            <a:r>
              <a:rPr lang="fr" sz="2000">
                <a:solidFill>
                  <a:srgbClr val="212529"/>
                </a:solidFill>
                <a:highlight>
                  <a:schemeClr val="lt1"/>
                </a:highlight>
                <a:latin typeface="Poppins"/>
                <a:ea typeface="Poppins"/>
                <a:cs typeface="Poppins"/>
                <a:sym typeface="Poppins"/>
              </a:rPr>
              <a:t>Voir les différences entre deux branches:</a:t>
            </a:r>
            <a:r>
              <a:rPr lang="fr" sz="1275">
                <a:solidFill>
                  <a:schemeClr val="lt1"/>
                </a:solidFill>
                <a:highlight>
                  <a:srgbClr val="212529"/>
                </a:highlight>
                <a:latin typeface="Courier New"/>
                <a:ea typeface="Courier New"/>
                <a:cs typeface="Courier New"/>
                <a:sym typeface="Courier New"/>
              </a:rPr>
              <a:t> </a:t>
            </a:r>
            <a:endParaRPr sz="1275">
              <a:solidFill>
                <a:schemeClr val="lt1"/>
              </a:solidFill>
              <a:highlight>
                <a:srgbClr val="212529"/>
              </a:highlight>
              <a:latin typeface="Courier New"/>
              <a:ea typeface="Courier New"/>
              <a:cs typeface="Courier New"/>
              <a:sym typeface="Courier New"/>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diff &lt;sourceBranchName&gt; &lt;targetBranchName&gt;</a:t>
            </a:r>
            <a:endParaRPr sz="1500">
              <a:solidFill>
                <a:schemeClr val="lt1"/>
              </a:solidFill>
              <a:highlight>
                <a:srgbClr val="212529"/>
              </a:highlight>
              <a:latin typeface="Courier New"/>
              <a:ea typeface="Courier New"/>
              <a:cs typeface="Courier New"/>
              <a:sym typeface="Courier New"/>
            </a:endParaRPr>
          </a:p>
          <a:p>
            <a:pPr indent="-334327" lvl="0" marL="457200" rtl="0" algn="l">
              <a:spcBef>
                <a:spcPts val="1200"/>
              </a:spcBef>
              <a:spcAft>
                <a:spcPts val="0"/>
              </a:spcAft>
              <a:buSzPct val="90000"/>
              <a:buChar char="★"/>
            </a:pPr>
            <a:r>
              <a:rPr lang="fr" sz="2000">
                <a:solidFill>
                  <a:srgbClr val="000000"/>
                </a:solidFill>
                <a:highlight>
                  <a:schemeClr val="lt1"/>
                </a:highlight>
                <a:latin typeface="Poppins"/>
                <a:ea typeface="Poppins"/>
                <a:cs typeface="Poppins"/>
                <a:sym typeface="Poppins"/>
              </a:rPr>
              <a:t>Fusionner deux branches: </a:t>
            </a:r>
            <a:endParaRPr sz="2000">
              <a:solidFill>
                <a:srgbClr val="000000"/>
              </a:solidFill>
              <a:highlight>
                <a:schemeClr val="lt1"/>
              </a:highlight>
              <a:latin typeface="Poppins"/>
              <a:ea typeface="Poppins"/>
              <a:cs typeface="Poppins"/>
              <a:sym typeface="Poppins"/>
            </a:endParaRPr>
          </a:p>
          <a:p>
            <a:pPr indent="0" lvl="0" marL="457200" rtl="0" algn="l">
              <a:spcBef>
                <a:spcPts val="1200"/>
              </a:spcBef>
              <a:spcAft>
                <a:spcPts val="0"/>
              </a:spcAft>
              <a:buNone/>
            </a:pPr>
            <a:r>
              <a:rPr lang="fr" sz="1500">
                <a:solidFill>
                  <a:schemeClr val="lt1"/>
                </a:solidFill>
                <a:highlight>
                  <a:srgbClr val="212529"/>
                </a:highlight>
                <a:latin typeface="Courier New"/>
                <a:ea typeface="Courier New"/>
                <a:cs typeface="Courier New"/>
                <a:sym typeface="Courier New"/>
              </a:rPr>
              <a:t>C:\Users\HKEYZ\projet&gt;git merge </a:t>
            </a:r>
            <a:r>
              <a:rPr lang="fr" sz="1500">
                <a:solidFill>
                  <a:srgbClr val="F5F5F5"/>
                </a:solidFill>
                <a:highlight>
                  <a:srgbClr val="000000"/>
                </a:highlight>
                <a:latin typeface="Courier New"/>
                <a:ea typeface="Courier New"/>
                <a:cs typeface="Courier New"/>
                <a:sym typeface="Courier New"/>
              </a:rPr>
              <a:t>&lt;bran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212529"/>
              </a:highlight>
              <a:latin typeface="Courier New"/>
              <a:ea typeface="Courier New"/>
              <a:cs typeface="Courier New"/>
              <a:sym typeface="Courier New"/>
            </a:endParaRPr>
          </a:p>
          <a:p>
            <a:pPr indent="-346075" lvl="0" marL="457200" rtl="0" algn="l">
              <a:spcBef>
                <a:spcPts val="1200"/>
              </a:spcBef>
              <a:spcAft>
                <a:spcPts val="0"/>
              </a:spcAft>
              <a:buClr>
                <a:srgbClr val="000000"/>
              </a:buClr>
              <a:buSzPct val="100000"/>
              <a:buFont typeface="Poppins"/>
              <a:buChar char="★"/>
            </a:pPr>
            <a:r>
              <a:rPr lang="fr" sz="2000">
                <a:solidFill>
                  <a:srgbClr val="000000"/>
                </a:solidFill>
                <a:highlight>
                  <a:schemeClr val="lt1"/>
                </a:highlight>
                <a:latin typeface="Poppins"/>
                <a:ea typeface="Poppins"/>
                <a:cs typeface="Poppins"/>
                <a:sym typeface="Poppins"/>
              </a:rPr>
              <a:t>Fusionner deux branches: local et ligne: </a:t>
            </a:r>
            <a:endParaRPr sz="2000">
              <a:solidFill>
                <a:srgbClr val="000000"/>
              </a:solidFill>
              <a:highlight>
                <a:schemeClr val="lt1"/>
              </a:highlight>
              <a:latin typeface="Poppins"/>
              <a:ea typeface="Poppins"/>
              <a:cs typeface="Poppins"/>
              <a:sym typeface="Poppins"/>
            </a:endParaRPr>
          </a:p>
          <a:p>
            <a:pPr indent="457200" lvl="0" marL="0" rtl="0" algn="l">
              <a:spcBef>
                <a:spcPts val="1200"/>
              </a:spcBef>
              <a:spcAft>
                <a:spcPts val="1200"/>
              </a:spcAft>
              <a:buNone/>
            </a:pPr>
            <a:r>
              <a:rPr lang="fr" sz="1500">
                <a:solidFill>
                  <a:schemeClr val="lt1"/>
                </a:solidFill>
                <a:highlight>
                  <a:srgbClr val="212529"/>
                </a:highlight>
                <a:latin typeface="Courier New"/>
                <a:ea typeface="Courier New"/>
                <a:cs typeface="Courier New"/>
                <a:sym typeface="Courier New"/>
              </a:rPr>
              <a:t>C:\Users\HKEYZ\projet&gt;</a:t>
            </a:r>
            <a:r>
              <a:rPr lang="fr" sz="1500">
                <a:solidFill>
                  <a:srgbClr val="F5F5F5"/>
                </a:solidFill>
                <a:highlight>
                  <a:srgbClr val="000000"/>
                </a:highlight>
                <a:latin typeface="Courier New"/>
                <a:ea typeface="Courier New"/>
                <a:cs typeface="Courier New"/>
                <a:sym typeface="Courier New"/>
              </a:rPr>
              <a:t>git push —-set-upstream origin &lt;bran</a:t>
            </a:r>
            <a:r>
              <a:rPr lang="fr" sz="1500">
                <a:solidFill>
                  <a:schemeClr val="lt1"/>
                </a:solidFill>
                <a:highlight>
                  <a:srgbClr val="000000"/>
                </a:highlight>
                <a:latin typeface="Courier New"/>
                <a:ea typeface="Courier New"/>
                <a:cs typeface="Courier New"/>
                <a:sym typeface="Courier New"/>
              </a:rPr>
              <a:t>ch name</a:t>
            </a:r>
            <a:r>
              <a:rPr lang="fr" sz="1500">
                <a:solidFill>
                  <a:schemeClr val="lt1"/>
                </a:solidFill>
                <a:highlight>
                  <a:srgbClr val="000000"/>
                </a:highlight>
                <a:latin typeface="Arial"/>
                <a:ea typeface="Arial"/>
                <a:cs typeface="Arial"/>
                <a:sym typeface="Arial"/>
              </a:rPr>
              <a:t>&gt;</a:t>
            </a:r>
            <a:endParaRPr sz="1500">
              <a:solidFill>
                <a:schemeClr val="lt1"/>
              </a:solidFill>
              <a:highlight>
                <a:srgbClr val="000000"/>
              </a:highlight>
              <a:latin typeface="Courier New"/>
              <a:ea typeface="Courier New"/>
              <a:cs typeface="Courier New"/>
              <a:sym typeface="Courier New"/>
            </a:endParaRPr>
          </a:p>
        </p:txBody>
      </p:sp>
      <p:sp>
        <p:nvSpPr>
          <p:cNvPr id="204" name="Google Shape;204;p3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1"/>
          <p:cNvSpPr txBox="1"/>
          <p:nvPr>
            <p:ph idx="1" type="body"/>
          </p:nvPr>
        </p:nvSpPr>
        <p:spPr>
          <a:xfrm>
            <a:off x="311700" y="259025"/>
            <a:ext cx="8520600" cy="44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1" name="Google Shape;211;p3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pic>
        <p:nvPicPr>
          <p:cNvPr id="212" name="Google Shape;212;p31"/>
          <p:cNvPicPr preferRelativeResize="0"/>
          <p:nvPr/>
        </p:nvPicPr>
        <p:blipFill>
          <a:blip r:embed="rId3">
            <a:alphaModFix/>
          </a:blip>
          <a:stretch>
            <a:fillRect/>
          </a:stretch>
        </p:blipFill>
        <p:spPr>
          <a:xfrm>
            <a:off x="311700" y="371196"/>
            <a:ext cx="8421150" cy="43787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 type="body"/>
          </p:nvPr>
        </p:nvSpPr>
        <p:spPr>
          <a:xfrm>
            <a:off x="311700" y="245700"/>
            <a:ext cx="8520600" cy="45756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fr" sz="3000" u="sng">
                <a:solidFill>
                  <a:schemeClr val="accent1"/>
                </a:solidFill>
                <a:latin typeface="Poppins"/>
                <a:ea typeface="Poppins"/>
                <a:cs typeface="Poppins"/>
                <a:sym typeface="Poppins"/>
              </a:rPr>
              <a:t>Sommaire</a:t>
            </a:r>
            <a:endParaRPr b="1" sz="3000" u="sng">
              <a:solidFill>
                <a:schemeClr val="accent1"/>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Qu’est qu’un système de contrôle de version en informatique ?</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Quelle est l’utilité d’un tel système ?</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Citez des outils de contrôle de version</a:t>
            </a:r>
            <a:endParaRPr sz="2200">
              <a:solidFill>
                <a:srgbClr val="000000"/>
              </a:solidFill>
              <a:latin typeface="Poppins"/>
              <a:ea typeface="Poppins"/>
              <a:cs typeface="Poppins"/>
              <a:sym typeface="Poppins"/>
            </a:endParaRPr>
          </a:p>
          <a:p>
            <a:pPr indent="-368300" lvl="0" marL="457200" rtl="0" algn="l">
              <a:lnSpc>
                <a:spcPct val="100000"/>
              </a:lnSpc>
              <a:spcBef>
                <a:spcPts val="0"/>
              </a:spcBef>
              <a:spcAft>
                <a:spcPts val="0"/>
              </a:spcAft>
              <a:buClr>
                <a:srgbClr val="000000"/>
              </a:buClr>
              <a:buSzPts val="2200"/>
              <a:buFont typeface="Poppins"/>
              <a:buAutoNum type="arabicPeriod"/>
            </a:pPr>
            <a:r>
              <a:rPr lang="fr" sz="2200">
                <a:solidFill>
                  <a:srgbClr val="000000"/>
                </a:solidFill>
                <a:latin typeface="Poppins"/>
                <a:ea typeface="Poppins"/>
                <a:cs typeface="Poppins"/>
                <a:sym typeface="Poppins"/>
              </a:rPr>
              <a:t>Présentation de Git:</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Définition</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Caractéristiques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Un dépôt Git: local et distant</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Notion de branches </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Commandes essentiels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Workflows</a:t>
            </a:r>
            <a:endParaRPr sz="2200">
              <a:solidFill>
                <a:srgbClr val="000000"/>
              </a:solidFill>
              <a:latin typeface="Poppins"/>
              <a:ea typeface="Poppins"/>
              <a:cs typeface="Poppins"/>
              <a:sym typeface="Poppins"/>
            </a:endParaRPr>
          </a:p>
          <a:p>
            <a:pPr indent="-368300" lvl="0" marL="914400" rtl="0" algn="l">
              <a:lnSpc>
                <a:spcPct val="100000"/>
              </a:lnSpc>
              <a:spcBef>
                <a:spcPts val="0"/>
              </a:spcBef>
              <a:spcAft>
                <a:spcPts val="0"/>
              </a:spcAft>
              <a:buClr>
                <a:srgbClr val="000000"/>
              </a:buClr>
              <a:buSzPts val="2200"/>
              <a:buFont typeface="Poppins"/>
              <a:buChar char="-"/>
            </a:pPr>
            <a:r>
              <a:rPr lang="fr" sz="2200">
                <a:solidFill>
                  <a:srgbClr val="000000"/>
                </a:solidFill>
                <a:latin typeface="Poppins"/>
                <a:ea typeface="Poppins"/>
                <a:cs typeface="Poppins"/>
                <a:sym typeface="Poppins"/>
              </a:rPr>
              <a:t>Installation et démos</a:t>
            </a:r>
            <a:endParaRPr sz="2200">
              <a:solidFill>
                <a:srgbClr val="000000"/>
              </a:solidFill>
              <a:latin typeface="Poppins"/>
              <a:ea typeface="Poppins"/>
              <a:cs typeface="Poppins"/>
              <a:sym typeface="Poppins"/>
            </a:endParaRPr>
          </a:p>
          <a:p>
            <a:pPr indent="0" lvl="0" marL="0" rtl="0" algn="l">
              <a:spcBef>
                <a:spcPts val="0"/>
              </a:spcBef>
              <a:spcAft>
                <a:spcPts val="1200"/>
              </a:spcAft>
              <a:buNone/>
            </a:pPr>
            <a:r>
              <a:t/>
            </a:r>
            <a:endParaRPr sz="2200">
              <a:solidFill>
                <a:srgbClr val="333333"/>
              </a:solidFill>
              <a:highlight>
                <a:srgbClr val="FFFFFF"/>
              </a:highlight>
              <a:latin typeface="Poppins"/>
              <a:ea typeface="Poppins"/>
              <a:cs typeface="Poppins"/>
              <a:sym typeface="Poppins"/>
            </a:endParaRPr>
          </a:p>
        </p:txBody>
      </p:sp>
      <p:sp>
        <p:nvSpPr>
          <p:cNvPr id="76" name="Google Shape;76;p14"/>
          <p:cNvSpPr txBox="1"/>
          <p:nvPr/>
        </p:nvSpPr>
        <p:spPr>
          <a:xfrm>
            <a:off x="8621750" y="4655350"/>
            <a:ext cx="429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2"/>
          <p:cNvPicPr preferRelativeResize="0"/>
          <p:nvPr/>
        </p:nvPicPr>
        <p:blipFill>
          <a:blip r:embed="rId3">
            <a:alphaModFix/>
          </a:blip>
          <a:stretch>
            <a:fillRect/>
          </a:stretch>
        </p:blipFill>
        <p:spPr>
          <a:xfrm>
            <a:off x="506675" y="725200"/>
            <a:ext cx="8091426" cy="4024700"/>
          </a:xfrm>
          <a:prstGeom prst="rect">
            <a:avLst/>
          </a:prstGeom>
          <a:noFill/>
          <a:ln>
            <a:noFill/>
          </a:ln>
        </p:spPr>
      </p:pic>
      <p:sp>
        <p:nvSpPr>
          <p:cNvPr id="218" name="Google Shape;218;p32"/>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
        <p:nvSpPr>
          <p:cNvPr id="219" name="Google Shape;219;p32"/>
          <p:cNvSpPr txBox="1"/>
          <p:nvPr/>
        </p:nvSpPr>
        <p:spPr>
          <a:xfrm>
            <a:off x="214875" y="0"/>
            <a:ext cx="796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600">
                <a:solidFill>
                  <a:schemeClr val="accent1"/>
                </a:solidFill>
                <a:latin typeface="PT Sans Narrow"/>
                <a:ea typeface="PT Sans Narrow"/>
                <a:cs typeface="PT Sans Narrow"/>
                <a:sym typeface="PT Sans Narrow"/>
              </a:rPr>
              <a:t>4-6. Workflow Git</a:t>
            </a:r>
            <a:endParaRPr b="1" sz="3600">
              <a:solidFill>
                <a:schemeClr val="accent1"/>
              </a:solidFill>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4-7. Installation et Démos</a:t>
            </a:r>
            <a:endParaRPr/>
          </a:p>
        </p:txBody>
      </p:sp>
      <p:sp>
        <p:nvSpPr>
          <p:cNvPr id="225" name="Google Shape;225;p33"/>
          <p:cNvSpPr txBox="1"/>
          <p:nvPr>
            <p:ph idx="1" type="body"/>
          </p:nvPr>
        </p:nvSpPr>
        <p:spPr>
          <a:xfrm>
            <a:off x="158175" y="1474850"/>
            <a:ext cx="8520600" cy="1964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….Pratique…++++++</a:t>
            </a:r>
            <a:endParaRPr/>
          </a:p>
        </p:txBody>
      </p:sp>
      <p:sp>
        <p:nvSpPr>
          <p:cNvPr id="226" name="Google Shape;226;p33"/>
          <p:cNvSpPr txBox="1"/>
          <p:nvPr>
            <p:ph idx="12" type="sldNum"/>
          </p:nvPr>
        </p:nvSpPr>
        <p:spPr>
          <a:xfrm>
            <a:off x="8260058" y="468291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idx="1" type="body"/>
          </p:nvPr>
        </p:nvSpPr>
        <p:spPr>
          <a:xfrm>
            <a:off x="655275" y="2210850"/>
            <a:ext cx="7833300" cy="1933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fr" sz="3500">
                <a:solidFill>
                  <a:schemeClr val="accent1"/>
                </a:solidFill>
              </a:rPr>
              <a:t>Merci pour votre participation!</a:t>
            </a:r>
            <a:endParaRPr b="1" sz="3500">
              <a:solidFill>
                <a:schemeClr val="accent1"/>
              </a:solidFill>
            </a:endParaRPr>
          </a:p>
        </p:txBody>
      </p:sp>
      <p:sp>
        <p:nvSpPr>
          <p:cNvPr id="232" name="Google Shape;232;p34"/>
          <p:cNvSpPr txBox="1"/>
          <p:nvPr>
            <p:ph idx="12" type="sldNum"/>
          </p:nvPr>
        </p:nvSpPr>
        <p:spPr>
          <a:xfrm>
            <a:off x="8286447" y="4664175"/>
            <a:ext cx="4764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03225" lvl="0" marL="457200" rtl="0" algn="l">
              <a:spcBef>
                <a:spcPts val="0"/>
              </a:spcBef>
              <a:spcAft>
                <a:spcPts val="0"/>
              </a:spcAft>
              <a:buSzPts val="2750"/>
              <a:buFont typeface="Century Gothic"/>
              <a:buAutoNum type="arabicPeriod"/>
            </a:pPr>
            <a:r>
              <a:rPr b="1" lang="fr" sz="2750">
                <a:latin typeface="Century Gothic"/>
                <a:ea typeface="Century Gothic"/>
                <a:cs typeface="Century Gothic"/>
                <a:sym typeface="Century Gothic"/>
              </a:rPr>
              <a:t>Définition d’un système de contrôle</a:t>
            </a:r>
            <a:endParaRPr b="1" sz="2750">
              <a:latin typeface="Century Gothic"/>
              <a:ea typeface="Century Gothic"/>
              <a:cs typeface="Century Gothic"/>
              <a:sym typeface="Century Gothic"/>
            </a:endParaRPr>
          </a:p>
          <a:p>
            <a:pPr indent="0" lvl="0" marL="457200" rtl="0" algn="l">
              <a:spcBef>
                <a:spcPts val="0"/>
              </a:spcBef>
              <a:spcAft>
                <a:spcPts val="0"/>
              </a:spcAft>
              <a:buSzPts val="990"/>
              <a:buNone/>
            </a:pPr>
            <a:r>
              <a:rPr b="1" lang="fr" sz="2750">
                <a:latin typeface="Century Gothic"/>
                <a:ea typeface="Century Gothic"/>
                <a:cs typeface="Century Gothic"/>
                <a:sym typeface="Century Gothic"/>
              </a:rPr>
              <a:t> de version en informatique</a:t>
            </a:r>
            <a:endParaRPr b="1" sz="4190">
              <a:latin typeface="Century Gothic"/>
              <a:ea typeface="Century Gothic"/>
              <a:cs typeface="Century Gothic"/>
              <a:sym typeface="Century Gothic"/>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2000">
                <a:solidFill>
                  <a:srgbClr val="333333"/>
                </a:solidFill>
                <a:highlight>
                  <a:srgbClr val="FFFFFF"/>
                </a:highlight>
                <a:latin typeface="Poppins"/>
                <a:ea typeface="Poppins"/>
                <a:cs typeface="Poppins"/>
                <a:sym typeface="Poppins"/>
              </a:rPr>
              <a:t>Un système de versionning (VCS) est un logiciel qui permet de conserver un historique des modifications effectuées sur le code source d’un projet afin de pouvoir rapidement identifier les changements effectués et de revenir à une ancienne version en cas de problème ou besoin.</a:t>
            </a:r>
            <a:endParaRPr sz="2800">
              <a:solidFill>
                <a:srgbClr val="333333"/>
              </a:solidFill>
              <a:highlight>
                <a:srgbClr val="FFFFFF"/>
              </a:highlight>
              <a:latin typeface="Poppins"/>
              <a:ea typeface="Poppins"/>
              <a:cs typeface="Poppins"/>
              <a:sym typeface="Poppins"/>
            </a:endParaRPr>
          </a:p>
        </p:txBody>
      </p:sp>
      <p:sp>
        <p:nvSpPr>
          <p:cNvPr id="83" name="Google Shape;83;p15"/>
          <p:cNvSpPr txBox="1"/>
          <p:nvPr>
            <p:ph idx="12" type="sldNum"/>
          </p:nvPr>
        </p:nvSpPr>
        <p:spPr>
          <a:xfrm>
            <a:off x="8325746" y="4705400"/>
            <a:ext cx="4173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entury Gothic"/>
              <a:buAutoNum type="arabicPeriod"/>
            </a:pPr>
            <a:r>
              <a:rPr lang="fr" sz="2800">
                <a:latin typeface="Century Gothic"/>
                <a:ea typeface="Century Gothic"/>
                <a:cs typeface="Century Gothic"/>
                <a:sym typeface="Century Gothic"/>
              </a:rPr>
              <a:t>Définition d’un système de contrôle</a:t>
            </a:r>
            <a:endParaRPr sz="2800">
              <a:latin typeface="Century Gothic"/>
              <a:ea typeface="Century Gothic"/>
              <a:cs typeface="Century Gothic"/>
              <a:sym typeface="Century Gothic"/>
            </a:endParaRPr>
          </a:p>
          <a:p>
            <a:pPr indent="0" lvl="0" marL="457200" rtl="0" algn="l">
              <a:spcBef>
                <a:spcPts val="0"/>
              </a:spcBef>
              <a:spcAft>
                <a:spcPts val="0"/>
              </a:spcAft>
              <a:buSzPts val="990"/>
              <a:buNone/>
            </a:pPr>
            <a:r>
              <a:rPr lang="fr" sz="2800">
                <a:latin typeface="Century Gothic"/>
                <a:ea typeface="Century Gothic"/>
                <a:cs typeface="Century Gothic"/>
                <a:sym typeface="Century Gothic"/>
              </a:rPr>
              <a:t> de version en informatique (suite)</a:t>
            </a:r>
            <a:endParaRPr sz="2800">
              <a:latin typeface="Century Gothic"/>
              <a:ea typeface="Century Gothic"/>
              <a:cs typeface="Century Gothic"/>
              <a:sym typeface="Century Gothic"/>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rgbClr val="212529"/>
                </a:solidFill>
              </a:rPr>
              <a:t>I</a:t>
            </a:r>
            <a:r>
              <a:rPr lang="fr" sz="2000">
                <a:solidFill>
                  <a:srgbClr val="212529"/>
                </a:solidFill>
                <a:highlight>
                  <a:srgbClr val="FFFFFF"/>
                </a:highlight>
                <a:latin typeface="Poppins"/>
                <a:ea typeface="Poppins"/>
                <a:cs typeface="Poppins"/>
                <a:sym typeface="Poppins"/>
              </a:rPr>
              <a:t>l </a:t>
            </a:r>
            <a:r>
              <a:rPr lang="fr" sz="2000">
                <a:solidFill>
                  <a:srgbClr val="091E42"/>
                </a:solidFill>
                <a:highlight>
                  <a:srgbClr val="FFFFFF"/>
                </a:highlight>
                <a:latin typeface="Poppins"/>
                <a:ea typeface="Poppins"/>
                <a:cs typeface="Poppins"/>
                <a:sym typeface="Poppins"/>
              </a:rPr>
              <a:t>offre également des utilitaires collaboratifs pour partager et intégrer les changements apportés au système de fichiers.</a:t>
            </a:r>
            <a:endParaRPr/>
          </a:p>
        </p:txBody>
      </p:sp>
      <p:sp>
        <p:nvSpPr>
          <p:cNvPr id="90" name="Google Shape;90;p16"/>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Century Gothic"/>
                <a:ea typeface="Century Gothic"/>
                <a:cs typeface="Century Gothic"/>
                <a:sym typeface="Century Gothic"/>
              </a:rPr>
              <a:t>2. </a:t>
            </a:r>
            <a:r>
              <a:rPr lang="fr">
                <a:latin typeface="Century Gothic"/>
                <a:ea typeface="Century Gothic"/>
                <a:cs typeface="Century Gothic"/>
                <a:sym typeface="Century Gothic"/>
              </a:rPr>
              <a:t>Utilité</a:t>
            </a:r>
            <a:r>
              <a:rPr lang="fr">
                <a:latin typeface="Century Gothic"/>
                <a:ea typeface="Century Gothic"/>
                <a:cs typeface="Century Gothic"/>
                <a:sym typeface="Century Gothic"/>
              </a:rPr>
              <a:t> d’un VCS</a:t>
            </a:r>
            <a:endParaRPr>
              <a:latin typeface="Century Gothic"/>
              <a:ea typeface="Century Gothic"/>
              <a:cs typeface="Century Gothic"/>
              <a:sym typeface="Century Gothic"/>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Garde l’historique des modification des fichiers</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Collaboration </a:t>
            </a:r>
            <a:r>
              <a:rPr lang="fr" sz="2000">
                <a:latin typeface="Poppins"/>
                <a:ea typeface="Poppins"/>
                <a:cs typeface="Poppins"/>
                <a:sym typeface="Poppins"/>
              </a:rPr>
              <a:t>à plusieurs</a:t>
            </a:r>
            <a:r>
              <a:rPr lang="fr" sz="2000">
                <a:latin typeface="Poppins"/>
                <a:ea typeface="Poppins"/>
                <a:cs typeface="Poppins"/>
                <a:sym typeface="Poppins"/>
              </a:rPr>
              <a:t> sur un </a:t>
            </a:r>
            <a:r>
              <a:rPr lang="fr" sz="2000">
                <a:latin typeface="Poppins"/>
                <a:ea typeface="Poppins"/>
                <a:cs typeface="Poppins"/>
                <a:sym typeface="Poppins"/>
              </a:rPr>
              <a:t>même</a:t>
            </a:r>
            <a:r>
              <a:rPr lang="fr" sz="2000">
                <a:latin typeface="Poppins"/>
                <a:ea typeface="Poppins"/>
                <a:cs typeface="Poppins"/>
                <a:sym typeface="Poppins"/>
              </a:rPr>
              <a:t> projet en </a:t>
            </a:r>
            <a:r>
              <a:rPr lang="fr" sz="2000">
                <a:latin typeface="Poppins"/>
                <a:ea typeface="Poppins"/>
                <a:cs typeface="Poppins"/>
                <a:sym typeface="Poppins"/>
              </a:rPr>
              <a:t>même</a:t>
            </a:r>
            <a:r>
              <a:rPr lang="fr" sz="2000">
                <a:latin typeface="Poppins"/>
                <a:ea typeface="Poppins"/>
                <a:cs typeface="Poppins"/>
                <a:sym typeface="Poppins"/>
              </a:rPr>
              <a:t> temps.</a:t>
            </a:r>
            <a:endParaRPr sz="2000">
              <a:latin typeface="Poppins"/>
              <a:ea typeface="Poppins"/>
              <a:cs typeface="Poppins"/>
              <a:sym typeface="Poppins"/>
            </a:endParaRPr>
          </a:p>
          <a:p>
            <a:pPr indent="-355600" lvl="0" marL="457200" rtl="0" algn="l">
              <a:spcBef>
                <a:spcPts val="0"/>
              </a:spcBef>
              <a:spcAft>
                <a:spcPts val="0"/>
              </a:spcAft>
              <a:buSzPts val="2000"/>
              <a:buFont typeface="Poppins"/>
              <a:buAutoNum type="arabicPeriod"/>
            </a:pPr>
            <a:r>
              <a:rPr lang="fr" sz="2000">
                <a:latin typeface="Poppins"/>
                <a:ea typeface="Poppins"/>
                <a:cs typeface="Poppins"/>
                <a:sym typeface="Poppins"/>
              </a:rPr>
              <a:t>Réduction</a:t>
            </a:r>
            <a:r>
              <a:rPr lang="fr" sz="2000">
                <a:latin typeface="Poppins"/>
                <a:ea typeface="Poppins"/>
                <a:cs typeface="Poppins"/>
                <a:sym typeface="Poppins"/>
              </a:rPr>
              <a:t> du temps de </a:t>
            </a:r>
            <a:r>
              <a:rPr lang="fr" sz="2000">
                <a:latin typeface="Poppins"/>
                <a:ea typeface="Poppins"/>
                <a:cs typeface="Poppins"/>
                <a:sym typeface="Poppins"/>
              </a:rPr>
              <a:t>Développement en équipe.</a:t>
            </a:r>
            <a:endParaRPr sz="2000">
              <a:latin typeface="Poppins"/>
              <a:ea typeface="Poppins"/>
              <a:cs typeface="Poppins"/>
              <a:sym typeface="Poppins"/>
            </a:endParaRPr>
          </a:p>
          <a:p>
            <a:pPr indent="0" lvl="0" marL="457200" rtl="0" algn="l">
              <a:spcBef>
                <a:spcPts val="1200"/>
              </a:spcBef>
              <a:spcAft>
                <a:spcPts val="1200"/>
              </a:spcAft>
              <a:buNone/>
            </a:pPr>
            <a:r>
              <a:t/>
            </a:r>
            <a:endParaRPr sz="2000">
              <a:latin typeface="Poppins"/>
              <a:ea typeface="Poppins"/>
              <a:cs typeface="Poppins"/>
              <a:sym typeface="Poppins"/>
            </a:endParaRPr>
          </a:p>
        </p:txBody>
      </p:sp>
      <p:sp>
        <p:nvSpPr>
          <p:cNvPr id="97" name="Google Shape;97;p17"/>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Quelques VCS</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Git</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CVS (Current Version System)</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SVN (Subversion)</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Mercurial</a:t>
            </a:r>
            <a:endParaRPr>
              <a:latin typeface="Poppins"/>
              <a:ea typeface="Poppins"/>
              <a:cs typeface="Poppins"/>
              <a:sym typeface="Poppins"/>
            </a:endParaRPr>
          </a:p>
          <a:p>
            <a:pPr indent="-342900" lvl="0" marL="457200" rtl="0" algn="l">
              <a:spcBef>
                <a:spcPts val="0"/>
              </a:spcBef>
              <a:spcAft>
                <a:spcPts val="0"/>
              </a:spcAft>
              <a:buSzPts val="1800"/>
              <a:buFont typeface="Poppins"/>
              <a:buAutoNum type="arabicPeriod"/>
            </a:pPr>
            <a:r>
              <a:rPr lang="fr">
                <a:latin typeface="Poppins"/>
                <a:ea typeface="Poppins"/>
                <a:cs typeface="Poppins"/>
                <a:sym typeface="Poppins"/>
              </a:rPr>
              <a:t>TFS (</a:t>
            </a:r>
            <a:r>
              <a:rPr lang="fr">
                <a:solidFill>
                  <a:srgbClr val="797979"/>
                </a:solidFill>
                <a:highlight>
                  <a:srgbClr val="FFFFFF"/>
                </a:highlight>
                <a:latin typeface="Poppins"/>
                <a:ea typeface="Poppins"/>
                <a:cs typeface="Poppins"/>
                <a:sym typeface="Poppins"/>
              </a:rPr>
              <a:t>Team Foundation Server)</a:t>
            </a:r>
            <a:endParaRPr>
              <a:solidFill>
                <a:srgbClr val="797979"/>
              </a:solidFill>
              <a:highlight>
                <a:srgbClr val="FFFFFF"/>
              </a:highlight>
              <a:latin typeface="Poppins"/>
              <a:ea typeface="Poppins"/>
              <a:cs typeface="Poppins"/>
              <a:sym typeface="Poppins"/>
            </a:endParaRPr>
          </a:p>
          <a:p>
            <a:pPr indent="-342900" lvl="0" marL="457200" rtl="0" algn="l">
              <a:spcBef>
                <a:spcPts val="0"/>
              </a:spcBef>
              <a:spcAft>
                <a:spcPts val="0"/>
              </a:spcAft>
              <a:buClr>
                <a:srgbClr val="797979"/>
              </a:buClr>
              <a:buSzPts val="1800"/>
              <a:buFont typeface="Poppins"/>
              <a:buAutoNum type="arabicPeriod"/>
            </a:pPr>
            <a:r>
              <a:rPr lang="fr">
                <a:solidFill>
                  <a:srgbClr val="797979"/>
                </a:solidFill>
                <a:highlight>
                  <a:srgbClr val="FFFFFF"/>
                </a:highlight>
                <a:latin typeface="Poppins"/>
                <a:ea typeface="Poppins"/>
                <a:cs typeface="Poppins"/>
                <a:sym typeface="Poppins"/>
              </a:rPr>
              <a:t>VSS ( Visual SourceSafe)</a:t>
            </a:r>
            <a:endParaRPr>
              <a:solidFill>
                <a:srgbClr val="797979"/>
              </a:solidFill>
              <a:highlight>
                <a:srgbClr val="FFFFFF"/>
              </a:highlight>
              <a:latin typeface="Poppins"/>
              <a:ea typeface="Poppins"/>
              <a:cs typeface="Poppins"/>
              <a:sym typeface="Poppins"/>
            </a:endParaRPr>
          </a:p>
          <a:p>
            <a:pPr indent="-342900" lvl="0" marL="457200" rtl="0" algn="l">
              <a:spcBef>
                <a:spcPts val="0"/>
              </a:spcBef>
              <a:spcAft>
                <a:spcPts val="0"/>
              </a:spcAft>
              <a:buClr>
                <a:srgbClr val="797979"/>
              </a:buClr>
              <a:buSzPts val="1800"/>
              <a:buFont typeface="Poppins"/>
              <a:buAutoNum type="arabicPeriod"/>
            </a:pPr>
            <a:r>
              <a:rPr lang="fr">
                <a:solidFill>
                  <a:srgbClr val="797979"/>
                </a:solidFill>
                <a:highlight>
                  <a:srgbClr val="FFFFFF"/>
                </a:highlight>
                <a:latin typeface="Poppins"/>
                <a:ea typeface="Poppins"/>
                <a:cs typeface="Poppins"/>
                <a:sym typeface="Poppins"/>
              </a:rPr>
              <a:t>Monotone</a:t>
            </a:r>
            <a:endParaRPr>
              <a:solidFill>
                <a:srgbClr val="797979"/>
              </a:solidFill>
              <a:highlight>
                <a:srgbClr val="FFFFFF"/>
              </a:highlight>
              <a:latin typeface="Poppins"/>
              <a:ea typeface="Poppins"/>
              <a:cs typeface="Poppins"/>
              <a:sym typeface="Poppins"/>
            </a:endParaRPr>
          </a:p>
          <a:p>
            <a:pPr indent="0" lvl="0" marL="0" rtl="0" algn="l">
              <a:spcBef>
                <a:spcPts val="1200"/>
              </a:spcBef>
              <a:spcAft>
                <a:spcPts val="1200"/>
              </a:spcAft>
              <a:buNone/>
            </a:pPr>
            <a:r>
              <a:rPr b="1" lang="fr">
                <a:solidFill>
                  <a:schemeClr val="accent1"/>
                </a:solidFill>
                <a:highlight>
                  <a:srgbClr val="FFFFFF"/>
                </a:highlight>
                <a:latin typeface="Poppins"/>
                <a:ea typeface="Poppins"/>
                <a:cs typeface="Poppins"/>
                <a:sym typeface="Poppins"/>
              </a:rPr>
              <a:t>liste non exhaustive.</a:t>
            </a:r>
            <a:endParaRPr b="1">
              <a:solidFill>
                <a:schemeClr val="accent1"/>
              </a:solidFill>
              <a:highlight>
                <a:srgbClr val="FFFFFF"/>
              </a:highlight>
              <a:latin typeface="Poppins"/>
              <a:ea typeface="Poppins"/>
              <a:cs typeface="Poppins"/>
              <a:sym typeface="Poppins"/>
            </a:endParaRPr>
          </a:p>
        </p:txBody>
      </p:sp>
      <p:pic>
        <p:nvPicPr>
          <p:cNvPr id="104" name="Google Shape;104;p18"/>
          <p:cNvPicPr preferRelativeResize="0"/>
          <p:nvPr/>
        </p:nvPicPr>
        <p:blipFill>
          <a:blip r:embed="rId3">
            <a:alphaModFix/>
          </a:blip>
          <a:stretch>
            <a:fillRect/>
          </a:stretch>
        </p:blipFill>
        <p:spPr>
          <a:xfrm>
            <a:off x="4329225" y="1580850"/>
            <a:ext cx="301125" cy="407225"/>
          </a:xfrm>
          <a:prstGeom prst="rect">
            <a:avLst/>
          </a:prstGeom>
          <a:noFill/>
          <a:ln>
            <a:noFill/>
          </a:ln>
        </p:spPr>
      </p:pic>
      <p:pic>
        <p:nvPicPr>
          <p:cNvPr id="105" name="Google Shape;105;p18"/>
          <p:cNvPicPr preferRelativeResize="0"/>
          <p:nvPr/>
        </p:nvPicPr>
        <p:blipFill>
          <a:blip r:embed="rId4">
            <a:alphaModFix/>
          </a:blip>
          <a:stretch>
            <a:fillRect/>
          </a:stretch>
        </p:blipFill>
        <p:spPr>
          <a:xfrm>
            <a:off x="2968229" y="1988075"/>
            <a:ext cx="1244175" cy="311050"/>
          </a:xfrm>
          <a:prstGeom prst="rect">
            <a:avLst/>
          </a:prstGeom>
          <a:noFill/>
          <a:ln>
            <a:noFill/>
          </a:ln>
        </p:spPr>
      </p:pic>
      <p:pic>
        <p:nvPicPr>
          <p:cNvPr id="106" name="Google Shape;106;p18"/>
          <p:cNvPicPr preferRelativeResize="0"/>
          <p:nvPr/>
        </p:nvPicPr>
        <p:blipFill>
          <a:blip r:embed="rId5">
            <a:alphaModFix/>
          </a:blip>
          <a:stretch>
            <a:fillRect/>
          </a:stretch>
        </p:blipFill>
        <p:spPr>
          <a:xfrm>
            <a:off x="2068126" y="2222925"/>
            <a:ext cx="283250" cy="363999"/>
          </a:xfrm>
          <a:prstGeom prst="rect">
            <a:avLst/>
          </a:prstGeom>
          <a:noFill/>
          <a:ln>
            <a:noFill/>
          </a:ln>
        </p:spPr>
      </p:pic>
      <p:pic>
        <p:nvPicPr>
          <p:cNvPr id="107" name="Google Shape;107;p18"/>
          <p:cNvPicPr preferRelativeResize="0"/>
          <p:nvPr/>
        </p:nvPicPr>
        <p:blipFill>
          <a:blip r:embed="rId6">
            <a:alphaModFix/>
          </a:blip>
          <a:stretch>
            <a:fillRect/>
          </a:stretch>
        </p:blipFill>
        <p:spPr>
          <a:xfrm>
            <a:off x="4435400" y="2518025"/>
            <a:ext cx="704825" cy="440150"/>
          </a:xfrm>
          <a:prstGeom prst="rect">
            <a:avLst/>
          </a:prstGeom>
          <a:noFill/>
          <a:ln>
            <a:noFill/>
          </a:ln>
        </p:spPr>
      </p:pic>
      <p:pic>
        <p:nvPicPr>
          <p:cNvPr id="108" name="Google Shape;108;p18"/>
          <p:cNvPicPr preferRelativeResize="0"/>
          <p:nvPr/>
        </p:nvPicPr>
        <p:blipFill>
          <a:blip r:embed="rId7">
            <a:alphaModFix/>
          </a:blip>
          <a:stretch>
            <a:fillRect/>
          </a:stretch>
        </p:blipFill>
        <p:spPr>
          <a:xfrm>
            <a:off x="2117650" y="3278975"/>
            <a:ext cx="352900" cy="296450"/>
          </a:xfrm>
          <a:prstGeom prst="rect">
            <a:avLst/>
          </a:prstGeom>
          <a:noFill/>
          <a:ln>
            <a:noFill/>
          </a:ln>
        </p:spPr>
      </p:pic>
      <p:pic>
        <p:nvPicPr>
          <p:cNvPr id="109" name="Google Shape;109;p18"/>
          <p:cNvPicPr preferRelativeResize="0"/>
          <p:nvPr/>
        </p:nvPicPr>
        <p:blipFill>
          <a:blip r:embed="rId8">
            <a:alphaModFix/>
          </a:blip>
          <a:stretch>
            <a:fillRect/>
          </a:stretch>
        </p:blipFill>
        <p:spPr>
          <a:xfrm>
            <a:off x="3884250" y="2813050"/>
            <a:ext cx="551150" cy="551150"/>
          </a:xfrm>
          <a:prstGeom prst="rect">
            <a:avLst/>
          </a:prstGeom>
          <a:noFill/>
          <a:ln>
            <a:noFill/>
          </a:ln>
        </p:spPr>
      </p:pic>
      <p:sp>
        <p:nvSpPr>
          <p:cNvPr id="110" name="Google Shape;110;p18"/>
          <p:cNvSpPr txBox="1"/>
          <p:nvPr>
            <p:ph idx="12" type="sldNum"/>
          </p:nvPr>
        </p:nvSpPr>
        <p:spPr>
          <a:xfrm>
            <a:off x="8260051" y="4749900"/>
            <a:ext cx="4692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2415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Logo Officiels</a:t>
            </a:r>
            <a:endParaRPr/>
          </a:p>
        </p:txBody>
      </p:sp>
      <p:sp>
        <p:nvSpPr>
          <p:cNvPr id="116" name="Google Shape;116;p19"/>
          <p:cNvSpPr txBox="1"/>
          <p:nvPr>
            <p:ph idx="1" type="body"/>
          </p:nvPr>
        </p:nvSpPr>
        <p:spPr>
          <a:xfrm>
            <a:off x="311700" y="874875"/>
            <a:ext cx="8520600" cy="388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9"/>
          <p:cNvPicPr preferRelativeResize="0"/>
          <p:nvPr/>
        </p:nvPicPr>
        <p:blipFill>
          <a:blip r:embed="rId3">
            <a:alphaModFix/>
          </a:blip>
          <a:stretch>
            <a:fillRect/>
          </a:stretch>
        </p:blipFill>
        <p:spPr>
          <a:xfrm>
            <a:off x="3154925" y="1237588"/>
            <a:ext cx="1166700" cy="1244200"/>
          </a:xfrm>
          <a:prstGeom prst="rect">
            <a:avLst/>
          </a:prstGeom>
          <a:noFill/>
          <a:ln>
            <a:noFill/>
          </a:ln>
        </p:spPr>
      </p:pic>
      <p:pic>
        <p:nvPicPr>
          <p:cNvPr id="118" name="Google Shape;118;p19"/>
          <p:cNvPicPr preferRelativeResize="0"/>
          <p:nvPr/>
        </p:nvPicPr>
        <p:blipFill>
          <a:blip r:embed="rId4">
            <a:alphaModFix/>
          </a:blip>
          <a:stretch>
            <a:fillRect/>
          </a:stretch>
        </p:blipFill>
        <p:spPr>
          <a:xfrm>
            <a:off x="5219549" y="1291456"/>
            <a:ext cx="3353075" cy="838300"/>
          </a:xfrm>
          <a:prstGeom prst="rect">
            <a:avLst/>
          </a:prstGeom>
          <a:noFill/>
          <a:ln>
            <a:noFill/>
          </a:ln>
        </p:spPr>
      </p:pic>
      <p:pic>
        <p:nvPicPr>
          <p:cNvPr id="119" name="Google Shape;119;p19"/>
          <p:cNvPicPr preferRelativeResize="0"/>
          <p:nvPr/>
        </p:nvPicPr>
        <p:blipFill>
          <a:blip r:embed="rId5">
            <a:alphaModFix/>
          </a:blip>
          <a:stretch>
            <a:fillRect/>
          </a:stretch>
        </p:blipFill>
        <p:spPr>
          <a:xfrm>
            <a:off x="3154927" y="2853025"/>
            <a:ext cx="1424126" cy="1382549"/>
          </a:xfrm>
          <a:prstGeom prst="rect">
            <a:avLst/>
          </a:prstGeom>
          <a:noFill/>
          <a:ln>
            <a:noFill/>
          </a:ln>
        </p:spPr>
      </p:pic>
      <p:pic>
        <p:nvPicPr>
          <p:cNvPr id="120" name="Google Shape;120;p19"/>
          <p:cNvPicPr preferRelativeResize="0"/>
          <p:nvPr/>
        </p:nvPicPr>
        <p:blipFill>
          <a:blip r:embed="rId6">
            <a:alphaModFix/>
          </a:blip>
          <a:stretch>
            <a:fillRect/>
          </a:stretch>
        </p:blipFill>
        <p:spPr>
          <a:xfrm>
            <a:off x="5964200" y="2074010"/>
            <a:ext cx="1594100" cy="995500"/>
          </a:xfrm>
          <a:prstGeom prst="rect">
            <a:avLst/>
          </a:prstGeom>
          <a:noFill/>
          <a:ln>
            <a:noFill/>
          </a:ln>
        </p:spPr>
      </p:pic>
      <p:pic>
        <p:nvPicPr>
          <p:cNvPr id="121" name="Google Shape;121;p19"/>
          <p:cNvPicPr preferRelativeResize="0"/>
          <p:nvPr/>
        </p:nvPicPr>
        <p:blipFill>
          <a:blip r:embed="rId7">
            <a:alphaModFix/>
          </a:blip>
          <a:stretch>
            <a:fillRect/>
          </a:stretch>
        </p:blipFill>
        <p:spPr>
          <a:xfrm>
            <a:off x="6375796" y="3315563"/>
            <a:ext cx="1338425" cy="1124350"/>
          </a:xfrm>
          <a:prstGeom prst="rect">
            <a:avLst/>
          </a:prstGeom>
          <a:noFill/>
          <a:ln>
            <a:noFill/>
          </a:ln>
        </p:spPr>
      </p:pic>
      <p:pic>
        <p:nvPicPr>
          <p:cNvPr id="122" name="Google Shape;122;p19"/>
          <p:cNvPicPr preferRelativeResize="0"/>
          <p:nvPr/>
        </p:nvPicPr>
        <p:blipFill>
          <a:blip r:embed="rId8">
            <a:alphaModFix/>
          </a:blip>
          <a:stretch>
            <a:fillRect/>
          </a:stretch>
        </p:blipFill>
        <p:spPr>
          <a:xfrm>
            <a:off x="535300" y="3107225"/>
            <a:ext cx="1424125" cy="1424125"/>
          </a:xfrm>
          <a:prstGeom prst="rect">
            <a:avLst/>
          </a:prstGeom>
          <a:noFill/>
          <a:ln>
            <a:noFill/>
          </a:ln>
        </p:spPr>
      </p:pic>
      <p:pic>
        <p:nvPicPr>
          <p:cNvPr id="123" name="Google Shape;123;p19"/>
          <p:cNvPicPr preferRelativeResize="0"/>
          <p:nvPr/>
        </p:nvPicPr>
        <p:blipFill>
          <a:blip r:embed="rId9">
            <a:alphaModFix/>
          </a:blip>
          <a:stretch>
            <a:fillRect/>
          </a:stretch>
        </p:blipFill>
        <p:spPr>
          <a:xfrm>
            <a:off x="535300" y="1147625"/>
            <a:ext cx="1424125" cy="1424125"/>
          </a:xfrm>
          <a:prstGeom prst="rect">
            <a:avLst/>
          </a:prstGeom>
          <a:noFill/>
          <a:ln>
            <a:noFill/>
          </a:ln>
        </p:spPr>
      </p:pic>
      <p:sp>
        <p:nvSpPr>
          <p:cNvPr id="124" name="Google Shape;124;p19"/>
          <p:cNvSpPr txBox="1"/>
          <p:nvPr>
            <p:ph idx="12" type="sldNum"/>
          </p:nvPr>
        </p:nvSpPr>
        <p:spPr>
          <a:xfrm>
            <a:off x="8295296" y="4759125"/>
            <a:ext cx="4608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871775" y="1755100"/>
            <a:ext cx="1852750" cy="1852750"/>
          </a:xfrm>
          <a:prstGeom prst="rect">
            <a:avLst/>
          </a:prstGeom>
          <a:noFill/>
          <a:ln>
            <a:noFill/>
          </a:ln>
        </p:spPr>
      </p:pic>
      <p:sp>
        <p:nvSpPr>
          <p:cNvPr id="130" name="Google Shape;130;p20"/>
          <p:cNvSpPr txBox="1"/>
          <p:nvPr>
            <p:ph type="title"/>
          </p:nvPr>
        </p:nvSpPr>
        <p:spPr>
          <a:xfrm>
            <a:off x="358975" y="109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4640"/>
              <a:t>4. </a:t>
            </a:r>
            <a:r>
              <a:rPr lang="fr" sz="4640"/>
              <a:t>Présentation</a:t>
            </a:r>
            <a:r>
              <a:rPr lang="fr" sz="4640"/>
              <a:t> de Git</a:t>
            </a:r>
            <a:endParaRPr sz="4640"/>
          </a:p>
        </p:txBody>
      </p:sp>
      <p:sp>
        <p:nvSpPr>
          <p:cNvPr id="131" name="Google Shape;131;p20"/>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sz="2100"/>
          </a:p>
        </p:txBody>
      </p:sp>
      <p:sp>
        <p:nvSpPr>
          <p:cNvPr id="132" name="Google Shape;132;p20"/>
          <p:cNvSpPr txBox="1"/>
          <p:nvPr>
            <p:ph idx="1" type="body"/>
          </p:nvPr>
        </p:nvSpPr>
        <p:spPr>
          <a:xfrm>
            <a:off x="1907375" y="4175425"/>
            <a:ext cx="69249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t/>
            </a:r>
            <a:endParaRPr/>
          </a:p>
        </p:txBody>
      </p:sp>
      <p:sp>
        <p:nvSpPr>
          <p:cNvPr id="133" name="Google Shape;133;p20"/>
          <p:cNvSpPr txBox="1"/>
          <p:nvPr>
            <p:ph type="title"/>
          </p:nvPr>
        </p:nvSpPr>
        <p:spPr>
          <a:xfrm>
            <a:off x="4851200" y="2327775"/>
            <a:ext cx="8865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240"/>
              <a:t>Git</a:t>
            </a:r>
            <a:endParaRPr sz="324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4-1. </a:t>
            </a:r>
            <a:r>
              <a:rPr lang="fr"/>
              <a:t>Définition</a:t>
            </a:r>
            <a:endParaRPr/>
          </a:p>
        </p:txBody>
      </p:sp>
      <p:sp>
        <p:nvSpPr>
          <p:cNvPr id="139" name="Google Shape;13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Git est un </a:t>
            </a:r>
            <a:r>
              <a:rPr lang="fr"/>
              <a:t>Système</a:t>
            </a:r>
            <a:r>
              <a:rPr lang="fr"/>
              <a:t> de </a:t>
            </a:r>
            <a:r>
              <a:rPr lang="fr"/>
              <a:t>Contrôle</a:t>
            </a:r>
            <a:r>
              <a:rPr lang="fr"/>
              <a:t> de Version (VCS) </a:t>
            </a:r>
            <a:r>
              <a:rPr lang="fr"/>
              <a:t>décentralisé, open source.</a:t>
            </a:r>
            <a:endParaRPr/>
          </a:p>
          <a:p>
            <a:pPr indent="0" lvl="0" marL="0" rtl="0" algn="l">
              <a:spcBef>
                <a:spcPts val="1200"/>
              </a:spcBef>
              <a:spcAft>
                <a:spcPts val="1200"/>
              </a:spcAft>
              <a:buNone/>
            </a:pPr>
            <a:r>
              <a:t/>
            </a:r>
            <a:endParaRPr/>
          </a:p>
        </p:txBody>
      </p:sp>
      <p:sp>
        <p:nvSpPr>
          <p:cNvPr id="140" name="Google Shape;140;p21"/>
          <p:cNvSpPr txBox="1"/>
          <p:nvPr>
            <p:ph idx="12" type="sldNum"/>
          </p:nvPr>
        </p:nvSpPr>
        <p:spPr>
          <a:xfrm>
            <a:off x="8260058" y="4749892"/>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