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GUEL FUERTES FERNANDEZ" initials="MFF" lastIdx="1" clrIdx="0">
    <p:extLst>
      <p:ext uri="{19B8F6BF-5375-455C-9EA6-DF929625EA0E}">
        <p15:presenceInfo xmlns:p15="http://schemas.microsoft.com/office/powerpoint/2012/main" userId="MIGUEL FUERTES FERNAND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5548"/>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A25C-0B0F-4C7E-8C0D-F174F23D0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38DFA-760B-4F0B-8896-B22D736E0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31744-0C4A-41D7-9D53-0B1996EBA856}"/>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D4EEA39F-AF96-4A92-8FEB-F0C4BB344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F37A2-CFBB-426F-B2BE-939E293FB4BF}"/>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31089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B11-3FF8-4C5E-BE3C-57B27C84D4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88E7BA-D029-4DC6-87B8-EABC44207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07C56-11F4-40F0-82F3-52CE10A96BDF}"/>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249DE3C9-241C-49A2-8309-AFF0F7065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64907-3DAF-44C1-BBBA-8B19F5652EF8}"/>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20858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6666F-A796-45FE-92AB-2E68FCA14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46D5F-19B0-4085-9B0F-0DE7D62E3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FF7D1-B9F9-43AD-B685-00BB305E2D53}"/>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FC353CFA-3BF6-4666-A77F-F69E8EBA7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ACC11-2033-4051-8510-2EDB20E942B5}"/>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538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2982-33F1-4AFF-97B5-F73286C64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56711-34EF-40AD-B1B3-A335DCE97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1781C-FE77-43BA-9FAC-C4E3749F01DF}"/>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EB90268C-0477-4FAC-8C1E-2CEB40F2A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AB17B-099E-4666-9C1F-48D221F22B99}"/>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41140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D67-6445-4A5D-A354-A8F1FF4BB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3A692E-DCD0-4F20-9270-D13504086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6D560-127F-4679-B3E2-4422F343906D}"/>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DB2D7542-5EA6-4AA5-8BF8-9FEDE9860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3726-4770-42B4-A7A3-EC310C5CB112}"/>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261908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0D85-BB6C-4375-8553-B19769CE7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8C00B-9396-45F4-8014-89847FA54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A5D1-6FCA-4B01-960C-62F1B8D7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CE43AB-1E7B-40E5-8817-5197A273FDDF}"/>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6" name="Footer Placeholder 5">
            <a:extLst>
              <a:ext uri="{FF2B5EF4-FFF2-40B4-BE49-F238E27FC236}">
                <a16:creationId xmlns:a16="http://schemas.microsoft.com/office/drawing/2014/main" id="{A4578561-A1F5-4DD3-94FB-C0E395C8C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ECE49-5689-4FD6-B7CB-D584833FC3E0}"/>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42075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B732-4DB0-434E-B44E-EC91FC204D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4645D-FBD3-4524-B40B-4A034F300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60A60-E15E-48AC-A36B-C4B6D7833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DC40E-77B9-4749-B9EB-D9D98C816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3654B-9FE5-4BD3-ACDA-C4D8A4F7C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95803-CC36-4CAE-A92D-A9C22A97E575}"/>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8" name="Footer Placeholder 7">
            <a:extLst>
              <a:ext uri="{FF2B5EF4-FFF2-40B4-BE49-F238E27FC236}">
                <a16:creationId xmlns:a16="http://schemas.microsoft.com/office/drawing/2014/main" id="{B16CEA5F-E8D4-4622-A98F-3563D9A482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7C5C1-EE0D-4AF9-9229-6DFAB65C3B0B}"/>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21888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17D4-0447-4C01-86B5-D9355E820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5D179-9D70-482F-A86C-6AE1F37F7E62}"/>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4" name="Footer Placeholder 3">
            <a:extLst>
              <a:ext uri="{FF2B5EF4-FFF2-40B4-BE49-F238E27FC236}">
                <a16:creationId xmlns:a16="http://schemas.microsoft.com/office/drawing/2014/main" id="{F7920C5E-3526-4BB7-B981-75F56967BA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1519DF-4D9E-467A-8746-E65A93F3ED0E}"/>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88021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F1081-D24F-4902-91B1-F50B6558121F}"/>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3" name="Footer Placeholder 2">
            <a:extLst>
              <a:ext uri="{FF2B5EF4-FFF2-40B4-BE49-F238E27FC236}">
                <a16:creationId xmlns:a16="http://schemas.microsoft.com/office/drawing/2014/main" id="{32C25B13-2597-477D-AE99-31598DF3B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F6E80-D8FC-4C15-8B3D-CFAE5078F8FA}"/>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190299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0C77-346F-4D08-BF7F-40A4AD46A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51513-28E7-461F-86AC-3BBAB5512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A0CBB-EF71-463D-952C-D55FAF8E8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DB96C-4CB9-4E67-A582-A3B7A649008D}"/>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6" name="Footer Placeholder 5">
            <a:extLst>
              <a:ext uri="{FF2B5EF4-FFF2-40B4-BE49-F238E27FC236}">
                <a16:creationId xmlns:a16="http://schemas.microsoft.com/office/drawing/2014/main" id="{C49AB2D6-9472-4B54-BC3D-C708622E3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CFBD5-2B98-4AB0-A7F0-B42A22C26370}"/>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40865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F14-C705-490F-BEEF-27F33FB3D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180A14-41CB-4387-BA21-ECA066234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5156B-144A-4E08-8865-52B12A3F5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5B516-DF99-4651-8564-AE4CA1AA4324}"/>
              </a:ext>
            </a:extLst>
          </p:cNvPr>
          <p:cNvSpPr>
            <a:spLocks noGrp="1"/>
          </p:cNvSpPr>
          <p:nvPr>
            <p:ph type="dt" sz="half" idx="10"/>
          </p:nvPr>
        </p:nvSpPr>
        <p:spPr/>
        <p:txBody>
          <a:bodyPr/>
          <a:lstStyle/>
          <a:p>
            <a:fld id="{B031D900-605A-404A-8C05-08FC83ECAA79}" type="datetimeFigureOut">
              <a:rPr lang="en-US" smtClean="0"/>
              <a:t>07-Mar-20</a:t>
            </a:fld>
            <a:endParaRPr lang="en-US"/>
          </a:p>
        </p:txBody>
      </p:sp>
      <p:sp>
        <p:nvSpPr>
          <p:cNvPr id="6" name="Footer Placeholder 5">
            <a:extLst>
              <a:ext uri="{FF2B5EF4-FFF2-40B4-BE49-F238E27FC236}">
                <a16:creationId xmlns:a16="http://schemas.microsoft.com/office/drawing/2014/main" id="{011AE229-3338-4324-850B-E43C2CBA3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A3E2B-773A-461E-B6E2-1790ED8D350B}"/>
              </a:ext>
            </a:extLst>
          </p:cNvPr>
          <p:cNvSpPr>
            <a:spLocks noGrp="1"/>
          </p:cNvSpPr>
          <p:nvPr>
            <p:ph type="sldNum" sz="quarter" idx="12"/>
          </p:nvPr>
        </p:nvSpPr>
        <p:spPr/>
        <p:txBody>
          <a:bodyPr/>
          <a:lstStyle/>
          <a:p>
            <a:fld id="{48D5FA86-3111-435E-9B44-ACA4ED081372}" type="slidenum">
              <a:rPr lang="en-US" smtClean="0"/>
              <a:t>‹#›</a:t>
            </a:fld>
            <a:endParaRPr lang="en-US"/>
          </a:p>
        </p:txBody>
      </p:sp>
    </p:spTree>
    <p:extLst>
      <p:ext uri="{BB962C8B-B14F-4D97-AF65-F5344CB8AC3E}">
        <p14:creationId xmlns:p14="http://schemas.microsoft.com/office/powerpoint/2010/main" val="6413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C0906-9459-4888-B29F-2DBD4B999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4A3C3-5F5D-4C51-9152-314FED430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EA147-7205-41C0-ABEE-8FC990FCE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1D900-605A-404A-8C05-08FC83ECAA79}" type="datetimeFigureOut">
              <a:rPr lang="en-US" smtClean="0"/>
              <a:t>07-Mar-20</a:t>
            </a:fld>
            <a:endParaRPr lang="en-US"/>
          </a:p>
        </p:txBody>
      </p:sp>
      <p:sp>
        <p:nvSpPr>
          <p:cNvPr id="5" name="Footer Placeholder 4">
            <a:extLst>
              <a:ext uri="{FF2B5EF4-FFF2-40B4-BE49-F238E27FC236}">
                <a16:creationId xmlns:a16="http://schemas.microsoft.com/office/drawing/2014/main" id="{AA65549E-C9D2-47BA-B7F0-8876446F5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82A5B9-9F22-40D8-AF01-49A30C8F6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FA86-3111-435E-9B44-ACA4ED081372}" type="slidenum">
              <a:rPr lang="en-US" smtClean="0"/>
              <a:t>‹#›</a:t>
            </a:fld>
            <a:endParaRPr lang="en-US"/>
          </a:p>
        </p:txBody>
      </p:sp>
    </p:spTree>
    <p:extLst>
      <p:ext uri="{BB962C8B-B14F-4D97-AF65-F5344CB8AC3E}">
        <p14:creationId xmlns:p14="http://schemas.microsoft.com/office/powerpoint/2010/main" val="499538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kfuertes/tension-app-project/blob/master/app.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kfuertes/tension-app-project/blob/master/app.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www.elgrupoinformatico.com/habilitar-origenes-desconocidos-android-para-instalar-apps-fuera-google-play-t22996.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diariodenavarra.es/noticias/navarra/2017/11/27/la-investigadora-navarra-ainara-garde-premio-internacional-medicina-infantil-564133-30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github.com/hkfuertes/tension-app-project/blob/master/server.md"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kfuertes/tension-app-project/blob/master/app.md"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07E5-6DA9-4068-B83F-DAD4F068E1EF}"/>
              </a:ext>
            </a:extLst>
          </p:cNvPr>
          <p:cNvSpPr>
            <a:spLocks noGrp="1"/>
          </p:cNvSpPr>
          <p:nvPr>
            <p:ph type="ctrTitle"/>
          </p:nvPr>
        </p:nvSpPr>
        <p:spPr>
          <a:xfrm>
            <a:off x="6746628" y="1783959"/>
            <a:ext cx="4645250" cy="2889114"/>
          </a:xfrm>
        </p:spPr>
        <p:txBody>
          <a:bodyPr anchor="b">
            <a:normAutofit/>
          </a:bodyPr>
          <a:lstStyle/>
          <a:p>
            <a:pPr algn="l"/>
            <a:r>
              <a:rPr lang="en-US" sz="7200" b="1" dirty="0" err="1"/>
              <a:t>Tension</a:t>
            </a:r>
            <a:r>
              <a:rPr lang="en-US" dirty="0" err="1"/>
              <a:t>App</a:t>
            </a:r>
            <a:endParaRPr lang="en-US" dirty="0"/>
          </a:p>
        </p:txBody>
      </p:sp>
      <p:sp>
        <p:nvSpPr>
          <p:cNvPr id="3" name="Subtitle 2">
            <a:extLst>
              <a:ext uri="{FF2B5EF4-FFF2-40B4-BE49-F238E27FC236}">
                <a16:creationId xmlns:a16="http://schemas.microsoft.com/office/drawing/2014/main" id="{9461E81D-2ACC-4F63-A2B4-98E459B21015}"/>
              </a:ext>
            </a:extLst>
          </p:cNvPr>
          <p:cNvSpPr>
            <a:spLocks noGrp="1"/>
          </p:cNvSpPr>
          <p:nvPr>
            <p:ph type="subTitle" idx="1"/>
          </p:nvPr>
        </p:nvSpPr>
        <p:spPr>
          <a:xfrm>
            <a:off x="6746627" y="4750893"/>
            <a:ext cx="4645250" cy="1147863"/>
          </a:xfrm>
        </p:spPr>
        <p:txBody>
          <a:bodyPr anchor="t">
            <a:normAutofit/>
          </a:bodyPr>
          <a:lstStyle/>
          <a:p>
            <a:pPr algn="l"/>
            <a:r>
              <a:rPr lang="en-US" sz="1900" dirty="0"/>
              <a:t>Sistema de gestion y </a:t>
            </a:r>
            <a:r>
              <a:rPr lang="en-US" sz="1900" dirty="0" err="1"/>
              <a:t>monitorizacion</a:t>
            </a:r>
            <a:r>
              <a:rPr lang="en-US" sz="1900" dirty="0"/>
              <a:t> de </a:t>
            </a:r>
            <a:r>
              <a:rPr lang="en-US" sz="1900" dirty="0" err="1"/>
              <a:t>medidas</a:t>
            </a:r>
            <a:r>
              <a:rPr lang="en-US" sz="1900" dirty="0"/>
              <a:t> de </a:t>
            </a:r>
            <a:r>
              <a:rPr lang="en-US" sz="1900" dirty="0" err="1"/>
              <a:t>presion</a:t>
            </a:r>
            <a:r>
              <a:rPr lang="en-US" sz="1900" dirty="0"/>
              <a:t> </a:t>
            </a:r>
            <a:r>
              <a:rPr lang="en-US" sz="1900" dirty="0" err="1"/>
              <a:t>sanguinea</a:t>
            </a:r>
            <a:r>
              <a:rPr lang="en-US" sz="1900" dirty="0"/>
              <a:t>, </a:t>
            </a:r>
            <a:r>
              <a:rPr lang="en-US" sz="1900" dirty="0" err="1"/>
              <a:t>pulso</a:t>
            </a:r>
            <a:r>
              <a:rPr lang="en-US" sz="1900" dirty="0"/>
              <a:t> y peso, </a:t>
            </a:r>
            <a:r>
              <a:rPr lang="en-US" sz="1900" dirty="0" err="1"/>
              <a:t>asi</a:t>
            </a:r>
            <a:r>
              <a:rPr lang="en-US" sz="1900" dirty="0"/>
              <a:t> </a:t>
            </a:r>
            <a:r>
              <a:rPr lang="en-US" sz="1900" dirty="0" err="1"/>
              <a:t>como</a:t>
            </a:r>
            <a:r>
              <a:rPr lang="en-US" sz="1900" dirty="0"/>
              <a:t> </a:t>
            </a:r>
            <a:r>
              <a:rPr lang="en-US" sz="1900" dirty="0" err="1"/>
              <a:t>medición</a:t>
            </a:r>
            <a:r>
              <a:rPr lang="en-US" sz="1900" dirty="0"/>
              <a:t> de </a:t>
            </a:r>
            <a:r>
              <a:rPr lang="en-US" sz="1900" dirty="0" err="1"/>
              <a:t>pulso</a:t>
            </a:r>
            <a:r>
              <a:rPr lang="en-US" sz="1900" dirty="0"/>
              <a:t> </a:t>
            </a:r>
            <a:r>
              <a:rPr lang="en-US" sz="1900" dirty="0" err="1"/>
              <a:t>mediante</a:t>
            </a:r>
            <a:r>
              <a:rPr lang="en-US" sz="1900" dirty="0"/>
              <a:t> smartphone y Arduino</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1FD63415-46DE-4003-B7C8-0DD8981D167C}"/>
              </a:ext>
            </a:extLst>
          </p:cNvPr>
          <p:cNvPicPr>
            <a:picLocks noChangeAspect="1"/>
          </p:cNvPicPr>
          <p:nvPr/>
        </p:nvPicPr>
        <p:blipFill rotWithShape="1">
          <a:blip r:embed="rId2">
            <a:extLst>
              <a:ext uri="{28A0092B-C50C-407E-A947-70E740481C1C}">
                <a14:useLocalDpi xmlns:a14="http://schemas.microsoft.com/office/drawing/2010/main" val="0"/>
              </a:ext>
            </a:extLst>
          </a:blip>
          <a:srcRect l="6019" r="6140"/>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TextBox 5">
            <a:extLst>
              <a:ext uri="{FF2B5EF4-FFF2-40B4-BE49-F238E27FC236}">
                <a16:creationId xmlns:a16="http://schemas.microsoft.com/office/drawing/2014/main" id="{1D4A8A49-AA11-424E-AA74-5E3E9BA4DA5A}"/>
              </a:ext>
            </a:extLst>
          </p:cNvPr>
          <p:cNvSpPr txBox="1"/>
          <p:nvPr/>
        </p:nvSpPr>
        <p:spPr>
          <a:xfrm>
            <a:off x="9395314" y="6331927"/>
            <a:ext cx="2552700" cy="369332"/>
          </a:xfrm>
          <a:prstGeom prst="rect">
            <a:avLst/>
          </a:prstGeom>
          <a:noFill/>
        </p:spPr>
        <p:txBody>
          <a:bodyPr wrap="square" rtlCol="0">
            <a:spAutoFit/>
          </a:bodyPr>
          <a:lstStyle/>
          <a:p>
            <a:pPr algn="r"/>
            <a:r>
              <a:rPr lang="en-US" dirty="0"/>
              <a:t>Miguel Fuertes</a:t>
            </a:r>
          </a:p>
        </p:txBody>
      </p:sp>
      <p:grpSp>
        <p:nvGrpSpPr>
          <p:cNvPr id="11" name="Group 10">
            <a:extLst>
              <a:ext uri="{FF2B5EF4-FFF2-40B4-BE49-F238E27FC236}">
                <a16:creationId xmlns:a16="http://schemas.microsoft.com/office/drawing/2014/main" id="{65B7B760-6099-4E7D-B2E3-F8A562C5BCAC}"/>
              </a:ext>
            </a:extLst>
          </p:cNvPr>
          <p:cNvGrpSpPr/>
          <p:nvPr/>
        </p:nvGrpSpPr>
        <p:grpSpPr>
          <a:xfrm>
            <a:off x="1468315" y="1987062"/>
            <a:ext cx="3015762" cy="2763831"/>
            <a:chOff x="1468315" y="1987062"/>
            <a:chExt cx="3015762" cy="2763831"/>
          </a:xfrm>
        </p:grpSpPr>
        <p:sp>
          <p:nvSpPr>
            <p:cNvPr id="9" name="Rectangle 8">
              <a:extLst>
                <a:ext uri="{FF2B5EF4-FFF2-40B4-BE49-F238E27FC236}">
                  <a16:creationId xmlns:a16="http://schemas.microsoft.com/office/drawing/2014/main" id="{00F05541-0834-4E35-84BB-453437C294CE}"/>
                </a:ext>
              </a:extLst>
            </p:cNvPr>
            <p:cNvSpPr/>
            <p:nvPr/>
          </p:nvSpPr>
          <p:spPr>
            <a:xfrm>
              <a:off x="1468315" y="1987062"/>
              <a:ext cx="3015762" cy="2763831"/>
            </a:xfrm>
            <a:prstGeom prst="rect">
              <a:avLst/>
            </a:prstGeom>
            <a:solidFill>
              <a:srgbClr val="795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Picture 7" descr="A close up of a logo&#10;&#10;Description automatically generated">
              <a:extLst>
                <a:ext uri="{FF2B5EF4-FFF2-40B4-BE49-F238E27FC236}">
                  <a16:creationId xmlns:a16="http://schemas.microsoft.com/office/drawing/2014/main" id="{73FE0A50-9C23-486E-8E9D-40DB4E07D8BC}"/>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647320" y="2129318"/>
              <a:ext cx="2599364" cy="2599364"/>
            </a:xfrm>
            <a:prstGeom prst="rect">
              <a:avLst/>
            </a:prstGeom>
          </p:spPr>
        </p:pic>
      </p:grpSp>
    </p:spTree>
    <p:extLst>
      <p:ext uri="{BB962C8B-B14F-4D97-AF65-F5344CB8AC3E}">
        <p14:creationId xmlns:p14="http://schemas.microsoft.com/office/powerpoint/2010/main" val="35559807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80288" y="-215900"/>
            <a:ext cx="12981888" cy="1421597"/>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57902"/>
            <a:ext cx="10972800" cy="1325563"/>
          </a:xfrm>
        </p:spPr>
        <p:txBody>
          <a:bodyPr/>
          <a:lstStyle/>
          <a:p>
            <a:r>
              <a:rPr lang="es-ES_tradnl" i="1" dirty="0">
                <a:solidFill>
                  <a:schemeClr val="bg1"/>
                </a:solidFill>
              </a:rPr>
              <a:t>  Extra</a:t>
            </a:r>
            <a:r>
              <a:rPr lang="es-ES_tradnl" b="1" dirty="0">
                <a:solidFill>
                  <a:schemeClr val="bg1"/>
                </a:solidFill>
              </a:rPr>
              <a:t>: Dispositivo Arduino</a:t>
            </a:r>
            <a:endParaRPr lang="es-ES_tradnl" b="1" i="1" dirty="0">
              <a:solidFill>
                <a:schemeClr val="bg1"/>
              </a:solidFill>
            </a:endParaRPr>
          </a:p>
        </p:txBody>
      </p:sp>
      <p:pic>
        <p:nvPicPr>
          <p:cNvPr id="3" name="Picture 2">
            <a:extLst>
              <a:ext uri="{FF2B5EF4-FFF2-40B4-BE49-F238E27FC236}">
                <a16:creationId xmlns:a16="http://schemas.microsoft.com/office/drawing/2014/main" id="{D2A574D7-F4DF-4A13-A6C8-307314A73B2A}"/>
              </a:ext>
            </a:extLst>
          </p:cNvPr>
          <p:cNvPicPr>
            <a:picLocks noChangeAspect="1"/>
          </p:cNvPicPr>
          <p:nvPr/>
        </p:nvPicPr>
        <p:blipFill>
          <a:blip r:embed="rId2"/>
          <a:stretch>
            <a:fillRect/>
          </a:stretch>
        </p:blipFill>
        <p:spPr>
          <a:xfrm>
            <a:off x="2536329" y="1561232"/>
            <a:ext cx="7119341" cy="4538059"/>
          </a:xfrm>
          <a:prstGeom prst="rect">
            <a:avLst/>
          </a:prstGeom>
        </p:spPr>
      </p:pic>
    </p:spTree>
    <p:extLst>
      <p:ext uri="{BB962C8B-B14F-4D97-AF65-F5344CB8AC3E}">
        <p14:creationId xmlns:p14="http://schemas.microsoft.com/office/powerpoint/2010/main" val="254589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435100"/>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err="1">
                <a:solidFill>
                  <a:schemeClr val="bg1"/>
                </a:solidFill>
              </a:rPr>
              <a:t>Cámara</a:t>
            </a:r>
            <a:endParaRPr lang="en-US" b="1" dirty="0">
              <a:solidFill>
                <a:schemeClr val="bg1"/>
              </a:solidFill>
            </a:endParaRPr>
          </a:p>
        </p:txBody>
      </p:sp>
      <p:sp>
        <p:nvSpPr>
          <p:cNvPr id="5" name="TextBox 4">
            <a:extLst>
              <a:ext uri="{FF2B5EF4-FFF2-40B4-BE49-F238E27FC236}">
                <a16:creationId xmlns:a16="http://schemas.microsoft.com/office/drawing/2014/main" id="{45743434-6740-48D4-9AA3-877FA2A21E33}"/>
              </a:ext>
            </a:extLst>
          </p:cNvPr>
          <p:cNvSpPr txBox="1"/>
          <p:nvPr/>
        </p:nvSpPr>
        <p:spPr>
          <a:xfrm>
            <a:off x="4267200" y="4002479"/>
            <a:ext cx="3657600" cy="584775"/>
          </a:xfrm>
          <a:prstGeom prst="rect">
            <a:avLst/>
          </a:prstGeom>
          <a:noFill/>
        </p:spPr>
        <p:txBody>
          <a:bodyPr wrap="square" rtlCol="0">
            <a:spAutoFit/>
          </a:bodyPr>
          <a:lstStyle/>
          <a:p>
            <a:pPr algn="ctr"/>
            <a:r>
              <a:rPr lang="es-ES_tradnl" sz="3200" dirty="0">
                <a:solidFill>
                  <a:schemeClr val="bg1"/>
                </a:solidFill>
                <a:hlinkClick r:id="rId2">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spTree>
    <p:extLst>
      <p:ext uri="{BB962C8B-B14F-4D97-AF65-F5344CB8AC3E}">
        <p14:creationId xmlns:p14="http://schemas.microsoft.com/office/powerpoint/2010/main" val="251069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435100"/>
            <a:ext cx="7404100" cy="748473"/>
          </a:xfrm>
        </p:spPr>
        <p:txBody>
          <a:bodyPr/>
          <a:lstStyle/>
          <a:p>
            <a:pPr algn="r"/>
            <a:r>
              <a:rPr lang="en-US" i="1" dirty="0" err="1">
                <a:solidFill>
                  <a:schemeClr val="bg1"/>
                </a:solidFill>
              </a:rPr>
              <a:t>Captura</a:t>
            </a:r>
            <a:r>
              <a:rPr lang="en-US" i="1" dirty="0">
                <a:solidFill>
                  <a:schemeClr val="bg1"/>
                </a:solidFill>
              </a:rPr>
              <a:t> del </a:t>
            </a:r>
            <a:r>
              <a:rPr lang="en-US" i="1" dirty="0" err="1">
                <a:solidFill>
                  <a:schemeClr val="bg1"/>
                </a:solidFill>
              </a:rPr>
              <a:t>pulso</a:t>
            </a:r>
            <a:r>
              <a:rPr lang="en-US" i="1" dirty="0">
                <a:solidFill>
                  <a:schemeClr val="bg1"/>
                </a:solidFill>
              </a:rPr>
              <a:t>: </a:t>
            </a:r>
            <a:r>
              <a:rPr lang="en-US" b="1" dirty="0">
                <a:solidFill>
                  <a:schemeClr val="bg1"/>
                </a:solidFill>
              </a:rPr>
              <a:t>Arduino</a:t>
            </a:r>
          </a:p>
        </p:txBody>
      </p:sp>
      <p:sp>
        <p:nvSpPr>
          <p:cNvPr id="5" name="TextBox 4">
            <a:extLst>
              <a:ext uri="{FF2B5EF4-FFF2-40B4-BE49-F238E27FC236}">
                <a16:creationId xmlns:a16="http://schemas.microsoft.com/office/drawing/2014/main" id="{45743434-6740-48D4-9AA3-877FA2A21E33}"/>
              </a:ext>
            </a:extLst>
          </p:cNvPr>
          <p:cNvSpPr txBox="1"/>
          <p:nvPr/>
        </p:nvSpPr>
        <p:spPr>
          <a:xfrm>
            <a:off x="4267200" y="4002479"/>
            <a:ext cx="3657600" cy="584775"/>
          </a:xfrm>
          <a:prstGeom prst="rect">
            <a:avLst/>
          </a:prstGeom>
          <a:noFill/>
        </p:spPr>
        <p:txBody>
          <a:bodyPr wrap="square" rtlCol="0">
            <a:spAutoFit/>
          </a:bodyPr>
          <a:lstStyle/>
          <a:p>
            <a:pPr algn="ctr"/>
            <a:r>
              <a:rPr lang="es-ES_tradnl" sz="3200" dirty="0">
                <a:solidFill>
                  <a:schemeClr val="bg1"/>
                </a:solidFill>
                <a:hlinkClick r:id="rId2">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spTree>
    <p:extLst>
      <p:ext uri="{BB962C8B-B14F-4D97-AF65-F5344CB8AC3E}">
        <p14:creationId xmlns:p14="http://schemas.microsoft.com/office/powerpoint/2010/main" val="54906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1018096"/>
            <a:ext cx="12026900" cy="1165478"/>
          </a:xfrm>
        </p:spPr>
        <p:txBody>
          <a:bodyPr>
            <a:normAutofit/>
          </a:bodyPr>
          <a:lstStyle/>
          <a:p>
            <a:pPr algn="r"/>
            <a:r>
              <a:rPr lang="en-US" i="1" dirty="0">
                <a:solidFill>
                  <a:schemeClr val="bg1"/>
                </a:solidFill>
              </a:rPr>
              <a:t>¡</a:t>
            </a:r>
            <a:r>
              <a:rPr lang="es-ES_tradnl" i="1" dirty="0">
                <a:solidFill>
                  <a:schemeClr val="bg1"/>
                </a:solidFill>
              </a:rPr>
              <a:t>Pruébelo</a:t>
            </a:r>
            <a:r>
              <a:rPr lang="en-US" i="1" dirty="0">
                <a:solidFill>
                  <a:schemeClr val="bg1"/>
                </a:solidFill>
              </a:rPr>
              <a:t> </a:t>
            </a:r>
            <a:r>
              <a:rPr lang="en-US" i="1" dirty="0" err="1">
                <a:solidFill>
                  <a:schemeClr val="bg1"/>
                </a:solidFill>
              </a:rPr>
              <a:t>usted</a:t>
            </a:r>
            <a:r>
              <a:rPr lang="en-US" i="1" dirty="0">
                <a:solidFill>
                  <a:schemeClr val="bg1"/>
                </a:solidFill>
              </a:rPr>
              <a:t> </a:t>
            </a:r>
            <a:r>
              <a:rPr lang="en-US" i="1" dirty="0" err="1">
                <a:solidFill>
                  <a:schemeClr val="bg1"/>
                </a:solidFill>
              </a:rPr>
              <a:t>mismo</a:t>
            </a:r>
            <a:r>
              <a:rPr lang="en-US" i="1" dirty="0">
                <a:solidFill>
                  <a:schemeClr val="bg1"/>
                </a:solidFill>
              </a:rPr>
              <a:t>! </a:t>
            </a:r>
            <a:br>
              <a:rPr lang="en-US" i="1" dirty="0">
                <a:solidFill>
                  <a:schemeClr val="bg1"/>
                </a:solidFill>
              </a:rPr>
            </a:br>
            <a:r>
              <a:rPr lang="en-US" sz="2400" b="1" dirty="0" err="1">
                <a:solidFill>
                  <a:schemeClr val="bg1"/>
                </a:solidFill>
              </a:rPr>
              <a:t>Usuario</a:t>
            </a:r>
            <a:r>
              <a:rPr lang="en-US" sz="2400" dirty="0">
                <a:solidFill>
                  <a:schemeClr val="bg1"/>
                </a:solidFill>
              </a:rPr>
              <a:t>: </a:t>
            </a:r>
            <a:r>
              <a:rPr lang="en-US" sz="2400" dirty="0" err="1">
                <a:solidFill>
                  <a:schemeClr val="bg1"/>
                </a:solidFill>
              </a:rPr>
              <a:t>test@upna</a:t>
            </a:r>
            <a:r>
              <a:rPr lang="en-US" sz="2400" dirty="0">
                <a:solidFill>
                  <a:schemeClr val="bg1"/>
                </a:solidFill>
              </a:rPr>
              <a:t> | </a:t>
            </a:r>
            <a:r>
              <a:rPr lang="en-US" sz="2400" b="1" dirty="0" err="1">
                <a:solidFill>
                  <a:schemeClr val="bg1"/>
                </a:solidFill>
              </a:rPr>
              <a:t>Contraseña</a:t>
            </a:r>
            <a:r>
              <a:rPr lang="en-US" sz="2400" dirty="0">
                <a:solidFill>
                  <a:schemeClr val="bg1"/>
                </a:solidFill>
              </a:rPr>
              <a:t>: </a:t>
            </a:r>
            <a:r>
              <a:rPr lang="en-US" sz="2400" dirty="0" err="1">
                <a:solidFill>
                  <a:schemeClr val="bg1"/>
                </a:solidFill>
              </a:rPr>
              <a:t>test_upna</a:t>
            </a:r>
            <a:endParaRPr lang="en-US" b="1" dirty="0">
              <a:solidFill>
                <a:schemeClr val="bg1"/>
              </a:solidFill>
            </a:endParaRPr>
          </a:p>
        </p:txBody>
      </p:sp>
      <p:pic>
        <p:nvPicPr>
          <p:cNvPr id="4" name="Picture 3" descr="A picture containing black, piece, hanging, white&#10;&#10;Description automatically generated">
            <a:extLst>
              <a:ext uri="{FF2B5EF4-FFF2-40B4-BE49-F238E27FC236}">
                <a16:creationId xmlns:a16="http://schemas.microsoft.com/office/drawing/2014/main" id="{08B5A6DF-3B31-4F14-949B-3B6C4645E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28900"/>
            <a:ext cx="3848100" cy="3848100"/>
          </a:xfrm>
          <a:prstGeom prst="rect">
            <a:avLst/>
          </a:prstGeom>
        </p:spPr>
      </p:pic>
      <p:grpSp>
        <p:nvGrpSpPr>
          <p:cNvPr id="8" name="Group 7">
            <a:extLst>
              <a:ext uri="{FF2B5EF4-FFF2-40B4-BE49-F238E27FC236}">
                <a16:creationId xmlns:a16="http://schemas.microsoft.com/office/drawing/2014/main" id="{17455550-FCDD-4D04-A5FB-316CC2BBD547}"/>
              </a:ext>
            </a:extLst>
          </p:cNvPr>
          <p:cNvGrpSpPr/>
          <p:nvPr/>
        </p:nvGrpSpPr>
        <p:grpSpPr>
          <a:xfrm>
            <a:off x="4622800" y="2667828"/>
            <a:ext cx="7088678" cy="3809172"/>
            <a:chOff x="4622800" y="2667828"/>
            <a:chExt cx="7088678" cy="3809172"/>
          </a:xfrm>
        </p:grpSpPr>
        <p:pic>
          <p:nvPicPr>
            <p:cNvPr id="6" name="Picture 5">
              <a:extLst>
                <a:ext uri="{FF2B5EF4-FFF2-40B4-BE49-F238E27FC236}">
                  <a16:creationId xmlns:a16="http://schemas.microsoft.com/office/drawing/2014/main" id="{2188EB80-17CF-44DF-B814-9D1588396CA6}"/>
                </a:ext>
              </a:extLst>
            </p:cNvPr>
            <p:cNvPicPr>
              <a:picLocks noChangeAspect="1"/>
            </p:cNvPicPr>
            <p:nvPr/>
          </p:nvPicPr>
          <p:blipFill>
            <a:blip r:embed="rId3"/>
            <a:stretch>
              <a:fillRect/>
            </a:stretch>
          </p:blipFill>
          <p:spPr>
            <a:xfrm>
              <a:off x="4622800" y="2667828"/>
              <a:ext cx="7088678" cy="3809172"/>
            </a:xfrm>
            <a:prstGeom prst="rect">
              <a:avLst/>
            </a:prstGeom>
            <a:ln>
              <a:solidFill>
                <a:srgbClr val="795548"/>
              </a:solidFill>
            </a:ln>
          </p:spPr>
        </p:pic>
        <p:sp>
          <p:nvSpPr>
            <p:cNvPr id="7" name="Rectangle 6">
              <a:extLst>
                <a:ext uri="{FF2B5EF4-FFF2-40B4-BE49-F238E27FC236}">
                  <a16:creationId xmlns:a16="http://schemas.microsoft.com/office/drawing/2014/main" id="{A57C575A-F0D7-4D06-AF5C-2A53B9177FD8}"/>
                </a:ext>
              </a:extLst>
            </p:cNvPr>
            <p:cNvSpPr/>
            <p:nvPr/>
          </p:nvSpPr>
          <p:spPr>
            <a:xfrm>
              <a:off x="11159412" y="2667828"/>
              <a:ext cx="485192" cy="19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9" name="Rectangle 8">
            <a:extLst>
              <a:ext uri="{FF2B5EF4-FFF2-40B4-BE49-F238E27FC236}">
                <a16:creationId xmlns:a16="http://schemas.microsoft.com/office/drawing/2014/main" id="{697A6402-179A-451C-8981-2138720543A1}"/>
              </a:ext>
            </a:extLst>
          </p:cNvPr>
          <p:cNvSpPr/>
          <p:nvPr/>
        </p:nvSpPr>
        <p:spPr>
          <a:xfrm>
            <a:off x="4727510" y="5498840"/>
            <a:ext cx="2282890" cy="235080"/>
          </a:xfrm>
          <a:prstGeom prst="rect">
            <a:avLst/>
          </a:prstGeom>
          <a:noFill/>
          <a:ln w="1905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extBox 9">
            <a:extLst>
              <a:ext uri="{FF2B5EF4-FFF2-40B4-BE49-F238E27FC236}">
                <a16:creationId xmlns:a16="http://schemas.microsoft.com/office/drawing/2014/main" id="{0521052E-EF91-4793-962C-114F92C39A8D}"/>
              </a:ext>
            </a:extLst>
          </p:cNvPr>
          <p:cNvSpPr txBox="1"/>
          <p:nvPr/>
        </p:nvSpPr>
        <p:spPr>
          <a:xfrm>
            <a:off x="8783216" y="3996613"/>
            <a:ext cx="2581470" cy="1200329"/>
          </a:xfrm>
          <a:prstGeom prst="rect">
            <a:avLst/>
          </a:prstGeom>
          <a:solidFill>
            <a:schemeClr val="bg1"/>
          </a:solidFill>
          <a:ln>
            <a:solidFill>
              <a:srgbClr val="795548"/>
            </a:solidFill>
          </a:ln>
        </p:spPr>
        <p:txBody>
          <a:bodyPr wrap="square" rtlCol="0">
            <a:spAutoFit/>
          </a:bodyPr>
          <a:lstStyle/>
          <a:p>
            <a:r>
              <a:rPr lang="es-ES_tradnl" dirty="0"/>
              <a:t>Pruebe primero la versión arm64, y si esta no instala, entonces la versión </a:t>
            </a:r>
            <a:r>
              <a:rPr lang="es-ES_tradnl" dirty="0" err="1"/>
              <a:t>arm</a:t>
            </a:r>
            <a:r>
              <a:rPr lang="es-ES_tradnl" dirty="0"/>
              <a:t>.</a:t>
            </a:r>
          </a:p>
        </p:txBody>
      </p:sp>
      <p:sp>
        <p:nvSpPr>
          <p:cNvPr id="13" name="TextBox 12">
            <a:extLst>
              <a:ext uri="{FF2B5EF4-FFF2-40B4-BE49-F238E27FC236}">
                <a16:creationId xmlns:a16="http://schemas.microsoft.com/office/drawing/2014/main" id="{41DFFBA3-6A88-4D6D-A354-1926A4E5AA2A}"/>
              </a:ext>
            </a:extLst>
          </p:cNvPr>
          <p:cNvSpPr txBox="1"/>
          <p:nvPr/>
        </p:nvSpPr>
        <p:spPr>
          <a:xfrm>
            <a:off x="8783216" y="5276671"/>
            <a:ext cx="2581470" cy="430887"/>
          </a:xfrm>
          <a:prstGeom prst="rect">
            <a:avLst/>
          </a:prstGeom>
          <a:solidFill>
            <a:schemeClr val="bg1"/>
          </a:solidFill>
          <a:ln>
            <a:solidFill>
              <a:srgbClr val="795548"/>
            </a:solidFill>
          </a:ln>
        </p:spPr>
        <p:txBody>
          <a:bodyPr wrap="square" rtlCol="0">
            <a:spAutoFit/>
          </a:bodyPr>
          <a:lstStyle/>
          <a:p>
            <a:r>
              <a:rPr lang="es-ES_tradnl" sz="1100" dirty="0"/>
              <a:t>Al no ser una aplicación firmada, deberá </a:t>
            </a:r>
            <a:r>
              <a:rPr lang="es-ES_tradnl" sz="1100" dirty="0">
                <a:hlinkClick r:id="rId4"/>
              </a:rPr>
              <a:t>habilitar orígenes desconocidos</a:t>
            </a:r>
            <a:endParaRPr lang="es-ES_tradnl" sz="1100" dirty="0"/>
          </a:p>
        </p:txBody>
      </p:sp>
    </p:spTree>
    <p:extLst>
      <p:ext uri="{BB962C8B-B14F-4D97-AF65-F5344CB8AC3E}">
        <p14:creationId xmlns:p14="http://schemas.microsoft.com/office/powerpoint/2010/main" val="284272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65988" y="-571500"/>
            <a:ext cx="12359588" cy="1777198"/>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1676400" y="220781"/>
            <a:ext cx="10337800" cy="870908"/>
          </a:xfrm>
        </p:spPr>
        <p:txBody>
          <a:bodyPr/>
          <a:lstStyle/>
          <a:p>
            <a:pPr algn="r"/>
            <a:r>
              <a:rPr lang="en-US" b="1" dirty="0">
                <a:solidFill>
                  <a:schemeClr val="bg1"/>
                </a:solidFill>
              </a:rPr>
              <a:t>IDEA I</a:t>
            </a:r>
            <a:r>
              <a:rPr lang="en-US" dirty="0">
                <a:solidFill>
                  <a:schemeClr val="bg1"/>
                </a:solidFill>
              </a:rPr>
              <a:t>: </a:t>
            </a:r>
            <a:r>
              <a:rPr lang="en-US" dirty="0" err="1">
                <a:solidFill>
                  <a:schemeClr val="bg1"/>
                </a:solidFill>
              </a:rPr>
              <a:t>Artículo</a:t>
            </a:r>
            <a:r>
              <a:rPr lang="en-US" dirty="0">
                <a:solidFill>
                  <a:schemeClr val="bg1"/>
                </a:solidFill>
              </a:rPr>
              <a:t> </a:t>
            </a:r>
            <a:r>
              <a:rPr lang="en-US" b="1" i="1" dirty="0" err="1">
                <a:solidFill>
                  <a:schemeClr val="bg1"/>
                </a:solidFill>
              </a:rPr>
              <a:t>Ainara</a:t>
            </a:r>
            <a:r>
              <a:rPr lang="en-US" b="1" i="1" dirty="0">
                <a:solidFill>
                  <a:schemeClr val="bg1"/>
                </a:solidFill>
              </a:rPr>
              <a:t> Garde</a:t>
            </a: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38200" y="4638921"/>
            <a:ext cx="10515600" cy="1681146"/>
          </a:xfrm>
        </p:spPr>
        <p:txBody>
          <a:bodyPr/>
          <a:lstStyle/>
          <a:p>
            <a:r>
              <a:rPr lang="en-US" b="1" u="sng" dirty="0">
                <a:solidFill>
                  <a:schemeClr val="bg1"/>
                </a:solidFill>
                <a:hlinkClick r:id="rId2">
                  <a:extLst>
                    <a:ext uri="{A12FA001-AC4F-418D-AE19-62706E023703}">
                      <ahyp:hlinkClr xmlns:ahyp="http://schemas.microsoft.com/office/drawing/2018/hyperlinkcolor" val="tx"/>
                    </a:ext>
                  </a:extLst>
                </a:hlinkClick>
              </a:rPr>
              <a:t>Articulo</a:t>
            </a:r>
            <a:endParaRPr lang="en-US" b="1" u="sng" dirty="0">
              <a:solidFill>
                <a:schemeClr val="bg1"/>
              </a:solidFill>
            </a:endParaRPr>
          </a:p>
          <a:p>
            <a:pPr lvl="1"/>
            <a:r>
              <a:rPr lang="en-US" dirty="0" err="1">
                <a:solidFill>
                  <a:schemeClr val="bg1"/>
                </a:solidFill>
              </a:rPr>
              <a:t>Identificar</a:t>
            </a:r>
            <a:r>
              <a:rPr lang="en-US" dirty="0">
                <a:solidFill>
                  <a:schemeClr val="bg1"/>
                </a:solidFill>
              </a:rPr>
              <a:t> </a:t>
            </a:r>
            <a:r>
              <a:rPr lang="en-US" dirty="0" err="1">
                <a:solidFill>
                  <a:schemeClr val="bg1"/>
                </a:solidFill>
              </a:rPr>
              <a:t>pacientes</a:t>
            </a:r>
            <a:r>
              <a:rPr lang="en-US" dirty="0">
                <a:solidFill>
                  <a:schemeClr val="bg1"/>
                </a:solidFill>
              </a:rPr>
              <a:t> de </a:t>
            </a:r>
            <a:r>
              <a:rPr lang="en-US" dirty="0" err="1">
                <a:solidFill>
                  <a:schemeClr val="bg1"/>
                </a:solidFill>
              </a:rPr>
              <a:t>riesgo</a:t>
            </a:r>
            <a:r>
              <a:rPr lang="en-US" dirty="0">
                <a:solidFill>
                  <a:schemeClr val="bg1"/>
                </a:solidFill>
              </a:rPr>
              <a:t> para </a:t>
            </a:r>
            <a:r>
              <a:rPr lang="en-US" dirty="0" err="1">
                <a:solidFill>
                  <a:schemeClr val="bg1"/>
                </a:solidFill>
              </a:rPr>
              <a:t>enfermedades</a:t>
            </a:r>
            <a:r>
              <a:rPr lang="en-US" dirty="0">
                <a:solidFill>
                  <a:schemeClr val="bg1"/>
                </a:solidFill>
              </a:rPr>
              <a:t> </a:t>
            </a:r>
            <a:r>
              <a:rPr lang="en-US" dirty="0" err="1">
                <a:solidFill>
                  <a:schemeClr val="bg1"/>
                </a:solidFill>
              </a:rPr>
              <a:t>coronarias</a:t>
            </a:r>
            <a:r>
              <a:rPr lang="en-US" dirty="0">
                <a:solidFill>
                  <a:schemeClr val="bg1"/>
                </a:solidFill>
              </a:rPr>
              <a:t> con solo </a:t>
            </a:r>
            <a:r>
              <a:rPr lang="en-US" dirty="0" err="1">
                <a:solidFill>
                  <a:schemeClr val="bg1"/>
                </a:solidFill>
              </a:rPr>
              <a:t>utilizar</a:t>
            </a:r>
            <a:r>
              <a:rPr lang="en-US" dirty="0">
                <a:solidFill>
                  <a:schemeClr val="bg1"/>
                </a:solidFill>
              </a:rPr>
              <a:t> un smartphone para </a:t>
            </a:r>
            <a:r>
              <a:rPr lang="en-US" dirty="0" err="1">
                <a:solidFill>
                  <a:schemeClr val="bg1"/>
                </a:solidFill>
              </a:rPr>
              <a:t>medir</a:t>
            </a:r>
            <a:r>
              <a:rPr lang="en-US" dirty="0">
                <a:solidFill>
                  <a:schemeClr val="bg1"/>
                </a:solidFill>
              </a:rPr>
              <a:t> el </a:t>
            </a:r>
            <a:r>
              <a:rPr lang="en-US" dirty="0" err="1">
                <a:solidFill>
                  <a:schemeClr val="bg1"/>
                </a:solidFill>
              </a:rPr>
              <a:t>pulso</a:t>
            </a:r>
            <a:r>
              <a:rPr lang="en-US" dirty="0">
                <a:solidFill>
                  <a:schemeClr val="bg1"/>
                </a:solidFill>
              </a:rPr>
              <a:t>.</a:t>
            </a:r>
          </a:p>
          <a:p>
            <a:pPr lvl="1"/>
            <a:r>
              <a:rPr lang="en-US" dirty="0" err="1">
                <a:solidFill>
                  <a:schemeClr val="bg1"/>
                </a:solidFill>
              </a:rPr>
              <a:t>Implementar</a:t>
            </a:r>
            <a:r>
              <a:rPr lang="en-US" dirty="0">
                <a:solidFill>
                  <a:schemeClr val="bg1"/>
                </a:solidFill>
              </a:rPr>
              <a:t> </a:t>
            </a:r>
            <a:r>
              <a:rPr lang="en-US" dirty="0" err="1">
                <a:solidFill>
                  <a:schemeClr val="bg1"/>
                </a:solidFill>
              </a:rPr>
              <a:t>en</a:t>
            </a:r>
            <a:r>
              <a:rPr lang="en-US" dirty="0">
                <a:solidFill>
                  <a:schemeClr val="bg1"/>
                </a:solidFill>
              </a:rPr>
              <a:t> un </a:t>
            </a:r>
            <a:r>
              <a:rPr lang="en-US" dirty="0" err="1">
                <a:solidFill>
                  <a:schemeClr val="bg1"/>
                </a:solidFill>
              </a:rPr>
              <a:t>dispositivo</a:t>
            </a:r>
            <a:r>
              <a:rPr lang="en-US" dirty="0">
                <a:solidFill>
                  <a:schemeClr val="bg1"/>
                </a:solidFill>
              </a:rPr>
              <a:t> </a:t>
            </a:r>
            <a:r>
              <a:rPr lang="en-US" dirty="0" err="1">
                <a:solidFill>
                  <a:schemeClr val="bg1"/>
                </a:solidFill>
              </a:rPr>
              <a:t>movil</a:t>
            </a:r>
            <a:r>
              <a:rPr lang="en-US" dirty="0">
                <a:solidFill>
                  <a:schemeClr val="bg1"/>
                </a:solidFill>
              </a:rPr>
              <a:t> </a:t>
            </a:r>
            <a:r>
              <a:rPr lang="en-US" dirty="0" err="1">
                <a:solidFill>
                  <a:schemeClr val="bg1"/>
                </a:solidFill>
              </a:rPr>
              <a:t>dicho</a:t>
            </a:r>
            <a:r>
              <a:rPr lang="en-US" dirty="0">
                <a:solidFill>
                  <a:schemeClr val="bg1"/>
                </a:solidFill>
              </a:rPr>
              <a:t> Sistema de </a:t>
            </a:r>
            <a:r>
              <a:rPr lang="en-US" dirty="0" err="1">
                <a:solidFill>
                  <a:schemeClr val="bg1"/>
                </a:solidFill>
              </a:rPr>
              <a:t>medición</a:t>
            </a:r>
            <a:r>
              <a:rPr lang="en-US" dirty="0">
                <a:solidFill>
                  <a:schemeClr val="bg1"/>
                </a:solidFill>
              </a:rPr>
              <a:t>.</a:t>
            </a:r>
          </a:p>
        </p:txBody>
      </p:sp>
      <p:sp>
        <p:nvSpPr>
          <p:cNvPr id="6" name="Rectangle 5">
            <a:extLst>
              <a:ext uri="{FF2B5EF4-FFF2-40B4-BE49-F238E27FC236}">
                <a16:creationId xmlns:a16="http://schemas.microsoft.com/office/drawing/2014/main" id="{D30D4D5E-0C0C-4CC1-92CA-23C98DE8367E}"/>
              </a:ext>
            </a:extLst>
          </p:cNvPr>
          <p:cNvSpPr/>
          <p:nvPr/>
        </p:nvSpPr>
        <p:spPr>
          <a:xfrm>
            <a:off x="744718" y="1498862"/>
            <a:ext cx="10935092" cy="2846895"/>
          </a:xfrm>
          <a:prstGeom prst="rect">
            <a:avLst/>
          </a:prstGeom>
          <a:solidFill>
            <a:schemeClr val="bg1"/>
          </a:solidFill>
          <a:ln w="3810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8">
            <a:extLst>
              <a:ext uri="{FF2B5EF4-FFF2-40B4-BE49-F238E27FC236}">
                <a16:creationId xmlns:a16="http://schemas.microsoft.com/office/drawing/2014/main" id="{0A512FB1-9225-438D-99BA-FC23579FACB9}"/>
              </a:ext>
            </a:extLst>
          </p:cNvPr>
          <p:cNvSpPr/>
          <p:nvPr/>
        </p:nvSpPr>
        <p:spPr>
          <a:xfrm>
            <a:off x="941109" y="1555423"/>
            <a:ext cx="10542309" cy="2585323"/>
          </a:xfrm>
          <a:prstGeom prst="rect">
            <a:avLst/>
          </a:prstGeom>
        </p:spPr>
        <p:txBody>
          <a:bodyPr wrap="square">
            <a:spAutoFit/>
          </a:bodyPr>
          <a:lstStyle/>
          <a:p>
            <a:r>
              <a:rPr lang="es-ES" dirty="0"/>
              <a:t>Ainara Garde, al frente de un equipo de diferentes disciplinas y cuatro países, desarrolló un instrumento que permite a los trabajadores de salud de primera línea detectar rápidamente la necesidad de los niños de ser </a:t>
            </a:r>
            <a:r>
              <a:rPr lang="es-ES" dirty="0" err="1"/>
              <a:t>hospitalizados.Y</a:t>
            </a:r>
            <a:r>
              <a:rPr lang="es-ES" dirty="0"/>
              <a:t> agregan que una característica común de la mayoría de las enfermedades infantiles tratables es la falta de oxígeno.</a:t>
            </a:r>
          </a:p>
          <a:p>
            <a:r>
              <a:rPr lang="es-ES" dirty="0"/>
              <a:t>Para medir este factor de riesgo, el proyecto utilizó un sensor de dedo, el oxímetro de teléfono. De hecho, recopila datos en una aplicación de teléfono inteligente para controlar la saturación de oxígeno en la sangre y la frecuencia cardíaca de una persona. Esta información se combina con una medición de la frecuencia respiratoria.</a:t>
            </a:r>
          </a:p>
          <a:p>
            <a:r>
              <a:rPr lang="es-ES" dirty="0"/>
              <a:t>Garde desarrolló un modelo predictivo que identifica datos anormales de forma fácil y automática.</a:t>
            </a:r>
          </a:p>
        </p:txBody>
      </p:sp>
    </p:spTree>
    <p:extLst>
      <p:ext uri="{BB962C8B-B14F-4D97-AF65-F5344CB8AC3E}">
        <p14:creationId xmlns:p14="http://schemas.microsoft.com/office/powerpoint/2010/main" val="42476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52400" y="-119865"/>
            <a:ext cx="12750800" cy="3675865"/>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1676400" y="2578100"/>
            <a:ext cx="10325100" cy="774700"/>
          </a:xfrm>
        </p:spPr>
        <p:txBody>
          <a:bodyPr/>
          <a:lstStyle/>
          <a:p>
            <a:pPr algn="r"/>
            <a:r>
              <a:rPr lang="en-US" b="1" dirty="0">
                <a:solidFill>
                  <a:schemeClr val="bg1"/>
                </a:solidFill>
              </a:rPr>
              <a:t>IDEA II</a:t>
            </a:r>
            <a:r>
              <a:rPr lang="en-US" dirty="0">
                <a:solidFill>
                  <a:schemeClr val="bg1"/>
                </a:solidFill>
              </a:rPr>
              <a:t>: Control de </a:t>
            </a:r>
            <a:r>
              <a:rPr lang="en-US" dirty="0" err="1">
                <a:solidFill>
                  <a:schemeClr val="bg1"/>
                </a:solidFill>
              </a:rPr>
              <a:t>Medidas</a:t>
            </a:r>
            <a:endParaRPr lang="en-US" b="1" i="1" dirty="0">
              <a:solidFill>
                <a:schemeClr val="bg1"/>
              </a:solidFill>
            </a:endParaRP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38200" y="3913990"/>
            <a:ext cx="10515600" cy="1681146"/>
          </a:xfrm>
        </p:spPr>
        <p:txBody>
          <a:bodyPr>
            <a:normAutofit/>
          </a:bodyPr>
          <a:lstStyle/>
          <a:p>
            <a:r>
              <a:rPr lang="en-US" dirty="0">
                <a:solidFill>
                  <a:schemeClr val="bg1"/>
                </a:solidFill>
              </a:rPr>
              <a:t>Soy </a:t>
            </a:r>
            <a:r>
              <a:rPr lang="en-US" dirty="0" err="1">
                <a:solidFill>
                  <a:schemeClr val="bg1"/>
                </a:solidFill>
              </a:rPr>
              <a:t>hipertenso</a:t>
            </a:r>
            <a:r>
              <a:rPr lang="en-US" dirty="0">
                <a:solidFill>
                  <a:schemeClr val="bg1"/>
                </a:solidFill>
              </a:rPr>
              <a:t> y </a:t>
            </a:r>
            <a:r>
              <a:rPr lang="en-US" dirty="0" err="1">
                <a:solidFill>
                  <a:schemeClr val="bg1"/>
                </a:solidFill>
              </a:rPr>
              <a:t>ninguna</a:t>
            </a:r>
            <a:r>
              <a:rPr lang="en-US" dirty="0">
                <a:solidFill>
                  <a:schemeClr val="bg1"/>
                </a:solidFill>
              </a:rPr>
              <a:t> de las </a:t>
            </a:r>
            <a:r>
              <a:rPr lang="en-US" dirty="0" err="1">
                <a:solidFill>
                  <a:schemeClr val="bg1"/>
                </a:solidFill>
              </a:rPr>
              <a:t>aplicaciones</a:t>
            </a:r>
            <a:r>
              <a:rPr lang="en-US" dirty="0">
                <a:solidFill>
                  <a:schemeClr val="bg1"/>
                </a:solidFill>
              </a:rPr>
              <a:t> </a:t>
            </a:r>
            <a:r>
              <a:rPr lang="en-US" dirty="0" err="1">
                <a:solidFill>
                  <a:schemeClr val="bg1"/>
                </a:solidFill>
              </a:rPr>
              <a:t>en</a:t>
            </a:r>
            <a:r>
              <a:rPr lang="en-US" dirty="0">
                <a:solidFill>
                  <a:schemeClr val="bg1"/>
                </a:solidFill>
              </a:rPr>
              <a:t> el mercado me </a:t>
            </a:r>
            <a:r>
              <a:rPr lang="en-US" dirty="0" err="1">
                <a:solidFill>
                  <a:schemeClr val="bg1"/>
                </a:solidFill>
              </a:rPr>
              <a:t>convencia</a:t>
            </a:r>
            <a:r>
              <a:rPr lang="en-US" dirty="0">
                <a:solidFill>
                  <a:schemeClr val="bg1"/>
                </a:solidFill>
              </a:rPr>
              <a:t> para </a:t>
            </a:r>
            <a:r>
              <a:rPr lang="en-US" dirty="0" err="1">
                <a:solidFill>
                  <a:schemeClr val="bg1"/>
                </a:solidFill>
              </a:rPr>
              <a:t>medir</a:t>
            </a:r>
            <a:r>
              <a:rPr lang="en-US" dirty="0">
                <a:solidFill>
                  <a:schemeClr val="bg1"/>
                </a:solidFill>
              </a:rPr>
              <a:t> </a:t>
            </a:r>
            <a:r>
              <a:rPr lang="en-US" dirty="0" err="1">
                <a:solidFill>
                  <a:schemeClr val="bg1"/>
                </a:solidFill>
              </a:rPr>
              <a:t>esto</a:t>
            </a:r>
            <a:r>
              <a:rPr lang="en-US" dirty="0">
                <a:solidFill>
                  <a:schemeClr val="bg1"/>
                </a:solidFill>
              </a:rPr>
              <a:t>.</a:t>
            </a:r>
          </a:p>
          <a:p>
            <a:pPr lvl="1"/>
            <a:r>
              <a:rPr lang="en-US" dirty="0">
                <a:solidFill>
                  <a:schemeClr val="bg1"/>
                </a:solidFill>
              </a:rPr>
              <a:t>Control de Peso</a:t>
            </a:r>
          </a:p>
          <a:p>
            <a:pPr lvl="1"/>
            <a:r>
              <a:rPr lang="en-US" dirty="0">
                <a:solidFill>
                  <a:schemeClr val="bg1"/>
                </a:solidFill>
              </a:rPr>
              <a:t>Control de </a:t>
            </a:r>
            <a:r>
              <a:rPr lang="en-US" dirty="0" err="1">
                <a:solidFill>
                  <a:schemeClr val="bg1"/>
                </a:solidFill>
              </a:rPr>
              <a:t>Presion</a:t>
            </a:r>
            <a:r>
              <a:rPr lang="en-US" dirty="0">
                <a:solidFill>
                  <a:schemeClr val="bg1"/>
                </a:solidFill>
              </a:rPr>
              <a:t> </a:t>
            </a:r>
            <a:r>
              <a:rPr lang="en-US" dirty="0" err="1">
                <a:solidFill>
                  <a:schemeClr val="bg1"/>
                </a:solidFill>
              </a:rPr>
              <a:t>Sanguinea</a:t>
            </a:r>
            <a:endParaRPr lang="en-US" dirty="0">
              <a:solidFill>
                <a:schemeClr val="bg1"/>
              </a:solidFill>
            </a:endParaRPr>
          </a:p>
        </p:txBody>
      </p:sp>
    </p:spTree>
    <p:extLst>
      <p:ext uri="{BB962C8B-B14F-4D97-AF65-F5344CB8AC3E}">
        <p14:creationId xmlns:p14="http://schemas.microsoft.com/office/powerpoint/2010/main" val="267109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97963" y="3052358"/>
            <a:ext cx="12745039" cy="3852891"/>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6219022" y="5908339"/>
            <a:ext cx="5772149" cy="655170"/>
          </a:xfrm>
        </p:spPr>
        <p:txBody>
          <a:bodyPr>
            <a:normAutofit fontScale="90000"/>
          </a:bodyPr>
          <a:lstStyle/>
          <a:p>
            <a:pPr algn="r"/>
            <a:r>
              <a:rPr lang="en-US" b="1" dirty="0">
                <a:solidFill>
                  <a:schemeClr val="bg1"/>
                </a:solidFill>
              </a:rPr>
              <a:t>PROPUESTA: </a:t>
            </a:r>
            <a:r>
              <a:rPr lang="en-US" i="1" dirty="0" err="1">
                <a:solidFill>
                  <a:schemeClr val="bg1"/>
                </a:solidFill>
              </a:rPr>
              <a:t>TensionApp</a:t>
            </a:r>
            <a:endParaRPr lang="en-US" i="1" dirty="0">
              <a:solidFill>
                <a:schemeClr val="bg1"/>
              </a:solidFill>
            </a:endParaRPr>
          </a:p>
        </p:txBody>
      </p:sp>
      <p:pic>
        <p:nvPicPr>
          <p:cNvPr id="6" name="Picture 5">
            <a:extLst>
              <a:ext uri="{FF2B5EF4-FFF2-40B4-BE49-F238E27FC236}">
                <a16:creationId xmlns:a16="http://schemas.microsoft.com/office/drawing/2014/main" id="{BFDB4390-28BA-492B-8008-3B5442667545}"/>
              </a:ext>
            </a:extLst>
          </p:cNvPr>
          <p:cNvPicPr>
            <a:picLocks noChangeAspect="1"/>
          </p:cNvPicPr>
          <p:nvPr/>
        </p:nvPicPr>
        <p:blipFill>
          <a:blip r:embed="rId2"/>
          <a:stretch>
            <a:fillRect/>
          </a:stretch>
        </p:blipFill>
        <p:spPr>
          <a:xfrm>
            <a:off x="703859" y="710828"/>
            <a:ext cx="6814541" cy="4343772"/>
          </a:xfrm>
          <a:prstGeom prst="rect">
            <a:avLst/>
          </a:prstGeom>
          <a:ln>
            <a:noFill/>
          </a:ln>
          <a:effectLst>
            <a:outerShdw blurRad="190500" algn="tl" rotWithShape="0">
              <a:srgbClr val="000000">
                <a:alpha val="70000"/>
              </a:srgbClr>
            </a:outerShdw>
          </a:effectLst>
        </p:spPr>
      </p:pic>
      <p:pic>
        <p:nvPicPr>
          <p:cNvPr id="8" name="Picture 7" descr="A screenshot of a cell phone&#10;&#10;Description automatically generated">
            <a:extLst>
              <a:ext uri="{FF2B5EF4-FFF2-40B4-BE49-F238E27FC236}">
                <a16:creationId xmlns:a16="http://schemas.microsoft.com/office/drawing/2014/main" id="{55A7342C-A722-4820-923D-C2ABA9BB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742" y="346854"/>
            <a:ext cx="2095515" cy="3852891"/>
          </a:xfrm>
          <a:prstGeom prst="rect">
            <a:avLst/>
          </a:prstGeom>
          <a:ln>
            <a:noFill/>
          </a:ln>
          <a:effectLst>
            <a:outerShdw blurRad="190500" algn="tl" rotWithShape="0">
              <a:srgbClr val="000000">
                <a:alpha val="70000"/>
              </a:srgbClr>
            </a:outerShdw>
          </a:effectLst>
        </p:spPr>
      </p:pic>
      <p:pic>
        <p:nvPicPr>
          <p:cNvPr id="10" name="Picture 9" descr="A screenshot of a cell phone&#10;&#10;Description automatically generated">
            <a:extLst>
              <a:ext uri="{FF2B5EF4-FFF2-40B4-BE49-F238E27FC236}">
                <a16:creationId xmlns:a16="http://schemas.microsoft.com/office/drawing/2014/main" id="{B729975B-2B7E-4825-8ACD-0E1BC3A8B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9242" y="1341763"/>
            <a:ext cx="2095515" cy="3852891"/>
          </a:xfrm>
          <a:prstGeom prst="rect">
            <a:avLst/>
          </a:prstGeom>
          <a:ln>
            <a:noFill/>
          </a:ln>
          <a:effectLst>
            <a:outerShdw blurRad="190500" algn="tl" rotWithShape="0">
              <a:srgbClr val="000000">
                <a:alpha val="70000"/>
              </a:srgbClr>
            </a:outerShdw>
          </a:effectLst>
        </p:spPr>
      </p:pic>
      <p:pic>
        <p:nvPicPr>
          <p:cNvPr id="14" name="Picture 13" descr="A close up of a device&#10;&#10;Description automatically generated">
            <a:extLst>
              <a:ext uri="{FF2B5EF4-FFF2-40B4-BE49-F238E27FC236}">
                <a16:creationId xmlns:a16="http://schemas.microsoft.com/office/drawing/2014/main" id="{9327B74B-A96B-452E-849D-FAADD3C1C029}"/>
              </a:ext>
            </a:extLst>
          </p:cNvPr>
          <p:cNvPicPr>
            <a:picLocks noChangeAspect="1"/>
          </p:cNvPicPr>
          <p:nvPr/>
        </p:nvPicPr>
        <p:blipFill rotWithShape="1">
          <a:blip r:embed="rId5">
            <a:extLst>
              <a:ext uri="{28A0092B-C50C-407E-A947-70E740481C1C}">
                <a14:useLocalDpi xmlns:a14="http://schemas.microsoft.com/office/drawing/2010/main" val="0"/>
              </a:ext>
            </a:extLst>
          </a:blip>
          <a:srcRect l="28333" t="5058" r="26354"/>
          <a:stretch/>
        </p:blipFill>
        <p:spPr>
          <a:xfrm>
            <a:off x="5626100" y="2587937"/>
            <a:ext cx="2527300" cy="29786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60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368300" y="-749300"/>
            <a:ext cx="12979400" cy="2932873"/>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4622800" y="1213545"/>
            <a:ext cx="7404100" cy="970028"/>
          </a:xfrm>
        </p:spPr>
        <p:txBody>
          <a:bodyPr/>
          <a:lstStyle/>
          <a:p>
            <a:pPr algn="r"/>
            <a:r>
              <a:rPr lang="en-US" b="1" dirty="0" err="1">
                <a:solidFill>
                  <a:schemeClr val="bg1"/>
                </a:solidFill>
              </a:rPr>
              <a:t>TensionApp</a:t>
            </a:r>
            <a:endParaRPr lang="en-US" b="1" i="1" dirty="0">
              <a:solidFill>
                <a:schemeClr val="bg1"/>
              </a:solidFill>
            </a:endParaRPr>
          </a:p>
        </p:txBody>
      </p:sp>
      <p:sp>
        <p:nvSpPr>
          <p:cNvPr id="3" name="Content Placeholder 2">
            <a:extLst>
              <a:ext uri="{FF2B5EF4-FFF2-40B4-BE49-F238E27FC236}">
                <a16:creationId xmlns:a16="http://schemas.microsoft.com/office/drawing/2014/main" id="{2C81B9FC-E83F-423A-AF0E-878D8A95A0D4}"/>
              </a:ext>
            </a:extLst>
          </p:cNvPr>
          <p:cNvSpPr>
            <a:spLocks noGrp="1"/>
          </p:cNvSpPr>
          <p:nvPr>
            <p:ph idx="1"/>
          </p:nvPr>
        </p:nvSpPr>
        <p:spPr>
          <a:xfrm>
            <a:off x="819150" y="2603501"/>
            <a:ext cx="10553700" cy="3822700"/>
          </a:xfrm>
        </p:spPr>
        <p:txBody>
          <a:bodyPr>
            <a:normAutofit/>
          </a:bodyPr>
          <a:lstStyle/>
          <a:p>
            <a:r>
              <a:rPr lang="es-ES_tradnl" dirty="0">
                <a:solidFill>
                  <a:schemeClr val="bg1"/>
                </a:solidFill>
              </a:rPr>
              <a:t>Gestión de Pacientes asignados a un medico</a:t>
            </a:r>
          </a:p>
          <a:p>
            <a:pPr lvl="1"/>
            <a:r>
              <a:rPr lang="es-ES_tradnl" dirty="0">
                <a:solidFill>
                  <a:schemeClr val="bg1"/>
                </a:solidFill>
              </a:rPr>
              <a:t>Creación de medidas</a:t>
            </a:r>
          </a:p>
          <a:p>
            <a:pPr lvl="2"/>
            <a:r>
              <a:rPr lang="es-ES_tradnl" b="1" dirty="0">
                <a:solidFill>
                  <a:schemeClr val="bg1"/>
                </a:solidFill>
              </a:rPr>
              <a:t>Presión sanguínea</a:t>
            </a:r>
            <a:r>
              <a:rPr lang="es-ES_tradnl" dirty="0">
                <a:solidFill>
                  <a:schemeClr val="bg1"/>
                </a:solidFill>
              </a:rPr>
              <a:t>: introducción manual copiando los datos desde el aparato.</a:t>
            </a:r>
          </a:p>
          <a:p>
            <a:pPr lvl="2"/>
            <a:r>
              <a:rPr lang="es-ES_tradnl" b="1" dirty="0">
                <a:solidFill>
                  <a:schemeClr val="bg1"/>
                </a:solidFill>
              </a:rPr>
              <a:t>Peso</a:t>
            </a:r>
            <a:r>
              <a:rPr lang="es-ES_tradnl" dirty="0">
                <a:solidFill>
                  <a:schemeClr val="bg1"/>
                </a:solidFill>
              </a:rPr>
              <a:t>: Introducción manual copiando los datos desde la bascula.</a:t>
            </a:r>
          </a:p>
          <a:p>
            <a:pPr lvl="2"/>
            <a:r>
              <a:rPr lang="es-ES_tradnl" b="1" dirty="0">
                <a:solidFill>
                  <a:schemeClr val="bg1"/>
                </a:solidFill>
              </a:rPr>
              <a:t>Pulso</a:t>
            </a:r>
            <a:r>
              <a:rPr lang="es-ES_tradnl" dirty="0">
                <a:solidFill>
                  <a:schemeClr val="bg1"/>
                </a:solidFill>
              </a:rPr>
              <a:t>: </a:t>
            </a:r>
          </a:p>
          <a:p>
            <a:pPr lvl="3"/>
            <a:r>
              <a:rPr lang="es-ES_tradnl" dirty="0">
                <a:solidFill>
                  <a:schemeClr val="bg1"/>
                </a:solidFill>
              </a:rPr>
              <a:t>Introducción manual</a:t>
            </a:r>
          </a:p>
          <a:p>
            <a:pPr lvl="3"/>
            <a:r>
              <a:rPr lang="es-ES_tradnl" dirty="0">
                <a:solidFill>
                  <a:schemeClr val="bg1"/>
                </a:solidFill>
              </a:rPr>
              <a:t>Lectura utilizando la cámara y el flash del móvil</a:t>
            </a:r>
          </a:p>
          <a:p>
            <a:pPr lvl="3"/>
            <a:r>
              <a:rPr lang="es-ES_tradnl" dirty="0">
                <a:solidFill>
                  <a:schemeClr val="bg1"/>
                </a:solidFill>
              </a:rPr>
              <a:t>Lectura utilizando un sensor y controlador Arduino conectado mediante el USB del teléfono.</a:t>
            </a:r>
          </a:p>
          <a:p>
            <a:pPr lvl="1"/>
            <a:r>
              <a:rPr lang="es-ES_tradnl" dirty="0">
                <a:solidFill>
                  <a:schemeClr val="bg1"/>
                </a:solidFill>
              </a:rPr>
              <a:t>Creación/Edición/Borrado de pacientes</a:t>
            </a:r>
          </a:p>
          <a:p>
            <a:r>
              <a:rPr lang="es-ES_tradnl" dirty="0">
                <a:solidFill>
                  <a:schemeClr val="bg1"/>
                </a:solidFill>
              </a:rPr>
              <a:t>Consulta de gráficas con las medidas anónimas de todos los pacientes.</a:t>
            </a:r>
          </a:p>
        </p:txBody>
      </p:sp>
    </p:spTree>
    <p:extLst>
      <p:ext uri="{BB962C8B-B14F-4D97-AF65-F5344CB8AC3E}">
        <p14:creationId xmlns:p14="http://schemas.microsoft.com/office/powerpoint/2010/main" val="404356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4C61A1-6E77-4BDD-9835-E0915B4B91B6}"/>
              </a:ext>
            </a:extLst>
          </p:cNvPr>
          <p:cNvSpPr/>
          <p:nvPr/>
        </p:nvSpPr>
        <p:spPr>
          <a:xfrm>
            <a:off x="-266700" y="1084600"/>
            <a:ext cx="12712700" cy="5874999"/>
          </a:xfrm>
          <a:prstGeom prst="rect">
            <a:avLst/>
          </a:prstGeom>
          <a:solidFill>
            <a:schemeClr val="bg1"/>
          </a:solidFill>
          <a:ln w="38100">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12" name="Rectangle 11">
            <a:extLst>
              <a:ext uri="{FF2B5EF4-FFF2-40B4-BE49-F238E27FC236}">
                <a16:creationId xmlns:a16="http://schemas.microsoft.com/office/drawing/2014/main" id="{4EB16812-7D5F-4B72-8676-26C19E31057C}"/>
              </a:ext>
            </a:extLst>
          </p:cNvPr>
          <p:cNvSpPr/>
          <p:nvPr/>
        </p:nvSpPr>
        <p:spPr>
          <a:xfrm>
            <a:off x="-65988" y="-252004"/>
            <a:ext cx="12346887" cy="1457702"/>
          </a:xfrm>
          <a:prstGeom prst="rect">
            <a:avLst/>
          </a:prstGeom>
          <a:solidFill>
            <a:srgbClr val="795548"/>
          </a:solidFill>
          <a:ln w="38100">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3278"/>
            <a:ext cx="3327400" cy="1325563"/>
          </a:xfrm>
        </p:spPr>
        <p:txBody>
          <a:bodyPr/>
          <a:lstStyle/>
          <a:p>
            <a:r>
              <a:rPr lang="es-ES_tradnl" b="1" dirty="0">
                <a:solidFill>
                  <a:schemeClr val="bg1"/>
                </a:solidFill>
              </a:rPr>
              <a:t>  Arquitectura</a:t>
            </a:r>
            <a:endParaRPr lang="es-ES_tradnl" b="1" i="1" dirty="0">
              <a:solidFill>
                <a:schemeClr val="bg1"/>
              </a:solidFill>
            </a:endParaRPr>
          </a:p>
        </p:txBody>
      </p:sp>
      <p:grpSp>
        <p:nvGrpSpPr>
          <p:cNvPr id="11" name="Group 10">
            <a:extLst>
              <a:ext uri="{FF2B5EF4-FFF2-40B4-BE49-F238E27FC236}">
                <a16:creationId xmlns:a16="http://schemas.microsoft.com/office/drawing/2014/main" id="{64BF3EC1-FC03-40CA-A8DC-D0D869DB138E}"/>
              </a:ext>
            </a:extLst>
          </p:cNvPr>
          <p:cNvGrpSpPr/>
          <p:nvPr/>
        </p:nvGrpSpPr>
        <p:grpSpPr>
          <a:xfrm>
            <a:off x="5538286" y="1923390"/>
            <a:ext cx="2940538" cy="1955800"/>
            <a:chOff x="7902331" y="2265682"/>
            <a:chExt cx="2940538" cy="1955800"/>
          </a:xfrm>
        </p:grpSpPr>
        <p:pic>
          <p:nvPicPr>
            <p:cNvPr id="10" name="Picture 9" descr="A close up of a lamp&#10;&#10;Description automatically generated">
              <a:extLst>
                <a:ext uri="{FF2B5EF4-FFF2-40B4-BE49-F238E27FC236}">
                  <a16:creationId xmlns:a16="http://schemas.microsoft.com/office/drawing/2014/main" id="{63474749-04FE-4BB7-B68B-5FC704107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331" y="2265682"/>
              <a:ext cx="2940538" cy="1955800"/>
            </a:xfrm>
            <a:prstGeom prst="rect">
              <a:avLst/>
            </a:prstGeom>
          </p:spPr>
        </p:pic>
        <p:pic>
          <p:nvPicPr>
            <p:cNvPr id="8" name="Picture 7" descr="A close up of a logo&#10;&#10;Description automatically generated">
              <a:extLst>
                <a:ext uri="{FF2B5EF4-FFF2-40B4-BE49-F238E27FC236}">
                  <a16:creationId xmlns:a16="http://schemas.microsoft.com/office/drawing/2014/main" id="{31E7EFE1-F8B6-4C04-AAF5-C71A204F4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664" y="2585726"/>
              <a:ext cx="1300474" cy="1300474"/>
            </a:xfrm>
            <a:prstGeom prst="rect">
              <a:avLst/>
            </a:prstGeom>
          </p:spPr>
        </p:pic>
      </p:grpSp>
      <p:pic>
        <p:nvPicPr>
          <p:cNvPr id="16" name="Picture 15" descr="A close up of a logo&#10;&#10;Description automatically generated">
            <a:extLst>
              <a:ext uri="{FF2B5EF4-FFF2-40B4-BE49-F238E27FC236}">
                <a16:creationId xmlns:a16="http://schemas.microsoft.com/office/drawing/2014/main" id="{93570AAE-E881-482E-AAF1-D92A2A2E3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264" y="2014049"/>
            <a:ext cx="984046" cy="984046"/>
          </a:xfrm>
          <a:prstGeom prst="rect">
            <a:avLst/>
          </a:prstGeom>
        </p:spPr>
      </p:pic>
      <p:pic>
        <p:nvPicPr>
          <p:cNvPr id="18" name="Picture 17" descr="A close up of a logo&#10;&#10;Description automatically generated">
            <a:extLst>
              <a:ext uri="{FF2B5EF4-FFF2-40B4-BE49-F238E27FC236}">
                <a16:creationId xmlns:a16="http://schemas.microsoft.com/office/drawing/2014/main" id="{771A8EA2-0305-42F6-8A2E-4A04DFF5D8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9576" y="3062667"/>
            <a:ext cx="549248" cy="805254"/>
          </a:xfrm>
          <a:prstGeom prst="rect">
            <a:avLst/>
          </a:prstGeom>
        </p:spPr>
      </p:pic>
      <p:grpSp>
        <p:nvGrpSpPr>
          <p:cNvPr id="25" name="Group 24">
            <a:extLst>
              <a:ext uri="{FF2B5EF4-FFF2-40B4-BE49-F238E27FC236}">
                <a16:creationId xmlns:a16="http://schemas.microsoft.com/office/drawing/2014/main" id="{006745B6-3486-4619-8210-B37B5378FE93}"/>
              </a:ext>
            </a:extLst>
          </p:cNvPr>
          <p:cNvGrpSpPr/>
          <p:nvPr/>
        </p:nvGrpSpPr>
        <p:grpSpPr>
          <a:xfrm>
            <a:off x="711257" y="2254250"/>
            <a:ext cx="2349500" cy="2349500"/>
            <a:chOff x="1600257" y="2204726"/>
            <a:chExt cx="2349500" cy="2349500"/>
          </a:xfrm>
        </p:grpSpPr>
        <p:pic>
          <p:nvPicPr>
            <p:cNvPr id="14" name="Picture 13" descr="A picture containing monitor, sitting, white, black&#10;&#10;Description automatically generated">
              <a:extLst>
                <a:ext uri="{FF2B5EF4-FFF2-40B4-BE49-F238E27FC236}">
                  <a16:creationId xmlns:a16="http://schemas.microsoft.com/office/drawing/2014/main" id="{D532E0AA-83FC-4370-975F-1407353A32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57" y="2204726"/>
              <a:ext cx="2349500" cy="2349500"/>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3D86A666-56FC-4AFC-85BB-E9C671FC4A12}"/>
                </a:ext>
              </a:extLst>
            </p:cNvPr>
            <p:cNvPicPr>
              <a:picLocks noChangeAspect="1"/>
            </p:cNvPicPr>
            <p:nvPr/>
          </p:nvPicPr>
          <p:blipFill rotWithShape="1">
            <a:blip r:embed="rId7">
              <a:extLst>
                <a:ext uri="{28A0092B-C50C-407E-A947-70E740481C1C}">
                  <a14:useLocalDpi xmlns:a14="http://schemas.microsoft.com/office/drawing/2010/main" val="0"/>
                </a:ext>
              </a:extLst>
            </a:blip>
            <a:srcRect l="13138" r="14318"/>
            <a:stretch/>
          </p:blipFill>
          <p:spPr>
            <a:xfrm>
              <a:off x="2374900" y="2880363"/>
              <a:ext cx="787400" cy="1085402"/>
            </a:xfrm>
            <a:prstGeom prst="rect">
              <a:avLst/>
            </a:prstGeom>
          </p:spPr>
        </p:pic>
      </p:grpSp>
      <p:grpSp>
        <p:nvGrpSpPr>
          <p:cNvPr id="27" name="Group 26">
            <a:extLst>
              <a:ext uri="{FF2B5EF4-FFF2-40B4-BE49-F238E27FC236}">
                <a16:creationId xmlns:a16="http://schemas.microsoft.com/office/drawing/2014/main" id="{8EFAA605-5EBA-4127-B6C2-63807D0D7258}"/>
              </a:ext>
            </a:extLst>
          </p:cNvPr>
          <p:cNvGrpSpPr/>
          <p:nvPr/>
        </p:nvGrpSpPr>
        <p:grpSpPr>
          <a:xfrm>
            <a:off x="4038542" y="4508503"/>
            <a:ext cx="2136708" cy="1888321"/>
            <a:chOff x="8266146" y="4529905"/>
            <a:chExt cx="2136708" cy="1888321"/>
          </a:xfrm>
        </p:grpSpPr>
        <p:pic>
          <p:nvPicPr>
            <p:cNvPr id="20" name="Picture 19" descr="A close up of a logo&#10;&#10;Description automatically generated">
              <a:extLst>
                <a:ext uri="{FF2B5EF4-FFF2-40B4-BE49-F238E27FC236}">
                  <a16:creationId xmlns:a16="http://schemas.microsoft.com/office/drawing/2014/main" id="{99E1AD0F-BD65-4AC2-A65C-A43E74E970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1846" y="4529905"/>
              <a:ext cx="1264897" cy="1264897"/>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FC8CA84D-8C10-4F78-9357-63281669C3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146" y="5750828"/>
              <a:ext cx="2136708" cy="667398"/>
            </a:xfrm>
            <a:prstGeom prst="rect">
              <a:avLst/>
            </a:prstGeom>
          </p:spPr>
        </p:pic>
      </p:grpSp>
      <p:sp>
        <p:nvSpPr>
          <p:cNvPr id="26" name="Arrow: Left-Right 25">
            <a:extLst>
              <a:ext uri="{FF2B5EF4-FFF2-40B4-BE49-F238E27FC236}">
                <a16:creationId xmlns:a16="http://schemas.microsoft.com/office/drawing/2014/main" id="{8D8F7C78-BAFF-417F-9CFB-9A5802FF3458}"/>
              </a:ext>
            </a:extLst>
          </p:cNvPr>
          <p:cNvSpPr/>
          <p:nvPr/>
        </p:nvSpPr>
        <p:spPr>
          <a:xfrm>
            <a:off x="2692400" y="2595580"/>
            <a:ext cx="2552700" cy="1085402"/>
          </a:xfrm>
          <a:custGeom>
            <a:avLst/>
            <a:gdLst>
              <a:gd name="connsiteX0" fmla="*/ 0 w 2552700"/>
              <a:gd name="connsiteY0" fmla="*/ 542701 h 1085402"/>
              <a:gd name="connsiteX1" fmla="*/ 542701 w 2552700"/>
              <a:gd name="connsiteY1" fmla="*/ 0 h 1085402"/>
              <a:gd name="connsiteX2" fmla="*/ 542701 w 2552700"/>
              <a:gd name="connsiteY2" fmla="*/ 271351 h 1085402"/>
              <a:gd name="connsiteX3" fmla="*/ 2009999 w 2552700"/>
              <a:gd name="connsiteY3" fmla="*/ 271351 h 1085402"/>
              <a:gd name="connsiteX4" fmla="*/ 2009999 w 2552700"/>
              <a:gd name="connsiteY4" fmla="*/ 0 h 1085402"/>
              <a:gd name="connsiteX5" fmla="*/ 2552700 w 2552700"/>
              <a:gd name="connsiteY5" fmla="*/ 542701 h 1085402"/>
              <a:gd name="connsiteX6" fmla="*/ 2009999 w 2552700"/>
              <a:gd name="connsiteY6" fmla="*/ 1085402 h 1085402"/>
              <a:gd name="connsiteX7" fmla="*/ 2009999 w 2552700"/>
              <a:gd name="connsiteY7" fmla="*/ 814052 h 1085402"/>
              <a:gd name="connsiteX8" fmla="*/ 542701 w 2552700"/>
              <a:gd name="connsiteY8" fmla="*/ 814052 h 1085402"/>
              <a:gd name="connsiteX9" fmla="*/ 542701 w 2552700"/>
              <a:gd name="connsiteY9" fmla="*/ 1085402 h 1085402"/>
              <a:gd name="connsiteX10" fmla="*/ 0 w 2552700"/>
              <a:gd name="connsiteY10" fmla="*/ 542701 h 108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2700" h="1085402" fill="none" extrusionOk="0">
                <a:moveTo>
                  <a:pt x="0" y="542701"/>
                </a:moveTo>
                <a:cubicBezTo>
                  <a:pt x="113321" y="483147"/>
                  <a:pt x="399174" y="90890"/>
                  <a:pt x="542701" y="0"/>
                </a:cubicBezTo>
                <a:cubicBezTo>
                  <a:pt x="560971" y="133728"/>
                  <a:pt x="556028" y="178917"/>
                  <a:pt x="542701" y="271351"/>
                </a:cubicBezTo>
                <a:cubicBezTo>
                  <a:pt x="709670" y="312817"/>
                  <a:pt x="1558791" y="142566"/>
                  <a:pt x="2009999" y="271351"/>
                </a:cubicBezTo>
                <a:cubicBezTo>
                  <a:pt x="1987609" y="233533"/>
                  <a:pt x="1997579" y="104398"/>
                  <a:pt x="2009999" y="0"/>
                </a:cubicBezTo>
                <a:cubicBezTo>
                  <a:pt x="2232030" y="224711"/>
                  <a:pt x="2309748" y="391985"/>
                  <a:pt x="2552700" y="542701"/>
                </a:cubicBezTo>
                <a:cubicBezTo>
                  <a:pt x="2419046" y="706698"/>
                  <a:pt x="2190267" y="958397"/>
                  <a:pt x="2009999" y="1085402"/>
                </a:cubicBezTo>
                <a:cubicBezTo>
                  <a:pt x="1996598" y="1047002"/>
                  <a:pt x="2031398" y="841560"/>
                  <a:pt x="2009999" y="814052"/>
                </a:cubicBezTo>
                <a:cubicBezTo>
                  <a:pt x="1359537" y="886997"/>
                  <a:pt x="974588" y="792128"/>
                  <a:pt x="542701" y="814052"/>
                </a:cubicBezTo>
                <a:cubicBezTo>
                  <a:pt x="533655" y="938993"/>
                  <a:pt x="558307" y="1042731"/>
                  <a:pt x="542701" y="1085402"/>
                </a:cubicBezTo>
                <a:cubicBezTo>
                  <a:pt x="319143" y="808812"/>
                  <a:pt x="226075" y="681261"/>
                  <a:pt x="0" y="542701"/>
                </a:cubicBezTo>
                <a:close/>
              </a:path>
              <a:path w="2552700" h="1085402" stroke="0" extrusionOk="0">
                <a:moveTo>
                  <a:pt x="0" y="542701"/>
                </a:moveTo>
                <a:cubicBezTo>
                  <a:pt x="290579" y="311824"/>
                  <a:pt x="468856" y="140611"/>
                  <a:pt x="542701" y="0"/>
                </a:cubicBezTo>
                <a:cubicBezTo>
                  <a:pt x="557038" y="115066"/>
                  <a:pt x="540122" y="218911"/>
                  <a:pt x="542701" y="271351"/>
                </a:cubicBezTo>
                <a:cubicBezTo>
                  <a:pt x="1103050" y="383784"/>
                  <a:pt x="1482317" y="383284"/>
                  <a:pt x="2009999" y="271351"/>
                </a:cubicBezTo>
                <a:cubicBezTo>
                  <a:pt x="2032648" y="161560"/>
                  <a:pt x="2010481" y="134182"/>
                  <a:pt x="2009999" y="0"/>
                </a:cubicBezTo>
                <a:cubicBezTo>
                  <a:pt x="2234133" y="217211"/>
                  <a:pt x="2375713" y="458112"/>
                  <a:pt x="2552700" y="542701"/>
                </a:cubicBezTo>
                <a:cubicBezTo>
                  <a:pt x="2361006" y="790081"/>
                  <a:pt x="2219643" y="880820"/>
                  <a:pt x="2009999" y="1085402"/>
                </a:cubicBezTo>
                <a:cubicBezTo>
                  <a:pt x="2032361" y="971681"/>
                  <a:pt x="2025877" y="902845"/>
                  <a:pt x="2009999" y="814052"/>
                </a:cubicBezTo>
                <a:cubicBezTo>
                  <a:pt x="1441066" y="704635"/>
                  <a:pt x="882651" y="870656"/>
                  <a:pt x="542701" y="814052"/>
                </a:cubicBezTo>
                <a:cubicBezTo>
                  <a:pt x="566664" y="921379"/>
                  <a:pt x="537359" y="996766"/>
                  <a:pt x="542701" y="1085402"/>
                </a:cubicBezTo>
                <a:cubicBezTo>
                  <a:pt x="465408" y="929640"/>
                  <a:pt x="228529" y="825609"/>
                  <a:pt x="0" y="542701"/>
                </a:cubicBezTo>
                <a:close/>
              </a:path>
            </a:pathLst>
          </a:custGeom>
          <a:solidFill>
            <a:schemeClr val="bg1"/>
          </a:solidFill>
          <a:ln w="19050">
            <a:solidFill>
              <a:srgbClr val="795548"/>
            </a:solidFill>
            <a:extLst>
              <a:ext uri="{C807C97D-BFC1-408E-A445-0C87EB9F89A2}">
                <ask:lineSketchStyleProps xmlns:ask="http://schemas.microsoft.com/office/drawing/2018/sketchyshapes" sd="1155169575">
                  <a:prstGeom prst="lef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Arrow: Up-Down 27">
            <a:extLst>
              <a:ext uri="{FF2B5EF4-FFF2-40B4-BE49-F238E27FC236}">
                <a16:creationId xmlns:a16="http://schemas.microsoft.com/office/drawing/2014/main" id="{97D8EF61-77A6-463F-B372-2548D64B89B4}"/>
              </a:ext>
            </a:extLst>
          </p:cNvPr>
          <p:cNvSpPr/>
          <p:nvPr/>
        </p:nvSpPr>
        <p:spPr>
          <a:xfrm rot="2383063">
            <a:off x="6326475" y="3874122"/>
            <a:ext cx="871524" cy="1469688"/>
          </a:xfrm>
          <a:custGeom>
            <a:avLst/>
            <a:gdLst>
              <a:gd name="connsiteX0" fmla="*/ 0 w 871524"/>
              <a:gd name="connsiteY0" fmla="*/ 435762 h 1469688"/>
              <a:gd name="connsiteX1" fmla="*/ 435762 w 871524"/>
              <a:gd name="connsiteY1" fmla="*/ 0 h 1469688"/>
              <a:gd name="connsiteX2" fmla="*/ 871524 w 871524"/>
              <a:gd name="connsiteY2" fmla="*/ 435762 h 1469688"/>
              <a:gd name="connsiteX3" fmla="*/ 653643 w 871524"/>
              <a:gd name="connsiteY3" fmla="*/ 435762 h 1469688"/>
              <a:gd name="connsiteX4" fmla="*/ 653643 w 871524"/>
              <a:gd name="connsiteY4" fmla="*/ 1033926 h 1469688"/>
              <a:gd name="connsiteX5" fmla="*/ 871524 w 871524"/>
              <a:gd name="connsiteY5" fmla="*/ 1033926 h 1469688"/>
              <a:gd name="connsiteX6" fmla="*/ 435762 w 871524"/>
              <a:gd name="connsiteY6" fmla="*/ 1469688 h 1469688"/>
              <a:gd name="connsiteX7" fmla="*/ 0 w 871524"/>
              <a:gd name="connsiteY7" fmla="*/ 1033926 h 1469688"/>
              <a:gd name="connsiteX8" fmla="*/ 217881 w 871524"/>
              <a:gd name="connsiteY8" fmla="*/ 1033926 h 1469688"/>
              <a:gd name="connsiteX9" fmla="*/ 217881 w 871524"/>
              <a:gd name="connsiteY9" fmla="*/ 435762 h 1469688"/>
              <a:gd name="connsiteX10" fmla="*/ 0 w 871524"/>
              <a:gd name="connsiteY10" fmla="*/ 435762 h 146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1524" h="1469688" fill="none" extrusionOk="0">
                <a:moveTo>
                  <a:pt x="0" y="435762"/>
                </a:moveTo>
                <a:cubicBezTo>
                  <a:pt x="168972" y="246942"/>
                  <a:pt x="265540" y="133619"/>
                  <a:pt x="435762" y="0"/>
                </a:cubicBezTo>
                <a:cubicBezTo>
                  <a:pt x="541543" y="153048"/>
                  <a:pt x="692244" y="254727"/>
                  <a:pt x="871524" y="435762"/>
                </a:cubicBezTo>
                <a:cubicBezTo>
                  <a:pt x="790266" y="445085"/>
                  <a:pt x="706310" y="424101"/>
                  <a:pt x="653643" y="435762"/>
                </a:cubicBezTo>
                <a:cubicBezTo>
                  <a:pt x="653385" y="692429"/>
                  <a:pt x="705919" y="935748"/>
                  <a:pt x="653643" y="1033926"/>
                </a:cubicBezTo>
                <a:cubicBezTo>
                  <a:pt x="691667" y="1036403"/>
                  <a:pt x="794266" y="1028319"/>
                  <a:pt x="871524" y="1033926"/>
                </a:cubicBezTo>
                <a:cubicBezTo>
                  <a:pt x="800373" y="1099908"/>
                  <a:pt x="646677" y="1249826"/>
                  <a:pt x="435762" y="1469688"/>
                </a:cubicBezTo>
                <a:cubicBezTo>
                  <a:pt x="274814" y="1305845"/>
                  <a:pt x="84120" y="1044278"/>
                  <a:pt x="0" y="1033926"/>
                </a:cubicBezTo>
                <a:cubicBezTo>
                  <a:pt x="71384" y="1024247"/>
                  <a:pt x="138047" y="1040773"/>
                  <a:pt x="217881" y="1033926"/>
                </a:cubicBezTo>
                <a:cubicBezTo>
                  <a:pt x="218912" y="892440"/>
                  <a:pt x="173774" y="539890"/>
                  <a:pt x="217881" y="435762"/>
                </a:cubicBezTo>
                <a:cubicBezTo>
                  <a:pt x="110902" y="446813"/>
                  <a:pt x="58036" y="450067"/>
                  <a:pt x="0" y="435762"/>
                </a:cubicBezTo>
                <a:close/>
              </a:path>
              <a:path w="871524" h="1469688" stroke="0" extrusionOk="0">
                <a:moveTo>
                  <a:pt x="0" y="435762"/>
                </a:moveTo>
                <a:cubicBezTo>
                  <a:pt x="90163" y="413736"/>
                  <a:pt x="411812" y="69452"/>
                  <a:pt x="435762" y="0"/>
                </a:cubicBezTo>
                <a:cubicBezTo>
                  <a:pt x="624158" y="125740"/>
                  <a:pt x="715562" y="266050"/>
                  <a:pt x="871524" y="435762"/>
                </a:cubicBezTo>
                <a:cubicBezTo>
                  <a:pt x="842122" y="421146"/>
                  <a:pt x="707540" y="432777"/>
                  <a:pt x="653643" y="435762"/>
                </a:cubicBezTo>
                <a:cubicBezTo>
                  <a:pt x="623151" y="580087"/>
                  <a:pt x="622565" y="931443"/>
                  <a:pt x="653643" y="1033926"/>
                </a:cubicBezTo>
                <a:cubicBezTo>
                  <a:pt x="711258" y="1053532"/>
                  <a:pt x="818571" y="1026959"/>
                  <a:pt x="871524" y="1033926"/>
                </a:cubicBezTo>
                <a:cubicBezTo>
                  <a:pt x="715470" y="1234324"/>
                  <a:pt x="527853" y="1341202"/>
                  <a:pt x="435762" y="1469688"/>
                </a:cubicBezTo>
                <a:cubicBezTo>
                  <a:pt x="320052" y="1342306"/>
                  <a:pt x="181446" y="1137769"/>
                  <a:pt x="0" y="1033926"/>
                </a:cubicBezTo>
                <a:cubicBezTo>
                  <a:pt x="74813" y="1052674"/>
                  <a:pt x="118614" y="1018965"/>
                  <a:pt x="217881" y="1033926"/>
                </a:cubicBezTo>
                <a:cubicBezTo>
                  <a:pt x="245564" y="762459"/>
                  <a:pt x="183276" y="622407"/>
                  <a:pt x="217881" y="435762"/>
                </a:cubicBezTo>
                <a:cubicBezTo>
                  <a:pt x="176387" y="453888"/>
                  <a:pt x="78361" y="435893"/>
                  <a:pt x="0" y="435762"/>
                </a:cubicBezTo>
                <a:close/>
              </a:path>
            </a:pathLst>
          </a:custGeom>
          <a:solidFill>
            <a:schemeClr val="bg1"/>
          </a:solidFill>
          <a:ln w="28575">
            <a:solidFill>
              <a:srgbClr val="795548"/>
            </a:solidFill>
            <a:extLst>
              <a:ext uri="{C807C97D-BFC1-408E-A445-0C87EB9F89A2}">
                <ask:lineSketchStyleProps xmlns:ask="http://schemas.microsoft.com/office/drawing/2018/sketchyshapes" sd="238580381">
                  <a:prstGeom prst="upDown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TextBox 28">
            <a:extLst>
              <a:ext uri="{FF2B5EF4-FFF2-40B4-BE49-F238E27FC236}">
                <a16:creationId xmlns:a16="http://schemas.microsoft.com/office/drawing/2014/main" id="{E26DF23E-F3EF-4ABB-A88C-CA1AB7EAE1B9}"/>
              </a:ext>
            </a:extLst>
          </p:cNvPr>
          <p:cNvSpPr txBox="1"/>
          <p:nvPr/>
        </p:nvSpPr>
        <p:spPr>
          <a:xfrm>
            <a:off x="965200" y="4570878"/>
            <a:ext cx="1828800" cy="646331"/>
          </a:xfrm>
          <a:prstGeom prst="rect">
            <a:avLst/>
          </a:prstGeom>
          <a:noFill/>
        </p:spPr>
        <p:txBody>
          <a:bodyPr wrap="square" rtlCol="0">
            <a:spAutoFit/>
          </a:bodyPr>
          <a:lstStyle/>
          <a:p>
            <a:pPr algn="ctr"/>
            <a:r>
              <a:rPr lang="es-ES_tradnl" b="1" dirty="0" err="1"/>
              <a:t>Flutter</a:t>
            </a:r>
            <a:r>
              <a:rPr lang="es-ES_tradnl" dirty="0"/>
              <a:t> App </a:t>
            </a:r>
          </a:p>
          <a:p>
            <a:pPr algn="ctr"/>
            <a:r>
              <a:rPr lang="es-ES_tradnl" dirty="0"/>
              <a:t>en Android e iOS</a:t>
            </a:r>
          </a:p>
        </p:txBody>
      </p:sp>
      <p:sp>
        <p:nvSpPr>
          <p:cNvPr id="30" name="TextBox 29">
            <a:extLst>
              <a:ext uri="{FF2B5EF4-FFF2-40B4-BE49-F238E27FC236}">
                <a16:creationId xmlns:a16="http://schemas.microsoft.com/office/drawing/2014/main" id="{88648226-9605-433B-A630-D3ECB9FB0BF7}"/>
              </a:ext>
            </a:extLst>
          </p:cNvPr>
          <p:cNvSpPr txBox="1"/>
          <p:nvPr/>
        </p:nvSpPr>
        <p:spPr>
          <a:xfrm>
            <a:off x="8772010" y="2155007"/>
            <a:ext cx="2692343" cy="1477328"/>
          </a:xfrm>
          <a:prstGeom prst="rect">
            <a:avLst/>
          </a:prstGeom>
          <a:noFill/>
        </p:spPr>
        <p:txBody>
          <a:bodyPr wrap="square" rtlCol="0">
            <a:spAutoFit/>
          </a:bodyPr>
          <a:lstStyle/>
          <a:p>
            <a:r>
              <a:rPr lang="es-ES_tradnl" dirty="0"/>
              <a:t>Servidor en </a:t>
            </a:r>
            <a:r>
              <a:rPr lang="es-ES_tradnl" b="1" dirty="0" err="1"/>
              <a:t>Flask</a:t>
            </a:r>
            <a:r>
              <a:rPr lang="es-ES_tradnl" b="1" dirty="0"/>
              <a:t>/Python </a:t>
            </a:r>
            <a:r>
              <a:rPr lang="es-ES_tradnl" dirty="0"/>
              <a:t>que asegura mayor compatibilidad con paquetes </a:t>
            </a:r>
            <a:r>
              <a:rPr lang="es-ES_tradnl" dirty="0" err="1"/>
              <a:t>estadisticos</a:t>
            </a:r>
            <a:r>
              <a:rPr lang="es-ES_tradnl" dirty="0"/>
              <a:t>, como R</a:t>
            </a:r>
          </a:p>
        </p:txBody>
      </p:sp>
      <p:sp>
        <p:nvSpPr>
          <p:cNvPr id="31" name="TextBox 30">
            <a:extLst>
              <a:ext uri="{FF2B5EF4-FFF2-40B4-BE49-F238E27FC236}">
                <a16:creationId xmlns:a16="http://schemas.microsoft.com/office/drawing/2014/main" id="{18BF3C4F-0E2D-4715-8A3B-F5BC96738126}"/>
              </a:ext>
            </a:extLst>
          </p:cNvPr>
          <p:cNvSpPr txBox="1"/>
          <p:nvPr/>
        </p:nvSpPr>
        <p:spPr>
          <a:xfrm>
            <a:off x="6751754" y="5297785"/>
            <a:ext cx="3334304" cy="923330"/>
          </a:xfrm>
          <a:prstGeom prst="rect">
            <a:avLst/>
          </a:prstGeom>
          <a:noFill/>
        </p:spPr>
        <p:txBody>
          <a:bodyPr wrap="square" rtlCol="0">
            <a:spAutoFit/>
          </a:bodyPr>
          <a:lstStyle/>
          <a:p>
            <a:r>
              <a:rPr lang="es-ES_tradnl" b="1" dirty="0" err="1"/>
              <a:t>MariaDB</a:t>
            </a:r>
            <a:r>
              <a:rPr lang="es-ES_tradnl" dirty="0"/>
              <a:t> (</a:t>
            </a:r>
            <a:r>
              <a:rPr lang="es-ES_tradnl" dirty="0" err="1"/>
              <a:t>fork</a:t>
            </a:r>
            <a:r>
              <a:rPr lang="es-ES_tradnl" dirty="0"/>
              <a:t> de MySQL) como gestor de bases de datos relacionales.</a:t>
            </a:r>
          </a:p>
        </p:txBody>
      </p:sp>
    </p:spTree>
    <p:extLst>
      <p:ext uri="{BB962C8B-B14F-4D97-AF65-F5344CB8AC3E}">
        <p14:creationId xmlns:p14="http://schemas.microsoft.com/office/powerpoint/2010/main" val="133408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65988" y="-230841"/>
            <a:ext cx="12384987" cy="1436539"/>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2859"/>
            <a:ext cx="2522236" cy="1325563"/>
          </a:xfrm>
        </p:spPr>
        <p:txBody>
          <a:bodyPr/>
          <a:lstStyle/>
          <a:p>
            <a:r>
              <a:rPr lang="es-ES_tradnl" b="1" dirty="0">
                <a:solidFill>
                  <a:schemeClr val="bg1"/>
                </a:solidFill>
              </a:rPr>
              <a:t>  Servidor</a:t>
            </a:r>
            <a:endParaRPr lang="es-ES_tradnl" b="1" i="1" dirty="0">
              <a:solidFill>
                <a:schemeClr val="bg1"/>
              </a:solidFill>
            </a:endParaRPr>
          </a:p>
        </p:txBody>
      </p:sp>
      <p:pic>
        <p:nvPicPr>
          <p:cNvPr id="8" name="Picture 7" descr="A close up of a logo&#10;&#10;Description automatically generated">
            <a:extLst>
              <a:ext uri="{FF2B5EF4-FFF2-40B4-BE49-F238E27FC236}">
                <a16:creationId xmlns:a16="http://schemas.microsoft.com/office/drawing/2014/main" id="{31E7EFE1-F8B6-4C04-AAF5-C71A204F4461}"/>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632783" y="1722960"/>
            <a:ext cx="4169839" cy="4169839"/>
          </a:xfrm>
          <a:prstGeom prst="rect">
            <a:avLst/>
          </a:prstGeom>
        </p:spPr>
      </p:pic>
      <p:pic>
        <p:nvPicPr>
          <p:cNvPr id="16" name="Picture 15" descr="A close up of a logo&#10;&#10;Description automatically generated">
            <a:extLst>
              <a:ext uri="{FF2B5EF4-FFF2-40B4-BE49-F238E27FC236}">
                <a16:creationId xmlns:a16="http://schemas.microsoft.com/office/drawing/2014/main" id="{93570AAE-E881-482E-AAF1-D92A2A2E3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77" y="5714895"/>
            <a:ext cx="984046" cy="984046"/>
          </a:xfrm>
          <a:prstGeom prst="rect">
            <a:avLst/>
          </a:prstGeom>
        </p:spPr>
      </p:pic>
      <p:pic>
        <p:nvPicPr>
          <p:cNvPr id="18" name="Picture 17" descr="A close up of a logo&#10;&#10;Description automatically generated">
            <a:extLst>
              <a:ext uri="{FF2B5EF4-FFF2-40B4-BE49-F238E27FC236}">
                <a16:creationId xmlns:a16="http://schemas.microsoft.com/office/drawing/2014/main" id="{771A8EA2-0305-42F6-8A2E-4A04DFF5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920" y="5729784"/>
            <a:ext cx="660437" cy="968269"/>
          </a:xfrm>
          <a:prstGeom prst="rect">
            <a:avLst/>
          </a:prstGeom>
        </p:spPr>
      </p:pic>
      <p:sp>
        <p:nvSpPr>
          <p:cNvPr id="3" name="TextBox 2">
            <a:extLst>
              <a:ext uri="{FF2B5EF4-FFF2-40B4-BE49-F238E27FC236}">
                <a16:creationId xmlns:a16="http://schemas.microsoft.com/office/drawing/2014/main" id="{22D080D2-8B4E-4C13-8335-1576043EC264}"/>
              </a:ext>
            </a:extLst>
          </p:cNvPr>
          <p:cNvSpPr txBox="1"/>
          <p:nvPr/>
        </p:nvSpPr>
        <p:spPr>
          <a:xfrm>
            <a:off x="2537056" y="1574800"/>
            <a:ext cx="9286644" cy="4154984"/>
          </a:xfrm>
          <a:prstGeom prst="rect">
            <a:avLst/>
          </a:prstGeom>
          <a:noFill/>
        </p:spPr>
        <p:txBody>
          <a:bodyPr wrap="square" rtlCol="0">
            <a:spAutoFit/>
          </a:bodyPr>
          <a:lstStyle/>
          <a:p>
            <a:r>
              <a:rPr lang="es-ES_tradnl" sz="2400" dirty="0">
                <a:solidFill>
                  <a:schemeClr val="bg1"/>
                </a:solidFill>
              </a:rPr>
              <a:t>La tecnología utilizada para crear el servidor donde se almacenaran los datos es </a:t>
            </a:r>
            <a:r>
              <a:rPr lang="es-ES_tradnl" sz="2400" b="1" i="1" dirty="0">
                <a:solidFill>
                  <a:schemeClr val="bg1"/>
                </a:solidFill>
              </a:rPr>
              <a:t>Python</a:t>
            </a:r>
            <a:r>
              <a:rPr lang="es-ES_tradnl" sz="2400" dirty="0">
                <a:solidFill>
                  <a:schemeClr val="bg1"/>
                </a:solidFill>
              </a:rPr>
              <a:t>, por su gran cantidad de módulos que facilitan la interconexión del programa con casi todos los sistemas de procesado de estadísticas.</a:t>
            </a:r>
          </a:p>
          <a:p>
            <a:endParaRPr lang="es-ES_tradnl" sz="2400" dirty="0">
              <a:solidFill>
                <a:schemeClr val="bg1"/>
              </a:solidFill>
            </a:endParaRPr>
          </a:p>
          <a:p>
            <a:r>
              <a:rPr lang="es-ES_tradnl" sz="2400" dirty="0">
                <a:solidFill>
                  <a:schemeClr val="bg1"/>
                </a:solidFill>
              </a:rPr>
              <a:t>Encima de Python, el </a:t>
            </a:r>
            <a:r>
              <a:rPr lang="es-ES_tradnl" sz="2400" dirty="0" err="1">
                <a:solidFill>
                  <a:schemeClr val="bg1"/>
                </a:solidFill>
              </a:rPr>
              <a:t>framework</a:t>
            </a:r>
            <a:r>
              <a:rPr lang="es-ES_tradnl" sz="2400" dirty="0">
                <a:solidFill>
                  <a:schemeClr val="bg1"/>
                </a:solidFill>
              </a:rPr>
              <a:t> utilizado es </a:t>
            </a:r>
            <a:r>
              <a:rPr lang="es-ES_tradnl" sz="2400" b="1" i="1" dirty="0" err="1">
                <a:solidFill>
                  <a:schemeClr val="bg1"/>
                </a:solidFill>
              </a:rPr>
              <a:t>Flask</a:t>
            </a:r>
            <a:r>
              <a:rPr lang="es-ES_tradnl" sz="2400" dirty="0">
                <a:solidFill>
                  <a:schemeClr val="bg1"/>
                </a:solidFill>
              </a:rPr>
              <a:t>, ya que provee una manera rápida y potente de implementar una API.</a:t>
            </a:r>
          </a:p>
          <a:p>
            <a:endParaRPr lang="es-ES_tradnl" sz="2400" dirty="0">
              <a:solidFill>
                <a:schemeClr val="bg1"/>
              </a:solidFill>
            </a:endParaRPr>
          </a:p>
          <a:p>
            <a:r>
              <a:rPr lang="es-ES_tradnl" sz="2400" dirty="0">
                <a:solidFill>
                  <a:schemeClr val="bg1"/>
                </a:solidFill>
              </a:rPr>
              <a:t>La comunicación se hace mediante HTTPS, y la autenticación se hace mediante JWT, que garantiza que los tokens sean auténticos para devolver la información requerida.</a:t>
            </a:r>
          </a:p>
        </p:txBody>
      </p:sp>
      <p:sp>
        <p:nvSpPr>
          <p:cNvPr id="4" name="TextBox 3">
            <a:extLst>
              <a:ext uri="{FF2B5EF4-FFF2-40B4-BE49-F238E27FC236}">
                <a16:creationId xmlns:a16="http://schemas.microsoft.com/office/drawing/2014/main" id="{28685133-19E8-4F68-90A1-BEE33A8B85F5}"/>
              </a:ext>
            </a:extLst>
          </p:cNvPr>
          <p:cNvSpPr txBox="1"/>
          <p:nvPr/>
        </p:nvSpPr>
        <p:spPr>
          <a:xfrm>
            <a:off x="8166100" y="5755079"/>
            <a:ext cx="3657600" cy="584775"/>
          </a:xfrm>
          <a:prstGeom prst="rect">
            <a:avLst/>
          </a:prstGeom>
          <a:noFill/>
        </p:spPr>
        <p:txBody>
          <a:bodyPr wrap="square" rtlCol="0">
            <a:spAutoFit/>
          </a:bodyPr>
          <a:lstStyle/>
          <a:p>
            <a:pPr algn="r"/>
            <a:r>
              <a:rPr lang="es-ES_tradnl" sz="3200" dirty="0">
                <a:solidFill>
                  <a:schemeClr val="bg1"/>
                </a:solidFill>
                <a:hlinkClick r:id="rId5">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spTree>
    <p:extLst>
      <p:ext uri="{BB962C8B-B14F-4D97-AF65-F5344CB8AC3E}">
        <p14:creationId xmlns:p14="http://schemas.microsoft.com/office/powerpoint/2010/main" val="3756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pic>
        <p:nvPicPr>
          <p:cNvPr id="10" name="Picture 9" descr="A picture containing monitor, sitting, white, black&#10;&#10;Description automatically generated">
            <a:extLst>
              <a:ext uri="{FF2B5EF4-FFF2-40B4-BE49-F238E27FC236}">
                <a16:creationId xmlns:a16="http://schemas.microsoft.com/office/drawing/2014/main" id="{E606AEEE-28DF-4398-B9A6-175F5D71182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39275" y="1470229"/>
            <a:ext cx="4168390" cy="4168390"/>
          </a:xfrm>
          <a:prstGeom prst="rect">
            <a:avLst/>
          </a:prstGeom>
        </p:spPr>
      </p:pic>
      <p:sp>
        <p:nvSpPr>
          <p:cNvPr id="12" name="Rectangle 11">
            <a:extLst>
              <a:ext uri="{FF2B5EF4-FFF2-40B4-BE49-F238E27FC236}">
                <a16:creationId xmlns:a16="http://schemas.microsoft.com/office/drawing/2014/main" id="{4EB16812-7D5F-4B72-8676-26C19E31057C}"/>
              </a:ext>
            </a:extLst>
          </p:cNvPr>
          <p:cNvSpPr/>
          <p:nvPr/>
        </p:nvSpPr>
        <p:spPr>
          <a:xfrm>
            <a:off x="-279400" y="-311349"/>
            <a:ext cx="13068299" cy="1517047"/>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83278"/>
            <a:ext cx="2895600" cy="1325563"/>
          </a:xfrm>
        </p:spPr>
        <p:txBody>
          <a:bodyPr/>
          <a:lstStyle/>
          <a:p>
            <a:r>
              <a:rPr lang="es-ES_tradnl" b="1" dirty="0">
                <a:solidFill>
                  <a:schemeClr val="bg1"/>
                </a:solidFill>
              </a:rPr>
              <a:t>  Cliente</a:t>
            </a:r>
            <a:endParaRPr lang="es-ES_tradnl" b="1" i="1" dirty="0">
              <a:solidFill>
                <a:schemeClr val="bg1"/>
              </a:solidFill>
            </a:endParaRPr>
          </a:p>
        </p:txBody>
      </p:sp>
      <p:sp>
        <p:nvSpPr>
          <p:cNvPr id="3" name="TextBox 2">
            <a:extLst>
              <a:ext uri="{FF2B5EF4-FFF2-40B4-BE49-F238E27FC236}">
                <a16:creationId xmlns:a16="http://schemas.microsoft.com/office/drawing/2014/main" id="{22D080D2-8B4E-4C13-8335-1576043EC264}"/>
              </a:ext>
            </a:extLst>
          </p:cNvPr>
          <p:cNvSpPr txBox="1"/>
          <p:nvPr/>
        </p:nvSpPr>
        <p:spPr>
          <a:xfrm>
            <a:off x="2537056" y="1574800"/>
            <a:ext cx="9286644" cy="3785652"/>
          </a:xfrm>
          <a:prstGeom prst="rect">
            <a:avLst/>
          </a:prstGeom>
          <a:noFill/>
        </p:spPr>
        <p:txBody>
          <a:bodyPr wrap="square" rtlCol="0">
            <a:spAutoFit/>
          </a:bodyPr>
          <a:lstStyle/>
          <a:p>
            <a:r>
              <a:rPr lang="es-ES_tradnl" sz="2400" dirty="0">
                <a:solidFill>
                  <a:schemeClr val="bg1"/>
                </a:solidFill>
              </a:rPr>
              <a:t>La tecnología utilizada para crear el cliente (la app) es </a:t>
            </a:r>
            <a:r>
              <a:rPr lang="es-ES_tradnl" sz="2400" b="1" i="1" dirty="0" err="1">
                <a:solidFill>
                  <a:schemeClr val="bg1"/>
                </a:solidFill>
              </a:rPr>
              <a:t>Flutter</a:t>
            </a:r>
            <a:r>
              <a:rPr lang="es-ES_tradnl" sz="2400" dirty="0">
                <a:solidFill>
                  <a:schemeClr val="bg1"/>
                </a:solidFill>
              </a:rPr>
              <a:t>. </a:t>
            </a:r>
          </a:p>
          <a:p>
            <a:r>
              <a:rPr lang="es-ES_tradnl" sz="2400" b="1" i="1" dirty="0" err="1">
                <a:solidFill>
                  <a:schemeClr val="bg1"/>
                </a:solidFill>
              </a:rPr>
              <a:t>Flutter</a:t>
            </a:r>
            <a:r>
              <a:rPr lang="es-ES_tradnl" sz="2400" dirty="0">
                <a:solidFill>
                  <a:schemeClr val="bg1"/>
                </a:solidFill>
              </a:rPr>
              <a:t> es una tecnología desarrollada por Google, programada en Dart, cuya peculiaridad es que compila el lenguaje Dart al lenguaje nativo de ambas plataformas, </a:t>
            </a:r>
            <a:r>
              <a:rPr lang="es-ES_tradnl" sz="2400" i="1" dirty="0">
                <a:solidFill>
                  <a:schemeClr val="bg1"/>
                </a:solidFill>
              </a:rPr>
              <a:t>Java/</a:t>
            </a:r>
            <a:r>
              <a:rPr lang="es-ES_tradnl" sz="2400" i="1" dirty="0" err="1">
                <a:solidFill>
                  <a:schemeClr val="bg1"/>
                </a:solidFill>
              </a:rPr>
              <a:t>Kotlin</a:t>
            </a:r>
            <a:r>
              <a:rPr lang="es-ES_tradnl" sz="2400" i="1" dirty="0">
                <a:solidFill>
                  <a:schemeClr val="bg1"/>
                </a:solidFill>
              </a:rPr>
              <a:t> </a:t>
            </a:r>
            <a:r>
              <a:rPr lang="es-ES_tradnl" sz="2400" dirty="0">
                <a:solidFill>
                  <a:schemeClr val="bg1"/>
                </a:solidFill>
              </a:rPr>
              <a:t>en </a:t>
            </a:r>
            <a:r>
              <a:rPr lang="es-ES_tradnl" sz="2400" i="1" dirty="0">
                <a:solidFill>
                  <a:schemeClr val="bg1"/>
                </a:solidFill>
              </a:rPr>
              <a:t>Android</a:t>
            </a:r>
            <a:r>
              <a:rPr lang="es-ES_tradnl" sz="2400" dirty="0">
                <a:solidFill>
                  <a:schemeClr val="bg1"/>
                </a:solidFill>
              </a:rPr>
              <a:t> y </a:t>
            </a:r>
            <a:r>
              <a:rPr lang="es-ES_tradnl" sz="2400" i="1" dirty="0" err="1">
                <a:solidFill>
                  <a:schemeClr val="bg1"/>
                </a:solidFill>
              </a:rPr>
              <a:t>Objective</a:t>
            </a:r>
            <a:r>
              <a:rPr lang="es-ES_tradnl" sz="2400" i="1" dirty="0">
                <a:solidFill>
                  <a:schemeClr val="bg1"/>
                </a:solidFill>
              </a:rPr>
              <a:t> C/Swift </a:t>
            </a:r>
            <a:r>
              <a:rPr lang="es-ES_tradnl" sz="2400" dirty="0">
                <a:solidFill>
                  <a:schemeClr val="bg1"/>
                </a:solidFill>
              </a:rPr>
              <a:t>en </a:t>
            </a:r>
            <a:r>
              <a:rPr lang="es-ES_tradnl" sz="2400" i="1" dirty="0">
                <a:solidFill>
                  <a:schemeClr val="bg1"/>
                </a:solidFill>
              </a:rPr>
              <a:t>iOS</a:t>
            </a:r>
            <a:r>
              <a:rPr lang="es-ES_tradnl" sz="2400" dirty="0">
                <a:solidFill>
                  <a:schemeClr val="bg1"/>
                </a:solidFill>
              </a:rPr>
              <a:t>.</a:t>
            </a:r>
          </a:p>
          <a:p>
            <a:endParaRPr lang="es-ES_tradnl" sz="2400" dirty="0">
              <a:solidFill>
                <a:schemeClr val="bg1"/>
              </a:solidFill>
            </a:endParaRPr>
          </a:p>
          <a:p>
            <a:r>
              <a:rPr lang="es-ES_tradnl" sz="2400" dirty="0">
                <a:solidFill>
                  <a:schemeClr val="bg1"/>
                </a:solidFill>
              </a:rPr>
              <a:t>Con un solo código podemos generar ambas aplicaciones. Para la mayoría de las acciones es suficiente, pero si queremos utilizar la cámara para medir el pulso, o comunicarnos con un dispositivo mediante el puerto USB, tenemos que desarrollar esa característica especifica en el lenguaje nativo de cada plataforma (actualmente solo desarrollado en Android).</a:t>
            </a:r>
          </a:p>
        </p:txBody>
      </p:sp>
      <p:sp>
        <p:nvSpPr>
          <p:cNvPr id="4" name="TextBox 3">
            <a:extLst>
              <a:ext uri="{FF2B5EF4-FFF2-40B4-BE49-F238E27FC236}">
                <a16:creationId xmlns:a16="http://schemas.microsoft.com/office/drawing/2014/main" id="{28685133-19E8-4F68-90A1-BEE33A8B85F5}"/>
              </a:ext>
            </a:extLst>
          </p:cNvPr>
          <p:cNvSpPr txBox="1"/>
          <p:nvPr/>
        </p:nvSpPr>
        <p:spPr>
          <a:xfrm>
            <a:off x="8166100" y="5755079"/>
            <a:ext cx="3657600" cy="584775"/>
          </a:xfrm>
          <a:prstGeom prst="rect">
            <a:avLst/>
          </a:prstGeom>
          <a:noFill/>
        </p:spPr>
        <p:txBody>
          <a:bodyPr wrap="square" rtlCol="0">
            <a:spAutoFit/>
          </a:bodyPr>
          <a:lstStyle/>
          <a:p>
            <a:pPr algn="r"/>
            <a:r>
              <a:rPr lang="es-ES_tradnl" sz="3200" dirty="0">
                <a:solidFill>
                  <a:schemeClr val="bg1"/>
                </a:solidFill>
                <a:hlinkClick r:id="rId3">
                  <a:extLst>
                    <a:ext uri="{A12FA001-AC4F-418D-AE19-62706E023703}">
                      <ahyp:hlinkClr xmlns:ahyp="http://schemas.microsoft.com/office/drawing/2018/hyperlinkcolor" val="tx"/>
                    </a:ext>
                  </a:extLst>
                </a:hlinkClick>
              </a:rPr>
              <a:t>Mas información </a:t>
            </a:r>
            <a:endParaRPr lang="es-ES_tradnl" sz="3200" dirty="0">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0065C9E5-B3E3-40BE-8ABF-B375881FF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5709746"/>
            <a:ext cx="650138" cy="803953"/>
          </a:xfrm>
          <a:prstGeom prst="rect">
            <a:avLst/>
          </a:prstGeom>
        </p:spPr>
      </p:pic>
      <p:pic>
        <p:nvPicPr>
          <p:cNvPr id="13" name="Picture 12" descr="A picture containing drawing, clock&#10;&#10;Description automatically generated">
            <a:extLst>
              <a:ext uri="{FF2B5EF4-FFF2-40B4-BE49-F238E27FC236}">
                <a16:creationId xmlns:a16="http://schemas.microsoft.com/office/drawing/2014/main" id="{F71326E4-1E83-47AF-A832-1ADD29AF48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6539" y="5813882"/>
            <a:ext cx="650138" cy="759001"/>
          </a:xfrm>
          <a:prstGeom prst="rect">
            <a:avLst/>
          </a:prstGeom>
        </p:spPr>
      </p:pic>
      <p:pic>
        <p:nvPicPr>
          <p:cNvPr id="15" name="Picture 14" descr="A close up of a logo&#10;&#10;Description automatically generated">
            <a:extLst>
              <a:ext uri="{FF2B5EF4-FFF2-40B4-BE49-F238E27FC236}">
                <a16:creationId xmlns:a16="http://schemas.microsoft.com/office/drawing/2014/main" id="{55F502CE-4909-4B1F-ABD3-5A0E8E059A55}"/>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770178" y="5759563"/>
            <a:ext cx="650139" cy="754136"/>
          </a:xfrm>
          <a:prstGeom prst="rect">
            <a:avLst/>
          </a:prstGeom>
        </p:spPr>
      </p:pic>
    </p:spTree>
    <p:extLst>
      <p:ext uri="{BB962C8B-B14F-4D97-AF65-F5344CB8AC3E}">
        <p14:creationId xmlns:p14="http://schemas.microsoft.com/office/powerpoint/2010/main" val="52800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B16812-7D5F-4B72-8676-26C19E31057C}"/>
              </a:ext>
            </a:extLst>
          </p:cNvPr>
          <p:cNvSpPr/>
          <p:nvPr/>
        </p:nvSpPr>
        <p:spPr>
          <a:xfrm>
            <a:off x="-180288" y="-165102"/>
            <a:ext cx="12677088" cy="1370799"/>
          </a:xfrm>
          <a:prstGeom prst="rect">
            <a:avLst/>
          </a:prstGeom>
          <a:solidFill>
            <a:srgbClr val="79554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angle 15">
            <a:extLst>
              <a:ext uri="{FF2B5EF4-FFF2-40B4-BE49-F238E27FC236}">
                <a16:creationId xmlns:a16="http://schemas.microsoft.com/office/drawing/2014/main" id="{B7260B4F-D04B-4199-A37A-EF82D022B258}"/>
              </a:ext>
            </a:extLst>
          </p:cNvPr>
          <p:cNvSpPr/>
          <p:nvPr/>
        </p:nvSpPr>
        <p:spPr>
          <a:xfrm rot="16200000">
            <a:off x="6675814" y="920880"/>
            <a:ext cx="7150100" cy="4978138"/>
          </a:xfrm>
          <a:prstGeom prst="rect">
            <a:avLst/>
          </a:prstGeom>
          <a:solidFill>
            <a:schemeClr val="bg1"/>
          </a:solidFill>
          <a:ln w="38100">
            <a:solidFill>
              <a:srgbClr val="795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p>
        </p:txBody>
      </p:sp>
      <p:sp>
        <p:nvSpPr>
          <p:cNvPr id="2" name="Title 1">
            <a:extLst>
              <a:ext uri="{FF2B5EF4-FFF2-40B4-BE49-F238E27FC236}">
                <a16:creationId xmlns:a16="http://schemas.microsoft.com/office/drawing/2014/main" id="{C043F681-95B9-4B4D-9AA6-F9365F5FA1E6}"/>
              </a:ext>
            </a:extLst>
          </p:cNvPr>
          <p:cNvSpPr>
            <a:spLocks noGrp="1"/>
          </p:cNvSpPr>
          <p:nvPr>
            <p:ph type="title"/>
          </p:nvPr>
        </p:nvSpPr>
        <p:spPr>
          <a:xfrm>
            <a:off x="0" y="57902"/>
            <a:ext cx="6261100" cy="1325563"/>
          </a:xfrm>
        </p:spPr>
        <p:txBody>
          <a:bodyPr/>
          <a:lstStyle/>
          <a:p>
            <a:r>
              <a:rPr lang="es-ES_tradnl" i="1" dirty="0">
                <a:solidFill>
                  <a:schemeClr val="bg1"/>
                </a:solidFill>
              </a:rPr>
              <a:t>  Extra</a:t>
            </a:r>
            <a:r>
              <a:rPr lang="es-ES_tradnl" b="1" dirty="0">
                <a:solidFill>
                  <a:schemeClr val="bg1"/>
                </a:solidFill>
              </a:rPr>
              <a:t>: Dispositivo Arduino</a:t>
            </a:r>
            <a:endParaRPr lang="es-ES_tradnl" b="1" i="1" dirty="0">
              <a:solidFill>
                <a:schemeClr val="bg1"/>
              </a:solidFill>
            </a:endParaRPr>
          </a:p>
        </p:txBody>
      </p:sp>
      <p:pic>
        <p:nvPicPr>
          <p:cNvPr id="9" name="Picture 8" descr="A circuit board&#10;&#10;Description automatically generated">
            <a:extLst>
              <a:ext uri="{FF2B5EF4-FFF2-40B4-BE49-F238E27FC236}">
                <a16:creationId xmlns:a16="http://schemas.microsoft.com/office/drawing/2014/main" id="{5AC67526-1B87-4364-90E2-B3E30E7B6931}"/>
              </a:ext>
            </a:extLst>
          </p:cNvPr>
          <p:cNvPicPr>
            <a:picLocks noChangeAspect="1"/>
          </p:cNvPicPr>
          <p:nvPr/>
        </p:nvPicPr>
        <p:blipFill rotWithShape="1">
          <a:blip r:embed="rId2">
            <a:extLst>
              <a:ext uri="{28A0092B-C50C-407E-A947-70E740481C1C}">
                <a14:useLocalDpi xmlns:a14="http://schemas.microsoft.com/office/drawing/2010/main" val="0"/>
              </a:ext>
            </a:extLst>
          </a:blip>
          <a:srcRect l="13051" r="15633"/>
          <a:stretch/>
        </p:blipFill>
        <p:spPr>
          <a:xfrm rot="5400000">
            <a:off x="8851120" y="51322"/>
            <a:ext cx="2073050" cy="2906908"/>
          </a:xfrm>
          <a:prstGeom prst="rect">
            <a:avLst/>
          </a:prstGeom>
          <a:ln>
            <a:noFill/>
          </a:ln>
          <a:effectLst>
            <a:softEdge rad="112500"/>
          </a:effectLst>
        </p:spPr>
      </p:pic>
      <p:pic>
        <p:nvPicPr>
          <p:cNvPr id="14" name="Picture 13" descr="A circuit board&#10;&#10;Description automatically generated">
            <a:extLst>
              <a:ext uri="{FF2B5EF4-FFF2-40B4-BE49-F238E27FC236}">
                <a16:creationId xmlns:a16="http://schemas.microsoft.com/office/drawing/2014/main" id="{6738E1A2-E5AC-4A93-AFB6-44D00CEEC0B9}"/>
              </a:ext>
            </a:extLst>
          </p:cNvPr>
          <p:cNvPicPr>
            <a:picLocks noChangeAspect="1"/>
          </p:cNvPicPr>
          <p:nvPr/>
        </p:nvPicPr>
        <p:blipFill rotWithShape="1">
          <a:blip r:embed="rId3">
            <a:extLst>
              <a:ext uri="{28A0092B-C50C-407E-A947-70E740481C1C}">
                <a14:useLocalDpi xmlns:a14="http://schemas.microsoft.com/office/drawing/2010/main" val="0"/>
              </a:ext>
            </a:extLst>
          </a:blip>
          <a:srcRect t="10151" b="11698"/>
          <a:stretch/>
        </p:blipFill>
        <p:spPr>
          <a:xfrm>
            <a:off x="8439151" y="4121837"/>
            <a:ext cx="2901948" cy="2267912"/>
          </a:xfrm>
          <a:prstGeom prst="rect">
            <a:avLst/>
          </a:prstGeom>
          <a:ln>
            <a:noFill/>
          </a:ln>
          <a:effectLst>
            <a:softEdge rad="112500"/>
          </a:effectLst>
        </p:spPr>
      </p:pic>
      <p:sp>
        <p:nvSpPr>
          <p:cNvPr id="17" name="TextBox 16">
            <a:extLst>
              <a:ext uri="{FF2B5EF4-FFF2-40B4-BE49-F238E27FC236}">
                <a16:creationId xmlns:a16="http://schemas.microsoft.com/office/drawing/2014/main" id="{CA06AC81-E072-428F-A03E-92EC727581F7}"/>
              </a:ext>
            </a:extLst>
          </p:cNvPr>
          <p:cNvSpPr txBox="1"/>
          <p:nvPr/>
        </p:nvSpPr>
        <p:spPr>
          <a:xfrm>
            <a:off x="9309795" y="1892300"/>
            <a:ext cx="1155700" cy="2646878"/>
          </a:xfrm>
          <a:prstGeom prst="rect">
            <a:avLst/>
          </a:prstGeom>
          <a:noFill/>
        </p:spPr>
        <p:txBody>
          <a:bodyPr wrap="square" rtlCol="0">
            <a:spAutoFit/>
          </a:bodyPr>
          <a:lstStyle/>
          <a:p>
            <a:pPr algn="ctr"/>
            <a:r>
              <a:rPr lang="es-ES_tradnl" sz="16600" dirty="0">
                <a:solidFill>
                  <a:srgbClr val="795548"/>
                </a:solidFill>
              </a:rPr>
              <a:t>+</a:t>
            </a:r>
            <a:endParaRPr lang="es-ES_tradnl" dirty="0">
              <a:solidFill>
                <a:srgbClr val="795548"/>
              </a:solidFill>
            </a:endParaRPr>
          </a:p>
        </p:txBody>
      </p:sp>
      <p:sp>
        <p:nvSpPr>
          <p:cNvPr id="18" name="TextBox 17">
            <a:extLst>
              <a:ext uri="{FF2B5EF4-FFF2-40B4-BE49-F238E27FC236}">
                <a16:creationId xmlns:a16="http://schemas.microsoft.com/office/drawing/2014/main" id="{03D43721-73C0-4C30-8CEE-2CD7DFB1FE93}"/>
              </a:ext>
            </a:extLst>
          </p:cNvPr>
          <p:cNvSpPr txBox="1"/>
          <p:nvPr/>
        </p:nvSpPr>
        <p:spPr>
          <a:xfrm>
            <a:off x="234097" y="1490347"/>
            <a:ext cx="7356244" cy="4708981"/>
          </a:xfrm>
          <a:prstGeom prst="rect">
            <a:avLst/>
          </a:prstGeom>
          <a:noFill/>
        </p:spPr>
        <p:txBody>
          <a:bodyPr wrap="square" rtlCol="0">
            <a:spAutoFit/>
          </a:bodyPr>
          <a:lstStyle/>
          <a:p>
            <a:r>
              <a:rPr lang="es-ES_tradnl" sz="2400" dirty="0">
                <a:solidFill>
                  <a:schemeClr val="bg1"/>
                </a:solidFill>
              </a:rPr>
              <a:t>Aprovechando la tecnología </a:t>
            </a:r>
            <a:r>
              <a:rPr lang="es-ES_tradnl" sz="2400" b="1" i="1" dirty="0">
                <a:solidFill>
                  <a:schemeClr val="bg1"/>
                </a:solidFill>
              </a:rPr>
              <a:t>OTG</a:t>
            </a:r>
            <a:r>
              <a:rPr lang="es-ES_tradnl" sz="2400" dirty="0">
                <a:solidFill>
                  <a:schemeClr val="bg1"/>
                </a:solidFill>
              </a:rPr>
              <a:t> actualmente presente en todos los smartphone </a:t>
            </a:r>
            <a:r>
              <a:rPr lang="es-ES_tradnl" sz="2400" b="1" i="1" dirty="0">
                <a:solidFill>
                  <a:schemeClr val="bg1"/>
                </a:solidFill>
              </a:rPr>
              <a:t>Android</a:t>
            </a:r>
            <a:r>
              <a:rPr lang="es-ES_tradnl" sz="2400" dirty="0">
                <a:solidFill>
                  <a:schemeClr val="bg1"/>
                </a:solidFill>
              </a:rPr>
              <a:t>, es posible programar y conectar un dispositivo </a:t>
            </a:r>
            <a:r>
              <a:rPr lang="es-ES_tradnl" sz="2400" b="1" i="1" dirty="0">
                <a:solidFill>
                  <a:schemeClr val="bg1"/>
                </a:solidFill>
              </a:rPr>
              <a:t>Arduino</a:t>
            </a:r>
            <a:r>
              <a:rPr lang="es-ES_tradnl" sz="2400" dirty="0">
                <a:solidFill>
                  <a:schemeClr val="bg1"/>
                </a:solidFill>
              </a:rPr>
              <a:t> y un sensor (en este caso el </a:t>
            </a:r>
            <a:r>
              <a:rPr lang="es-ES_tradnl" sz="2400" b="1" i="1" dirty="0">
                <a:solidFill>
                  <a:schemeClr val="bg1"/>
                </a:solidFill>
              </a:rPr>
              <a:t>MAX30100</a:t>
            </a:r>
            <a:r>
              <a:rPr lang="es-ES_tradnl" sz="2400" dirty="0">
                <a:solidFill>
                  <a:schemeClr val="bg1"/>
                </a:solidFill>
              </a:rPr>
              <a:t>) al smartphone mediante un cable USB.</a:t>
            </a:r>
          </a:p>
          <a:p>
            <a:endParaRPr lang="es-ES_tradnl" sz="2400" dirty="0">
              <a:solidFill>
                <a:schemeClr val="bg1"/>
              </a:solidFill>
            </a:endParaRPr>
          </a:p>
          <a:p>
            <a:r>
              <a:rPr lang="es-ES_tradnl" sz="2400" dirty="0">
                <a:solidFill>
                  <a:schemeClr val="bg1"/>
                </a:solidFill>
              </a:rPr>
              <a:t>En este caso, el microcontrolador elegido es el </a:t>
            </a:r>
            <a:r>
              <a:rPr lang="es-ES_tradnl" sz="2400" b="1" i="1" dirty="0" err="1">
                <a:solidFill>
                  <a:schemeClr val="bg1"/>
                </a:solidFill>
              </a:rPr>
              <a:t>Wemos</a:t>
            </a:r>
            <a:r>
              <a:rPr lang="es-ES_tradnl" sz="2400" dirty="0">
                <a:solidFill>
                  <a:schemeClr val="bg1"/>
                </a:solidFill>
              </a:rPr>
              <a:t> </a:t>
            </a:r>
            <a:r>
              <a:rPr lang="es-ES_tradnl" sz="2400" b="1" i="1" dirty="0">
                <a:solidFill>
                  <a:schemeClr val="bg1"/>
                </a:solidFill>
              </a:rPr>
              <a:t>D1</a:t>
            </a:r>
            <a:r>
              <a:rPr lang="es-ES_tradnl" sz="2400" dirty="0">
                <a:solidFill>
                  <a:schemeClr val="bg1"/>
                </a:solidFill>
              </a:rPr>
              <a:t> que es un </a:t>
            </a:r>
            <a:r>
              <a:rPr lang="es-ES_tradnl" sz="2400" b="1" i="1" dirty="0">
                <a:solidFill>
                  <a:schemeClr val="bg1"/>
                </a:solidFill>
              </a:rPr>
              <a:t>ESP8266</a:t>
            </a:r>
            <a:r>
              <a:rPr lang="es-ES_tradnl" sz="2400" dirty="0">
                <a:solidFill>
                  <a:schemeClr val="bg1"/>
                </a:solidFill>
              </a:rPr>
              <a:t> mejorado. Este microcontrolador cuenta con conexión </a:t>
            </a:r>
            <a:r>
              <a:rPr lang="es-ES_tradnl" sz="2400" dirty="0" err="1">
                <a:solidFill>
                  <a:schemeClr val="bg1"/>
                </a:solidFill>
              </a:rPr>
              <a:t>WiFi</a:t>
            </a:r>
            <a:r>
              <a:rPr lang="es-ES_tradnl" sz="2400" dirty="0">
                <a:solidFill>
                  <a:schemeClr val="bg1"/>
                </a:solidFill>
              </a:rPr>
              <a:t>. Podemos ver la lectura en un navegador a la vez que se le envía dicha medida al smartphone mediante el cable USB.</a:t>
            </a:r>
          </a:p>
          <a:p>
            <a:endParaRPr lang="es-ES_tradnl" sz="2400" dirty="0">
              <a:solidFill>
                <a:schemeClr val="bg1"/>
              </a:solidFill>
            </a:endParaRPr>
          </a:p>
          <a:p>
            <a:r>
              <a:rPr lang="es-ES_tradnl" dirty="0">
                <a:solidFill>
                  <a:schemeClr val="bg1"/>
                </a:solidFill>
              </a:rPr>
              <a:t>*La unidad de demo en la exposición tendrá el wifi desactivado, debido a la complejidad de conectarlo a la red de la universidad.</a:t>
            </a:r>
          </a:p>
        </p:txBody>
      </p:sp>
    </p:spTree>
    <p:extLst>
      <p:ext uri="{BB962C8B-B14F-4D97-AF65-F5344CB8AC3E}">
        <p14:creationId xmlns:p14="http://schemas.microsoft.com/office/powerpoint/2010/main" val="140228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733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TensionApp</vt:lpstr>
      <vt:lpstr>IDEA I: Artículo Ainara Garde</vt:lpstr>
      <vt:lpstr>IDEA II: Control de Medidas</vt:lpstr>
      <vt:lpstr>PROPUESTA: TensionApp</vt:lpstr>
      <vt:lpstr>TensionApp</vt:lpstr>
      <vt:lpstr>  Arquitectura</vt:lpstr>
      <vt:lpstr>  Servidor</vt:lpstr>
      <vt:lpstr>  Cliente</vt:lpstr>
      <vt:lpstr>  Extra: Dispositivo Arduino</vt:lpstr>
      <vt:lpstr>  Extra: Dispositivo Arduino</vt:lpstr>
      <vt:lpstr>Captura del pulso: Cámara</vt:lpstr>
      <vt:lpstr>Captura del pulso: Arduino</vt:lpstr>
      <vt:lpstr>¡Pruébelo usted mismo!  Usuario: test@upna | Contraseña: test_upna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TensionApp</dc:title>
  <dc:creator>MIGUEL FUERTES FERNANDEZ</dc:creator>
  <cp:lastModifiedBy>MIGUEL FUERTES FERNANDEZ</cp:lastModifiedBy>
  <cp:revision>18</cp:revision>
  <dcterms:created xsi:type="dcterms:W3CDTF">2020-03-07T22:47:34Z</dcterms:created>
  <dcterms:modified xsi:type="dcterms:W3CDTF">2020-03-08T00:26:09Z</dcterms:modified>
</cp:coreProperties>
</file>