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g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g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g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exte du titre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Texte du titre</a:t>
            </a:r>
          </a:p>
        </p:txBody>
      </p:sp>
      <p:sp>
        <p:nvSpPr>
          <p:cNvPr id="18" name="Texte niveau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-Gilles Allain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-Gilles Allain</a:t>
            </a:r>
          </a:p>
        </p:txBody>
      </p:sp>
      <p:sp>
        <p:nvSpPr>
          <p:cNvPr id="108" name="« Saisissez une citation ici. »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0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g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g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g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g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exte du titre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Texte du titre</a:t>
            </a:r>
          </a:p>
        </p:txBody>
      </p:sp>
      <p:sp>
        <p:nvSpPr>
          <p:cNvPr id="33" name="Texte niveau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e du titre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g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g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1" name="Texte niveau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e niveau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g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ikipedia Football Leagu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Wikipedia Football Leagues</a:t>
            </a:r>
          </a:p>
        </p:txBody>
      </p:sp>
      <p:sp>
        <p:nvSpPr>
          <p:cNvPr id="134" name="Hermann GUID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Hermann GUIDI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- Cadre et Object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I- Cadre et Objectif</a:t>
            </a:r>
          </a:p>
        </p:txBody>
      </p:sp>
      <p:sp>
        <p:nvSpPr>
          <p:cNvPr id="137" name="Créer un référentiel au format Apache Parqu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900" indent="-469900">
              <a:defRPr sz="2800"/>
            </a:pPr>
            <a:r>
              <a:t>Créer un référentiel au format Apache Parquet </a:t>
            </a:r>
          </a:p>
          <a:p>
            <a:pPr marL="469900" indent="-469900">
              <a:defRPr sz="2800"/>
            </a:pPr>
            <a:r>
              <a:t>Classement général des 5 grands championnats de football européen sur les 40 dernières années</a:t>
            </a:r>
          </a:p>
          <a:p>
            <a:pPr marL="469900" indent="-469900">
              <a:defRPr sz="2800"/>
            </a:pPr>
            <a:r>
              <a:t>Informations sur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xtraction des données"/>
          <p:cNvSpPr txBox="1"/>
          <p:nvPr>
            <p:ph type="title"/>
          </p:nvPr>
        </p:nvSpPr>
        <p:spPr>
          <a:xfrm>
            <a:off x="508000" y="800100"/>
            <a:ext cx="7884170" cy="1219200"/>
          </a:xfrm>
          <a:prstGeom prst="rect">
            <a:avLst/>
          </a:prstGeom>
        </p:spPr>
        <p:txBody>
          <a:bodyPr/>
          <a:lstStyle/>
          <a:p>
            <a:pPr/>
            <a:r>
              <a:t>Extraction des données</a:t>
            </a:r>
          </a:p>
        </p:txBody>
      </p:sp>
      <p:sp>
        <p:nvSpPr>
          <p:cNvPr id="140" name="Corp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Capture d’écran 2018-11-24 à 15.13.54.png" descr="Capture d’écran 2018-11-24 à 15.1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4" y="2178050"/>
            <a:ext cx="5829839" cy="559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Capture d’écran 2018-11-24 à 15.15.27.png" descr="Capture d’écran 2018-11-24 à 15.15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1551" y="5632450"/>
            <a:ext cx="8748834" cy="4123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xtraction des donné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Extraction des données</a:t>
            </a:r>
          </a:p>
        </p:txBody>
      </p:sp>
      <p:sp>
        <p:nvSpPr>
          <p:cNvPr id="145" name="Format de lien pour un championnat…"/>
          <p:cNvSpPr txBox="1"/>
          <p:nvPr>
            <p:ph type="body" sz="half" idx="1"/>
          </p:nvPr>
        </p:nvSpPr>
        <p:spPr>
          <a:xfrm>
            <a:off x="508000" y="6597600"/>
            <a:ext cx="11988800" cy="2984600"/>
          </a:xfrm>
          <a:prstGeom prst="rect">
            <a:avLst/>
          </a:prstGeom>
        </p:spPr>
        <p:txBody>
          <a:bodyPr/>
          <a:lstStyle/>
          <a:p>
            <a:pPr/>
            <a:r>
              <a:t>Format de lien pour un championnat</a:t>
            </a:r>
          </a:p>
          <a:p>
            <a:pPr/>
            <a:r>
              <a:t>Boucle sur les 40 dernières années</a:t>
            </a:r>
          </a:p>
          <a:p>
            <a:pPr/>
            <a:r>
              <a:t>Agréger tous les tableaux pour former un dataset</a:t>
            </a:r>
          </a:p>
        </p:txBody>
      </p:sp>
      <p:pic>
        <p:nvPicPr>
          <p:cNvPr id="146" name="Capture d’écran 2018-11-24 à 15.21.34.png" descr="Capture d’écran 2018-11-24 à 15.21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669" y="2324100"/>
            <a:ext cx="12679462" cy="4245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alyse Statist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Statistiques</a:t>
            </a:r>
          </a:p>
        </p:txBody>
      </p:sp>
      <p:sp>
        <p:nvSpPr>
          <p:cNvPr id="149" name="la moyenne de buts par saison et par championnat"/>
          <p:cNvSpPr txBox="1"/>
          <p:nvPr>
            <p:ph type="body" sz="quarter" idx="1"/>
          </p:nvPr>
        </p:nvSpPr>
        <p:spPr>
          <a:xfrm>
            <a:off x="508000" y="8232275"/>
            <a:ext cx="5963051" cy="492626"/>
          </a:xfrm>
          <a:prstGeom prst="rect">
            <a:avLst/>
          </a:prstGeom>
        </p:spPr>
        <p:txBody>
          <a:bodyPr/>
          <a:lstStyle>
            <a:lvl1pPr marL="305434" indent="-305434" defTabSz="379729">
              <a:spcBef>
                <a:spcPts val="1500"/>
              </a:spcBef>
              <a:defRPr sz="1950"/>
            </a:lvl1pPr>
          </a:lstStyle>
          <a:p>
            <a:pPr/>
            <a:r>
              <a:t>la moyenne de buts par saison et par championnat</a:t>
            </a:r>
          </a:p>
        </p:txBody>
      </p:sp>
      <p:pic>
        <p:nvPicPr>
          <p:cNvPr id="150" name="Capture d’écran 2018-11-24 à 15.40.38.png" descr="Capture d’écran 2018-11-24 à 15.40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85" y="2558013"/>
            <a:ext cx="5963051" cy="529429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lub français le plus titré"/>
          <p:cNvSpPr txBox="1"/>
          <p:nvPr/>
        </p:nvSpPr>
        <p:spPr>
          <a:xfrm>
            <a:off x="7824440" y="4630487"/>
            <a:ext cx="3979371" cy="49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71221" indent="-371221" algn="l" defTabSz="461518">
              <a:spcBef>
                <a:spcPts val="1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370"/>
            </a:lvl1pPr>
          </a:lstStyle>
          <a:p>
            <a:pPr/>
            <a:r>
              <a:t>Club français le plus titré</a:t>
            </a:r>
          </a:p>
        </p:txBody>
      </p:sp>
      <p:pic>
        <p:nvPicPr>
          <p:cNvPr id="152" name="Capture d’écran 2018-11-24 à 16.12.59.png" descr="Capture d’écran 2018-11-24 à 16.12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9559" y="2558013"/>
            <a:ext cx="5089132" cy="184816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oyenne des points des vainqueurs"/>
          <p:cNvSpPr txBox="1"/>
          <p:nvPr/>
        </p:nvSpPr>
        <p:spPr>
          <a:xfrm>
            <a:off x="7325543" y="8041774"/>
            <a:ext cx="4977164" cy="49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7726" indent="-347726" algn="l" defTabSz="432308">
              <a:spcBef>
                <a:spcPts val="1700"/>
              </a:spcBef>
              <a:buClr>
                <a:srgbClr val="929292"/>
              </a:buClr>
              <a:buSzPct val="60000"/>
              <a:buFont typeface="Zapf Dingbats"/>
              <a:buChar char="❖"/>
              <a:defRPr sz="2220"/>
            </a:lvl1pPr>
          </a:lstStyle>
          <a:p>
            <a:pPr/>
            <a:r>
              <a:t>Moyenne des points des vainqueurs</a:t>
            </a:r>
          </a:p>
        </p:txBody>
      </p:sp>
      <p:pic>
        <p:nvPicPr>
          <p:cNvPr id="154" name="Capture d’écran 2018-11-24 à 16.24.27.png" descr="Capture d’écran 2018-11-24 à 16.24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0016" y="5525127"/>
            <a:ext cx="5548218" cy="2305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