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85665" autoAdjust="0"/>
  </p:normalViewPr>
  <p:slideViewPr>
    <p:cSldViewPr snapToGrid="0">
      <p:cViewPr>
        <p:scale>
          <a:sx n="92" d="100"/>
          <a:sy n="92" d="100"/>
        </p:scale>
        <p:origin x="1072"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90023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50363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58146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AB88-15DF-FD43-8195-B11CB19552B0}"/>
              </a:ext>
            </a:extLst>
          </p:cNvPr>
          <p:cNvSpPr>
            <a:spLocks noGrp="1"/>
          </p:cNvSpPr>
          <p:nvPr>
            <p:ph type="ctrTitle"/>
          </p:nvPr>
        </p:nvSpPr>
        <p:spPr>
          <a:xfrm>
            <a:off x="581191" y="1020431"/>
            <a:ext cx="10993549" cy="1895047"/>
          </a:xfrm>
        </p:spPr>
        <p:txBody>
          <a:bodyPr>
            <a:normAutofit fontScale="90000"/>
          </a:bodyPr>
          <a:lstStyle/>
          <a:p>
            <a:pPr algn="ctr"/>
            <a:br>
              <a:rPr lang="en-CA" dirty="0"/>
            </a:br>
            <a:br>
              <a:rPr lang="en-CA" dirty="0"/>
            </a:br>
            <a:br>
              <a:rPr lang="en-CA" dirty="0"/>
            </a:br>
            <a:br>
              <a:rPr lang="en-CA" dirty="0"/>
            </a:br>
            <a:br>
              <a:rPr lang="en-CA" dirty="0"/>
            </a:br>
            <a:br>
              <a:rPr lang="en-CA" dirty="0"/>
            </a:br>
            <a:br>
              <a:rPr lang="en-CA" dirty="0"/>
            </a:br>
            <a:br>
              <a:rPr lang="en-CA" dirty="0"/>
            </a:br>
            <a:r>
              <a:rPr lang="en-CA" sz="4400" dirty="0"/>
              <a:t>Crash, Recovery and Replication Strategy in MySQL</a:t>
            </a:r>
            <a:br>
              <a:rPr lang="en-CA" dirty="0"/>
            </a:br>
            <a:endParaRPr lang="en-US" dirty="0"/>
          </a:p>
        </p:txBody>
      </p:sp>
      <p:sp>
        <p:nvSpPr>
          <p:cNvPr id="3" name="Subtitle 2">
            <a:extLst>
              <a:ext uri="{FF2B5EF4-FFF2-40B4-BE49-F238E27FC236}">
                <a16:creationId xmlns:a16="http://schemas.microsoft.com/office/drawing/2014/main" id="{0FFA150A-DAA8-D54A-8A0C-05C8EBC115CE}"/>
              </a:ext>
            </a:extLst>
          </p:cNvPr>
          <p:cNvSpPr>
            <a:spLocks noGrp="1"/>
          </p:cNvSpPr>
          <p:nvPr>
            <p:ph type="subTitle" idx="1"/>
          </p:nvPr>
        </p:nvSpPr>
        <p:spPr>
          <a:xfrm>
            <a:off x="461322" y="4912341"/>
            <a:ext cx="10993546" cy="2089807"/>
          </a:xfrm>
        </p:spPr>
        <p:txBody>
          <a:bodyPr>
            <a:normAutofit/>
          </a:bodyPr>
          <a:lstStyle/>
          <a:p>
            <a:pPr algn="r"/>
            <a:r>
              <a:rPr lang="en-CA" dirty="0"/>
              <a:t>Hedaya Khalif, Nada </a:t>
            </a:r>
            <a:r>
              <a:rPr lang="en-CA" dirty="0" err="1"/>
              <a:t>Elkelani</a:t>
            </a:r>
            <a:r>
              <a:rPr lang="en-CA" dirty="0"/>
              <a:t>, Melissa Tran</a:t>
            </a:r>
          </a:p>
          <a:p>
            <a:pPr algn="r"/>
            <a:r>
              <a:rPr lang="en-CA" dirty="0"/>
              <a:t>The University of Western Ontario</a:t>
            </a:r>
          </a:p>
          <a:p>
            <a:pPr algn="r"/>
            <a:r>
              <a:rPr lang="en-CA" dirty="0"/>
              <a:t>Department of Computer Science</a:t>
            </a:r>
          </a:p>
          <a:p>
            <a:br>
              <a:rPr lang="en-CA" dirty="0"/>
            </a:br>
            <a:endParaRPr lang="en-US" dirty="0"/>
          </a:p>
        </p:txBody>
      </p:sp>
    </p:spTree>
    <p:extLst>
      <p:ext uri="{BB962C8B-B14F-4D97-AF65-F5344CB8AC3E}">
        <p14:creationId xmlns:p14="http://schemas.microsoft.com/office/powerpoint/2010/main" val="413558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A894-9FB5-3042-A003-CE65F0865E9E}"/>
              </a:ext>
            </a:extLst>
          </p:cNvPr>
          <p:cNvSpPr>
            <a:spLocks noGrp="1"/>
          </p:cNvSpPr>
          <p:nvPr>
            <p:ph type="title"/>
          </p:nvPr>
        </p:nvSpPr>
        <p:spPr/>
        <p:txBody>
          <a:bodyPr/>
          <a:lstStyle/>
          <a:p>
            <a:r>
              <a:rPr lang="en-US" dirty="0"/>
              <a:t>Creating the database</a:t>
            </a:r>
          </a:p>
        </p:txBody>
      </p:sp>
      <p:sp>
        <p:nvSpPr>
          <p:cNvPr id="3" name="Content Placeholder 2">
            <a:extLst>
              <a:ext uri="{FF2B5EF4-FFF2-40B4-BE49-F238E27FC236}">
                <a16:creationId xmlns:a16="http://schemas.microsoft.com/office/drawing/2014/main" id="{0C9F2871-5056-F244-BF2A-FE082265EAB8}"/>
              </a:ext>
            </a:extLst>
          </p:cNvPr>
          <p:cNvSpPr>
            <a:spLocks noGrp="1"/>
          </p:cNvSpPr>
          <p:nvPr>
            <p:ph idx="1"/>
          </p:nvPr>
        </p:nvSpPr>
        <p:spPr>
          <a:xfrm>
            <a:off x="1260065" y="2180496"/>
            <a:ext cx="11029615" cy="3678303"/>
          </a:xfrm>
        </p:spPr>
        <p:txBody>
          <a:bodyPr/>
          <a:lstStyle/>
          <a:p>
            <a:pPr marL="0" indent="0">
              <a:buNone/>
            </a:pPr>
            <a:r>
              <a:rPr lang="en-US" sz="2400" b="1" dirty="0"/>
              <a:t>Two Databases Used:</a:t>
            </a:r>
            <a:endParaRPr lang="en-US" sz="2400" dirty="0"/>
          </a:p>
          <a:p>
            <a:pPr marL="342900" indent="-342900">
              <a:buFont typeface="+mj-lt"/>
              <a:buAutoNum type="arabicPeriod"/>
            </a:pPr>
            <a:r>
              <a:rPr lang="en-CA" sz="2400" dirty="0" err="1"/>
              <a:t>Master_one</a:t>
            </a:r>
            <a:r>
              <a:rPr lang="en-CA" sz="2400" dirty="0"/>
              <a:t>, database ‘Students’</a:t>
            </a:r>
          </a:p>
          <a:p>
            <a:pPr marL="342900" indent="-342900">
              <a:buFont typeface="+mj-lt"/>
              <a:buAutoNum type="arabicPeriod"/>
            </a:pPr>
            <a:r>
              <a:rPr lang="en-CA" sz="2400" dirty="0" err="1"/>
              <a:t>Master_two</a:t>
            </a:r>
            <a:r>
              <a:rPr lang="en-CA" sz="2400" dirty="0"/>
              <a:t>, database ‘Courses’</a:t>
            </a:r>
            <a:endParaRPr lang="en-US" sz="2400" dirty="0"/>
          </a:p>
          <a:p>
            <a:pPr marL="0" indent="0">
              <a:buNone/>
            </a:pPr>
            <a:endParaRPr lang="en-US" dirty="0"/>
          </a:p>
        </p:txBody>
      </p:sp>
    </p:spTree>
    <p:extLst>
      <p:ext uri="{BB962C8B-B14F-4D97-AF65-F5344CB8AC3E}">
        <p14:creationId xmlns:p14="http://schemas.microsoft.com/office/powerpoint/2010/main" val="3097685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F874-24F1-F74B-926E-85AC418FFC26}"/>
              </a:ext>
            </a:extLst>
          </p:cNvPr>
          <p:cNvSpPr>
            <a:spLocks noGrp="1"/>
          </p:cNvSpPr>
          <p:nvPr>
            <p:ph type="title"/>
          </p:nvPr>
        </p:nvSpPr>
        <p:spPr/>
        <p:txBody>
          <a:bodyPr/>
          <a:lstStyle/>
          <a:p>
            <a:r>
              <a:rPr lang="en-US" dirty="0"/>
              <a:t>Setting up replication</a:t>
            </a:r>
          </a:p>
        </p:txBody>
      </p:sp>
      <p:sp>
        <p:nvSpPr>
          <p:cNvPr id="3" name="Content Placeholder 2">
            <a:extLst>
              <a:ext uri="{FF2B5EF4-FFF2-40B4-BE49-F238E27FC236}">
                <a16:creationId xmlns:a16="http://schemas.microsoft.com/office/drawing/2014/main" id="{709347E3-7601-A64A-97BA-DE714CD05395}"/>
              </a:ext>
            </a:extLst>
          </p:cNvPr>
          <p:cNvSpPr>
            <a:spLocks noGrp="1"/>
          </p:cNvSpPr>
          <p:nvPr>
            <p:ph idx="1"/>
          </p:nvPr>
        </p:nvSpPr>
        <p:spPr>
          <a:xfrm>
            <a:off x="581191" y="2402169"/>
            <a:ext cx="11029615" cy="4455831"/>
          </a:xfrm>
        </p:spPr>
        <p:txBody>
          <a:bodyPr>
            <a:normAutofit/>
          </a:bodyPr>
          <a:lstStyle/>
          <a:p>
            <a:r>
              <a:rPr lang="en-US" sz="2400" b="1" dirty="0" err="1"/>
              <a:t>Master_one</a:t>
            </a:r>
            <a:r>
              <a:rPr lang="en-US" sz="2400" b="1" dirty="0"/>
              <a:t> – Slave Replication</a:t>
            </a:r>
            <a:endParaRPr lang="en-US" dirty="0"/>
          </a:p>
          <a:p>
            <a:pPr marL="0" indent="0">
              <a:lnSpc>
                <a:spcPct val="150000"/>
              </a:lnSpc>
              <a:buNone/>
            </a:pPr>
            <a:r>
              <a:rPr lang="en-US" sz="2000" b="1" dirty="0"/>
              <a:t>Step 1:  </a:t>
            </a:r>
            <a:r>
              <a:rPr lang="en-CA" sz="2000" dirty="0"/>
              <a:t>Make sure replication user in which Slave uses to read from </a:t>
            </a:r>
            <a:r>
              <a:rPr lang="en-CA" sz="2000" dirty="0" err="1"/>
              <a:t>Master_one</a:t>
            </a:r>
            <a:r>
              <a:rPr lang="en-CA" sz="2000" dirty="0"/>
              <a:t> exists</a:t>
            </a:r>
          </a:p>
          <a:p>
            <a:pPr marL="0" indent="0">
              <a:lnSpc>
                <a:spcPct val="150000"/>
              </a:lnSpc>
              <a:buNone/>
            </a:pPr>
            <a:r>
              <a:rPr lang="en-CA" sz="2000" b="1" dirty="0"/>
              <a:t>Step 2:  </a:t>
            </a:r>
            <a:r>
              <a:rPr lang="en-CA" sz="2000" dirty="0"/>
              <a:t>Take a backup of the database ‘Students” found in </a:t>
            </a:r>
            <a:r>
              <a:rPr lang="en-CA" sz="2000" dirty="0" err="1"/>
              <a:t>Master_one</a:t>
            </a:r>
            <a:endParaRPr lang="en-CA" sz="2000" b="1" dirty="0"/>
          </a:p>
          <a:p>
            <a:pPr marL="0" indent="0">
              <a:lnSpc>
                <a:spcPct val="150000"/>
              </a:lnSpc>
              <a:buNone/>
            </a:pPr>
            <a:r>
              <a:rPr lang="en-US" sz="2000" b="1" dirty="0"/>
              <a:t>Step 3:  </a:t>
            </a:r>
            <a:r>
              <a:rPr lang="en-CA" sz="2000" dirty="0"/>
              <a:t>Copy over the backup file in </a:t>
            </a:r>
            <a:r>
              <a:rPr lang="en-CA" sz="2000" dirty="0" err="1"/>
              <a:t>Master_one</a:t>
            </a:r>
            <a:r>
              <a:rPr lang="en-CA" sz="2000" dirty="0"/>
              <a:t>  to Slave using </a:t>
            </a:r>
            <a:r>
              <a:rPr lang="en-CA" sz="2000" dirty="0" err="1"/>
              <a:t>scp</a:t>
            </a:r>
            <a:endParaRPr lang="en-CA" sz="2000" dirty="0"/>
          </a:p>
          <a:p>
            <a:pPr marL="0" indent="0">
              <a:lnSpc>
                <a:spcPct val="150000"/>
              </a:lnSpc>
              <a:buNone/>
            </a:pPr>
            <a:r>
              <a:rPr lang="en-CA" sz="2000" b="1" dirty="0"/>
              <a:t>Step 4:  </a:t>
            </a:r>
            <a:r>
              <a:rPr lang="en-CA" sz="2000" dirty="0"/>
              <a:t>Begin process of restoring the data into </a:t>
            </a:r>
            <a:r>
              <a:rPr lang="en-CA" sz="2000" dirty="0" err="1"/>
              <a:t>Mysql</a:t>
            </a:r>
            <a:endParaRPr lang="en-CA" sz="2000" dirty="0"/>
          </a:p>
          <a:p>
            <a:pPr marL="0" indent="0">
              <a:lnSpc>
                <a:spcPct val="150000"/>
              </a:lnSpc>
              <a:buNone/>
            </a:pPr>
            <a:r>
              <a:rPr lang="en-CA" sz="2000" b="1" dirty="0"/>
              <a:t>Step 5: </a:t>
            </a:r>
            <a:r>
              <a:rPr lang="en-CA" sz="2000" dirty="0"/>
              <a:t>Ready to set up replication!</a:t>
            </a:r>
          </a:p>
          <a:p>
            <a:pPr marL="0" indent="0">
              <a:buNone/>
            </a:pPr>
            <a:endParaRPr lang="en-CA" b="1" dirty="0"/>
          </a:p>
          <a:p>
            <a:pPr marL="0" indent="0">
              <a:buNone/>
            </a:pPr>
            <a:endParaRPr lang="en-US" b="1" dirty="0"/>
          </a:p>
          <a:p>
            <a:endParaRPr lang="en-US" dirty="0"/>
          </a:p>
        </p:txBody>
      </p:sp>
    </p:spTree>
    <p:extLst>
      <p:ext uri="{BB962C8B-B14F-4D97-AF65-F5344CB8AC3E}">
        <p14:creationId xmlns:p14="http://schemas.microsoft.com/office/powerpoint/2010/main" val="3674409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F874-24F1-F74B-926E-85AC418FFC26}"/>
              </a:ext>
            </a:extLst>
          </p:cNvPr>
          <p:cNvSpPr>
            <a:spLocks noGrp="1"/>
          </p:cNvSpPr>
          <p:nvPr>
            <p:ph type="title"/>
          </p:nvPr>
        </p:nvSpPr>
        <p:spPr/>
        <p:txBody>
          <a:bodyPr/>
          <a:lstStyle/>
          <a:p>
            <a:r>
              <a:rPr lang="en-US" dirty="0"/>
              <a:t>Setting up replication</a:t>
            </a:r>
          </a:p>
        </p:txBody>
      </p:sp>
      <p:sp>
        <p:nvSpPr>
          <p:cNvPr id="3" name="Content Placeholder 2">
            <a:extLst>
              <a:ext uri="{FF2B5EF4-FFF2-40B4-BE49-F238E27FC236}">
                <a16:creationId xmlns:a16="http://schemas.microsoft.com/office/drawing/2014/main" id="{709347E3-7601-A64A-97BA-DE714CD05395}"/>
              </a:ext>
            </a:extLst>
          </p:cNvPr>
          <p:cNvSpPr>
            <a:spLocks noGrp="1"/>
          </p:cNvSpPr>
          <p:nvPr>
            <p:ph idx="1"/>
          </p:nvPr>
        </p:nvSpPr>
        <p:spPr>
          <a:xfrm>
            <a:off x="581191" y="2402169"/>
            <a:ext cx="11029615" cy="4455831"/>
          </a:xfrm>
        </p:spPr>
        <p:txBody>
          <a:bodyPr>
            <a:normAutofit/>
          </a:bodyPr>
          <a:lstStyle/>
          <a:p>
            <a:r>
              <a:rPr lang="en-US" sz="2400" b="1" dirty="0" err="1"/>
              <a:t>Master_one</a:t>
            </a:r>
            <a:r>
              <a:rPr lang="en-US" sz="2400" b="1" dirty="0"/>
              <a:t> – </a:t>
            </a:r>
            <a:r>
              <a:rPr lang="en-US" sz="2400" b="1" dirty="0" err="1"/>
              <a:t>Master_two</a:t>
            </a:r>
            <a:r>
              <a:rPr lang="en-US" sz="2400" b="1" dirty="0"/>
              <a:t> Replication</a:t>
            </a:r>
            <a:endParaRPr lang="en-US" dirty="0"/>
          </a:p>
          <a:p>
            <a:pPr marL="0" indent="0">
              <a:lnSpc>
                <a:spcPct val="150000"/>
              </a:lnSpc>
              <a:buNone/>
            </a:pPr>
            <a:r>
              <a:rPr lang="en-US" sz="2000" b="1" dirty="0"/>
              <a:t>Step 1: </a:t>
            </a:r>
            <a:r>
              <a:rPr lang="en-CA" dirty="0" err="1"/>
              <a:t>mysqldump</a:t>
            </a:r>
            <a:r>
              <a:rPr lang="en-CA" dirty="0"/>
              <a:t> backup file was created in order to establish the replication, taking a full backup of databases in  </a:t>
            </a:r>
            <a:r>
              <a:rPr lang="en-CA" dirty="0" err="1"/>
              <a:t>Master_one</a:t>
            </a:r>
            <a:endParaRPr lang="en-CA" dirty="0"/>
          </a:p>
          <a:p>
            <a:pPr marL="0" indent="0">
              <a:lnSpc>
                <a:spcPct val="150000"/>
              </a:lnSpc>
              <a:buNone/>
            </a:pPr>
            <a:r>
              <a:rPr lang="en-CA" b="1" dirty="0"/>
              <a:t>Step 2: </a:t>
            </a:r>
            <a:r>
              <a:rPr lang="en-CA" dirty="0"/>
              <a:t>Two change master commands were created to be executed in both </a:t>
            </a:r>
            <a:r>
              <a:rPr lang="en-CA" dirty="0" err="1"/>
              <a:t>Master_one</a:t>
            </a:r>
            <a:r>
              <a:rPr lang="en-CA" dirty="0"/>
              <a:t> and </a:t>
            </a:r>
            <a:r>
              <a:rPr lang="en-CA" dirty="0" err="1"/>
              <a:t>Master_two</a:t>
            </a:r>
            <a:endParaRPr lang="en-CA" dirty="0"/>
          </a:p>
          <a:p>
            <a:pPr marL="0" indent="0">
              <a:lnSpc>
                <a:spcPct val="150000"/>
              </a:lnSpc>
              <a:buNone/>
            </a:pPr>
            <a:r>
              <a:rPr lang="en-CA" b="1" dirty="0"/>
              <a:t>Step 3: </a:t>
            </a:r>
            <a:r>
              <a:rPr lang="en-CA" dirty="0"/>
              <a:t>Replication is ready!</a:t>
            </a:r>
          </a:p>
          <a:p>
            <a:pPr marL="0" indent="0">
              <a:buNone/>
            </a:pPr>
            <a:endParaRPr lang="en-US" b="1" dirty="0"/>
          </a:p>
          <a:p>
            <a:endParaRPr lang="en-US" dirty="0"/>
          </a:p>
        </p:txBody>
      </p:sp>
    </p:spTree>
    <p:extLst>
      <p:ext uri="{BB962C8B-B14F-4D97-AF65-F5344CB8AC3E}">
        <p14:creationId xmlns:p14="http://schemas.microsoft.com/office/powerpoint/2010/main" val="86233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F874-24F1-F74B-926E-85AC418FFC26}"/>
              </a:ext>
            </a:extLst>
          </p:cNvPr>
          <p:cNvSpPr>
            <a:spLocks noGrp="1"/>
          </p:cNvSpPr>
          <p:nvPr>
            <p:ph type="title"/>
          </p:nvPr>
        </p:nvSpPr>
        <p:spPr/>
        <p:txBody>
          <a:bodyPr/>
          <a:lstStyle/>
          <a:p>
            <a:r>
              <a:rPr lang="en-US" dirty="0"/>
              <a:t>Setting up replication</a:t>
            </a:r>
          </a:p>
        </p:txBody>
      </p:sp>
      <p:sp>
        <p:nvSpPr>
          <p:cNvPr id="3" name="Content Placeholder 2">
            <a:extLst>
              <a:ext uri="{FF2B5EF4-FFF2-40B4-BE49-F238E27FC236}">
                <a16:creationId xmlns:a16="http://schemas.microsoft.com/office/drawing/2014/main" id="{709347E3-7601-A64A-97BA-DE714CD05395}"/>
              </a:ext>
            </a:extLst>
          </p:cNvPr>
          <p:cNvSpPr>
            <a:spLocks noGrp="1"/>
          </p:cNvSpPr>
          <p:nvPr>
            <p:ph idx="1"/>
          </p:nvPr>
        </p:nvSpPr>
        <p:spPr>
          <a:xfrm>
            <a:off x="581191" y="2402169"/>
            <a:ext cx="11029615" cy="4455831"/>
          </a:xfrm>
        </p:spPr>
        <p:txBody>
          <a:bodyPr>
            <a:normAutofit/>
          </a:bodyPr>
          <a:lstStyle/>
          <a:p>
            <a:r>
              <a:rPr lang="en-US" sz="2400" b="1" dirty="0" err="1"/>
              <a:t>Master_one</a:t>
            </a:r>
            <a:r>
              <a:rPr lang="en-US" sz="2400" b="1" dirty="0"/>
              <a:t> – </a:t>
            </a:r>
            <a:r>
              <a:rPr lang="en-US" sz="2400" b="1" dirty="0" err="1"/>
              <a:t>Master_two</a:t>
            </a:r>
            <a:r>
              <a:rPr lang="en-US" sz="2400" b="1" dirty="0"/>
              <a:t> – Slave Replication</a:t>
            </a:r>
            <a:endParaRPr lang="en-US" dirty="0"/>
          </a:p>
          <a:p>
            <a:pPr marL="0" indent="0">
              <a:lnSpc>
                <a:spcPct val="150000"/>
              </a:lnSpc>
              <a:buNone/>
            </a:pPr>
            <a:r>
              <a:rPr lang="en-US" sz="2000" b="1" dirty="0"/>
              <a:t>Step 1: </a:t>
            </a:r>
            <a:r>
              <a:rPr lang="en-CA" sz="2000" dirty="0"/>
              <a:t>Two </a:t>
            </a:r>
            <a:r>
              <a:rPr lang="en-CA" sz="2000" dirty="0" err="1"/>
              <a:t>mysqldump</a:t>
            </a:r>
            <a:r>
              <a:rPr lang="en-CA" sz="2000" dirty="0"/>
              <a:t> files were created from the master servers for databases students and courses</a:t>
            </a:r>
          </a:p>
          <a:p>
            <a:pPr marL="0" indent="0">
              <a:lnSpc>
                <a:spcPct val="150000"/>
              </a:lnSpc>
              <a:buNone/>
            </a:pPr>
            <a:r>
              <a:rPr lang="en-CA" sz="2000" b="1" dirty="0"/>
              <a:t>Step 2: </a:t>
            </a:r>
            <a:r>
              <a:rPr lang="en-CA" sz="2000" dirty="0" err="1"/>
              <a:t>Mysql</a:t>
            </a:r>
            <a:r>
              <a:rPr lang="en-CA" sz="2000" dirty="0"/>
              <a:t> users with replication slave privilege were also created in both </a:t>
            </a:r>
            <a:r>
              <a:rPr lang="en-CA" sz="2000" dirty="0" err="1"/>
              <a:t>Master_one</a:t>
            </a:r>
            <a:r>
              <a:rPr lang="en-CA" sz="2000" dirty="0"/>
              <a:t> and </a:t>
            </a:r>
            <a:r>
              <a:rPr lang="en-CA" sz="2000" dirty="0" err="1"/>
              <a:t>Master_two</a:t>
            </a:r>
            <a:r>
              <a:rPr lang="en-CA" sz="2000" dirty="0"/>
              <a:t> </a:t>
            </a:r>
          </a:p>
          <a:p>
            <a:pPr marL="0" indent="0">
              <a:lnSpc>
                <a:spcPct val="150000"/>
              </a:lnSpc>
              <a:buNone/>
            </a:pPr>
            <a:r>
              <a:rPr lang="en-US" sz="2000" b="1" dirty="0"/>
              <a:t>Step 3: </a:t>
            </a:r>
            <a:r>
              <a:rPr lang="en-CA" sz="2000" dirty="0"/>
              <a:t>Because the slave server has two masters, MySQL needs to be able to differentiate the two </a:t>
            </a:r>
          </a:p>
          <a:p>
            <a:pPr marL="0" indent="0">
              <a:lnSpc>
                <a:spcPct val="150000"/>
              </a:lnSpc>
              <a:buNone/>
            </a:pPr>
            <a:r>
              <a:rPr lang="en-CA" sz="2000" b="1" dirty="0"/>
              <a:t>Step 4: </a:t>
            </a:r>
            <a:r>
              <a:rPr lang="en-CA" sz="2000" dirty="0"/>
              <a:t>Ready to set up replication!</a:t>
            </a:r>
          </a:p>
          <a:p>
            <a:pPr marL="0" indent="0">
              <a:buNone/>
            </a:pPr>
            <a:endParaRPr lang="en-CA" b="1" dirty="0"/>
          </a:p>
          <a:p>
            <a:pPr marL="0" indent="0">
              <a:buNone/>
            </a:pPr>
            <a:endParaRPr lang="en-US" b="1" dirty="0"/>
          </a:p>
          <a:p>
            <a:endParaRPr lang="en-US" dirty="0"/>
          </a:p>
        </p:txBody>
      </p:sp>
    </p:spTree>
    <p:extLst>
      <p:ext uri="{BB962C8B-B14F-4D97-AF65-F5344CB8AC3E}">
        <p14:creationId xmlns:p14="http://schemas.microsoft.com/office/powerpoint/2010/main" val="2898256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B2B0-436A-104D-BCE9-F1F946BAE421}"/>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B906FA4D-73EB-EA44-AB45-6A9EA9F6B1D8}"/>
              </a:ext>
            </a:extLst>
          </p:cNvPr>
          <p:cNvSpPr>
            <a:spLocks noGrp="1"/>
          </p:cNvSpPr>
          <p:nvPr>
            <p:ph idx="1"/>
          </p:nvPr>
        </p:nvSpPr>
        <p:spPr>
          <a:xfrm>
            <a:off x="581192" y="2305187"/>
            <a:ext cx="4655826" cy="3678303"/>
          </a:xfrm>
        </p:spPr>
        <p:txBody>
          <a:bodyPr/>
          <a:lstStyle/>
          <a:p>
            <a:pPr marL="0" indent="0">
              <a:buNone/>
            </a:pPr>
            <a:r>
              <a:rPr lang="en-CA" sz="2000" b="1" dirty="0"/>
              <a:t>Test 1:</a:t>
            </a:r>
          </a:p>
          <a:p>
            <a:pPr marL="0" indent="0">
              <a:buNone/>
            </a:pPr>
            <a:r>
              <a:rPr lang="en-CA" sz="2000" dirty="0"/>
              <a:t>Insert data into </a:t>
            </a:r>
            <a:r>
              <a:rPr lang="en-CA" sz="2000" dirty="0" err="1"/>
              <a:t>Master_one</a:t>
            </a:r>
            <a:r>
              <a:rPr lang="en-CA" sz="2000" dirty="0"/>
              <a:t>.</a:t>
            </a:r>
          </a:p>
          <a:p>
            <a:pPr marL="0" indent="0">
              <a:buNone/>
            </a:pPr>
            <a:endParaRPr lang="en-CA" sz="2000" dirty="0"/>
          </a:p>
          <a:p>
            <a:pPr marL="0" indent="0">
              <a:buNone/>
            </a:pPr>
            <a:r>
              <a:rPr lang="en-CA" sz="2000" b="1" dirty="0"/>
              <a:t>Result:</a:t>
            </a:r>
          </a:p>
          <a:p>
            <a:pPr marL="0" indent="0">
              <a:buNone/>
            </a:pPr>
            <a:r>
              <a:rPr lang="en-CA" sz="2000" dirty="0"/>
              <a:t>Data was now visible in the slave and </a:t>
            </a:r>
            <a:r>
              <a:rPr lang="en-CA" sz="2000" dirty="0" err="1"/>
              <a:t>Master_two</a:t>
            </a:r>
            <a:r>
              <a:rPr lang="en-CA" sz="2000" dirty="0"/>
              <a:t> as shown by displaying the count number in database</a:t>
            </a:r>
          </a:p>
          <a:p>
            <a:endParaRPr lang="en-US" dirty="0"/>
          </a:p>
        </p:txBody>
      </p:sp>
    </p:spTree>
    <p:extLst>
      <p:ext uri="{BB962C8B-B14F-4D97-AF65-F5344CB8AC3E}">
        <p14:creationId xmlns:p14="http://schemas.microsoft.com/office/powerpoint/2010/main" val="3649091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B2B0-436A-104D-BCE9-F1F946BAE421}"/>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B906FA4D-73EB-EA44-AB45-6A9EA9F6B1D8}"/>
              </a:ext>
            </a:extLst>
          </p:cNvPr>
          <p:cNvSpPr>
            <a:spLocks noGrp="1"/>
          </p:cNvSpPr>
          <p:nvPr>
            <p:ph idx="1"/>
          </p:nvPr>
        </p:nvSpPr>
        <p:spPr>
          <a:xfrm>
            <a:off x="581192" y="2305187"/>
            <a:ext cx="4655826" cy="3678303"/>
          </a:xfrm>
        </p:spPr>
        <p:txBody>
          <a:bodyPr>
            <a:normAutofit/>
          </a:bodyPr>
          <a:lstStyle/>
          <a:p>
            <a:pPr marL="0" indent="0">
              <a:buNone/>
            </a:pPr>
            <a:r>
              <a:rPr lang="en-CA" sz="2000" b="1" dirty="0"/>
              <a:t>Test 2:</a:t>
            </a:r>
          </a:p>
          <a:p>
            <a:pPr marL="0" indent="0">
              <a:buNone/>
            </a:pPr>
            <a:r>
              <a:rPr lang="en-CA" sz="2000" dirty="0"/>
              <a:t>Insert data into slave.</a:t>
            </a:r>
          </a:p>
          <a:p>
            <a:pPr marL="0" indent="0">
              <a:buNone/>
            </a:pPr>
            <a:endParaRPr lang="en-CA" sz="2000" dirty="0"/>
          </a:p>
          <a:p>
            <a:pPr marL="0" indent="0">
              <a:buNone/>
            </a:pPr>
            <a:r>
              <a:rPr lang="en-CA" sz="2000" b="1" dirty="0"/>
              <a:t>Result:</a:t>
            </a:r>
          </a:p>
          <a:p>
            <a:pPr marL="0" indent="0">
              <a:buNone/>
            </a:pPr>
            <a:r>
              <a:rPr lang="en-CA" sz="2000" dirty="0"/>
              <a:t>Number of records in both the master servers did not change, as the data is not visible to be read by the masters.</a:t>
            </a:r>
            <a:endParaRPr lang="en-US" sz="2000" dirty="0"/>
          </a:p>
        </p:txBody>
      </p:sp>
    </p:spTree>
    <p:extLst>
      <p:ext uri="{BB962C8B-B14F-4D97-AF65-F5344CB8AC3E}">
        <p14:creationId xmlns:p14="http://schemas.microsoft.com/office/powerpoint/2010/main" val="176826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B2B0-436A-104D-BCE9-F1F946BAE421}"/>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B906FA4D-73EB-EA44-AB45-6A9EA9F6B1D8}"/>
              </a:ext>
            </a:extLst>
          </p:cNvPr>
          <p:cNvSpPr>
            <a:spLocks noGrp="1"/>
          </p:cNvSpPr>
          <p:nvPr>
            <p:ph idx="1"/>
          </p:nvPr>
        </p:nvSpPr>
        <p:spPr>
          <a:xfrm>
            <a:off x="581192" y="2305187"/>
            <a:ext cx="5819608" cy="3678303"/>
          </a:xfrm>
        </p:spPr>
        <p:txBody>
          <a:bodyPr>
            <a:normAutofit fontScale="92500" lnSpcReduction="10000"/>
          </a:bodyPr>
          <a:lstStyle/>
          <a:p>
            <a:pPr marL="0" indent="0">
              <a:buNone/>
            </a:pPr>
            <a:r>
              <a:rPr lang="en-CA" sz="2400" b="1" dirty="0"/>
              <a:t>Recovering From Test 3 Error:</a:t>
            </a:r>
          </a:p>
          <a:p>
            <a:pPr marL="0" indent="0">
              <a:buNone/>
            </a:pPr>
            <a:endParaRPr lang="en-CA" sz="2400" b="1" dirty="0"/>
          </a:p>
          <a:p>
            <a:r>
              <a:rPr lang="en-CA" sz="2000" dirty="0"/>
              <a:t>The error displays a duplicate entry on the primary key.</a:t>
            </a:r>
          </a:p>
          <a:p>
            <a:r>
              <a:rPr lang="en-CA" sz="2000" dirty="0"/>
              <a:t>There is only one duplicate entry,  so we are able to skip over this transaction as recorded in the binary logs. </a:t>
            </a:r>
          </a:p>
          <a:p>
            <a:r>
              <a:rPr lang="en-CA" sz="2000" dirty="0"/>
              <a:t>To fix use command, </a:t>
            </a:r>
          </a:p>
          <a:p>
            <a:pPr marL="0" indent="0">
              <a:buNone/>
            </a:pPr>
            <a:r>
              <a:rPr lang="en-CA" sz="2000" dirty="0"/>
              <a:t>	SET GLOBAL SQL_SLAVE_SKIP_COUNTER = 1</a:t>
            </a:r>
            <a:br>
              <a:rPr lang="en-CA" sz="2400" dirty="0"/>
            </a:br>
            <a:endParaRPr lang="en-US" sz="2400" dirty="0"/>
          </a:p>
        </p:txBody>
      </p:sp>
    </p:spTree>
    <p:extLst>
      <p:ext uri="{BB962C8B-B14F-4D97-AF65-F5344CB8AC3E}">
        <p14:creationId xmlns:p14="http://schemas.microsoft.com/office/powerpoint/2010/main" val="151987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DF81-6C8C-0E48-A8E8-088DFFEBA07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1CA5A09-E439-E84B-A6DA-AA7F3C5133C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59153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FC9E-B622-964F-AD44-A78F4B6B10C3}"/>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6D97B894-3DEA-604D-9A38-7565F3F71A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987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414F-1532-B740-B97F-D3A7573E5F3F}"/>
              </a:ext>
            </a:extLst>
          </p:cNvPr>
          <p:cNvSpPr>
            <a:spLocks noGrp="1"/>
          </p:cNvSpPr>
          <p:nvPr>
            <p:ph type="title"/>
          </p:nvPr>
        </p:nvSpPr>
        <p:spPr/>
        <p:txBody>
          <a:bodyPr/>
          <a:lstStyle/>
          <a:p>
            <a:r>
              <a:rPr lang="en-US" dirty="0"/>
              <a:t>Background Info</a:t>
            </a:r>
          </a:p>
        </p:txBody>
      </p:sp>
      <p:sp>
        <p:nvSpPr>
          <p:cNvPr id="3" name="Content Placeholder 2">
            <a:extLst>
              <a:ext uri="{FF2B5EF4-FFF2-40B4-BE49-F238E27FC236}">
                <a16:creationId xmlns:a16="http://schemas.microsoft.com/office/drawing/2014/main" id="{06EA6787-855D-5443-9D06-2C94FEC5E7F9}"/>
              </a:ext>
            </a:extLst>
          </p:cNvPr>
          <p:cNvSpPr>
            <a:spLocks noGrp="1"/>
          </p:cNvSpPr>
          <p:nvPr>
            <p:ph idx="1"/>
          </p:nvPr>
        </p:nvSpPr>
        <p:spPr>
          <a:xfrm>
            <a:off x="581192" y="1715956"/>
            <a:ext cx="11029615" cy="4243754"/>
          </a:xfrm>
        </p:spPr>
        <p:txBody>
          <a:bodyPr/>
          <a:lstStyle/>
          <a:p>
            <a:pPr marL="0" indent="0">
              <a:buNone/>
            </a:pPr>
            <a:r>
              <a:rPr lang="en-US" b="1" dirty="0"/>
              <a:t>Different Kinds Of Replication</a:t>
            </a:r>
            <a:endParaRPr lang="en-US" dirty="0"/>
          </a:p>
          <a:p>
            <a:pPr marL="342900" indent="-342900">
              <a:buAutoNum type="arabicPeriod"/>
            </a:pPr>
            <a:r>
              <a:rPr lang="en-US" sz="2400" dirty="0"/>
              <a:t>Asynchronous</a:t>
            </a:r>
          </a:p>
          <a:p>
            <a:pPr lvl="1"/>
            <a:r>
              <a:rPr lang="en-CA" sz="2000" dirty="0"/>
              <a:t>Master servers do not have to wait on the slave to completely catch up for the database to continue to grow</a:t>
            </a:r>
            <a:endParaRPr lang="en-US" sz="2000" dirty="0"/>
          </a:p>
          <a:p>
            <a:pPr marL="342900" indent="-342900">
              <a:buAutoNum type="arabicPeriod"/>
            </a:pPr>
            <a:endParaRPr lang="en-US" sz="2400" dirty="0"/>
          </a:p>
          <a:p>
            <a:pPr marL="342900" indent="-342900">
              <a:buAutoNum type="arabicPeriod"/>
            </a:pPr>
            <a:r>
              <a:rPr lang="en-US" sz="2400" dirty="0"/>
              <a:t>Synchronous</a:t>
            </a:r>
          </a:p>
          <a:p>
            <a:pPr lvl="1"/>
            <a:r>
              <a:rPr lang="en-CA" sz="2000" dirty="0"/>
              <a:t>Master server waits on the slave servers as data is not shown in the master until all the data has been successfully replicated over to at least one slave, with no replication lag.</a:t>
            </a:r>
          </a:p>
          <a:p>
            <a:pPr marL="324000" lvl="1" indent="0">
              <a:buNone/>
            </a:pPr>
            <a:endParaRPr lang="en-CA" dirty="0"/>
          </a:p>
        </p:txBody>
      </p:sp>
      <p:sp>
        <p:nvSpPr>
          <p:cNvPr id="4" name="TextBox 3">
            <a:extLst>
              <a:ext uri="{FF2B5EF4-FFF2-40B4-BE49-F238E27FC236}">
                <a16:creationId xmlns:a16="http://schemas.microsoft.com/office/drawing/2014/main" id="{62D2CA1B-FAEF-2C4C-B1B3-3CA6657CC980}"/>
              </a:ext>
            </a:extLst>
          </p:cNvPr>
          <p:cNvSpPr txBox="1"/>
          <p:nvPr/>
        </p:nvSpPr>
        <p:spPr>
          <a:xfrm>
            <a:off x="581191" y="5694179"/>
            <a:ext cx="9358588" cy="923330"/>
          </a:xfrm>
          <a:prstGeom prst="rect">
            <a:avLst/>
          </a:prstGeom>
          <a:noFill/>
        </p:spPr>
        <p:txBody>
          <a:bodyPr wrap="none" rtlCol="0">
            <a:spAutoFit/>
          </a:bodyPr>
          <a:lstStyle/>
          <a:p>
            <a:r>
              <a:rPr lang="en-US" b="1" dirty="0"/>
              <a:t>Permissions:</a:t>
            </a:r>
            <a:endParaRPr lang="en-US" dirty="0"/>
          </a:p>
          <a:p>
            <a:r>
              <a:rPr lang="en-CA" dirty="0"/>
              <a:t>Allows the slave user to connect and receive updates from the MySQL master server’s binary logs.</a:t>
            </a:r>
            <a:endParaRPr lang="en-US" dirty="0"/>
          </a:p>
          <a:p>
            <a:endParaRPr lang="en-US" dirty="0"/>
          </a:p>
        </p:txBody>
      </p:sp>
    </p:spTree>
    <p:extLst>
      <p:ext uri="{BB962C8B-B14F-4D97-AF65-F5344CB8AC3E}">
        <p14:creationId xmlns:p14="http://schemas.microsoft.com/office/powerpoint/2010/main" val="157174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5E24-F6F0-D148-BB6F-87C6E50A7B3E}"/>
              </a:ext>
            </a:extLst>
          </p:cNvPr>
          <p:cNvSpPr>
            <a:spLocks noGrp="1"/>
          </p:cNvSpPr>
          <p:nvPr>
            <p:ph type="title"/>
          </p:nvPr>
        </p:nvSpPr>
        <p:spPr/>
        <p:txBody>
          <a:bodyPr/>
          <a:lstStyle/>
          <a:p>
            <a:r>
              <a:rPr lang="en-US" dirty="0"/>
              <a:t>Background Info</a:t>
            </a:r>
          </a:p>
        </p:txBody>
      </p:sp>
      <p:sp>
        <p:nvSpPr>
          <p:cNvPr id="3" name="Content Placeholder 2">
            <a:extLst>
              <a:ext uri="{FF2B5EF4-FFF2-40B4-BE49-F238E27FC236}">
                <a16:creationId xmlns:a16="http://schemas.microsoft.com/office/drawing/2014/main" id="{7E66DBBA-BF56-6742-B156-4EE8080C6C7B}"/>
              </a:ext>
            </a:extLst>
          </p:cNvPr>
          <p:cNvSpPr>
            <a:spLocks noGrp="1"/>
          </p:cNvSpPr>
          <p:nvPr>
            <p:ph idx="1"/>
          </p:nvPr>
        </p:nvSpPr>
        <p:spPr>
          <a:xfrm>
            <a:off x="1246909" y="2180496"/>
            <a:ext cx="10363898" cy="3678303"/>
          </a:xfrm>
        </p:spPr>
        <p:txBody>
          <a:bodyPr/>
          <a:lstStyle/>
          <a:p>
            <a:pPr marL="0" indent="0">
              <a:buNone/>
            </a:pPr>
            <a:r>
              <a:rPr lang="en-US" sz="2800" b="1" dirty="0"/>
              <a:t>Types of Replication Strategies:</a:t>
            </a:r>
          </a:p>
          <a:p>
            <a:pPr marL="0" indent="0">
              <a:buNone/>
            </a:pPr>
            <a:endParaRPr lang="en-US" sz="2800" dirty="0"/>
          </a:p>
          <a:p>
            <a:pPr marL="342900" indent="-342900">
              <a:buAutoNum type="arabicPeriod"/>
            </a:pPr>
            <a:r>
              <a:rPr lang="en-US" sz="2800" dirty="0"/>
              <a:t>Master – Slave </a:t>
            </a:r>
          </a:p>
          <a:p>
            <a:pPr marL="342900" indent="-342900">
              <a:buAutoNum type="arabicPeriod"/>
            </a:pPr>
            <a:r>
              <a:rPr lang="en-US" sz="2800" dirty="0"/>
              <a:t>Master – Master</a:t>
            </a:r>
          </a:p>
          <a:p>
            <a:pPr marL="342900" indent="-342900">
              <a:buAutoNum type="arabicPeriod"/>
            </a:pPr>
            <a:r>
              <a:rPr lang="en-US" sz="2800" dirty="0"/>
              <a:t>Multi – Source</a:t>
            </a:r>
          </a:p>
          <a:p>
            <a:pPr marL="342900" indent="-342900">
              <a:buAutoNum type="arabicPeriod"/>
            </a:pPr>
            <a:endParaRPr lang="en-US" dirty="0"/>
          </a:p>
        </p:txBody>
      </p:sp>
    </p:spTree>
    <p:extLst>
      <p:ext uri="{BB962C8B-B14F-4D97-AF65-F5344CB8AC3E}">
        <p14:creationId xmlns:p14="http://schemas.microsoft.com/office/powerpoint/2010/main" val="325238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0B20-37A0-B041-B97A-237F1C357BB7}"/>
              </a:ext>
            </a:extLst>
          </p:cNvPr>
          <p:cNvSpPr>
            <a:spLocks noGrp="1"/>
          </p:cNvSpPr>
          <p:nvPr>
            <p:ph type="title"/>
          </p:nvPr>
        </p:nvSpPr>
        <p:spPr>
          <a:xfrm>
            <a:off x="581192" y="702156"/>
            <a:ext cx="11029616" cy="1013800"/>
          </a:xfrm>
        </p:spPr>
        <p:txBody>
          <a:bodyPr>
            <a:normAutofit/>
          </a:bodyPr>
          <a:lstStyle/>
          <a:p>
            <a:r>
              <a:rPr lang="en-US" dirty="0"/>
              <a:t>Background Info</a:t>
            </a:r>
          </a:p>
        </p:txBody>
      </p:sp>
      <p:sp>
        <p:nvSpPr>
          <p:cNvPr id="71" name="Rectangle 70">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49A2D2"/>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agram&#10;&#10;Description automatically generated">
            <a:extLst>
              <a:ext uri="{FF2B5EF4-FFF2-40B4-BE49-F238E27FC236}">
                <a16:creationId xmlns:a16="http://schemas.microsoft.com/office/drawing/2014/main" id="{39DABDE2-1BAE-EA48-B35D-9E410BF7C6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3242786"/>
            <a:ext cx="4962525" cy="188575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97B548-F477-1B48-AD80-9F13B1DF3126}"/>
              </a:ext>
            </a:extLst>
          </p:cNvPr>
          <p:cNvSpPr>
            <a:spLocks noGrp="1"/>
          </p:cNvSpPr>
          <p:nvPr>
            <p:ph idx="1"/>
          </p:nvPr>
        </p:nvSpPr>
        <p:spPr>
          <a:xfrm>
            <a:off x="6335805" y="2180496"/>
            <a:ext cx="5275001" cy="4045683"/>
          </a:xfrm>
        </p:spPr>
        <p:txBody>
          <a:bodyPr>
            <a:normAutofit/>
          </a:bodyPr>
          <a:lstStyle/>
          <a:p>
            <a:pPr marL="0" indent="0">
              <a:buClr>
                <a:srgbClr val="49A2D2"/>
              </a:buClr>
              <a:buNone/>
            </a:pPr>
            <a:r>
              <a:rPr lang="en-US" b="1"/>
              <a:t>Master – Slave Replication:</a:t>
            </a:r>
          </a:p>
          <a:p>
            <a:pPr marL="0" indent="0">
              <a:buClr>
                <a:srgbClr val="49A2D2"/>
              </a:buClr>
              <a:buNone/>
            </a:pPr>
            <a:endParaRPr lang="en-US"/>
          </a:p>
          <a:p>
            <a:pPr>
              <a:buClr>
                <a:srgbClr val="49A2D2"/>
              </a:buClr>
            </a:pPr>
            <a:r>
              <a:rPr lang="en-CA" dirty="0"/>
              <a:t>Consists of one master and one slave</a:t>
            </a:r>
            <a:endParaRPr lang="en-CA"/>
          </a:p>
          <a:p>
            <a:pPr>
              <a:buClr>
                <a:srgbClr val="49A2D2"/>
              </a:buClr>
            </a:pPr>
            <a:r>
              <a:rPr lang="en-CA" dirty="0"/>
              <a:t>If the slave writes into databases replicated from the master, problems may occur</a:t>
            </a:r>
            <a:endParaRPr lang="en-CA"/>
          </a:p>
          <a:p>
            <a:pPr>
              <a:buClr>
                <a:srgbClr val="49A2D2"/>
              </a:buClr>
            </a:pPr>
            <a:r>
              <a:rPr lang="en-CA" dirty="0"/>
              <a:t>When slave writes, data will technically exist in the master but will not be visible</a:t>
            </a:r>
            <a:endParaRPr lang="en-US"/>
          </a:p>
          <a:p>
            <a:pPr marL="0" indent="0">
              <a:buClr>
                <a:srgbClr val="49A2D2"/>
              </a:buClr>
              <a:buNone/>
            </a:pPr>
            <a:endParaRPr lang="en-US"/>
          </a:p>
        </p:txBody>
      </p:sp>
    </p:spTree>
    <p:extLst>
      <p:ext uri="{BB962C8B-B14F-4D97-AF65-F5344CB8AC3E}">
        <p14:creationId xmlns:p14="http://schemas.microsoft.com/office/powerpoint/2010/main" val="375831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0B20-37A0-B041-B97A-237F1C357BB7}"/>
              </a:ext>
            </a:extLst>
          </p:cNvPr>
          <p:cNvSpPr>
            <a:spLocks noGrp="1"/>
          </p:cNvSpPr>
          <p:nvPr>
            <p:ph type="title"/>
          </p:nvPr>
        </p:nvSpPr>
        <p:spPr>
          <a:xfrm>
            <a:off x="581192" y="702156"/>
            <a:ext cx="11029616" cy="1013800"/>
          </a:xfrm>
        </p:spPr>
        <p:txBody>
          <a:bodyPr>
            <a:normAutofit/>
          </a:bodyPr>
          <a:lstStyle/>
          <a:p>
            <a:r>
              <a:rPr lang="en-US" dirty="0"/>
              <a:t>Background Info</a:t>
            </a:r>
          </a:p>
        </p:txBody>
      </p:sp>
      <p:sp>
        <p:nvSpPr>
          <p:cNvPr id="73" name="Rectangle 72">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3481B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07752989-89B4-0F48-9EB6-43E44F522C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3187692"/>
            <a:ext cx="4962525" cy="19959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97B548-F477-1B48-AD80-9F13B1DF3126}"/>
              </a:ext>
            </a:extLst>
          </p:cNvPr>
          <p:cNvSpPr>
            <a:spLocks noGrp="1"/>
          </p:cNvSpPr>
          <p:nvPr>
            <p:ph idx="1"/>
          </p:nvPr>
        </p:nvSpPr>
        <p:spPr>
          <a:xfrm>
            <a:off x="6335805" y="2180496"/>
            <a:ext cx="5275001" cy="4045683"/>
          </a:xfrm>
        </p:spPr>
        <p:txBody>
          <a:bodyPr>
            <a:normAutofit/>
          </a:bodyPr>
          <a:lstStyle/>
          <a:p>
            <a:pPr marL="0" indent="0">
              <a:buClr>
                <a:srgbClr val="3481B4"/>
              </a:buClr>
              <a:buNone/>
            </a:pPr>
            <a:r>
              <a:rPr lang="en-US" b="1" dirty="0"/>
              <a:t>Master – Master Replication:</a:t>
            </a:r>
          </a:p>
          <a:p>
            <a:pPr marL="0" indent="0">
              <a:buClr>
                <a:srgbClr val="3481B4"/>
              </a:buClr>
              <a:buNone/>
            </a:pPr>
            <a:endParaRPr lang="en-US" dirty="0"/>
          </a:p>
          <a:p>
            <a:pPr>
              <a:buClr>
                <a:srgbClr val="3481B4"/>
              </a:buClr>
            </a:pPr>
            <a:r>
              <a:rPr lang="en-CA" dirty="0"/>
              <a:t>No slave, and two masters</a:t>
            </a:r>
          </a:p>
          <a:p>
            <a:pPr>
              <a:buClr>
                <a:srgbClr val="3481B4"/>
              </a:buClr>
            </a:pPr>
            <a:r>
              <a:rPr lang="en-CA" dirty="0"/>
              <a:t>Both servers are replicated from one another and writing can be done from both ends</a:t>
            </a:r>
            <a:endParaRPr lang="en-US" dirty="0"/>
          </a:p>
        </p:txBody>
      </p:sp>
    </p:spTree>
    <p:extLst>
      <p:ext uri="{BB962C8B-B14F-4D97-AF65-F5344CB8AC3E}">
        <p14:creationId xmlns:p14="http://schemas.microsoft.com/office/powerpoint/2010/main" val="3080105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0B20-37A0-B041-B97A-237F1C357BB7}"/>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Background Info</a:t>
            </a:r>
          </a:p>
        </p:txBody>
      </p:sp>
      <p:grpSp>
        <p:nvGrpSpPr>
          <p:cNvPr id="71" name="Group 70">
            <a:extLst>
              <a:ext uri="{FF2B5EF4-FFF2-40B4-BE49-F238E27FC236}">
                <a16:creationId xmlns:a16="http://schemas.microsoft.com/office/drawing/2014/main" id="{0707D684-ABCB-401C-869A-D03BBC0607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72" name="Rectangle 71">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5A9EC"/>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5A9EC"/>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73">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45A9EC"/>
            </a:solidFill>
            <a:ln>
              <a:noFill/>
            </a:ln>
            <a:effectLst/>
          </p:spPr>
          <p:style>
            <a:lnRef idx="1">
              <a:schemeClr val="accent1"/>
            </a:lnRef>
            <a:fillRef idx="3">
              <a:schemeClr val="accent1"/>
            </a:fillRef>
            <a:effectRef idx="2">
              <a:schemeClr val="accent1"/>
            </a:effectRef>
            <a:fontRef idx="minor">
              <a:schemeClr val="lt1"/>
            </a:fontRef>
          </p:style>
        </p:sp>
      </p:grpSp>
      <p:sp>
        <p:nvSpPr>
          <p:cNvPr id="76" name="Rectangle 75">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iagram&#10;&#10;Description automatically generated">
            <a:extLst>
              <a:ext uri="{FF2B5EF4-FFF2-40B4-BE49-F238E27FC236}">
                <a16:creationId xmlns:a16="http://schemas.microsoft.com/office/drawing/2014/main" id="{5186E8BC-DE1C-2F48-9454-A4D3C49BCA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62" r="1" b="1"/>
          <a:stretch/>
        </p:blipFill>
        <p:spPr bwMode="auto">
          <a:xfrm>
            <a:off x="657225" y="2361056"/>
            <a:ext cx="4962525" cy="36492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97B548-F477-1B48-AD80-9F13B1DF3126}"/>
              </a:ext>
            </a:extLst>
          </p:cNvPr>
          <p:cNvSpPr>
            <a:spLocks noGrp="1"/>
          </p:cNvSpPr>
          <p:nvPr>
            <p:ph idx="1"/>
          </p:nvPr>
        </p:nvSpPr>
        <p:spPr>
          <a:xfrm>
            <a:off x="6335805" y="2180496"/>
            <a:ext cx="5275001" cy="4045683"/>
          </a:xfrm>
        </p:spPr>
        <p:txBody>
          <a:bodyPr>
            <a:normAutofit/>
          </a:bodyPr>
          <a:lstStyle/>
          <a:p>
            <a:pPr marL="0" indent="0">
              <a:buClr>
                <a:srgbClr val="45A9EC"/>
              </a:buClr>
              <a:buNone/>
            </a:pPr>
            <a:r>
              <a:rPr lang="en-US" b="1" dirty="0"/>
              <a:t>Master – Source Replication:</a:t>
            </a:r>
            <a:endParaRPr lang="en-US" b="1"/>
          </a:p>
          <a:p>
            <a:pPr marL="0" indent="0">
              <a:buClr>
                <a:srgbClr val="45A9EC"/>
              </a:buClr>
              <a:buNone/>
            </a:pPr>
            <a:endParaRPr lang="en-US"/>
          </a:p>
          <a:p>
            <a:pPr>
              <a:buClr>
                <a:srgbClr val="45A9EC"/>
              </a:buClr>
            </a:pPr>
            <a:r>
              <a:rPr lang="en-CA" dirty="0"/>
              <a:t>One slave can be connected to multiple masters</a:t>
            </a:r>
            <a:endParaRPr lang="en-US"/>
          </a:p>
        </p:txBody>
      </p:sp>
    </p:spTree>
    <p:extLst>
      <p:ext uri="{BB962C8B-B14F-4D97-AF65-F5344CB8AC3E}">
        <p14:creationId xmlns:p14="http://schemas.microsoft.com/office/powerpoint/2010/main" val="77408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F906-4D10-914E-B206-D3B82A797047}"/>
              </a:ext>
            </a:extLst>
          </p:cNvPr>
          <p:cNvSpPr>
            <a:spLocks noGrp="1"/>
          </p:cNvSpPr>
          <p:nvPr>
            <p:ph type="title"/>
          </p:nvPr>
        </p:nvSpPr>
        <p:spPr/>
        <p:txBody>
          <a:bodyPr/>
          <a:lstStyle/>
          <a:p>
            <a:r>
              <a:rPr lang="en-US" dirty="0">
                <a:solidFill>
                  <a:srgbClr val="FFFFFF"/>
                </a:solidFill>
              </a:rPr>
              <a:t>Background Info</a:t>
            </a:r>
            <a:endParaRPr lang="en-US" dirty="0"/>
          </a:p>
        </p:txBody>
      </p:sp>
      <p:sp>
        <p:nvSpPr>
          <p:cNvPr id="3" name="Content Placeholder 2">
            <a:extLst>
              <a:ext uri="{FF2B5EF4-FFF2-40B4-BE49-F238E27FC236}">
                <a16:creationId xmlns:a16="http://schemas.microsoft.com/office/drawing/2014/main" id="{B41AFAE4-03BF-504C-A17A-A0E3A399B890}"/>
              </a:ext>
            </a:extLst>
          </p:cNvPr>
          <p:cNvSpPr>
            <a:spLocks noGrp="1"/>
          </p:cNvSpPr>
          <p:nvPr>
            <p:ph idx="1"/>
          </p:nvPr>
        </p:nvSpPr>
        <p:spPr/>
        <p:txBody>
          <a:bodyPr/>
          <a:lstStyle/>
          <a:p>
            <a:pPr marL="0" indent="0">
              <a:buNone/>
            </a:pPr>
            <a:r>
              <a:rPr lang="en-US" sz="2800" b="1" dirty="0"/>
              <a:t>Recovery:</a:t>
            </a:r>
          </a:p>
          <a:p>
            <a:pPr marL="0" indent="0">
              <a:buNone/>
            </a:pPr>
            <a:endParaRPr lang="en-US" dirty="0"/>
          </a:p>
          <a:p>
            <a:r>
              <a:rPr lang="en-CA" dirty="0"/>
              <a:t>Error will be displayed in the </a:t>
            </a:r>
            <a:r>
              <a:rPr lang="en-CA" dirty="0" err="1"/>
              <a:t>MySQLl</a:t>
            </a:r>
            <a:r>
              <a:rPr lang="en-CA" dirty="0"/>
              <a:t> ‘show slave’ command beside the ‘last error’ variable</a:t>
            </a:r>
          </a:p>
          <a:p>
            <a:r>
              <a:rPr lang="en-CA" dirty="0"/>
              <a:t>Error logs show reasons as to why replication is broken , allows for a rebuild and recovery plan</a:t>
            </a:r>
          </a:p>
          <a:p>
            <a:r>
              <a:rPr lang="en-CA" dirty="0"/>
              <a:t>Command to repair replication: SET GLOBAL SQL_SLAVE_SKIP_COUNTER = 1</a:t>
            </a:r>
          </a:p>
          <a:p>
            <a:pPr marL="0" indent="0">
              <a:buNone/>
            </a:pPr>
            <a:endParaRPr lang="en-US" dirty="0"/>
          </a:p>
        </p:txBody>
      </p:sp>
    </p:spTree>
    <p:extLst>
      <p:ext uri="{BB962C8B-B14F-4D97-AF65-F5344CB8AC3E}">
        <p14:creationId xmlns:p14="http://schemas.microsoft.com/office/powerpoint/2010/main" val="335463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869A-9796-A942-811B-F19EF4219C9C}"/>
              </a:ext>
            </a:extLst>
          </p:cNvPr>
          <p:cNvSpPr>
            <a:spLocks noGrp="1"/>
          </p:cNvSpPr>
          <p:nvPr>
            <p:ph type="title"/>
          </p:nvPr>
        </p:nvSpPr>
        <p:spPr/>
        <p:txBody>
          <a:bodyPr/>
          <a:lstStyle/>
          <a:p>
            <a:r>
              <a:rPr lang="en-US" dirty="0"/>
              <a:t>GOALS AND OBJECTIVES</a:t>
            </a:r>
          </a:p>
        </p:txBody>
      </p:sp>
      <p:sp>
        <p:nvSpPr>
          <p:cNvPr id="3" name="Content Placeholder 2">
            <a:extLst>
              <a:ext uri="{FF2B5EF4-FFF2-40B4-BE49-F238E27FC236}">
                <a16:creationId xmlns:a16="http://schemas.microsoft.com/office/drawing/2014/main" id="{24906E1A-E10A-A547-9C26-F567CE36F224}"/>
              </a:ext>
            </a:extLst>
          </p:cNvPr>
          <p:cNvSpPr>
            <a:spLocks noGrp="1"/>
          </p:cNvSpPr>
          <p:nvPr>
            <p:ph idx="1"/>
          </p:nvPr>
        </p:nvSpPr>
        <p:spPr>
          <a:xfrm>
            <a:off x="1551010" y="2208205"/>
            <a:ext cx="8742917" cy="3678303"/>
          </a:xfrm>
          <a:ln>
            <a:solidFill>
              <a:schemeClr val="tx1">
                <a:lumMod val="65000"/>
                <a:lumOff val="35000"/>
              </a:schemeClr>
            </a:solidFill>
          </a:ln>
        </p:spPr>
        <p:txBody>
          <a:bodyPr>
            <a:normAutofit/>
          </a:bodyPr>
          <a:lstStyle/>
          <a:p>
            <a:pPr marL="0" indent="0" algn="ctr">
              <a:buNone/>
            </a:pPr>
            <a:r>
              <a:rPr lang="en-CA" sz="2400" dirty="0"/>
              <a:t>The goal of this report is to learn how to set up replication in a MySQL DBMS and to test out different replication strategies. We will record observations and reflect on how they react to different updates and inserts of data. We will be testing out three different replication strategies; master - slave, master - master and multi - source replication. </a:t>
            </a:r>
            <a:endParaRPr lang="en-US" sz="2400" dirty="0"/>
          </a:p>
        </p:txBody>
      </p:sp>
    </p:spTree>
    <p:extLst>
      <p:ext uri="{BB962C8B-B14F-4D97-AF65-F5344CB8AC3E}">
        <p14:creationId xmlns:p14="http://schemas.microsoft.com/office/powerpoint/2010/main" val="301197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4149587"/>
            <a:ext cx="3703320" cy="22409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19BBC8-2AD4-F14B-AB42-A3A2CFF5DB55}"/>
              </a:ext>
            </a:extLst>
          </p:cNvPr>
          <p:cNvSpPr>
            <a:spLocks noGrp="1"/>
          </p:cNvSpPr>
          <p:nvPr>
            <p:ph type="title"/>
          </p:nvPr>
        </p:nvSpPr>
        <p:spPr>
          <a:xfrm>
            <a:off x="803189" y="4482548"/>
            <a:ext cx="3089189" cy="1461052"/>
          </a:xfrm>
        </p:spPr>
        <p:txBody>
          <a:bodyPr anchor="ctr">
            <a:normAutofit/>
          </a:bodyPr>
          <a:lstStyle/>
          <a:p>
            <a:r>
              <a:rPr lang="en-US" dirty="0"/>
              <a:t>Setting up the environment</a:t>
            </a:r>
          </a:p>
        </p:txBody>
      </p:sp>
      <p:sp>
        <p:nvSpPr>
          <p:cNvPr id="75" name="Rectangle 74">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9E00"/>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4098" name="Picture 2">
            <a:extLst>
              <a:ext uri="{FF2B5EF4-FFF2-40B4-BE49-F238E27FC236}">
                <a16:creationId xmlns:a16="http://schemas.microsoft.com/office/drawing/2014/main" id="{56FC3DC4-A97F-D544-A48B-8B143BEF42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32669" y="825651"/>
            <a:ext cx="9521642" cy="304692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997CC57-3068-084B-BA2B-91AC4FF3CE72}"/>
              </a:ext>
            </a:extLst>
          </p:cNvPr>
          <p:cNvSpPr>
            <a:spLocks noGrp="1"/>
          </p:cNvSpPr>
          <p:nvPr>
            <p:ph idx="1"/>
          </p:nvPr>
        </p:nvSpPr>
        <p:spPr>
          <a:xfrm>
            <a:off x="4561870" y="4149587"/>
            <a:ext cx="7183597" cy="2256390"/>
          </a:xfrm>
        </p:spPr>
        <p:txBody>
          <a:bodyPr>
            <a:normAutofit/>
          </a:bodyPr>
          <a:lstStyle/>
          <a:p>
            <a:pPr>
              <a:buClr>
                <a:srgbClr val="FF9E00"/>
              </a:buClr>
            </a:pPr>
            <a:r>
              <a:rPr lang="en-CA" dirty="0"/>
              <a:t>Three virtual machines using Oracle VM VirtualBox Manager</a:t>
            </a:r>
          </a:p>
          <a:p>
            <a:pPr>
              <a:buClr>
                <a:srgbClr val="FF9E00"/>
              </a:buClr>
            </a:pPr>
            <a:r>
              <a:rPr lang="en-CA" dirty="0"/>
              <a:t>Two master servers, and one slave server</a:t>
            </a:r>
          </a:p>
          <a:p>
            <a:pPr>
              <a:buClr>
                <a:srgbClr val="FF9E00"/>
              </a:buClr>
            </a:pPr>
            <a:r>
              <a:rPr lang="en-CA" dirty="0"/>
              <a:t>Each installed </a:t>
            </a:r>
            <a:r>
              <a:rPr lang="en-CA" dirty="0" err="1"/>
              <a:t>CentosOS</a:t>
            </a:r>
            <a:r>
              <a:rPr lang="en-CA" dirty="0"/>
              <a:t> 7 and MySQL version 5.7</a:t>
            </a:r>
          </a:p>
          <a:p>
            <a:pPr>
              <a:buClr>
                <a:srgbClr val="FF9E00"/>
              </a:buClr>
            </a:pPr>
            <a:r>
              <a:rPr lang="en-CA" dirty="0"/>
              <a:t>Two separate network adaptors have been set up for each virtual machine, one bridge adapter and one host-only adapter in order for the virtual boxes to be able to connect to one another</a:t>
            </a:r>
          </a:p>
        </p:txBody>
      </p:sp>
    </p:spTree>
    <p:extLst>
      <p:ext uri="{BB962C8B-B14F-4D97-AF65-F5344CB8AC3E}">
        <p14:creationId xmlns:p14="http://schemas.microsoft.com/office/powerpoint/2010/main" val="91999946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54</TotalTime>
  <Words>789</Words>
  <Application>Microsoft Macintosh PowerPoint</Application>
  <PresentationFormat>Widescreen</PresentationFormat>
  <Paragraphs>94</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 2</vt:lpstr>
      <vt:lpstr>Dividend</vt:lpstr>
      <vt:lpstr>        Crash, Recovery and Replication Strategy in MySQL </vt:lpstr>
      <vt:lpstr>Background Info</vt:lpstr>
      <vt:lpstr>Background Info</vt:lpstr>
      <vt:lpstr>Background Info</vt:lpstr>
      <vt:lpstr>Background Info</vt:lpstr>
      <vt:lpstr>Background Info</vt:lpstr>
      <vt:lpstr>Background Info</vt:lpstr>
      <vt:lpstr>GOALS AND OBJECTIVES</vt:lpstr>
      <vt:lpstr>Setting up the environment</vt:lpstr>
      <vt:lpstr>Creating the database</vt:lpstr>
      <vt:lpstr>Setting up replication</vt:lpstr>
      <vt:lpstr>Setting up replication</vt:lpstr>
      <vt:lpstr>Setting up replication</vt:lpstr>
      <vt:lpstr>TESTING</vt:lpstr>
      <vt:lpstr>TESTING</vt:lpstr>
      <vt:lpstr>TESTING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Crash, Recovery and Replication Strategy in MySQL </dc:title>
  <dc:creator>Hedaya Khalif</dc:creator>
  <cp:lastModifiedBy>Hedaya Khalif</cp:lastModifiedBy>
  <cp:revision>11</cp:revision>
  <dcterms:created xsi:type="dcterms:W3CDTF">2021-04-11T03:43:31Z</dcterms:created>
  <dcterms:modified xsi:type="dcterms:W3CDTF">2021-04-11T04:37:42Z</dcterms:modified>
</cp:coreProperties>
</file>