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7"/>
  </p:notesMasterIdLst>
  <p:sldIdLst>
    <p:sldId id="356" r:id="rId2"/>
    <p:sldId id="256" r:id="rId3"/>
    <p:sldId id="340" r:id="rId4"/>
    <p:sldId id="341" r:id="rId5"/>
    <p:sldId id="257" r:id="rId6"/>
    <p:sldId id="260" r:id="rId7"/>
    <p:sldId id="349" r:id="rId8"/>
    <p:sldId id="350" r:id="rId9"/>
    <p:sldId id="351" r:id="rId10"/>
    <p:sldId id="352" r:id="rId11"/>
    <p:sldId id="353" r:id="rId12"/>
    <p:sldId id="354" r:id="rId13"/>
    <p:sldId id="355" r:id="rId14"/>
    <p:sldId id="263" r:id="rId15"/>
    <p:sldId id="265" r:id="rId16"/>
    <p:sldId id="268" r:id="rId17"/>
    <p:sldId id="269" r:id="rId18"/>
    <p:sldId id="270" r:id="rId19"/>
    <p:sldId id="348" r:id="rId20"/>
    <p:sldId id="342" r:id="rId21"/>
    <p:sldId id="343" r:id="rId22"/>
    <p:sldId id="344" r:id="rId23"/>
    <p:sldId id="345" r:id="rId24"/>
    <p:sldId id="346" r:id="rId25"/>
    <p:sldId id="347" r:id="rId26"/>
  </p:sldIdLst>
  <p:sldSz cx="9144000" cy="5143500" type="screen16x9"/>
  <p:notesSz cx="6858000" cy="9144000"/>
  <p:embeddedFontLst>
    <p:embeddedFont>
      <p:font typeface="Aldrich" panose="020B0604020202020204" charset="0"/>
      <p:regular r:id="rId28"/>
    </p:embeddedFont>
    <p:embeddedFont>
      <p:font typeface="Bai Jamjuree" panose="020B0604020202020204" charset="-34"/>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B5CDC6-FF2D-4A5C-9FF7-FA770A13A8F3}">
  <a:tblStyle styleId="{80B5CDC6-FF2D-4A5C-9FF7-FA770A13A8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27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Google Shape;2683;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4" name="Google Shape;2684;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1"/>
        <p:cNvGrpSpPr/>
        <p:nvPr/>
      </p:nvGrpSpPr>
      <p:grpSpPr>
        <a:xfrm>
          <a:off x="0" y="0"/>
          <a:ext cx="0" cy="0"/>
          <a:chOff x="0" y="0"/>
          <a:chExt cx="0" cy="0"/>
        </a:xfrm>
      </p:grpSpPr>
      <p:sp>
        <p:nvSpPr>
          <p:cNvPr id="2992" name="Google Shape;2992;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3" name="Google Shape;2993;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12948bcd1fb_0_2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8">
  <p:cSld name="CUSTOM_2_1_1_1">
    <p:spTree>
      <p:nvGrpSpPr>
        <p:cNvPr id="1"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925" name="Google Shape;1925;p40"/>
          <p:cNvSpPr txBox="1">
            <a:spLocks noGrp="1"/>
          </p:cNvSpPr>
          <p:nvPr>
            <p:ph type="title"/>
          </p:nvPr>
        </p:nvSpPr>
        <p:spPr>
          <a:xfrm>
            <a:off x="6119944" y="1739251"/>
            <a:ext cx="2308800" cy="9420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926" name="Google Shape;1926;p40"/>
          <p:cNvSpPr txBox="1">
            <a:spLocks noGrp="1"/>
          </p:cNvSpPr>
          <p:nvPr>
            <p:ph type="subTitle" idx="1"/>
          </p:nvPr>
        </p:nvSpPr>
        <p:spPr>
          <a:xfrm>
            <a:off x="6119925" y="2841000"/>
            <a:ext cx="2308800" cy="73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27" name="Google Shape;1927;p40"/>
          <p:cNvGrpSpPr/>
          <p:nvPr/>
        </p:nvGrpSpPr>
        <p:grpSpPr>
          <a:xfrm rot="10800000" flipH="1">
            <a:off x="628764" y="4605178"/>
            <a:ext cx="2019176" cy="2019176"/>
            <a:chOff x="1943325" y="-220375"/>
            <a:chExt cx="1298672" cy="1298672"/>
          </a:xfrm>
        </p:grpSpPr>
        <p:sp>
          <p:nvSpPr>
            <p:cNvPr id="1928" name="Google Shape;1928;p4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40"/>
          <p:cNvGrpSpPr/>
          <p:nvPr/>
        </p:nvGrpSpPr>
        <p:grpSpPr>
          <a:xfrm rot="10800000" flipH="1">
            <a:off x="6387690" y="3917547"/>
            <a:ext cx="1965289" cy="517060"/>
            <a:chOff x="3539975" y="3523525"/>
            <a:chExt cx="745925" cy="196250"/>
          </a:xfrm>
        </p:grpSpPr>
        <p:sp>
          <p:nvSpPr>
            <p:cNvPr id="1977" name="Google Shape;1977;p4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3" name="Google Shape;1993;p40"/>
          <p:cNvPicPr preferRelativeResize="0"/>
          <p:nvPr/>
        </p:nvPicPr>
        <p:blipFill rotWithShape="1">
          <a:blip r:embed="rId3">
            <a:alphaModFix/>
          </a:blip>
          <a:srcRect t="1770" r="4580" b="-1770"/>
          <a:stretch/>
        </p:blipFill>
        <p:spPr>
          <a:xfrm>
            <a:off x="-319850" y="-1224475"/>
            <a:ext cx="9691050" cy="2681250"/>
          </a:xfrm>
          <a:prstGeom prst="rect">
            <a:avLst/>
          </a:prstGeom>
          <a:noFill/>
          <a:ln>
            <a:noFill/>
          </a:ln>
        </p:spPr>
      </p:pic>
      <p:grpSp>
        <p:nvGrpSpPr>
          <p:cNvPr id="1994" name="Google Shape;1994;p40"/>
          <p:cNvGrpSpPr/>
          <p:nvPr/>
        </p:nvGrpSpPr>
        <p:grpSpPr>
          <a:xfrm rot="5400000" flipH="1">
            <a:off x="1693743" y="359223"/>
            <a:ext cx="357454" cy="956304"/>
            <a:chOff x="357713" y="600975"/>
            <a:chExt cx="357454" cy="956304"/>
          </a:xfrm>
        </p:grpSpPr>
        <p:sp>
          <p:nvSpPr>
            <p:cNvPr id="1995" name="Google Shape;1995;p4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t="9" b="9"/>
          <a:stretch/>
        </p:blipFill>
        <p:spPr>
          <a:xfrm>
            <a:off x="0" y="1"/>
            <a:ext cx="9144002" cy="5143499"/>
          </a:xfrm>
          <a:prstGeom prst="rect">
            <a:avLst/>
          </a:prstGeom>
          <a:noFill/>
          <a:ln>
            <a:noFill/>
          </a:ln>
        </p:spPr>
      </p:pic>
      <p:grpSp>
        <p:nvGrpSpPr>
          <p:cNvPr id="2380" name="Google Shape;2380;p49"/>
          <p:cNvGrpSpPr/>
          <p:nvPr/>
        </p:nvGrpSpPr>
        <p:grpSpPr>
          <a:xfrm rot="-5400000" flipH="1">
            <a:off x="-2692775" y="2018671"/>
            <a:ext cx="4000413" cy="3175881"/>
            <a:chOff x="5207925" y="-1994879"/>
            <a:chExt cx="4000413" cy="3175881"/>
          </a:xfrm>
        </p:grpSpPr>
        <p:sp>
          <p:nvSpPr>
            <p:cNvPr id="2381" name="Google Shape;2381;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4" name="Google Shape;2384;p49"/>
          <p:cNvSpPr/>
          <p:nvPr/>
        </p:nvSpPr>
        <p:spPr>
          <a:xfrm>
            <a:off x="8515238" y="32213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 name="Google Shape;2411;p4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031" name="Google Shape;1031;p22"/>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22"/>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22"/>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22"/>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2"/>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22"/>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7" name="Google Shape;1037;p2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47" name="Google Shape;1447;p3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48" name="Google Shape;1448;p3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8" r:id="rId6"/>
    <p:sldLayoutId id="2147483678" r:id="rId7"/>
    <p:sldLayoutId id="2147483679" r:id="rId8"/>
    <p:sldLayoutId id="2147483680" r:id="rId9"/>
    <p:sldLayoutId id="2147483686" r:id="rId10"/>
    <p:sldLayoutId id="2147483695" r:id="rId11"/>
    <p:sldLayoutId id="2147483697" r:id="rId12"/>
    <p:sldLayoutId id="2147483698" r:id="rId13"/>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mailto:ctcompany@gmail.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59069202"/>
              </p:ext>
            </p:extLst>
          </p:nvPr>
        </p:nvGraphicFramePr>
        <p:xfrm>
          <a:off x="696228" y="292689"/>
          <a:ext cx="7712075" cy="3120019"/>
        </p:xfrm>
        <a:graphic>
          <a:graphicData uri="http://schemas.openxmlformats.org/drawingml/2006/table">
            <a:tbl>
              <a:tblPr firstRow="1" firstCol="1" lastRow="1" lastCol="1" bandRow="1" bandCol="1">
                <a:tableStyleId>{80B5CDC6-FF2D-4A5C-9FF7-FA770A13A8F3}</a:tableStyleId>
              </a:tblPr>
              <a:tblGrid>
                <a:gridCol w="1711304">
                  <a:extLst>
                    <a:ext uri="{9D8B030D-6E8A-4147-A177-3AD203B41FA5}">
                      <a16:colId xmlns:a16="http://schemas.microsoft.com/office/drawing/2014/main" val="3807969895"/>
                    </a:ext>
                  </a:extLst>
                </a:gridCol>
                <a:gridCol w="1932081">
                  <a:extLst>
                    <a:ext uri="{9D8B030D-6E8A-4147-A177-3AD203B41FA5}">
                      <a16:colId xmlns:a16="http://schemas.microsoft.com/office/drawing/2014/main" val="3189625364"/>
                    </a:ext>
                  </a:extLst>
                </a:gridCol>
                <a:gridCol w="1975228">
                  <a:extLst>
                    <a:ext uri="{9D8B030D-6E8A-4147-A177-3AD203B41FA5}">
                      <a16:colId xmlns:a16="http://schemas.microsoft.com/office/drawing/2014/main" val="552712737"/>
                    </a:ext>
                  </a:extLst>
                </a:gridCol>
                <a:gridCol w="2093462">
                  <a:extLst>
                    <a:ext uri="{9D8B030D-6E8A-4147-A177-3AD203B41FA5}">
                      <a16:colId xmlns:a16="http://schemas.microsoft.com/office/drawing/2014/main" val="1629973992"/>
                    </a:ext>
                  </a:extLst>
                </a:gridCol>
              </a:tblGrid>
              <a:tr h="338450">
                <a:tc>
                  <a:txBody>
                    <a:bodyPr/>
                    <a:lstStyle/>
                    <a:p>
                      <a:pPr marL="69850">
                        <a:spcBef>
                          <a:spcPts val="750"/>
                        </a:spcBef>
                        <a:spcAft>
                          <a:spcPts val="0"/>
                        </a:spcAft>
                      </a:pPr>
                      <a:r>
                        <a:rPr lang="en-US" sz="1100">
                          <a:effectLst/>
                        </a:rPr>
                        <a:t>Qualification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3">
                  <a:txBody>
                    <a:bodyPr/>
                    <a:lstStyle/>
                    <a:p>
                      <a:pPr marL="66675">
                        <a:spcBef>
                          <a:spcPts val="750"/>
                        </a:spcBef>
                        <a:spcAft>
                          <a:spcPts val="0"/>
                        </a:spcAft>
                      </a:pPr>
                      <a:r>
                        <a:rPr lang="en-US" sz="1100">
                          <a:effectLst/>
                        </a:rPr>
                        <a:t>BTEC</a:t>
                      </a:r>
                      <a:r>
                        <a:rPr lang="en-US" sz="1100" spc="-10">
                          <a:effectLst/>
                        </a:rPr>
                        <a:t> </a:t>
                      </a:r>
                      <a:r>
                        <a:rPr lang="en-US" sz="1100">
                          <a:effectLst/>
                        </a:rPr>
                        <a:t>Level</a:t>
                      </a:r>
                      <a:r>
                        <a:rPr lang="en-US" sz="1100" spc="-25">
                          <a:effectLst/>
                        </a:rPr>
                        <a:t> </a:t>
                      </a:r>
                      <a:r>
                        <a:rPr lang="en-US" sz="1100">
                          <a:effectLst/>
                        </a:rPr>
                        <a:t>5 HND</a:t>
                      </a:r>
                      <a:r>
                        <a:rPr lang="en-US" sz="1100" spc="-10">
                          <a:effectLst/>
                        </a:rPr>
                        <a:t> </a:t>
                      </a:r>
                      <a:r>
                        <a:rPr lang="en-US" sz="1100">
                          <a:effectLst/>
                        </a:rPr>
                        <a:t>Diploma in Computing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287925"/>
                  </a:ext>
                </a:extLst>
              </a:tr>
              <a:tr h="349097">
                <a:tc>
                  <a:txBody>
                    <a:bodyPr/>
                    <a:lstStyle/>
                    <a:p>
                      <a:pPr marL="69850">
                        <a:spcBef>
                          <a:spcPts val="795"/>
                        </a:spcBef>
                        <a:spcAft>
                          <a:spcPts val="0"/>
                        </a:spcAft>
                      </a:pPr>
                      <a:r>
                        <a:rPr lang="en-US" sz="1100">
                          <a:effectLst/>
                        </a:rPr>
                        <a:t>Unit</a:t>
                      </a:r>
                      <a:r>
                        <a:rPr lang="en-US" sz="1100" spc="-5">
                          <a:effectLst/>
                        </a:rPr>
                        <a:t> </a:t>
                      </a:r>
                      <a:r>
                        <a:rPr lang="en-US" sz="1100">
                          <a:effectLst/>
                        </a:rPr>
                        <a:t>number</a:t>
                      </a:r>
                      <a:r>
                        <a:rPr lang="en-US" sz="1100" spc="-35">
                          <a:effectLst/>
                        </a:rPr>
                        <a:t> </a:t>
                      </a:r>
                      <a:r>
                        <a:rPr lang="en-US" sz="1100">
                          <a:effectLst/>
                        </a:rPr>
                        <a:t>and</a:t>
                      </a:r>
                      <a:r>
                        <a:rPr lang="en-US" sz="1100" spc="-5">
                          <a:effectLst/>
                        </a:rPr>
                        <a:t> </a:t>
                      </a:r>
                      <a:r>
                        <a:rPr lang="en-US" sz="1100">
                          <a:effectLst/>
                        </a:rPr>
                        <a:t>title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3">
                  <a:txBody>
                    <a:bodyPr/>
                    <a:lstStyle/>
                    <a:p>
                      <a:pPr marL="66675">
                        <a:spcBef>
                          <a:spcPts val="775"/>
                        </a:spcBef>
                        <a:spcAft>
                          <a:spcPts val="0"/>
                        </a:spcAft>
                      </a:pPr>
                      <a:r>
                        <a:rPr lang="en-US" sz="1100" dirty="0">
                          <a:effectLst/>
                        </a:rPr>
                        <a:t>Unit</a:t>
                      </a:r>
                      <a:r>
                        <a:rPr lang="en-US" sz="1100" spc="-2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84577170"/>
                  </a:ext>
                </a:extLst>
              </a:tr>
              <a:tr h="339011">
                <a:tc>
                  <a:txBody>
                    <a:bodyPr/>
                    <a:lstStyle/>
                    <a:p>
                      <a:pPr marL="69850">
                        <a:spcBef>
                          <a:spcPts val="750"/>
                        </a:spcBef>
                        <a:spcAft>
                          <a:spcPts val="0"/>
                        </a:spcAft>
                      </a:pPr>
                      <a:r>
                        <a:rPr lang="en-US" sz="1100">
                          <a:effectLst/>
                        </a:rPr>
                        <a:t>Submission</a:t>
                      </a:r>
                      <a:r>
                        <a:rPr lang="en-US" sz="1100" spc="-5">
                          <a:effectLst/>
                        </a:rPr>
                        <a:t> </a:t>
                      </a:r>
                      <a:r>
                        <a:rPr lang="en-US" sz="1100">
                          <a:effectLst/>
                        </a:rPr>
                        <a:t>date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Aft>
                          <a:spcPts val="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750"/>
                        </a:spcBef>
                        <a:spcAft>
                          <a:spcPts val="0"/>
                        </a:spcAft>
                      </a:pPr>
                      <a:r>
                        <a:rPr lang="en-US" sz="1100">
                          <a:effectLst/>
                        </a:rPr>
                        <a:t>Date</a:t>
                      </a:r>
                      <a:r>
                        <a:rPr lang="en-US" sz="1100" spc="-15">
                          <a:effectLst/>
                        </a:rPr>
                        <a:t> </a:t>
                      </a:r>
                      <a:r>
                        <a:rPr lang="en-US" sz="1100">
                          <a:effectLst/>
                        </a:rPr>
                        <a:t>Received</a:t>
                      </a:r>
                      <a:r>
                        <a:rPr lang="en-US" sz="1100" spc="-20">
                          <a:effectLst/>
                        </a:rPr>
                        <a:t> 1</a:t>
                      </a:r>
                      <a:r>
                        <a:rPr lang="en-US" sz="1100">
                          <a:effectLst/>
                        </a:rPr>
                        <a:t>st</a:t>
                      </a:r>
                      <a:r>
                        <a:rPr lang="en-US" sz="1100" spc="-5">
                          <a:effectLst/>
                        </a:rPr>
                        <a:t> </a:t>
                      </a:r>
                      <a:r>
                        <a:rPr lang="en-US" sz="1100">
                          <a:effectLst/>
                        </a:rPr>
                        <a:t>submission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Aft>
                          <a:spcPts val="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5138414"/>
                  </a:ext>
                </a:extLst>
              </a:tr>
              <a:tr h="341252">
                <a:tc>
                  <a:txBody>
                    <a:bodyPr/>
                    <a:lstStyle/>
                    <a:p>
                      <a:pPr marL="69850">
                        <a:spcBef>
                          <a:spcPts val="750"/>
                        </a:spcBef>
                        <a:spcAft>
                          <a:spcPts val="0"/>
                        </a:spcAft>
                      </a:pPr>
                      <a:r>
                        <a:rPr lang="en-US" sz="1100">
                          <a:effectLst/>
                        </a:rPr>
                        <a:t>Re-submission</a:t>
                      </a:r>
                      <a:r>
                        <a:rPr lang="en-US" sz="1100" spc="-15">
                          <a:effectLst/>
                        </a:rPr>
                        <a:t> </a:t>
                      </a:r>
                      <a:r>
                        <a:rPr lang="en-US" sz="1100">
                          <a:effectLst/>
                        </a:rPr>
                        <a:t>Date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Aft>
                          <a:spcPts val="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750"/>
                        </a:spcBef>
                        <a:spcAft>
                          <a:spcPts val="0"/>
                        </a:spcAft>
                      </a:pPr>
                      <a:r>
                        <a:rPr lang="en-US" sz="1100">
                          <a:effectLst/>
                        </a:rPr>
                        <a:t>Date</a:t>
                      </a:r>
                      <a:r>
                        <a:rPr lang="en-US" sz="1100" spc="-15">
                          <a:effectLst/>
                        </a:rPr>
                        <a:t> </a:t>
                      </a:r>
                      <a:r>
                        <a:rPr lang="en-US" sz="1100">
                          <a:effectLst/>
                        </a:rPr>
                        <a:t>Received</a:t>
                      </a:r>
                      <a:r>
                        <a:rPr lang="en-US" sz="1100" spc="-5">
                          <a:effectLst/>
                        </a:rPr>
                        <a:t> </a:t>
                      </a:r>
                      <a:r>
                        <a:rPr lang="en-US" sz="1100">
                          <a:effectLst/>
                        </a:rPr>
                        <a:t>2nd</a:t>
                      </a:r>
                      <a:r>
                        <a:rPr lang="en-US" sz="1100" spc="-10">
                          <a:effectLst/>
                        </a:rPr>
                        <a:t> </a:t>
                      </a:r>
                      <a:r>
                        <a:rPr lang="en-US" sz="1100">
                          <a:effectLst/>
                        </a:rPr>
                        <a:t>submission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Aft>
                          <a:spcPts val="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50388239"/>
                  </a:ext>
                </a:extLst>
              </a:tr>
              <a:tr h="338450">
                <a:tc>
                  <a:txBody>
                    <a:bodyPr/>
                    <a:lstStyle/>
                    <a:p>
                      <a:pPr marL="69850">
                        <a:spcBef>
                          <a:spcPts val="750"/>
                        </a:spcBef>
                        <a:spcAft>
                          <a:spcPts val="0"/>
                        </a:spcAft>
                      </a:pPr>
                      <a:r>
                        <a:rPr lang="en-US" sz="1100">
                          <a:effectLst/>
                        </a:rPr>
                        <a:t>Student</a:t>
                      </a:r>
                      <a:r>
                        <a:rPr lang="en-US" sz="1100" spc="-15">
                          <a:effectLst/>
                        </a:rPr>
                        <a:t> </a:t>
                      </a:r>
                      <a:r>
                        <a:rPr lang="en-US" sz="1100">
                          <a:effectLst/>
                        </a:rPr>
                        <a:t>Name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spcBef>
                          <a:spcPts val="725"/>
                        </a:spcBef>
                        <a:spcAft>
                          <a:spcPts val="0"/>
                        </a:spcAft>
                      </a:pPr>
                      <a:r>
                        <a:rPr lang="en-US" sz="1100">
                          <a:effectLst/>
                        </a:rPr>
                        <a:t>Huynh Ngoc Hoang Trinh</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750"/>
                        </a:spcBef>
                        <a:spcAft>
                          <a:spcPts val="0"/>
                        </a:spcAft>
                      </a:pPr>
                      <a:r>
                        <a:rPr lang="en-US" sz="1100">
                          <a:effectLst/>
                        </a:rPr>
                        <a:t>Student</a:t>
                      </a:r>
                      <a:r>
                        <a:rPr lang="en-US" sz="1100" spc="-15">
                          <a:effectLst/>
                        </a:rPr>
                        <a:t> </a:t>
                      </a:r>
                      <a:r>
                        <a:rPr lang="en-US" sz="1100">
                          <a:effectLst/>
                        </a:rPr>
                        <a:t>ID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spcBef>
                          <a:spcPts val="725"/>
                        </a:spcBef>
                        <a:spcAft>
                          <a:spcPts val="0"/>
                        </a:spcAft>
                      </a:pPr>
                      <a:r>
                        <a:rPr lang="en-US" sz="1100">
                          <a:effectLst/>
                        </a:rPr>
                        <a:t>GCD201598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09185700"/>
                  </a:ext>
                </a:extLst>
              </a:tr>
              <a:tr h="389442">
                <a:tc>
                  <a:txBody>
                    <a:bodyPr/>
                    <a:lstStyle/>
                    <a:p>
                      <a:pPr marL="69850">
                        <a:spcBef>
                          <a:spcPts val="990"/>
                        </a:spcBef>
                        <a:spcAft>
                          <a:spcPts val="0"/>
                        </a:spcAft>
                      </a:pPr>
                      <a:r>
                        <a:rPr lang="en-US" sz="1100">
                          <a:effectLst/>
                        </a:rPr>
                        <a:t>Class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spcBef>
                          <a:spcPts val="965"/>
                        </a:spcBef>
                        <a:spcAft>
                          <a:spcPts val="0"/>
                        </a:spcAft>
                      </a:pPr>
                      <a:r>
                        <a:rPr lang="en-US" sz="1100">
                          <a:effectLst/>
                        </a:rPr>
                        <a:t>GCD1102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990"/>
                        </a:spcBef>
                        <a:spcAft>
                          <a:spcPts val="0"/>
                        </a:spcAft>
                      </a:pPr>
                      <a:r>
                        <a:rPr lang="en-US" sz="1100">
                          <a:effectLst/>
                        </a:rPr>
                        <a:t>Assessor</a:t>
                      </a:r>
                      <a:r>
                        <a:rPr lang="en-US" sz="1100" spc="-40">
                          <a:effectLst/>
                        </a:rPr>
                        <a:t> </a:t>
                      </a:r>
                      <a:r>
                        <a:rPr lang="en-US" sz="1100">
                          <a:effectLst/>
                        </a:rPr>
                        <a:t>name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7950">
                        <a:spcBef>
                          <a:spcPts val="965"/>
                        </a:spcBef>
                        <a:spcAft>
                          <a:spcPts val="0"/>
                        </a:spcAft>
                      </a:pPr>
                      <a:r>
                        <a:rPr lang="en-US" sz="1100">
                          <a:effectLst/>
                        </a:rPr>
                        <a:t>Nguyen</a:t>
                      </a:r>
                      <a:r>
                        <a:rPr lang="en-US" sz="1100" spc="-20">
                          <a:effectLst/>
                        </a:rPr>
                        <a:t> </a:t>
                      </a:r>
                      <a:r>
                        <a:rPr lang="en-US" sz="1100">
                          <a:effectLst/>
                        </a:rPr>
                        <a:t>Si</a:t>
                      </a:r>
                      <a:r>
                        <a:rPr lang="en-US" sz="1100" spc="-40">
                          <a:effectLst/>
                        </a:rPr>
                        <a:t> </a:t>
                      </a:r>
                      <a:r>
                        <a:rPr lang="en-US" sz="1100">
                          <a:effectLst/>
                        </a:rPr>
                        <a:t>Thin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29959492"/>
                  </a:ext>
                </a:extLst>
              </a:tr>
              <a:tr h="690910">
                <a:tc gridSpan="4">
                  <a:txBody>
                    <a:bodyPr/>
                    <a:lstStyle/>
                    <a:p>
                      <a:pPr marL="69850">
                        <a:spcBef>
                          <a:spcPts val="510"/>
                        </a:spcBef>
                        <a:spcAft>
                          <a:spcPts val="0"/>
                        </a:spcAft>
                      </a:pPr>
                      <a:r>
                        <a:rPr lang="en-US" sz="1100">
                          <a:effectLst/>
                        </a:rPr>
                        <a:t>Student</a:t>
                      </a:r>
                      <a:r>
                        <a:rPr lang="en-US" sz="1100" spc="-35">
                          <a:effectLst/>
                        </a:rPr>
                        <a:t> </a:t>
                      </a:r>
                      <a:r>
                        <a:rPr lang="en-US" sz="1100">
                          <a:effectLst/>
                        </a:rPr>
                        <a:t>declaration</a:t>
                      </a:r>
                      <a:endParaRPr lang="en-US" sz="1000">
                        <a:effectLst/>
                      </a:endParaRPr>
                    </a:p>
                    <a:p>
                      <a:pPr marL="69850">
                        <a:lnSpc>
                          <a:spcPct val="107000"/>
                        </a:lnSpc>
                        <a:spcBef>
                          <a:spcPts val="735"/>
                        </a:spcBef>
                        <a:spcAft>
                          <a:spcPts val="0"/>
                        </a:spcAft>
                      </a:pPr>
                      <a:r>
                        <a:rPr lang="en-US" sz="1100">
                          <a:effectLst/>
                        </a:rPr>
                        <a:t>I certify</a:t>
                      </a:r>
                      <a:r>
                        <a:rPr lang="en-US" sz="1100" spc="-50">
                          <a:effectLst/>
                        </a:rPr>
                        <a:t> </a:t>
                      </a:r>
                      <a:r>
                        <a:rPr lang="en-US" sz="1100">
                          <a:effectLst/>
                        </a:rPr>
                        <a:t>that the</a:t>
                      </a:r>
                      <a:r>
                        <a:rPr lang="en-US" sz="1100" spc="-5">
                          <a:effectLst/>
                        </a:rPr>
                        <a:t> </a:t>
                      </a:r>
                      <a:r>
                        <a:rPr lang="en-US" sz="1100">
                          <a:effectLst/>
                        </a:rPr>
                        <a:t>assignment</a:t>
                      </a:r>
                      <a:r>
                        <a:rPr lang="en-US" sz="1100" spc="25">
                          <a:effectLst/>
                        </a:rPr>
                        <a:t> </a:t>
                      </a:r>
                      <a:r>
                        <a:rPr lang="en-US" sz="1100">
                          <a:effectLst/>
                        </a:rPr>
                        <a:t>submission</a:t>
                      </a:r>
                      <a:r>
                        <a:rPr lang="en-US" sz="1100" spc="-5">
                          <a:effectLst/>
                        </a:rPr>
                        <a:t> </a:t>
                      </a:r>
                      <a:r>
                        <a:rPr lang="en-US" sz="1100">
                          <a:effectLst/>
                        </a:rPr>
                        <a:t>is</a:t>
                      </a:r>
                      <a:r>
                        <a:rPr lang="en-US" sz="1100" spc="-10">
                          <a:effectLst/>
                        </a:rPr>
                        <a:t> </a:t>
                      </a:r>
                      <a:r>
                        <a:rPr lang="en-US" sz="1100">
                          <a:effectLst/>
                        </a:rPr>
                        <a:t>entirely</a:t>
                      </a:r>
                      <a:r>
                        <a:rPr lang="en-US" sz="1100" spc="-25">
                          <a:effectLst/>
                        </a:rPr>
                        <a:t> </a:t>
                      </a:r>
                      <a:r>
                        <a:rPr lang="en-US" sz="1100">
                          <a:effectLst/>
                        </a:rPr>
                        <a:t>my</a:t>
                      </a:r>
                      <a:r>
                        <a:rPr lang="en-US" sz="1100" spc="-45">
                          <a:effectLst/>
                        </a:rPr>
                        <a:t> </a:t>
                      </a:r>
                      <a:r>
                        <a:rPr lang="en-US" sz="1100">
                          <a:effectLst/>
                        </a:rPr>
                        <a:t>own</a:t>
                      </a:r>
                      <a:r>
                        <a:rPr lang="en-US" sz="1100" spc="-30">
                          <a:effectLst/>
                        </a:rPr>
                        <a:t> </a:t>
                      </a:r>
                      <a:r>
                        <a:rPr lang="en-US" sz="1100">
                          <a:effectLst/>
                        </a:rPr>
                        <a:t>work and I</a:t>
                      </a:r>
                      <a:r>
                        <a:rPr lang="en-US" sz="1100" spc="5">
                          <a:effectLst/>
                        </a:rPr>
                        <a:t> </a:t>
                      </a:r>
                      <a:r>
                        <a:rPr lang="en-US" sz="1100">
                          <a:effectLst/>
                        </a:rPr>
                        <a:t>fully</a:t>
                      </a:r>
                      <a:r>
                        <a:rPr lang="en-US" sz="1100" spc="-25">
                          <a:effectLst/>
                        </a:rPr>
                        <a:t> </a:t>
                      </a:r>
                      <a:r>
                        <a:rPr lang="en-US" sz="1100">
                          <a:effectLst/>
                        </a:rPr>
                        <a:t>understand</a:t>
                      </a:r>
                      <a:r>
                        <a:rPr lang="en-US" sz="1100" spc="-5">
                          <a:effectLst/>
                        </a:rPr>
                        <a:t> </a:t>
                      </a:r>
                      <a:r>
                        <a:rPr lang="en-US" sz="1100">
                          <a:effectLst/>
                        </a:rPr>
                        <a:t>the</a:t>
                      </a:r>
                      <a:r>
                        <a:rPr lang="en-US" sz="1100" spc="-5">
                          <a:effectLst/>
                        </a:rPr>
                        <a:t> </a:t>
                      </a:r>
                      <a:r>
                        <a:rPr lang="en-US" sz="1100">
                          <a:effectLst/>
                        </a:rPr>
                        <a:t>consequences</a:t>
                      </a:r>
                      <a:r>
                        <a:rPr lang="en-US" sz="1100" spc="-10">
                          <a:effectLst/>
                        </a:rPr>
                        <a:t> </a:t>
                      </a:r>
                      <a:r>
                        <a:rPr lang="en-US" sz="1100">
                          <a:effectLst/>
                        </a:rPr>
                        <a:t>of</a:t>
                      </a:r>
                      <a:r>
                        <a:rPr lang="en-US" sz="1100" spc="-40">
                          <a:effectLst/>
                        </a:rPr>
                        <a:t> </a:t>
                      </a:r>
                      <a:r>
                        <a:rPr lang="en-US" sz="1100">
                          <a:effectLst/>
                        </a:rPr>
                        <a:t>plagiarism.</a:t>
                      </a:r>
                      <a:r>
                        <a:rPr lang="en-US" sz="1100" spc="10">
                          <a:effectLst/>
                        </a:rPr>
                        <a:t> </a:t>
                      </a:r>
                      <a:r>
                        <a:rPr lang="en-US" sz="1100">
                          <a:effectLst/>
                        </a:rPr>
                        <a:t>I</a:t>
                      </a:r>
                      <a:r>
                        <a:rPr lang="en-US" sz="1100" spc="5">
                          <a:effectLst/>
                        </a:rPr>
                        <a:t> </a:t>
                      </a:r>
                      <a:r>
                        <a:rPr lang="en-US" sz="1100">
                          <a:effectLst/>
                        </a:rPr>
                        <a:t>understand</a:t>
                      </a:r>
                      <a:r>
                        <a:rPr lang="en-US" sz="1100" spc="-5">
                          <a:effectLst/>
                        </a:rPr>
                        <a:t> </a:t>
                      </a:r>
                      <a:r>
                        <a:rPr lang="en-US" sz="1100">
                          <a:effectLst/>
                        </a:rPr>
                        <a:t>that</a:t>
                      </a:r>
                      <a:r>
                        <a:rPr lang="en-US" sz="1100" spc="-285">
                          <a:effectLst/>
                        </a:rPr>
                        <a:t> </a:t>
                      </a:r>
                      <a:r>
                        <a:rPr lang="en-US" sz="1100">
                          <a:effectLst/>
                        </a:rPr>
                        <a:t>making</a:t>
                      </a:r>
                      <a:r>
                        <a:rPr lang="en-US" sz="1100" spc="5">
                          <a:effectLst/>
                        </a:rPr>
                        <a:t> </a:t>
                      </a:r>
                      <a:r>
                        <a:rPr lang="en-US" sz="1100">
                          <a:effectLst/>
                        </a:rPr>
                        <a:t>a</a:t>
                      </a:r>
                      <a:r>
                        <a:rPr lang="en-US" sz="1100" spc="30">
                          <a:effectLst/>
                        </a:rPr>
                        <a:t> </a:t>
                      </a:r>
                      <a:r>
                        <a:rPr lang="en-US" sz="1100">
                          <a:effectLst/>
                        </a:rPr>
                        <a:t>false</a:t>
                      </a:r>
                      <a:r>
                        <a:rPr lang="en-US" sz="1100" spc="5">
                          <a:effectLst/>
                        </a:rPr>
                        <a:t> </a:t>
                      </a:r>
                      <a:r>
                        <a:rPr lang="en-US" sz="1100">
                          <a:effectLst/>
                        </a:rPr>
                        <a:t>declaration</a:t>
                      </a:r>
                      <a:r>
                        <a:rPr lang="en-US" sz="1100" spc="10">
                          <a:effectLst/>
                        </a:rPr>
                        <a:t> </a:t>
                      </a:r>
                      <a:r>
                        <a:rPr lang="en-US" sz="1100">
                          <a:effectLst/>
                        </a:rPr>
                        <a:t>is</a:t>
                      </a:r>
                      <a:r>
                        <a:rPr lang="en-US" sz="1100" spc="-5">
                          <a:effectLst/>
                        </a:rPr>
                        <a:t> </a:t>
                      </a:r>
                      <a:r>
                        <a:rPr lang="en-US" sz="1100">
                          <a:effectLst/>
                        </a:rPr>
                        <a:t>a</a:t>
                      </a:r>
                      <a:r>
                        <a:rPr lang="en-US" sz="1100" spc="30">
                          <a:effectLst/>
                        </a:rPr>
                        <a:t> </a:t>
                      </a:r>
                      <a:r>
                        <a:rPr lang="en-US" sz="1100">
                          <a:effectLst/>
                        </a:rPr>
                        <a:t>form</a:t>
                      </a:r>
                      <a:r>
                        <a:rPr lang="en-US" sz="1100" spc="-35">
                          <a:effectLst/>
                        </a:rPr>
                        <a:t> </a:t>
                      </a:r>
                      <a:r>
                        <a:rPr lang="en-US" sz="1100">
                          <a:effectLst/>
                        </a:rPr>
                        <a:t>of</a:t>
                      </a:r>
                      <a:r>
                        <a:rPr lang="en-US" sz="1100" spc="-5">
                          <a:effectLst/>
                        </a:rPr>
                        <a:t> </a:t>
                      </a:r>
                      <a:r>
                        <a:rPr lang="en-US" sz="1100">
                          <a:effectLst/>
                        </a:rPr>
                        <a:t>malpractice.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66915"/>
                  </a:ext>
                </a:extLst>
              </a:tr>
              <a:tr h="333407">
                <a:tc gridSpan="2">
                  <a:txBody>
                    <a:bodyPr/>
                    <a:lstStyle/>
                    <a:p>
                      <a:pPr>
                        <a:spcAft>
                          <a:spcPts val="0"/>
                        </a:spcAft>
                      </a:pPr>
                      <a:r>
                        <a:rPr lang="en-US" sz="110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a:txBody>
                    <a:bodyPr/>
                    <a:lstStyle/>
                    <a:p>
                      <a:pPr marL="69215">
                        <a:spcBef>
                          <a:spcPts val="730"/>
                        </a:spcBef>
                        <a:spcAft>
                          <a:spcPts val="0"/>
                        </a:spcAft>
                      </a:pPr>
                      <a:r>
                        <a:rPr lang="en-US" sz="1100">
                          <a:effectLst/>
                        </a:rPr>
                        <a:t>Student’s</a:t>
                      </a:r>
                      <a:r>
                        <a:rPr lang="en-US" sz="1100" spc="-30">
                          <a:effectLst/>
                        </a:rPr>
                        <a:t> </a:t>
                      </a:r>
                      <a:r>
                        <a:rPr lang="en-US" sz="1100">
                          <a:effectLst/>
                        </a:rPr>
                        <a:t>signature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5410">
                        <a:spcBef>
                          <a:spcPts val="705"/>
                        </a:spcBef>
                        <a:spcAft>
                          <a:spcPts val="0"/>
                        </a:spcAft>
                      </a:pPr>
                      <a:r>
                        <a:rPr lang="en-US" sz="110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593415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99145988"/>
              </p:ext>
            </p:extLst>
          </p:nvPr>
        </p:nvGraphicFramePr>
        <p:xfrm>
          <a:off x="696228" y="4151291"/>
          <a:ext cx="5092700" cy="389255"/>
        </p:xfrm>
        <a:graphic>
          <a:graphicData uri="http://schemas.openxmlformats.org/drawingml/2006/table">
            <a:tbl>
              <a:tblPr firstRow="1" firstCol="1" lastRow="1" lastCol="1" bandRow="1" bandCol="1">
                <a:tableStyleId>{80B5CDC6-FF2D-4A5C-9FF7-FA770A13A8F3}</a:tableStyleId>
              </a:tblPr>
              <a:tblGrid>
                <a:gridCol w="1018540">
                  <a:extLst>
                    <a:ext uri="{9D8B030D-6E8A-4147-A177-3AD203B41FA5}">
                      <a16:colId xmlns:a16="http://schemas.microsoft.com/office/drawing/2014/main" val="810885429"/>
                    </a:ext>
                  </a:extLst>
                </a:gridCol>
                <a:gridCol w="1018540">
                  <a:extLst>
                    <a:ext uri="{9D8B030D-6E8A-4147-A177-3AD203B41FA5}">
                      <a16:colId xmlns:a16="http://schemas.microsoft.com/office/drawing/2014/main" val="4159501125"/>
                    </a:ext>
                  </a:extLst>
                </a:gridCol>
                <a:gridCol w="1018540">
                  <a:extLst>
                    <a:ext uri="{9D8B030D-6E8A-4147-A177-3AD203B41FA5}">
                      <a16:colId xmlns:a16="http://schemas.microsoft.com/office/drawing/2014/main" val="475619569"/>
                    </a:ext>
                  </a:extLst>
                </a:gridCol>
                <a:gridCol w="1018540">
                  <a:extLst>
                    <a:ext uri="{9D8B030D-6E8A-4147-A177-3AD203B41FA5}">
                      <a16:colId xmlns:a16="http://schemas.microsoft.com/office/drawing/2014/main" val="1044519837"/>
                    </a:ext>
                  </a:extLst>
                </a:gridCol>
                <a:gridCol w="1018540">
                  <a:extLst>
                    <a:ext uri="{9D8B030D-6E8A-4147-A177-3AD203B41FA5}">
                      <a16:colId xmlns:a16="http://schemas.microsoft.com/office/drawing/2014/main" val="3792569587"/>
                    </a:ext>
                  </a:extLst>
                </a:gridCol>
              </a:tblGrid>
              <a:tr h="188595">
                <a:tc>
                  <a:txBody>
                    <a:bodyPr/>
                    <a:lstStyle/>
                    <a:p>
                      <a:pPr marL="387985" marR="379730" algn="ctr">
                        <a:lnSpc>
                          <a:spcPts val="1340"/>
                        </a:lnSpc>
                        <a:spcAft>
                          <a:spcPts val="0"/>
                        </a:spcAft>
                      </a:pPr>
                      <a:r>
                        <a:rPr lang="en-US" sz="1200">
                          <a:effectLst/>
                        </a:rPr>
                        <a:t>P1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7985" marR="386080" algn="ctr">
                        <a:lnSpc>
                          <a:spcPts val="1340"/>
                        </a:lnSpc>
                        <a:spcAft>
                          <a:spcPts val="0"/>
                        </a:spcAft>
                      </a:pPr>
                      <a:r>
                        <a:rPr lang="en-US" sz="1200">
                          <a:effectLst/>
                        </a:rPr>
                        <a:t>P2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7985" marR="386715" algn="ctr">
                        <a:lnSpc>
                          <a:spcPts val="1340"/>
                        </a:lnSpc>
                        <a:spcAft>
                          <a:spcPts val="0"/>
                        </a:spcAft>
                      </a:pPr>
                      <a:r>
                        <a:rPr lang="en-US" sz="1200">
                          <a:effectLst/>
                        </a:rPr>
                        <a:t>M1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7985" marR="386715" algn="ctr">
                        <a:lnSpc>
                          <a:spcPts val="1340"/>
                        </a:lnSpc>
                        <a:spcAft>
                          <a:spcPts val="0"/>
                        </a:spcAft>
                      </a:pPr>
                      <a:r>
                        <a:rPr lang="en-US" sz="1200">
                          <a:effectLst/>
                        </a:rPr>
                        <a:t>M2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7350" marR="386715" algn="ctr">
                        <a:lnSpc>
                          <a:spcPts val="1340"/>
                        </a:lnSpc>
                        <a:spcAft>
                          <a:spcPts val="0"/>
                        </a:spcAft>
                      </a:pPr>
                      <a:r>
                        <a:rPr lang="en-US" sz="1200">
                          <a:effectLst/>
                        </a:rPr>
                        <a:t>D1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00329340"/>
                  </a:ext>
                </a:extLst>
              </a:tr>
              <a:tr h="200660">
                <a:tc>
                  <a:txBody>
                    <a:bodyPr/>
                    <a:lstStyle/>
                    <a:p>
                      <a:pPr>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Aft>
                          <a:spcPts val="0"/>
                        </a:spcAft>
                      </a:pPr>
                      <a:r>
                        <a:rPr lang="en-US" sz="12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25471779"/>
                  </a:ext>
                </a:extLst>
              </a:tr>
            </a:tbl>
          </a:graphicData>
        </a:graphic>
      </p:graphicFrame>
    </p:spTree>
    <p:extLst>
      <p:ext uri="{BB962C8B-B14F-4D97-AF65-F5344CB8AC3E}">
        <p14:creationId xmlns:p14="http://schemas.microsoft.com/office/powerpoint/2010/main" val="145012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800" y="853440"/>
            <a:ext cx="6294120" cy="640080"/>
          </a:xfrm>
        </p:spPr>
        <p:txBody>
          <a:bodyPr/>
          <a:lstStyle/>
          <a:p>
            <a:r>
              <a:rPr lang="en-US" dirty="0" smtClean="0"/>
              <a:t>Disadvantages of ESS</a:t>
            </a:r>
            <a:endParaRPr lang="en-US" dirty="0"/>
          </a:p>
        </p:txBody>
      </p:sp>
      <p:sp>
        <p:nvSpPr>
          <p:cNvPr id="3" name="Subtitle 2"/>
          <p:cNvSpPr>
            <a:spLocks noGrp="1"/>
          </p:cNvSpPr>
          <p:nvPr>
            <p:ph type="subTitle" idx="1"/>
          </p:nvPr>
        </p:nvSpPr>
        <p:spPr>
          <a:xfrm>
            <a:off x="803350" y="1386840"/>
            <a:ext cx="7959650" cy="2427169"/>
          </a:xfrm>
        </p:spPr>
        <p:txBody>
          <a:bodyPr/>
          <a:lstStyle/>
          <a:p>
            <a:pPr lvl="0" fontAlgn="base">
              <a:buFont typeface="Arial" panose="020B0604020202020204" pitchFamily="34" charset="0"/>
              <a:buChar char="•"/>
            </a:pPr>
            <a:r>
              <a:rPr lang="en-US" dirty="0"/>
              <a:t>Functions are limited </a:t>
            </a:r>
          </a:p>
          <a:p>
            <a:r>
              <a:rPr lang="en-US" dirty="0"/>
              <a:t> </a:t>
            </a:r>
          </a:p>
          <a:p>
            <a:pPr lvl="0" fontAlgn="base">
              <a:buFont typeface="Arial" panose="020B0604020202020204" pitchFamily="34" charset="0"/>
              <a:buChar char="•"/>
            </a:pPr>
            <a:r>
              <a:rPr lang="en-US" dirty="0"/>
              <a:t>Very tough to quantify benefits </a:t>
            </a:r>
          </a:p>
          <a:p>
            <a:r>
              <a:rPr lang="en-US" dirty="0"/>
              <a:t> </a:t>
            </a:r>
          </a:p>
          <a:p>
            <a:pPr lvl="0" fontAlgn="base">
              <a:buFont typeface="Arial" panose="020B0604020202020204" pitchFamily="34" charset="0"/>
              <a:buChar char="•"/>
            </a:pPr>
            <a:r>
              <a:rPr lang="en-US" dirty="0"/>
              <a:t>Executive may encounter information overload System may become slow </a:t>
            </a:r>
          </a:p>
          <a:p>
            <a:r>
              <a:rPr lang="en-US" dirty="0"/>
              <a:t> </a:t>
            </a:r>
          </a:p>
          <a:p>
            <a:pPr lvl="0" fontAlgn="base">
              <a:buFont typeface="Arial" panose="020B0604020202020204" pitchFamily="34" charset="0"/>
              <a:buChar char="•"/>
            </a:pPr>
            <a:r>
              <a:rPr lang="en-US" dirty="0"/>
              <a:t>Difficult to keep current data  </a:t>
            </a:r>
          </a:p>
          <a:p>
            <a:r>
              <a:rPr lang="en-US" dirty="0"/>
              <a:t> </a:t>
            </a:r>
          </a:p>
          <a:p>
            <a:pPr lvl="0" fontAlgn="base">
              <a:buFont typeface="Arial" panose="020B0604020202020204" pitchFamily="34" charset="0"/>
              <a:buChar char="•"/>
            </a:pPr>
            <a:r>
              <a:rPr lang="en-US" dirty="0"/>
              <a:t>May lead to less reliable and insecure data </a:t>
            </a:r>
          </a:p>
          <a:p>
            <a:r>
              <a:rPr lang="en-US" dirty="0"/>
              <a:t> </a:t>
            </a:r>
          </a:p>
          <a:p>
            <a:pPr lvl="0" fontAlgn="base">
              <a:buFont typeface="Arial" panose="020B0604020202020204" pitchFamily="34" charset="0"/>
              <a:buChar char="•"/>
            </a:pPr>
            <a:r>
              <a:rPr lang="en-US" dirty="0"/>
              <a:t>Highly expensive for small company </a:t>
            </a:r>
          </a:p>
          <a:p>
            <a:endParaRPr lang="en-US" dirty="0"/>
          </a:p>
        </p:txBody>
      </p:sp>
    </p:spTree>
    <p:extLst>
      <p:ext uri="{BB962C8B-B14F-4D97-AF65-F5344CB8AC3E}">
        <p14:creationId xmlns:p14="http://schemas.microsoft.com/office/powerpoint/2010/main" val="2566798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838200"/>
            <a:ext cx="6096000" cy="1143000"/>
          </a:xfrm>
        </p:spPr>
        <p:txBody>
          <a:bodyPr/>
          <a:lstStyle/>
          <a:p>
            <a:r>
              <a:rPr lang="en-US" sz="3200" dirty="0"/>
              <a:t>Management Information System </a:t>
            </a:r>
          </a:p>
        </p:txBody>
      </p:sp>
      <p:sp>
        <p:nvSpPr>
          <p:cNvPr id="3" name="Subtitle 2"/>
          <p:cNvSpPr>
            <a:spLocks noGrp="1"/>
          </p:cNvSpPr>
          <p:nvPr>
            <p:ph type="subTitle" idx="1"/>
          </p:nvPr>
        </p:nvSpPr>
        <p:spPr>
          <a:xfrm>
            <a:off x="803350" y="1981200"/>
            <a:ext cx="8218730" cy="1832809"/>
          </a:xfrm>
        </p:spPr>
        <p:txBody>
          <a:bodyPr/>
          <a:lstStyle/>
          <a:p>
            <a:r>
              <a:rPr lang="en-US" dirty="0"/>
              <a:t>Management information systems (MIS) have been used by </a:t>
            </a:r>
            <a:r>
              <a:rPr lang="en-US" dirty="0" smtClean="0"/>
              <a:t>modern</a:t>
            </a:r>
          </a:p>
          <a:p>
            <a:r>
              <a:rPr lang="en-US" dirty="0" smtClean="0"/>
              <a:t>corporations </a:t>
            </a:r>
            <a:r>
              <a:rPr lang="en-US" dirty="0"/>
              <a:t>to manage, order, organize, and manipulate the gigabytes </a:t>
            </a:r>
            <a:r>
              <a:rPr lang="en-US" dirty="0" smtClean="0"/>
              <a:t>and</a:t>
            </a:r>
          </a:p>
          <a:p>
            <a:r>
              <a:rPr lang="en-US" dirty="0" smtClean="0"/>
              <a:t>masses </a:t>
            </a:r>
            <a:r>
              <a:rPr lang="en-US" dirty="0"/>
              <a:t>of information </a:t>
            </a:r>
            <a:r>
              <a:rPr lang="en-US" dirty="0" smtClean="0"/>
              <a:t>generated </a:t>
            </a:r>
            <a:r>
              <a:rPr lang="en-US" dirty="0"/>
              <a:t>for numerous purposes. MIS assists firms </a:t>
            </a:r>
            <a:r>
              <a:rPr lang="en-US" dirty="0" smtClean="0"/>
              <a:t>in</a:t>
            </a:r>
          </a:p>
          <a:p>
            <a:r>
              <a:rPr lang="en-US" dirty="0" smtClean="0"/>
              <a:t>optimizing </a:t>
            </a:r>
            <a:r>
              <a:rPr lang="en-US" dirty="0"/>
              <a:t>business operations, meeting the information demands </a:t>
            </a:r>
            <a:r>
              <a:rPr lang="en-US" dirty="0" smtClean="0"/>
              <a:t>of employees </a:t>
            </a:r>
            <a:r>
              <a:rPr lang="en-US" dirty="0"/>
              <a:t>and other stakeholders, and making informed strategic decisions. However, funding allocation and monitoring concerns can have an impact on the effectiveness of MIS. </a:t>
            </a:r>
          </a:p>
          <a:p>
            <a:endParaRPr lang="en-US" dirty="0"/>
          </a:p>
        </p:txBody>
      </p:sp>
    </p:spTree>
    <p:extLst>
      <p:ext uri="{BB962C8B-B14F-4D97-AF65-F5344CB8AC3E}">
        <p14:creationId xmlns:p14="http://schemas.microsoft.com/office/powerpoint/2010/main" val="3386064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5120" y="716280"/>
            <a:ext cx="3505200" cy="1680236"/>
          </a:xfrm>
        </p:spPr>
        <p:txBody>
          <a:bodyPr/>
          <a:lstStyle/>
          <a:p>
            <a:r>
              <a:rPr lang="en-US" dirty="0" smtClean="0"/>
              <a:t>Advantages</a:t>
            </a:r>
            <a:endParaRPr lang="en-US" dirty="0"/>
          </a:p>
        </p:txBody>
      </p:sp>
      <p:sp>
        <p:nvSpPr>
          <p:cNvPr id="3" name="Subtitle 2"/>
          <p:cNvSpPr>
            <a:spLocks noGrp="1"/>
          </p:cNvSpPr>
          <p:nvPr>
            <p:ph type="subTitle" idx="1"/>
          </p:nvPr>
        </p:nvSpPr>
        <p:spPr>
          <a:xfrm>
            <a:off x="803350" y="1584960"/>
            <a:ext cx="4635900" cy="2229049"/>
          </a:xfrm>
        </p:spPr>
        <p:txBody>
          <a:bodyPr/>
          <a:lstStyle/>
          <a:p>
            <a:r>
              <a:rPr lang="en-US" b="1" dirty="0"/>
              <a:t>It helps with </a:t>
            </a:r>
            <a:r>
              <a:rPr lang="en-US" b="1" dirty="0" smtClean="0"/>
              <a:t>planning</a:t>
            </a:r>
          </a:p>
          <a:p>
            <a:endParaRPr lang="en-US" b="1" dirty="0" smtClean="0"/>
          </a:p>
          <a:p>
            <a:r>
              <a:rPr lang="en-US" b="1" dirty="0" smtClean="0"/>
              <a:t>Reduces </a:t>
            </a:r>
            <a:r>
              <a:rPr lang="en-US" b="1" dirty="0"/>
              <a:t>information </a:t>
            </a:r>
            <a:r>
              <a:rPr lang="en-US" b="1" dirty="0" smtClean="0"/>
              <a:t>overload</a:t>
            </a:r>
          </a:p>
          <a:p>
            <a:endParaRPr lang="en-US" b="1" dirty="0" smtClean="0"/>
          </a:p>
          <a:p>
            <a:r>
              <a:rPr lang="en-US" b="1" dirty="0"/>
              <a:t>MIS Encourages </a:t>
            </a:r>
            <a:r>
              <a:rPr lang="en-US" b="1" dirty="0" smtClean="0"/>
              <a:t>Decentralization</a:t>
            </a:r>
          </a:p>
          <a:p>
            <a:endParaRPr lang="en-US" b="1" dirty="0" smtClean="0"/>
          </a:p>
          <a:p>
            <a:r>
              <a:rPr lang="en-US" b="1" dirty="0"/>
              <a:t>It improves coordination</a:t>
            </a:r>
            <a:endParaRPr lang="en-US" dirty="0"/>
          </a:p>
        </p:txBody>
      </p:sp>
    </p:spTree>
    <p:extLst>
      <p:ext uri="{BB962C8B-B14F-4D97-AF65-F5344CB8AC3E}">
        <p14:creationId xmlns:p14="http://schemas.microsoft.com/office/powerpoint/2010/main" val="2622594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84120" y="792480"/>
            <a:ext cx="6050280" cy="1604036"/>
          </a:xfrm>
        </p:spPr>
        <p:txBody>
          <a:bodyPr/>
          <a:lstStyle/>
          <a:p>
            <a:r>
              <a:rPr lang="en-US" sz="3200" b="1" dirty="0"/>
              <a:t>Disadvantages</a:t>
            </a:r>
            <a:r>
              <a:rPr lang="en-US" b="1" i="1" dirty="0"/>
              <a:t> </a:t>
            </a:r>
            <a:br>
              <a:rPr lang="en-US" b="1" i="1" dirty="0"/>
            </a:br>
            <a:endParaRPr lang="en-US" dirty="0"/>
          </a:p>
        </p:txBody>
      </p:sp>
      <p:sp>
        <p:nvSpPr>
          <p:cNvPr id="3" name="Subtitle 2"/>
          <p:cNvSpPr>
            <a:spLocks noGrp="1"/>
          </p:cNvSpPr>
          <p:nvPr>
            <p:ph type="subTitle" idx="1"/>
          </p:nvPr>
        </p:nvSpPr>
        <p:spPr>
          <a:xfrm>
            <a:off x="803350" y="1569720"/>
            <a:ext cx="8066330" cy="2244289"/>
          </a:xfrm>
        </p:spPr>
        <p:txBody>
          <a:bodyPr/>
          <a:lstStyle/>
          <a:p>
            <a:pPr lvl="0" fontAlgn="base"/>
            <a:r>
              <a:rPr lang="en-US" dirty="0"/>
              <a:t>High sensitivity necessitates constant monitoring. </a:t>
            </a:r>
          </a:p>
          <a:p>
            <a:r>
              <a:rPr lang="en-US" dirty="0"/>
              <a:t> </a:t>
            </a:r>
          </a:p>
          <a:p>
            <a:pPr lvl="0" fontAlgn="base"/>
            <a:r>
              <a:rPr lang="en-US" dirty="0"/>
              <a:t>MIS budgeting is exceedingly complex. </a:t>
            </a:r>
          </a:p>
          <a:p>
            <a:r>
              <a:rPr lang="en-US" dirty="0"/>
              <a:t> </a:t>
            </a:r>
          </a:p>
          <a:p>
            <a:pPr lvl="0" fontAlgn="base"/>
            <a:r>
              <a:rPr lang="en-US" dirty="0"/>
              <a:t>The quality of outputs is determined by the quality of inputs. </a:t>
            </a:r>
          </a:p>
          <a:p>
            <a:r>
              <a:rPr lang="en-US" dirty="0"/>
              <a:t> </a:t>
            </a:r>
          </a:p>
          <a:p>
            <a:pPr lvl="0" fontAlgn="base"/>
            <a:r>
              <a:rPr lang="en-US" dirty="0"/>
              <a:t>Lack of adaptability to change. </a:t>
            </a:r>
            <a:endParaRPr lang="en-US" dirty="0" smtClean="0"/>
          </a:p>
          <a:p>
            <a:pPr lvl="0" fontAlgn="base"/>
            <a:endParaRPr lang="en-US" dirty="0"/>
          </a:p>
          <a:p>
            <a:pPr lvl="0" fontAlgn="base"/>
            <a:r>
              <a:rPr lang="en-US" dirty="0"/>
              <a:t>Because of frequent changes in top management, effectiveness suffers. </a:t>
            </a:r>
          </a:p>
          <a:p>
            <a:endParaRPr lang="en-US" dirty="0"/>
          </a:p>
        </p:txBody>
      </p:sp>
    </p:spTree>
    <p:extLst>
      <p:ext uri="{BB962C8B-B14F-4D97-AF65-F5344CB8AC3E}">
        <p14:creationId xmlns:p14="http://schemas.microsoft.com/office/powerpoint/2010/main" val="244919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smtClean="0"/>
              <a:t>Business Process</a:t>
            </a:r>
            <a:endParaRPr dirty="0"/>
          </a:p>
        </p:txBody>
      </p:sp>
      <p:sp>
        <p:nvSpPr>
          <p:cNvPr id="2785" name="Google Shape;2785;p65"/>
          <p:cNvSpPr txBox="1">
            <a:spLocks noGrp="1"/>
          </p:cNvSpPr>
          <p:nvPr>
            <p:ph type="subTitle" idx="1"/>
          </p:nvPr>
        </p:nvSpPr>
        <p:spPr>
          <a:xfrm>
            <a:off x="2093636" y="1151426"/>
            <a:ext cx="5336501" cy="652990"/>
          </a:xfrm>
          <a:prstGeom prst="rect">
            <a:avLst/>
          </a:prstGeom>
        </p:spPr>
        <p:txBody>
          <a:bodyPr spcFirstLastPara="1" wrap="square" lIns="91425" tIns="91425" rIns="91425" bIns="91425" anchor="t" anchorCtr="0">
            <a:noAutofit/>
          </a:bodyPr>
          <a:lstStyle/>
          <a:p>
            <a:pPr marL="0" lvl="0" indent="0">
              <a:spcAft>
                <a:spcPts val="1200"/>
              </a:spcAft>
            </a:pPr>
            <a:r>
              <a:rPr lang="en-US" sz="1050" dirty="0"/>
              <a:t>Create a company page on the website where you can perform actions to manage service packages to sell to users. Furthermore, additional actions will be required to set up the public's profile so that users can search faster.</a:t>
            </a:r>
            <a:endParaRPr sz="1050" dirty="0"/>
          </a:p>
        </p:txBody>
      </p:sp>
      <p:sp>
        <p:nvSpPr>
          <p:cNvPr id="2786" name="Google Shape;2786;p65"/>
          <p:cNvSpPr txBox="1">
            <a:spLocks noGrp="1"/>
          </p:cNvSpPr>
          <p:nvPr>
            <p:ph type="subTitle" idx="2"/>
          </p:nvPr>
        </p:nvSpPr>
        <p:spPr>
          <a:xfrm>
            <a:off x="2095009" y="2011680"/>
            <a:ext cx="4949800" cy="667501"/>
          </a:xfrm>
          <a:prstGeom prst="rect">
            <a:avLst/>
          </a:prstGeom>
        </p:spPr>
        <p:txBody>
          <a:bodyPr spcFirstLastPara="1" wrap="square" lIns="91425" tIns="0" rIns="91425" bIns="91425" anchor="t" anchorCtr="0">
            <a:noAutofit/>
          </a:bodyPr>
          <a:lstStyle/>
          <a:p>
            <a:pPr marL="0" lvl="0" indent="0">
              <a:buClr>
                <a:schemeClr val="dk1"/>
              </a:buClr>
              <a:buSzPts val="1100"/>
            </a:pPr>
            <a:r>
              <a:rPr lang="en-US" sz="1050" dirty="0"/>
              <a:t>Building a brand: Run ads for the company's service packages to reach as many people as possible. Although this is extremely expensive, it also brings more special benefits to those in the company.</a:t>
            </a:r>
            <a:endParaRPr sz="1050" dirty="0"/>
          </a:p>
        </p:txBody>
      </p:sp>
      <p:sp>
        <p:nvSpPr>
          <p:cNvPr id="2787" name="Google Shape;2787;p65"/>
          <p:cNvSpPr txBox="1">
            <a:spLocks noGrp="1"/>
          </p:cNvSpPr>
          <p:nvPr>
            <p:ph type="subTitle" idx="3"/>
          </p:nvPr>
        </p:nvSpPr>
        <p:spPr>
          <a:xfrm>
            <a:off x="2095009" y="2621991"/>
            <a:ext cx="4842833" cy="621788"/>
          </a:xfrm>
          <a:prstGeom prst="rect">
            <a:avLst/>
          </a:prstGeom>
        </p:spPr>
        <p:txBody>
          <a:bodyPr spcFirstLastPara="1" wrap="square" lIns="91425" tIns="91425" rIns="91425" bIns="91425" anchor="t" anchorCtr="0">
            <a:noAutofit/>
          </a:bodyPr>
          <a:lstStyle/>
          <a:p>
            <a:pPr marL="0" indent="0">
              <a:spcAft>
                <a:spcPts val="1200"/>
              </a:spcAft>
            </a:pPr>
            <a:r>
              <a:rPr lang="en-US" sz="1050" dirty="0"/>
              <a:t>When service packages are advertised for sale online, the seller must receive orders and carry out procedures such as preparing equipment and human resources.</a:t>
            </a:r>
          </a:p>
          <a:p>
            <a:pPr marL="0" lvl="0" indent="0" algn="l" rtl="0">
              <a:spcBef>
                <a:spcPts val="0"/>
              </a:spcBef>
              <a:spcAft>
                <a:spcPts val="1200"/>
              </a:spcAft>
              <a:buNone/>
            </a:pPr>
            <a:endParaRPr dirty="0"/>
          </a:p>
        </p:txBody>
      </p:sp>
      <p:sp>
        <p:nvSpPr>
          <p:cNvPr id="2788" name="Google Shape;2788;p65"/>
          <p:cNvSpPr txBox="1">
            <a:spLocks noGrp="1"/>
          </p:cNvSpPr>
          <p:nvPr>
            <p:ph type="subTitle" idx="4"/>
          </p:nvPr>
        </p:nvSpPr>
        <p:spPr>
          <a:xfrm flipH="1">
            <a:off x="6737050" y="2900426"/>
            <a:ext cx="1734966"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789" name="Google Shape;2789;p65"/>
          <p:cNvSpPr txBox="1">
            <a:spLocks noGrp="1"/>
          </p:cNvSpPr>
          <p:nvPr>
            <p:ph type="subTitle" idx="5"/>
          </p:nvPr>
        </p:nvSpPr>
        <p:spPr>
          <a:xfrm>
            <a:off x="2095010" y="3382226"/>
            <a:ext cx="4442045" cy="612549"/>
          </a:xfrm>
          <a:prstGeom prst="rect">
            <a:avLst/>
          </a:prstGeom>
        </p:spPr>
        <p:txBody>
          <a:bodyPr spcFirstLastPara="1" wrap="square" lIns="91425" tIns="91425" rIns="91425" bIns="91425" anchor="t" anchorCtr="0">
            <a:noAutofit/>
          </a:bodyPr>
          <a:lstStyle/>
          <a:p>
            <a:pPr marL="0" indent="0">
              <a:spcAft>
                <a:spcPts val="1200"/>
              </a:spcAft>
            </a:pPr>
            <a:r>
              <a:rPr lang="en-US" sz="1050" dirty="0"/>
              <a:t>The merchant's profit will be determined by the number of orders completed by the consumer. Customers will go to the website to buy a certain service package.</a:t>
            </a:r>
          </a:p>
          <a:p>
            <a:pPr marL="0" lvl="0" indent="0" algn="l" rtl="0">
              <a:spcBef>
                <a:spcPts val="0"/>
              </a:spcBef>
              <a:spcAft>
                <a:spcPts val="1200"/>
              </a:spcAft>
              <a:buNone/>
            </a:pPr>
            <a:endParaRPr dirty="0"/>
          </a:p>
        </p:txBody>
      </p:sp>
      <p:sp>
        <p:nvSpPr>
          <p:cNvPr id="2790" name="Google Shape;2790;p65"/>
          <p:cNvSpPr txBox="1">
            <a:spLocks noGrp="1"/>
          </p:cNvSpPr>
          <p:nvPr>
            <p:ph type="subTitle" idx="6"/>
          </p:nvPr>
        </p:nvSpPr>
        <p:spPr>
          <a:xfrm flipH="1">
            <a:off x="6537055" y="4015826"/>
            <a:ext cx="1156933"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6737051" y="-686940"/>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65"/>
          <p:cNvGrpSpPr/>
          <p:nvPr/>
        </p:nvGrpSpPr>
        <p:grpSpPr>
          <a:xfrm rot="10800000">
            <a:off x="-2065912" y="3101271"/>
            <a:ext cx="4000413" cy="3175881"/>
            <a:chOff x="5207925" y="-1994879"/>
            <a:chExt cx="4000413" cy="3175881"/>
          </a:xfrm>
        </p:grpSpPr>
        <p:sp>
          <p:nvSpPr>
            <p:cNvPr id="2850" name="Google Shape;2850;p6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3" name="Google Shape;2853;p65"/>
          <p:cNvGrpSpPr/>
          <p:nvPr/>
        </p:nvGrpSpPr>
        <p:grpSpPr>
          <a:xfrm>
            <a:off x="2734961" y="1652139"/>
            <a:ext cx="299787" cy="301002"/>
            <a:chOff x="7025531" y="2456707"/>
            <a:chExt cx="337712" cy="339119"/>
          </a:xfrm>
        </p:grpSpPr>
        <p:sp>
          <p:nvSpPr>
            <p:cNvPr id="2854" name="Google Shape;2854;p65"/>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5" name="Google Shape;2855;p65"/>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6" name="Google Shape;2856;p65"/>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7" name="Google Shape;2857;p65"/>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85"/>
                                        </p:tgtEl>
                                        <p:attrNameLst>
                                          <p:attrName>style.visibility</p:attrName>
                                        </p:attrNameLst>
                                      </p:cBhvr>
                                      <p:to>
                                        <p:strVal val="visible"/>
                                      </p:to>
                                    </p:set>
                                    <p:animEffect transition="in" filter="fade">
                                      <p:cBhvr>
                                        <p:cTn id="15" dur="1000"/>
                                        <p:tgtEl>
                                          <p:spTgt spid="2785"/>
                                        </p:tgtEl>
                                      </p:cBhvr>
                                    </p:animEffect>
                                  </p:childTnLst>
                                </p:cTn>
                              </p:par>
                              <p:par>
                                <p:cTn id="16" presetID="10" presetClass="entr" presetSubtype="0" fill="hold" nodeType="withEffect">
                                  <p:stCondLst>
                                    <p:cond delay="0"/>
                                  </p:stCondLst>
                                  <p:childTnLst>
                                    <p:set>
                                      <p:cBhvr>
                                        <p:cTn id="17" dur="1" fill="hold">
                                          <p:stCondLst>
                                            <p:cond delay="0"/>
                                          </p:stCondLst>
                                        </p:cTn>
                                        <p:tgtEl>
                                          <p:spTgt spid="2786"/>
                                        </p:tgtEl>
                                        <p:attrNameLst>
                                          <p:attrName>style.visibility</p:attrName>
                                        </p:attrNameLst>
                                      </p:cBhvr>
                                      <p:to>
                                        <p:strVal val="visible"/>
                                      </p:to>
                                    </p:set>
                                    <p:animEffect transition="in" filter="fade">
                                      <p:cBhvr>
                                        <p:cTn id="18" dur="1000"/>
                                        <p:tgtEl>
                                          <p:spTgt spid="2786"/>
                                        </p:tgtEl>
                                      </p:cBhvr>
                                    </p:animEffect>
                                  </p:childTnLst>
                                </p:cTn>
                              </p:par>
                              <p:par>
                                <p:cTn id="19" presetID="10" presetClass="entr" presetSubtype="0" fill="hold" nodeType="withEffect">
                                  <p:stCondLst>
                                    <p:cond delay="0"/>
                                  </p:stCondLst>
                                  <p:childTnLst>
                                    <p:set>
                                      <p:cBhvr>
                                        <p:cTn id="20" dur="1" fill="hold">
                                          <p:stCondLst>
                                            <p:cond delay="0"/>
                                          </p:stCondLst>
                                        </p:cTn>
                                        <p:tgtEl>
                                          <p:spTgt spid="2787"/>
                                        </p:tgtEl>
                                        <p:attrNameLst>
                                          <p:attrName>style.visibility</p:attrName>
                                        </p:attrNameLst>
                                      </p:cBhvr>
                                      <p:to>
                                        <p:strVal val="visible"/>
                                      </p:to>
                                    </p:set>
                                    <p:animEffect transition="in" filter="fade">
                                      <p:cBhvr>
                                        <p:cTn id="21" dur="1000"/>
                                        <p:tgtEl>
                                          <p:spTgt spid="2787"/>
                                        </p:tgtEl>
                                      </p:cBhvr>
                                    </p:animEffect>
                                  </p:childTnLst>
                                </p:cTn>
                              </p:par>
                              <p:par>
                                <p:cTn id="22" presetID="10" presetClass="entr" presetSubtype="0" fill="hold" nodeType="withEffect">
                                  <p:stCondLst>
                                    <p:cond delay="0"/>
                                  </p:stCondLst>
                                  <p:childTnLst>
                                    <p:set>
                                      <p:cBhvr>
                                        <p:cTn id="23" dur="1" fill="hold">
                                          <p:stCondLst>
                                            <p:cond delay="0"/>
                                          </p:stCondLst>
                                        </p:cTn>
                                        <p:tgtEl>
                                          <p:spTgt spid="2788"/>
                                        </p:tgtEl>
                                        <p:attrNameLst>
                                          <p:attrName>style.visibility</p:attrName>
                                        </p:attrNameLst>
                                      </p:cBhvr>
                                      <p:to>
                                        <p:strVal val="visible"/>
                                      </p:to>
                                    </p:set>
                                    <p:animEffect transition="in" filter="fade">
                                      <p:cBhvr>
                                        <p:cTn id="24" dur="1000"/>
                                        <p:tgtEl>
                                          <p:spTgt spid="2788"/>
                                        </p:tgtEl>
                                      </p:cBhvr>
                                    </p:animEffect>
                                  </p:childTnLst>
                                </p:cTn>
                              </p:par>
                              <p:par>
                                <p:cTn id="25" presetID="10" presetClass="entr" presetSubtype="0" fill="hold" nodeType="withEffect">
                                  <p:stCondLst>
                                    <p:cond delay="0"/>
                                  </p:stCondLst>
                                  <p:childTnLst>
                                    <p:set>
                                      <p:cBhvr>
                                        <p:cTn id="26" dur="1" fill="hold">
                                          <p:stCondLst>
                                            <p:cond delay="0"/>
                                          </p:stCondLst>
                                        </p:cTn>
                                        <p:tgtEl>
                                          <p:spTgt spid="2789"/>
                                        </p:tgtEl>
                                        <p:attrNameLst>
                                          <p:attrName>style.visibility</p:attrName>
                                        </p:attrNameLst>
                                      </p:cBhvr>
                                      <p:to>
                                        <p:strVal val="visible"/>
                                      </p:to>
                                    </p:set>
                                    <p:animEffect transition="in" filter="fade">
                                      <p:cBhvr>
                                        <p:cTn id="27" dur="1000"/>
                                        <p:tgtEl>
                                          <p:spTgt spid="2789"/>
                                        </p:tgtEl>
                                      </p:cBhvr>
                                    </p:animEffect>
                                  </p:childTnLst>
                                </p:cTn>
                              </p:par>
                              <p:par>
                                <p:cTn id="28" presetID="10" presetClass="entr" presetSubtype="0" fill="hold" nodeType="withEffect">
                                  <p:stCondLst>
                                    <p:cond delay="0"/>
                                  </p:stCondLst>
                                  <p:childTnLst>
                                    <p:set>
                                      <p:cBhvr>
                                        <p:cTn id="29" dur="1" fill="hold">
                                          <p:stCondLst>
                                            <p:cond delay="0"/>
                                          </p:stCondLst>
                                        </p:cTn>
                                        <p:tgtEl>
                                          <p:spTgt spid="2790"/>
                                        </p:tgtEl>
                                        <p:attrNameLst>
                                          <p:attrName>style.visibility</p:attrName>
                                        </p:attrNameLst>
                                      </p:cBhvr>
                                      <p:to>
                                        <p:strVal val="visible"/>
                                      </p:to>
                                    </p:set>
                                    <p:animEffect transition="in" filter="fade">
                                      <p:cBhvr>
                                        <p:cTn id="30" dur="1000"/>
                                        <p:tgtEl>
                                          <p:spTgt spid="2790"/>
                                        </p:tgtEl>
                                      </p:cBhvr>
                                    </p:animEffect>
                                  </p:childTnLst>
                                </p:cTn>
                              </p:par>
                              <p:par>
                                <p:cTn id="31" presetID="10" presetClass="entr" presetSubtype="0" fill="hold" nodeType="withEffect">
                                  <p:stCondLst>
                                    <p:cond delay="0"/>
                                  </p:stCondLst>
                                  <p:childTnLst>
                                    <p:set>
                                      <p:cBhvr>
                                        <p:cTn id="32" dur="1" fill="hold">
                                          <p:stCondLst>
                                            <p:cond delay="0"/>
                                          </p:stCondLst>
                                        </p:cTn>
                                        <p:tgtEl>
                                          <p:spTgt spid="2853"/>
                                        </p:tgtEl>
                                        <p:attrNameLst>
                                          <p:attrName>style.visibility</p:attrName>
                                        </p:attrNameLst>
                                      </p:cBhvr>
                                      <p:to>
                                        <p:strVal val="visible"/>
                                      </p:to>
                                    </p:set>
                                    <p:animEffect transition="in" filter="fade">
                                      <p:cBhvr>
                                        <p:cTn id="33" dur="1000"/>
                                        <p:tgtEl>
                                          <p:spTgt spid="2853"/>
                                        </p:tgtEl>
                                      </p:cBhvr>
                                    </p:animEffect>
                                  </p:childTnLst>
                                </p:cTn>
                              </p:par>
                              <p:par>
                                <p:cTn id="34" presetID="10" presetClass="entr" presetSubtype="0" fill="hold" nodeType="withEffect">
                                  <p:stCondLst>
                                    <p:cond delay="0"/>
                                  </p:stCondLst>
                                  <p:childTnLst>
                                    <p:set>
                                      <p:cBhvr>
                                        <p:cTn id="35" dur="1" fill="hold">
                                          <p:stCondLst>
                                            <p:cond delay="0"/>
                                          </p:stCondLst>
                                        </p:cTn>
                                        <p:tgtEl>
                                          <p:spTgt spid="2860"/>
                                        </p:tgtEl>
                                        <p:attrNameLst>
                                          <p:attrName>style.visibility</p:attrName>
                                        </p:attrNameLst>
                                      </p:cBhvr>
                                      <p:to>
                                        <p:strVal val="visible"/>
                                      </p:to>
                                    </p:set>
                                    <p:animEffect transition="in" filter="fade">
                                      <p:cBhvr>
                                        <p:cTn id="36" dur="1000"/>
                                        <p:tgtEl>
                                          <p:spTgt spid="2860"/>
                                        </p:tgtEl>
                                      </p:cBhvr>
                                    </p:animEffect>
                                  </p:childTnLst>
                                </p:cTn>
                              </p:par>
                              <p:par>
                                <p:cTn id="37" presetID="10" presetClass="entr" presetSubtype="0" fill="hold" nodeType="withEffect">
                                  <p:stCondLst>
                                    <p:cond delay="0"/>
                                  </p:stCondLst>
                                  <p:childTnLst>
                                    <p:set>
                                      <p:cBhvr>
                                        <p:cTn id="38" dur="1" fill="hold">
                                          <p:stCondLst>
                                            <p:cond delay="0"/>
                                          </p:stCondLst>
                                        </p:cTn>
                                        <p:tgtEl>
                                          <p:spTgt spid="2861"/>
                                        </p:tgtEl>
                                        <p:attrNameLst>
                                          <p:attrName>style.visibility</p:attrName>
                                        </p:attrNameLst>
                                      </p:cBhvr>
                                      <p:to>
                                        <p:strVal val="visible"/>
                                      </p:to>
                                    </p:set>
                                    <p:animEffect transition="in" filter="fade">
                                      <p:cBhvr>
                                        <p:cTn id="39" dur="1000"/>
                                        <p:tgtEl>
                                          <p:spTgt spid="2861"/>
                                        </p:tgtEl>
                                      </p:cBhvr>
                                    </p:animEffect>
                                  </p:childTnLst>
                                </p:cTn>
                              </p:par>
                              <p:par>
                                <p:cTn id="40" presetID="10" presetClass="entr" presetSubtype="0" fill="hold" nodeType="withEffect">
                                  <p:stCondLst>
                                    <p:cond delay="0"/>
                                  </p:stCondLst>
                                  <p:childTnLst>
                                    <p:set>
                                      <p:cBhvr>
                                        <p:cTn id="41" dur="1" fill="hold">
                                          <p:stCondLst>
                                            <p:cond delay="0"/>
                                          </p:stCondLst>
                                        </p:cTn>
                                        <p:tgtEl>
                                          <p:spTgt spid="2862"/>
                                        </p:tgtEl>
                                        <p:attrNameLst>
                                          <p:attrName>style.visibility</p:attrName>
                                        </p:attrNameLst>
                                      </p:cBhvr>
                                      <p:to>
                                        <p:strVal val="visible"/>
                                      </p:to>
                                    </p:set>
                                    <p:animEffect transition="in" filter="fade">
                                      <p:cBhvr>
                                        <p:cTn id="42" dur="1000"/>
                                        <p:tgtEl>
                                          <p:spTgt spid="2862"/>
                                        </p:tgtEl>
                                      </p:cBhvr>
                                    </p:animEffect>
                                  </p:childTnLst>
                                </p:cTn>
                              </p:par>
                              <p:par>
                                <p:cTn id="43" presetID="10" presetClass="entr" presetSubtype="0" fill="hold" nodeType="withEffect">
                                  <p:stCondLst>
                                    <p:cond delay="0"/>
                                  </p:stCondLst>
                                  <p:childTnLst>
                                    <p:set>
                                      <p:cBhvr>
                                        <p:cTn id="44" dur="1" fill="hold">
                                          <p:stCondLst>
                                            <p:cond delay="0"/>
                                          </p:stCondLst>
                                        </p:cTn>
                                        <p:tgtEl>
                                          <p:spTgt spid="2863"/>
                                        </p:tgtEl>
                                        <p:attrNameLst>
                                          <p:attrName>style.visibility</p:attrName>
                                        </p:attrNameLst>
                                      </p:cBhvr>
                                      <p:to>
                                        <p:strVal val="visible"/>
                                      </p:to>
                                    </p:set>
                                    <p:animEffect transition="in" filter="fade">
                                      <p:cBhvr>
                                        <p:cTn id="45" dur="1000"/>
                                        <p:tgtEl>
                                          <p:spTgt spid="2863"/>
                                        </p:tgtEl>
                                      </p:cBhvr>
                                    </p:animEffect>
                                  </p:childTnLst>
                                </p:cTn>
                              </p:par>
                              <p:par>
                                <p:cTn id="46" presetID="10" presetClass="entr" presetSubtype="0" fill="hold" nodeType="withEffect">
                                  <p:stCondLst>
                                    <p:cond delay="0"/>
                                  </p:stCondLst>
                                  <p:childTnLst>
                                    <p:set>
                                      <p:cBhvr>
                                        <p:cTn id="47" dur="1" fill="hold">
                                          <p:stCondLst>
                                            <p:cond delay="0"/>
                                          </p:stCondLst>
                                        </p:cTn>
                                        <p:tgtEl>
                                          <p:spTgt spid="2864"/>
                                        </p:tgtEl>
                                        <p:attrNameLst>
                                          <p:attrName>style.visibility</p:attrName>
                                        </p:attrNameLst>
                                      </p:cBhvr>
                                      <p:to>
                                        <p:strVal val="visible"/>
                                      </p:to>
                                    </p:set>
                                    <p:animEffect transition="in" filter="fade">
                                      <p:cBhvr>
                                        <p:cTn id="48" dur="1000"/>
                                        <p:tgtEl>
                                          <p:spTgt spid="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923"/>
        <p:cNvGrpSpPr/>
        <p:nvPr/>
      </p:nvGrpSpPr>
      <p:grpSpPr>
        <a:xfrm>
          <a:off x="0" y="0"/>
          <a:ext cx="0" cy="0"/>
          <a:chOff x="0" y="0"/>
          <a:chExt cx="0" cy="0"/>
        </a:xfrm>
      </p:grpSpPr>
      <p:sp>
        <p:nvSpPr>
          <p:cNvPr id="2924" name="Google Shape;2924;p67"/>
          <p:cNvSpPr txBox="1">
            <a:spLocks noGrp="1"/>
          </p:cNvSpPr>
          <p:nvPr>
            <p:ph type="title"/>
          </p:nvPr>
        </p:nvSpPr>
        <p:spPr>
          <a:xfrm>
            <a:off x="4006247" y="152401"/>
            <a:ext cx="2751240" cy="1341928"/>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400" b="1" dirty="0" smtClean="0"/>
              <a:t>INTRODUCE BUSINESS INTELLIGENCE</a:t>
            </a:r>
            <a:endParaRPr sz="2400" b="1" dirty="0"/>
          </a:p>
        </p:txBody>
      </p:sp>
      <p:sp>
        <p:nvSpPr>
          <p:cNvPr id="2925" name="Google Shape;2925;p67"/>
          <p:cNvSpPr txBox="1">
            <a:spLocks noGrp="1"/>
          </p:cNvSpPr>
          <p:nvPr>
            <p:ph type="subTitle" idx="1"/>
          </p:nvPr>
        </p:nvSpPr>
        <p:spPr>
          <a:xfrm>
            <a:off x="4572000" y="1494329"/>
            <a:ext cx="3856200" cy="2261771"/>
          </a:xfrm>
          <a:prstGeom prst="rect">
            <a:avLst/>
          </a:prstGeom>
        </p:spPr>
        <p:txBody>
          <a:bodyPr spcFirstLastPara="1" wrap="square" lIns="91425" tIns="91425" rIns="91425" bIns="91425" anchor="t" anchorCtr="0">
            <a:noAutofit/>
          </a:bodyPr>
          <a:lstStyle/>
          <a:p>
            <a:pPr marL="0" lvl="0" indent="0" algn="just"/>
            <a:r>
              <a:rPr lang="en-US" dirty="0"/>
              <a:t>The integration of Python capabilities is one of the most significant recent enhancements to Power BI. Customers of Power BI can now run Python programs natively. Python is a fantastic programming language, particularly for data analytics. Python is the language of choice for developing machine learning frameworks and data science libraries, and it is actively supported and promoted by a large open source programming community. </a:t>
            </a:r>
            <a:endParaRPr dirty="0"/>
          </a:p>
        </p:txBody>
      </p:sp>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How to Become a Business Intelligence Analy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85" y="235464"/>
            <a:ext cx="3513478"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2925"/>
                                        </p:tgtEl>
                                        <p:attrNameLst>
                                          <p:attrName>style.visibility</p:attrName>
                                        </p:attrNameLst>
                                      </p:cBhvr>
                                      <p:to>
                                        <p:strVal val="visible"/>
                                      </p:to>
                                    </p:set>
                                    <p:animEffect transition="in" filter="fade">
                                      <p:cBhvr>
                                        <p:cTn id="13" dur="1000"/>
                                        <p:tgtEl>
                                          <p:spTgt spid="2925"/>
                                        </p:tgtEl>
                                      </p:cBhvr>
                                    </p:animEffect>
                                  </p:childTnLst>
                                </p:cTn>
                              </p:par>
                              <p:par>
                                <p:cTn id="14" presetID="2" presetClass="entr" presetSubtype="2" fill="hold" nodeType="withEffect">
                                  <p:stCondLst>
                                    <p:cond delay="0"/>
                                  </p:stCondLst>
                                  <p:childTnLst>
                                    <p:set>
                                      <p:cBhvr>
                                        <p:cTn id="15" dur="1" fill="hold">
                                          <p:stCondLst>
                                            <p:cond delay="0"/>
                                          </p:stCondLst>
                                        </p:cTn>
                                        <p:tgtEl>
                                          <p:spTgt spid="2924"/>
                                        </p:tgtEl>
                                        <p:attrNameLst>
                                          <p:attrName>style.visibility</p:attrName>
                                        </p:attrNameLst>
                                      </p:cBhvr>
                                      <p:to>
                                        <p:strVal val="visible"/>
                                      </p:to>
                                    </p:set>
                                    <p:anim calcmode="lin" valueType="num">
                                      <p:cBhvr additive="base">
                                        <p:cTn id="16" dur="1000"/>
                                        <p:tgtEl>
                                          <p:spTgt spid="292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935"/>
                                        </p:tgtEl>
                                        <p:attrNameLst>
                                          <p:attrName>style.visibility</p:attrName>
                                        </p:attrNameLst>
                                      </p:cBhvr>
                                      <p:to>
                                        <p:strVal val="visible"/>
                                      </p:to>
                                    </p:set>
                                    <p:animEffect transition="in" filter="fade">
                                      <p:cBhvr>
                                        <p:cTn id="19" dur="1000"/>
                                        <p:tgtEl>
                                          <p:spTgt spid="2935"/>
                                        </p:tgtEl>
                                      </p:cBhvr>
                                    </p:animEffect>
                                  </p:childTnLst>
                                </p:cTn>
                              </p:par>
                              <p:par>
                                <p:cTn id="20" presetID="10" presetClass="entr" presetSubtype="0" fill="hold" nodeType="withEffect">
                                  <p:stCondLst>
                                    <p:cond delay="0"/>
                                  </p:stCondLst>
                                  <p:childTnLst>
                                    <p:set>
                                      <p:cBhvr>
                                        <p:cTn id="21" dur="1" fill="hold">
                                          <p:stCondLst>
                                            <p:cond delay="0"/>
                                          </p:stCondLst>
                                        </p:cTn>
                                        <p:tgtEl>
                                          <p:spTgt spid="2936"/>
                                        </p:tgtEl>
                                        <p:attrNameLst>
                                          <p:attrName>style.visibility</p:attrName>
                                        </p:attrNameLst>
                                      </p:cBhvr>
                                      <p:to>
                                        <p:strVal val="visible"/>
                                      </p:to>
                                    </p:set>
                                    <p:animEffect transition="in" filter="fade">
                                      <p:cBhvr>
                                        <p:cTn id="22" dur="1000"/>
                                        <p:tgtEl>
                                          <p:spTgt spid="2936"/>
                                        </p:tgtEl>
                                      </p:cBhvr>
                                    </p:animEffect>
                                  </p:childTnLst>
                                </p:cTn>
                              </p:par>
                              <p:par>
                                <p:cTn id="23" presetID="10" presetClass="entr" presetSubtype="0" fill="hold" nodeType="withEffect">
                                  <p:stCondLst>
                                    <p:cond delay="0"/>
                                  </p:stCondLst>
                                  <p:childTnLst>
                                    <p:set>
                                      <p:cBhvr>
                                        <p:cTn id="24" dur="1" fill="hold">
                                          <p:stCondLst>
                                            <p:cond delay="0"/>
                                          </p:stCondLst>
                                        </p:cTn>
                                        <p:tgtEl>
                                          <p:spTgt spid="2937"/>
                                        </p:tgtEl>
                                        <p:attrNameLst>
                                          <p:attrName>style.visibility</p:attrName>
                                        </p:attrNameLst>
                                      </p:cBhvr>
                                      <p:to>
                                        <p:strVal val="visible"/>
                                      </p:to>
                                    </p:set>
                                    <p:animEffect transition="in" filter="fade">
                                      <p:cBhvr>
                                        <p:cTn id="25" dur="1000"/>
                                        <p:tgtEl>
                                          <p:spTgt spid="2937"/>
                                        </p:tgtEl>
                                      </p:cBhvr>
                                    </p:animEffect>
                                  </p:childTnLst>
                                </p:cTn>
                              </p:par>
                              <p:par>
                                <p:cTn id="26" presetID="10" presetClass="entr" presetSubtype="0" fill="hold" nodeType="withEffect">
                                  <p:stCondLst>
                                    <p:cond delay="0"/>
                                  </p:stCondLst>
                                  <p:childTnLst>
                                    <p:set>
                                      <p:cBhvr>
                                        <p:cTn id="27" dur="1" fill="hold">
                                          <p:stCondLst>
                                            <p:cond delay="0"/>
                                          </p:stCondLst>
                                        </p:cTn>
                                        <p:tgtEl>
                                          <p:spTgt spid="2938"/>
                                        </p:tgtEl>
                                        <p:attrNameLst>
                                          <p:attrName>style.visibility</p:attrName>
                                        </p:attrNameLst>
                                      </p:cBhvr>
                                      <p:to>
                                        <p:strVal val="visible"/>
                                      </p:to>
                                    </p:set>
                                    <p:animEffect transition="in" filter="fade">
                                      <p:cBhvr>
                                        <p:cTn id="28" dur="1000"/>
                                        <p:tgtEl>
                                          <p:spTgt spid="2938"/>
                                        </p:tgtEl>
                                      </p:cBhvr>
                                    </p:animEffect>
                                  </p:childTnLst>
                                </p:cTn>
                              </p:par>
                              <p:par>
                                <p:cTn id="29" presetID="10" presetClass="entr" presetSubtype="0" fill="hold" nodeType="withEffect">
                                  <p:stCondLst>
                                    <p:cond delay="0"/>
                                  </p:stCondLst>
                                  <p:childTnLst>
                                    <p:set>
                                      <p:cBhvr>
                                        <p:cTn id="30" dur="1" fill="hold">
                                          <p:stCondLst>
                                            <p:cond delay="0"/>
                                          </p:stCondLst>
                                        </p:cTn>
                                        <p:tgtEl>
                                          <p:spTgt spid="2939"/>
                                        </p:tgtEl>
                                        <p:attrNameLst>
                                          <p:attrName>style.visibility</p:attrName>
                                        </p:attrNameLst>
                                      </p:cBhvr>
                                      <p:to>
                                        <p:strVal val="visible"/>
                                      </p:to>
                                    </p:set>
                                    <p:animEffect transition="in" filter="fade">
                                      <p:cBhvr>
                                        <p:cTn id="31" dur="1000"/>
                                        <p:tgtEl>
                                          <p:spTgt spid="29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28"/>
                                        </p:tgtEl>
                                        <p:attrNameLst>
                                          <p:attrName>style.visibility</p:attrName>
                                        </p:attrNameLst>
                                      </p:cBhvr>
                                      <p:to>
                                        <p:strVal val="visible"/>
                                      </p:to>
                                    </p:set>
                                    <p:animEffect transition="in" filter="fade">
                                      <p:cBhvr>
                                        <p:cTn id="3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994"/>
        <p:cNvGrpSpPr/>
        <p:nvPr/>
      </p:nvGrpSpPr>
      <p:grpSpPr>
        <a:xfrm>
          <a:off x="0" y="0"/>
          <a:ext cx="0" cy="0"/>
          <a:chOff x="0" y="0"/>
          <a:chExt cx="0" cy="0"/>
        </a:xfrm>
      </p:grpSpPr>
      <p:sp>
        <p:nvSpPr>
          <p:cNvPr id="2995" name="Google Shape;2995;p70"/>
          <p:cNvSpPr txBox="1">
            <a:spLocks noGrp="1"/>
          </p:cNvSpPr>
          <p:nvPr>
            <p:ph type="title"/>
          </p:nvPr>
        </p:nvSpPr>
        <p:spPr>
          <a:xfrm>
            <a:off x="4174154" y="1047175"/>
            <a:ext cx="5079574" cy="379289"/>
          </a:xfrm>
          <a:prstGeom prst="rect">
            <a:avLst/>
          </a:prstGeom>
        </p:spPr>
        <p:txBody>
          <a:bodyPr spcFirstLastPara="1" wrap="square" lIns="91425" tIns="0" rIns="155425" bIns="91425" anchor="t" anchorCtr="0">
            <a:noAutofit/>
          </a:bodyPr>
          <a:lstStyle/>
          <a:p>
            <a:pPr marL="0" lvl="0" indent="0" algn="r" rtl="0">
              <a:spcBef>
                <a:spcPts val="0"/>
              </a:spcBef>
              <a:spcAft>
                <a:spcPts val="0"/>
              </a:spcAft>
              <a:buNone/>
            </a:pPr>
            <a:r>
              <a:rPr lang="en" sz="2000" dirty="0" smtClean="0"/>
              <a:t>Benefits of business intelligence</a:t>
            </a:r>
            <a:endParaRPr sz="2000" dirty="0"/>
          </a:p>
        </p:txBody>
      </p:sp>
      <p:sp>
        <p:nvSpPr>
          <p:cNvPr id="2996" name="Google Shape;2996;p70"/>
          <p:cNvSpPr txBox="1">
            <a:spLocks noGrp="1"/>
          </p:cNvSpPr>
          <p:nvPr>
            <p:ph type="subTitle" idx="1"/>
          </p:nvPr>
        </p:nvSpPr>
        <p:spPr>
          <a:xfrm>
            <a:off x="4267200" y="1426463"/>
            <a:ext cx="4876800" cy="2319189"/>
          </a:xfrm>
          <a:prstGeom prst="rect">
            <a:avLst/>
          </a:prstGeom>
        </p:spPr>
        <p:txBody>
          <a:bodyPr spcFirstLastPara="1" wrap="square" lIns="91425" tIns="91425" rIns="155425" bIns="91425" anchor="t" anchorCtr="0">
            <a:noAutofit/>
          </a:bodyPr>
          <a:lstStyle/>
          <a:p>
            <a:pPr algn="l"/>
            <a:r>
              <a:rPr lang="en-US" dirty="0"/>
              <a:t>A successful BI program produces a variety </a:t>
            </a:r>
            <a:r>
              <a:rPr lang="en-US" dirty="0" smtClean="0"/>
              <a:t>of business </a:t>
            </a:r>
            <a:r>
              <a:rPr lang="en-US" dirty="0"/>
              <a:t>benefits in an organization</a:t>
            </a:r>
          </a:p>
          <a:p>
            <a:pPr algn="l"/>
            <a:r>
              <a:rPr lang="en-US" dirty="0" smtClean="0"/>
              <a:t>Speed </a:t>
            </a:r>
            <a:r>
              <a:rPr lang="en-US" dirty="0"/>
              <a:t>up and improve decision-making</a:t>
            </a:r>
          </a:p>
          <a:p>
            <a:pPr algn="l"/>
            <a:r>
              <a:rPr lang="en-US" dirty="0"/>
              <a:t>Optimize internal business processes</a:t>
            </a:r>
          </a:p>
          <a:p>
            <a:pPr algn="l"/>
            <a:r>
              <a:rPr lang="en-US" dirty="0"/>
              <a:t>Increase operational efficiency and productivity</a:t>
            </a:r>
          </a:p>
          <a:p>
            <a:pPr algn="l"/>
            <a:r>
              <a:rPr lang="en-US" dirty="0"/>
              <a:t>Spot business problems that need to be addressed</a:t>
            </a:r>
          </a:p>
          <a:p>
            <a:pPr algn="l"/>
            <a:r>
              <a:rPr lang="en-US" dirty="0"/>
              <a:t>Identify emerging business and market trends</a:t>
            </a:r>
          </a:p>
          <a:p>
            <a:pPr algn="l"/>
            <a:r>
              <a:rPr lang="en-US" dirty="0"/>
              <a:t>Develop stronger business strategies</a:t>
            </a:r>
          </a:p>
          <a:p>
            <a:pPr algn="l"/>
            <a:r>
              <a:rPr lang="en-US" dirty="0"/>
              <a:t>Drive higher sales and new revenues</a:t>
            </a:r>
          </a:p>
          <a:p>
            <a:pPr algn="l"/>
            <a:r>
              <a:rPr lang="en-US" dirty="0"/>
              <a:t>Gain a competitive edge over rival companies.</a:t>
            </a:r>
          </a:p>
          <a:p>
            <a:pPr marL="0" lvl="0" indent="0" algn="l" rtl="0">
              <a:spcBef>
                <a:spcPts val="0"/>
              </a:spcBef>
              <a:spcAft>
                <a:spcPts val="0"/>
              </a:spcAft>
              <a:buNone/>
            </a:pPr>
            <a:endParaRPr dirty="0"/>
          </a:p>
        </p:txBody>
      </p:sp>
      <p:sp>
        <p:nvSpPr>
          <p:cNvPr id="2998" name="Google Shape;2998;p7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What is Business Intelligence?: Definition, Components, and its Benefits in  20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7" y="921172"/>
            <a:ext cx="4375296" cy="3038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95"/>
                                        </p:tgtEl>
                                        <p:attrNameLst>
                                          <p:attrName>style.visibility</p:attrName>
                                        </p:attrNameLst>
                                      </p:cBhvr>
                                      <p:to>
                                        <p:strVal val="visible"/>
                                      </p:to>
                                    </p:set>
                                    <p:anim calcmode="lin" valueType="num">
                                      <p:cBhvr additive="base">
                                        <p:cTn id="7" dur="1000"/>
                                        <p:tgtEl>
                                          <p:spTgt spid="299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996"/>
                                        </p:tgtEl>
                                        <p:attrNameLst>
                                          <p:attrName>style.visibility</p:attrName>
                                        </p:attrNameLst>
                                      </p:cBhvr>
                                      <p:to>
                                        <p:strVal val="visible"/>
                                      </p:to>
                                    </p:set>
                                    <p:animEffect transition="in" filter="fade">
                                      <p:cBhvr>
                                        <p:cTn id="10" dur="1000"/>
                                        <p:tgtEl>
                                          <p:spTgt spid="2996"/>
                                        </p:tgtEl>
                                      </p:cBhvr>
                                    </p:animEffect>
                                  </p:childTnLst>
                                </p:cTn>
                              </p:par>
                              <p:par>
                                <p:cTn id="11" presetID="10" presetClass="entr" presetSubtype="0" fill="hold" nodeType="withEffect">
                                  <p:stCondLst>
                                    <p:cond delay="0"/>
                                  </p:stCondLst>
                                  <p:childTnLst>
                                    <p:set>
                                      <p:cBhvr>
                                        <p:cTn id="12" dur="1" fill="hold">
                                          <p:stCondLst>
                                            <p:cond delay="0"/>
                                          </p:stCondLst>
                                        </p:cTn>
                                        <p:tgtEl>
                                          <p:spTgt spid="3000"/>
                                        </p:tgtEl>
                                        <p:attrNameLst>
                                          <p:attrName>style.visibility</p:attrName>
                                        </p:attrNameLst>
                                      </p:cBhvr>
                                      <p:to>
                                        <p:strVal val="visible"/>
                                      </p:to>
                                    </p:set>
                                    <p:animEffect transition="in" filter="fade">
                                      <p:cBhvr>
                                        <p:cTn id="13" dur="1000"/>
                                        <p:tgtEl>
                                          <p:spTgt spid="3000"/>
                                        </p:tgtEl>
                                      </p:cBhvr>
                                    </p:animEffect>
                                  </p:childTnLst>
                                </p:cTn>
                              </p:par>
                              <p:par>
                                <p:cTn id="14" presetID="10" presetClass="entr" presetSubtype="0" fill="hold" nodeType="withEffect">
                                  <p:stCondLst>
                                    <p:cond delay="0"/>
                                  </p:stCondLst>
                                  <p:childTnLst>
                                    <p:set>
                                      <p:cBhvr>
                                        <p:cTn id="15" dur="1" fill="hold">
                                          <p:stCondLst>
                                            <p:cond delay="0"/>
                                          </p:stCondLst>
                                        </p:cTn>
                                        <p:tgtEl>
                                          <p:spTgt spid="2998"/>
                                        </p:tgtEl>
                                        <p:attrNameLst>
                                          <p:attrName>style.visibility</p:attrName>
                                        </p:attrNameLst>
                                      </p:cBhvr>
                                      <p:to>
                                        <p:strVal val="visible"/>
                                      </p:to>
                                    </p:set>
                                    <p:animEffect transition="in" filter="fade">
                                      <p:cBhvr>
                                        <p:cTn id="16" dur="1000"/>
                                        <p:tgtEl>
                                          <p:spTgt spid="2998"/>
                                        </p:tgtEl>
                                      </p:cBhvr>
                                    </p:animEffect>
                                  </p:childTnLst>
                                </p:cTn>
                              </p:par>
                              <p:par>
                                <p:cTn id="17" presetID="10" presetClass="entr" presetSubtype="0" fill="hold" nodeType="withEffect">
                                  <p:stCondLst>
                                    <p:cond delay="0"/>
                                  </p:stCondLst>
                                  <p:childTnLst>
                                    <p:set>
                                      <p:cBhvr>
                                        <p:cTn id="18" dur="1" fill="hold">
                                          <p:stCondLst>
                                            <p:cond delay="0"/>
                                          </p:stCondLst>
                                        </p:cTn>
                                        <p:tgtEl>
                                          <p:spTgt spid="2999"/>
                                        </p:tgtEl>
                                        <p:attrNameLst>
                                          <p:attrName>style.visibility</p:attrName>
                                        </p:attrNameLst>
                                      </p:cBhvr>
                                      <p:to>
                                        <p:strVal val="visible"/>
                                      </p:to>
                                    </p:set>
                                    <p:animEffect transition="in" filter="fade">
                                      <p:cBhvr>
                                        <p:cTn id="19" dur="1000"/>
                                        <p:tgtEl>
                                          <p:spTgt spid="2999"/>
                                        </p:tgtEl>
                                      </p:cBhvr>
                                    </p:animEffect>
                                  </p:childTnLst>
                                </p:cTn>
                              </p:par>
                              <p:par>
                                <p:cTn id="20" presetID="10" presetClass="entr" presetSubtype="0" fill="hold" nodeType="withEffect">
                                  <p:stCondLst>
                                    <p:cond delay="0"/>
                                  </p:stCondLst>
                                  <p:childTnLst>
                                    <p:set>
                                      <p:cBhvr>
                                        <p:cTn id="21" dur="1" fill="hold">
                                          <p:stCondLst>
                                            <p:cond delay="0"/>
                                          </p:stCondLst>
                                        </p:cTn>
                                        <p:tgtEl>
                                          <p:spTgt spid="3000"/>
                                        </p:tgtEl>
                                        <p:attrNameLst>
                                          <p:attrName>style.visibility</p:attrName>
                                        </p:attrNameLst>
                                      </p:cBhvr>
                                      <p:to>
                                        <p:strVal val="visible"/>
                                      </p:to>
                                    </p:set>
                                    <p:animEffect transition="in" filter="fade">
                                      <p:cBhvr>
                                        <p:cTn id="22" dur="1000"/>
                                        <p:tgtEl>
                                          <p:spTgt spid="3000"/>
                                        </p:tgtEl>
                                      </p:cBhvr>
                                    </p:animEffect>
                                  </p:childTnLst>
                                </p:cTn>
                              </p:par>
                              <p:par>
                                <p:cTn id="23" presetID="10" presetClass="entr" presetSubtype="0" fill="hold" nodeType="withEffect">
                                  <p:stCondLst>
                                    <p:cond delay="0"/>
                                  </p:stCondLst>
                                  <p:childTnLst>
                                    <p:set>
                                      <p:cBhvr>
                                        <p:cTn id="24" dur="1" fill="hold">
                                          <p:stCondLst>
                                            <p:cond delay="0"/>
                                          </p:stCondLst>
                                        </p:cTn>
                                        <p:tgtEl>
                                          <p:spTgt spid="3001"/>
                                        </p:tgtEl>
                                        <p:attrNameLst>
                                          <p:attrName>style.visibility</p:attrName>
                                        </p:attrNameLst>
                                      </p:cBhvr>
                                      <p:to>
                                        <p:strVal val="visible"/>
                                      </p:to>
                                    </p:set>
                                    <p:animEffect transition="in" filter="fade">
                                      <p:cBhvr>
                                        <p:cTn id="25" dur="1000"/>
                                        <p:tgtEl>
                                          <p:spTgt spid="3001"/>
                                        </p:tgtEl>
                                      </p:cBhvr>
                                    </p:animEffect>
                                  </p:childTnLst>
                                </p:cTn>
                              </p:par>
                              <p:par>
                                <p:cTn id="26" presetID="10" presetClass="entr" presetSubtype="0" fill="hold" nodeType="withEffect">
                                  <p:stCondLst>
                                    <p:cond delay="0"/>
                                  </p:stCondLst>
                                  <p:childTnLst>
                                    <p:set>
                                      <p:cBhvr>
                                        <p:cTn id="27" dur="1" fill="hold">
                                          <p:stCondLst>
                                            <p:cond delay="0"/>
                                          </p:stCondLst>
                                        </p:cTn>
                                        <p:tgtEl>
                                          <p:spTgt spid="3002"/>
                                        </p:tgtEl>
                                        <p:attrNameLst>
                                          <p:attrName>style.visibility</p:attrName>
                                        </p:attrNameLst>
                                      </p:cBhvr>
                                      <p:to>
                                        <p:strVal val="visible"/>
                                      </p:to>
                                    </p:set>
                                    <p:animEffect transition="in" filter="fade">
                                      <p:cBhvr>
                                        <p:cTn id="28" dur="1000"/>
                                        <p:tgtEl>
                                          <p:spTgt spid="300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animEffect transition="in" filter="fade">
                                      <p:cBhvr>
                                        <p:cTn id="3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3006"/>
        <p:cNvGrpSpPr/>
        <p:nvPr/>
      </p:nvGrpSpPr>
      <p:grpSpPr>
        <a:xfrm>
          <a:off x="0" y="0"/>
          <a:ext cx="0" cy="0"/>
          <a:chOff x="0" y="0"/>
          <a:chExt cx="0" cy="0"/>
        </a:xfrm>
      </p:grpSpPr>
      <p:sp>
        <p:nvSpPr>
          <p:cNvPr id="3007" name="Google Shape;3007;p71"/>
          <p:cNvSpPr txBox="1">
            <a:spLocks noGrp="1"/>
          </p:cNvSpPr>
          <p:nvPr>
            <p:ph type="title"/>
          </p:nvPr>
        </p:nvSpPr>
        <p:spPr>
          <a:xfrm>
            <a:off x="783900" y="207264"/>
            <a:ext cx="2483556" cy="1255777"/>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smtClean="0"/>
              <a:t>Business process</a:t>
            </a:r>
            <a:endParaRPr dirty="0"/>
          </a:p>
        </p:txBody>
      </p:sp>
      <p:sp>
        <p:nvSpPr>
          <p:cNvPr id="3008" name="Google Shape;3008;p71"/>
          <p:cNvSpPr txBox="1">
            <a:spLocks noGrp="1"/>
          </p:cNvSpPr>
          <p:nvPr>
            <p:ph type="subTitle" idx="1"/>
          </p:nvPr>
        </p:nvSpPr>
        <p:spPr>
          <a:xfrm>
            <a:off x="341376" y="1463041"/>
            <a:ext cx="3838634" cy="2438399"/>
          </a:xfrm>
          <a:prstGeom prst="rect">
            <a:avLst/>
          </a:prstGeom>
        </p:spPr>
        <p:txBody>
          <a:bodyPr spcFirstLastPara="1" wrap="square" lIns="91425" tIns="91425" rIns="91425" bIns="91425" anchor="t" anchorCtr="0">
            <a:noAutofit/>
          </a:bodyPr>
          <a:lstStyle/>
          <a:p>
            <a:pPr marL="0" indent="0"/>
            <a:r>
              <a:rPr lang="en-US" dirty="0"/>
              <a:t>A combination of business tasks and activities that are carried out in an organized manner by people or systems is referred to as a "business process," and it results in a product that advances the company's objectives. A business process is made up of at least one of the following components, but not necessarily all of them: system, task/activity, worker(s), workflow, and information </a:t>
            </a:r>
          </a:p>
          <a:p>
            <a:pPr marL="0" lvl="0" indent="0" algn="l" rtl="0">
              <a:spcBef>
                <a:spcPts val="0"/>
              </a:spcBef>
              <a:spcAft>
                <a:spcPts val="0"/>
              </a:spcAft>
              <a:buNone/>
            </a:pPr>
            <a:endParaRPr dirty="0"/>
          </a:p>
        </p:txBody>
      </p:sp>
      <p:sp>
        <p:nvSpPr>
          <p:cNvPr id="3010" name="Google Shape;3010;p7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What is Business Process Modeling Language (BPM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312" y="914400"/>
            <a:ext cx="3875642" cy="33406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07"/>
                                        </p:tgtEl>
                                        <p:attrNameLst>
                                          <p:attrName>style.visibility</p:attrName>
                                        </p:attrNameLst>
                                      </p:cBhvr>
                                      <p:to>
                                        <p:strVal val="visible"/>
                                      </p:to>
                                    </p:set>
                                    <p:anim calcmode="lin" valueType="num">
                                      <p:cBhvr additive="base">
                                        <p:cTn id="7" dur="1000"/>
                                        <p:tgtEl>
                                          <p:spTgt spid="3007"/>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008"/>
                                        </p:tgtEl>
                                        <p:attrNameLst>
                                          <p:attrName>style.visibility</p:attrName>
                                        </p:attrNameLst>
                                      </p:cBhvr>
                                      <p:to>
                                        <p:strVal val="visible"/>
                                      </p:to>
                                    </p:set>
                                    <p:animEffect transition="in" filter="fade">
                                      <p:cBhvr>
                                        <p:cTn id="10" dur="1000"/>
                                        <p:tgtEl>
                                          <p:spTgt spid="3008"/>
                                        </p:tgtEl>
                                      </p:cBhvr>
                                    </p:animEffect>
                                  </p:childTnLst>
                                </p:cTn>
                              </p:par>
                              <p:par>
                                <p:cTn id="11" presetID="10" presetClass="entr" presetSubtype="0" fill="hold" nodeType="withEffect">
                                  <p:stCondLst>
                                    <p:cond delay="0"/>
                                  </p:stCondLst>
                                  <p:childTnLst>
                                    <p:set>
                                      <p:cBhvr>
                                        <p:cTn id="12" dur="1" fill="hold">
                                          <p:stCondLst>
                                            <p:cond delay="0"/>
                                          </p:stCondLst>
                                        </p:cTn>
                                        <p:tgtEl>
                                          <p:spTgt spid="3010"/>
                                        </p:tgtEl>
                                        <p:attrNameLst>
                                          <p:attrName>style.visibility</p:attrName>
                                        </p:attrNameLst>
                                      </p:cBhvr>
                                      <p:to>
                                        <p:strVal val="visible"/>
                                      </p:to>
                                    </p:set>
                                    <p:animEffect transition="in" filter="fade">
                                      <p:cBhvr>
                                        <p:cTn id="13" dur="1000"/>
                                        <p:tgtEl>
                                          <p:spTgt spid="3010"/>
                                        </p:tgtEl>
                                      </p:cBhvr>
                                    </p:animEffect>
                                  </p:childTnLst>
                                </p:cTn>
                              </p:par>
                              <p:par>
                                <p:cTn id="14" presetID="10" presetClass="entr" presetSubtype="0" fill="hold" nodeType="withEffect">
                                  <p:stCondLst>
                                    <p:cond delay="0"/>
                                  </p:stCondLst>
                                  <p:childTnLst>
                                    <p:set>
                                      <p:cBhvr>
                                        <p:cTn id="15" dur="1" fill="hold">
                                          <p:stCondLst>
                                            <p:cond delay="0"/>
                                          </p:stCondLst>
                                        </p:cTn>
                                        <p:tgtEl>
                                          <p:spTgt spid="3011"/>
                                        </p:tgtEl>
                                        <p:attrNameLst>
                                          <p:attrName>style.visibility</p:attrName>
                                        </p:attrNameLst>
                                      </p:cBhvr>
                                      <p:to>
                                        <p:strVal val="visible"/>
                                      </p:to>
                                    </p:set>
                                    <p:animEffect transition="in" filter="fade">
                                      <p:cBhvr>
                                        <p:cTn id="16" dur="1000"/>
                                        <p:tgtEl>
                                          <p:spTgt spid="3011"/>
                                        </p:tgtEl>
                                      </p:cBhvr>
                                    </p:animEffect>
                                  </p:childTnLst>
                                </p:cTn>
                              </p:par>
                              <p:par>
                                <p:cTn id="17" presetID="10" presetClass="entr" presetSubtype="0" fill="hold" nodeType="withEffect">
                                  <p:stCondLst>
                                    <p:cond delay="0"/>
                                  </p:stCondLst>
                                  <p:childTnLst>
                                    <p:set>
                                      <p:cBhvr>
                                        <p:cTn id="18" dur="1" fill="hold">
                                          <p:stCondLst>
                                            <p:cond delay="0"/>
                                          </p:stCondLst>
                                        </p:cTn>
                                        <p:tgtEl>
                                          <p:spTgt spid="3012"/>
                                        </p:tgtEl>
                                        <p:attrNameLst>
                                          <p:attrName>style.visibility</p:attrName>
                                        </p:attrNameLst>
                                      </p:cBhvr>
                                      <p:to>
                                        <p:strVal val="visible"/>
                                      </p:to>
                                    </p:set>
                                    <p:animEffect transition="in" filter="fade">
                                      <p:cBhvr>
                                        <p:cTn id="19" dur="1000"/>
                                        <p:tgtEl>
                                          <p:spTgt spid="3012"/>
                                        </p:tgtEl>
                                      </p:cBhvr>
                                    </p:animEffect>
                                  </p:childTnLst>
                                </p:cTn>
                              </p:par>
                              <p:par>
                                <p:cTn id="20" presetID="10" presetClass="entr" presetSubtype="0" fill="hold" nodeType="withEffect">
                                  <p:stCondLst>
                                    <p:cond delay="0"/>
                                  </p:stCondLst>
                                  <p:childTnLst>
                                    <p:set>
                                      <p:cBhvr>
                                        <p:cTn id="21" dur="1" fill="hold">
                                          <p:stCondLst>
                                            <p:cond delay="0"/>
                                          </p:stCondLst>
                                        </p:cTn>
                                        <p:tgtEl>
                                          <p:spTgt spid="3013"/>
                                        </p:tgtEl>
                                        <p:attrNameLst>
                                          <p:attrName>style.visibility</p:attrName>
                                        </p:attrNameLst>
                                      </p:cBhvr>
                                      <p:to>
                                        <p:strVal val="visible"/>
                                      </p:to>
                                    </p:set>
                                    <p:animEffect transition="in" filter="fade">
                                      <p:cBhvr>
                                        <p:cTn id="22" dur="1000"/>
                                        <p:tgtEl>
                                          <p:spTgt spid="3013"/>
                                        </p:tgtEl>
                                      </p:cBhvr>
                                    </p:animEffect>
                                  </p:childTnLst>
                                </p:cTn>
                              </p:par>
                              <p:par>
                                <p:cTn id="23" presetID="10" presetClass="entr" presetSubtype="0" fill="hold" nodeType="withEffect">
                                  <p:stCondLst>
                                    <p:cond delay="0"/>
                                  </p:stCondLst>
                                  <p:childTnLst>
                                    <p:set>
                                      <p:cBhvr>
                                        <p:cTn id="24" dur="1" fill="hold">
                                          <p:stCondLst>
                                            <p:cond delay="0"/>
                                          </p:stCondLst>
                                        </p:cTn>
                                        <p:tgtEl>
                                          <p:spTgt spid="3014"/>
                                        </p:tgtEl>
                                        <p:attrNameLst>
                                          <p:attrName>style.visibility</p:attrName>
                                        </p:attrNameLst>
                                      </p:cBhvr>
                                      <p:to>
                                        <p:strVal val="visible"/>
                                      </p:to>
                                    </p:set>
                                    <p:animEffect transition="in" filter="fade">
                                      <p:cBhvr>
                                        <p:cTn id="25" dur="1000"/>
                                        <p:tgtEl>
                                          <p:spTgt spid="30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smtClean="0"/>
              <a:t>Process type</a:t>
            </a:r>
            <a:endParaRPr dirty="0"/>
          </a:p>
        </p:txBody>
      </p:sp>
      <p:sp>
        <p:nvSpPr>
          <p:cNvPr id="3020" name="Google Shape;3020;p72"/>
          <p:cNvSpPr txBox="1">
            <a:spLocks noGrp="1"/>
          </p:cNvSpPr>
          <p:nvPr>
            <p:ph type="subTitle" idx="4294967295"/>
          </p:nvPr>
        </p:nvSpPr>
        <p:spPr>
          <a:xfrm>
            <a:off x="1083150" y="1258775"/>
            <a:ext cx="6977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024" name="Google Shape;3024;p72"/>
          <p:cNvGraphicFramePr/>
          <p:nvPr>
            <p:extLst>
              <p:ext uri="{D42A27DB-BD31-4B8C-83A1-F6EECF244321}">
                <p14:modId xmlns:p14="http://schemas.microsoft.com/office/powerpoint/2010/main" val="3489210457"/>
              </p:ext>
            </p:extLst>
          </p:nvPr>
        </p:nvGraphicFramePr>
        <p:xfrm>
          <a:off x="1149100" y="1938527"/>
          <a:ext cx="6187660" cy="2973692"/>
        </p:xfrm>
        <a:graphic>
          <a:graphicData uri="http://schemas.openxmlformats.org/drawingml/2006/table">
            <a:tbl>
              <a:tblPr>
                <a:noFill/>
                <a:tableStyleId>{80B5CDC6-FF2D-4A5C-9FF7-FA770A13A8F3}</a:tableStyleId>
              </a:tblPr>
              <a:tblGrid>
                <a:gridCol w="2045204">
                  <a:extLst>
                    <a:ext uri="{9D8B030D-6E8A-4147-A177-3AD203B41FA5}">
                      <a16:colId xmlns:a16="http://schemas.microsoft.com/office/drawing/2014/main" val="20000"/>
                    </a:ext>
                  </a:extLst>
                </a:gridCol>
                <a:gridCol w="4142456">
                  <a:extLst>
                    <a:ext uri="{9D8B030D-6E8A-4147-A177-3AD203B41FA5}">
                      <a16:colId xmlns:a16="http://schemas.microsoft.com/office/drawing/2014/main" val="20001"/>
                    </a:ext>
                  </a:extLst>
                </a:gridCol>
              </a:tblGrid>
              <a:tr h="90111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bg1"/>
                          </a:solidFill>
                          <a:effectLst/>
                          <a:latin typeface="Arial"/>
                          <a:ea typeface="Arial"/>
                          <a:cs typeface="Arial"/>
                          <a:sym typeface="Arial"/>
                        </a:rPr>
                        <a:t>A individual process </a:t>
                      </a:r>
                    </a:p>
                    <a:p>
                      <a:pPr marL="0" lvl="0" indent="0" algn="ctr" rtl="0">
                        <a:spcBef>
                          <a:spcPts val="0"/>
                        </a:spcBef>
                        <a:spcAft>
                          <a:spcPts val="0"/>
                        </a:spcAft>
                        <a:buNone/>
                      </a:pPr>
                      <a:endParaRPr sz="200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smtClean="0">
                          <a:solidFill>
                            <a:schemeClr val="bg1"/>
                          </a:solidFill>
                          <a:effectLst/>
                          <a:latin typeface="Arial"/>
                          <a:ea typeface="Arial"/>
                          <a:cs typeface="Arial"/>
                          <a:sym typeface="Arial"/>
                        </a:rPr>
                        <a:t>An individual carries out a business procedure as a personal process. Users provide the majority </a:t>
                      </a:r>
                      <a:r>
                        <a:rPr lang="en-US" sz="1400" b="0" i="0" u="none" strike="noStrike" cap="none" dirty="0" smtClean="0">
                          <a:solidFill>
                            <a:srgbClr val="000000"/>
                          </a:solidFill>
                          <a:effectLst/>
                          <a:latin typeface="Arial"/>
                          <a:ea typeface="Arial"/>
                          <a:cs typeface="Arial"/>
                          <a:sym typeface="Arial"/>
                        </a:rPr>
                        <a:t>of it. </a:t>
                      </a:r>
                      <a:endParaRPr sz="2000" dirty="0">
                        <a:solidFill>
                          <a:schemeClr val="lt1"/>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90111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bg1"/>
                          </a:solidFill>
                          <a:effectLst/>
                          <a:latin typeface="Arial"/>
                          <a:ea typeface="Arial"/>
                          <a:cs typeface="Arial"/>
                          <a:sym typeface="Arial"/>
                        </a:rPr>
                        <a:t>A vertical process </a:t>
                      </a:r>
                    </a:p>
                    <a:p>
                      <a:pPr marL="0" lvl="0" indent="0" algn="ctr" rtl="0">
                        <a:spcBef>
                          <a:spcPts val="0"/>
                        </a:spcBef>
                        <a:spcAft>
                          <a:spcPts val="0"/>
                        </a:spcAft>
                        <a:buNone/>
                      </a:pPr>
                      <a:endParaRPr sz="2000" dirty="0">
                        <a:solidFill>
                          <a:schemeClr val="bg1"/>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bg1"/>
                          </a:solidFill>
                          <a:effectLst/>
                          <a:latin typeface="Arial"/>
                          <a:ea typeface="Arial"/>
                          <a:cs typeface="Arial"/>
                          <a:sym typeface="Arial"/>
                        </a:rPr>
                        <a:t>A vertical process is a business procedure carried out by a division or functional unit. Nothing from an external system is utilized by it. </a:t>
                      </a:r>
                    </a:p>
                    <a:p>
                      <a:pPr marL="0" lvl="0" indent="0" algn="ctr" rtl="0">
                        <a:spcBef>
                          <a:spcPts val="0"/>
                        </a:spcBef>
                        <a:spcAft>
                          <a:spcPts val="0"/>
                        </a:spcAft>
                        <a:buNone/>
                      </a:pPr>
                      <a:endParaRPr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90111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bg1"/>
                          </a:solidFill>
                          <a:effectLst/>
                          <a:latin typeface="Arial"/>
                          <a:ea typeface="Arial"/>
                          <a:cs typeface="Arial"/>
                          <a:sym typeface="Arial"/>
                        </a:rPr>
                        <a:t>A horizontal </a:t>
                      </a:r>
                    </a:p>
                    <a:p>
                      <a:pPr marL="0" lvl="0" indent="0" algn="ctr" rtl="0">
                        <a:spcBef>
                          <a:spcPts val="0"/>
                        </a:spcBef>
                        <a:spcAft>
                          <a:spcPts val="0"/>
                        </a:spcAft>
                        <a:buNone/>
                      </a:pPr>
                      <a:endParaRPr sz="200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bg1"/>
                          </a:solidFill>
                          <a:effectLst/>
                          <a:latin typeface="Arial"/>
                          <a:ea typeface="Arial"/>
                          <a:cs typeface="Arial"/>
                          <a:sym typeface="Arial"/>
                        </a:rPr>
                        <a:t>A horizontal process is a business process that spans multiple departments, functional divisions, or businesses. </a:t>
                      </a:r>
                    </a:p>
                    <a:p>
                      <a:pPr marL="0" lvl="0" indent="0" algn="ctr" rtl="0">
                        <a:spcBef>
                          <a:spcPts val="0"/>
                        </a:spcBef>
                        <a:spcAft>
                          <a:spcPts val="0"/>
                        </a:spcAft>
                        <a:buNone/>
                      </a:pPr>
                      <a:endParaRPr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0"/>
                                        </p:tgtEl>
                                        <p:attrNameLst>
                                          <p:attrName>style.visibility</p:attrName>
                                        </p:attrNameLst>
                                      </p:cBhvr>
                                      <p:to>
                                        <p:strVal val="visible"/>
                                      </p:to>
                                    </p:set>
                                    <p:animEffect transition="in" filter="fade">
                                      <p:cBhvr>
                                        <p:cTn id="7" dur="1000"/>
                                        <p:tgtEl>
                                          <p:spTgt spid="3020"/>
                                        </p:tgtEl>
                                      </p:cBhvr>
                                    </p:animEffect>
                                  </p:childTnLst>
                                </p:cTn>
                              </p:par>
                              <p:par>
                                <p:cTn id="8" presetID="2" presetClass="entr" presetSubtype="2" fill="hold" nodeType="withEffect">
                                  <p:stCondLst>
                                    <p:cond delay="0"/>
                                  </p:stCondLst>
                                  <p:childTnLst>
                                    <p:set>
                                      <p:cBhvr>
                                        <p:cTn id="9" dur="1" fill="hold">
                                          <p:stCondLst>
                                            <p:cond delay="0"/>
                                          </p:stCondLst>
                                        </p:cTn>
                                        <p:tgtEl>
                                          <p:spTgt spid="3024"/>
                                        </p:tgtEl>
                                        <p:attrNameLst>
                                          <p:attrName>style.visibility</p:attrName>
                                        </p:attrNameLst>
                                      </p:cBhvr>
                                      <p:to>
                                        <p:strVal val="visible"/>
                                      </p:to>
                                    </p:set>
                                    <p:anim calcmode="lin" valueType="num">
                                      <p:cBhvr additive="base">
                                        <p:cTn id="10" dur="1000"/>
                                        <p:tgtEl>
                                          <p:spTgt spid="3024"/>
                                        </p:tgtEl>
                                        <p:attrNameLst>
                                          <p:attrName>ppt_x</p:attrName>
                                        </p:attrNameLst>
                                      </p:cBhvr>
                                      <p:tavLst>
                                        <p:tav tm="0">
                                          <p:val>
                                            <p:strVal val="#ppt_x+1"/>
                                          </p:val>
                                        </p:tav>
                                        <p:tav tm="100000">
                                          <p:val>
                                            <p:strVal val="#ppt_x"/>
                                          </p:val>
                                        </p:tav>
                                      </p:tavLst>
                                    </p:anim>
                                  </p:childTnLst>
                                </p:cTn>
                              </p:par>
                              <p:par>
                                <p:cTn id="11" presetID="2" presetClass="entr" presetSubtype="1" fill="hold" nodeType="withEffect">
                                  <p:stCondLst>
                                    <p:cond delay="0"/>
                                  </p:stCondLst>
                                  <p:childTnLst>
                                    <p:set>
                                      <p:cBhvr>
                                        <p:cTn id="12" dur="1" fill="hold">
                                          <p:stCondLst>
                                            <p:cond delay="0"/>
                                          </p:stCondLst>
                                        </p:cTn>
                                        <p:tgtEl>
                                          <p:spTgt spid="3030"/>
                                        </p:tgtEl>
                                        <p:attrNameLst>
                                          <p:attrName>style.visibility</p:attrName>
                                        </p:attrNameLst>
                                      </p:cBhvr>
                                      <p:to>
                                        <p:strVal val="visible"/>
                                      </p:to>
                                    </p:set>
                                    <p:anim calcmode="lin" valueType="num">
                                      <p:cBhvr additive="base">
                                        <p:cTn id="13" dur="1000"/>
                                        <p:tgtEl>
                                          <p:spTgt spid="3030"/>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025"/>
                                        </p:tgtEl>
                                        <p:attrNameLst>
                                          <p:attrName>style.visibility</p:attrName>
                                        </p:attrNameLst>
                                      </p:cBhvr>
                                      <p:to>
                                        <p:strVal val="visible"/>
                                      </p:to>
                                    </p:set>
                                    <p:animEffect transition="in" filter="fade">
                                      <p:cBhvr>
                                        <p:cTn id="16" dur="1000"/>
                                        <p:tgtEl>
                                          <p:spTgt spid="3025"/>
                                        </p:tgtEl>
                                      </p:cBhvr>
                                    </p:animEffect>
                                  </p:childTnLst>
                                </p:cTn>
                              </p:par>
                              <p:par>
                                <p:cTn id="17" presetID="10" presetClass="entr" presetSubtype="0" fill="hold" nodeType="withEffect">
                                  <p:stCondLst>
                                    <p:cond delay="0"/>
                                  </p:stCondLst>
                                  <p:childTnLst>
                                    <p:set>
                                      <p:cBhvr>
                                        <p:cTn id="18" dur="1" fill="hold">
                                          <p:stCondLst>
                                            <p:cond delay="0"/>
                                          </p:stCondLst>
                                        </p:cTn>
                                        <p:tgtEl>
                                          <p:spTgt spid="3026"/>
                                        </p:tgtEl>
                                        <p:attrNameLst>
                                          <p:attrName>style.visibility</p:attrName>
                                        </p:attrNameLst>
                                      </p:cBhvr>
                                      <p:to>
                                        <p:strVal val="visible"/>
                                      </p:to>
                                    </p:set>
                                    <p:animEffect transition="in" filter="fade">
                                      <p:cBhvr>
                                        <p:cTn id="19" dur="1000"/>
                                        <p:tgtEl>
                                          <p:spTgt spid="3026"/>
                                        </p:tgtEl>
                                      </p:cBhvr>
                                    </p:animEffect>
                                  </p:childTnLst>
                                </p:cTn>
                              </p:par>
                              <p:par>
                                <p:cTn id="20" presetID="10" presetClass="entr" presetSubtype="0" fill="hold" nodeType="withEffect">
                                  <p:stCondLst>
                                    <p:cond delay="0"/>
                                  </p:stCondLst>
                                  <p:childTnLst>
                                    <p:set>
                                      <p:cBhvr>
                                        <p:cTn id="21" dur="1" fill="hold">
                                          <p:stCondLst>
                                            <p:cond delay="0"/>
                                          </p:stCondLst>
                                        </p:cTn>
                                        <p:tgtEl>
                                          <p:spTgt spid="3027"/>
                                        </p:tgtEl>
                                        <p:attrNameLst>
                                          <p:attrName>style.visibility</p:attrName>
                                        </p:attrNameLst>
                                      </p:cBhvr>
                                      <p:to>
                                        <p:strVal val="visible"/>
                                      </p:to>
                                    </p:set>
                                    <p:animEffect transition="in" filter="fade">
                                      <p:cBhvr>
                                        <p:cTn id="22" dur="1000"/>
                                        <p:tgtEl>
                                          <p:spTgt spid="3027"/>
                                        </p:tgtEl>
                                      </p:cBhvr>
                                    </p:animEffect>
                                  </p:childTnLst>
                                </p:cTn>
                              </p:par>
                              <p:par>
                                <p:cTn id="23" presetID="10" presetClass="entr" presetSubtype="0" fill="hold" nodeType="withEffect">
                                  <p:stCondLst>
                                    <p:cond delay="0"/>
                                  </p:stCondLst>
                                  <p:childTnLst>
                                    <p:set>
                                      <p:cBhvr>
                                        <p:cTn id="24" dur="1" fill="hold">
                                          <p:stCondLst>
                                            <p:cond delay="0"/>
                                          </p:stCondLst>
                                        </p:cTn>
                                        <p:tgtEl>
                                          <p:spTgt spid="3028"/>
                                        </p:tgtEl>
                                        <p:attrNameLst>
                                          <p:attrName>style.visibility</p:attrName>
                                        </p:attrNameLst>
                                      </p:cBhvr>
                                      <p:to>
                                        <p:strVal val="visible"/>
                                      </p:to>
                                    </p:set>
                                    <p:animEffect transition="in" filter="fade">
                                      <p:cBhvr>
                                        <p:cTn id="25" dur="1000"/>
                                        <p:tgtEl>
                                          <p:spTgt spid="3028"/>
                                        </p:tgtEl>
                                      </p:cBhvr>
                                    </p:animEffect>
                                  </p:childTnLst>
                                </p:cTn>
                              </p:par>
                              <p:par>
                                <p:cTn id="26" presetID="10" presetClass="entr" presetSubtype="0" fill="hold" nodeType="withEffect">
                                  <p:stCondLst>
                                    <p:cond delay="0"/>
                                  </p:stCondLst>
                                  <p:childTnLst>
                                    <p:set>
                                      <p:cBhvr>
                                        <p:cTn id="27" dur="1" fill="hold">
                                          <p:stCondLst>
                                            <p:cond delay="0"/>
                                          </p:stCondLst>
                                        </p:cTn>
                                        <p:tgtEl>
                                          <p:spTgt spid="3029"/>
                                        </p:tgtEl>
                                        <p:attrNameLst>
                                          <p:attrName>style.visibility</p:attrName>
                                        </p:attrNameLst>
                                      </p:cBhvr>
                                      <p:to>
                                        <p:strVal val="visible"/>
                                      </p:to>
                                    </p:set>
                                    <p:animEffect transition="in" filter="fade">
                                      <p:cBhvr>
                                        <p:cTn id="28" dur="1000"/>
                                        <p:tgtEl>
                                          <p:spTgt spid="3029"/>
                                        </p:tgtEl>
                                      </p:cBhvr>
                                    </p:animEffect>
                                  </p:childTnLst>
                                </p:cTn>
                              </p:par>
                              <p:par>
                                <p:cTn id="29" presetID="2" presetClass="entr" presetSubtype="8" fill="hold" nodeType="withEffect">
                                  <p:stCondLst>
                                    <p:cond delay="0"/>
                                  </p:stCondLst>
                                  <p:childTnLst>
                                    <p:set>
                                      <p:cBhvr>
                                        <p:cTn id="30" dur="1" fill="hold">
                                          <p:stCondLst>
                                            <p:cond delay="0"/>
                                          </p:stCondLst>
                                        </p:cTn>
                                        <p:tgtEl>
                                          <p:spTgt spid="3019"/>
                                        </p:tgtEl>
                                        <p:attrNameLst>
                                          <p:attrName>style.visibility</p:attrName>
                                        </p:attrNameLst>
                                      </p:cBhvr>
                                      <p:to>
                                        <p:strVal val="visible"/>
                                      </p:to>
                                    </p:set>
                                    <p:anim calcmode="lin" valueType="num">
                                      <p:cBhvr additive="base">
                                        <p:cTn id="31" dur="1000"/>
                                        <p:tgtEl>
                                          <p:spTgt spid="30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Business process types</a:t>
            </a:r>
            <a:endParaRPr lang="en-US" dirty="0"/>
          </a:p>
        </p:txBody>
      </p:sp>
      <p:pic>
        <p:nvPicPr>
          <p:cNvPr id="3" name="Picture 2"/>
          <p:cNvPicPr/>
          <p:nvPr/>
        </p:nvPicPr>
        <p:blipFill>
          <a:blip r:embed="rId2"/>
          <a:stretch>
            <a:fillRect/>
          </a:stretch>
        </p:blipFill>
        <p:spPr>
          <a:xfrm>
            <a:off x="2118995" y="1182624"/>
            <a:ext cx="4906010" cy="3156013"/>
          </a:xfrm>
          <a:prstGeom prst="rect">
            <a:avLst/>
          </a:prstGeom>
        </p:spPr>
      </p:pic>
    </p:spTree>
    <p:extLst>
      <p:ext uri="{BB962C8B-B14F-4D97-AF65-F5344CB8AC3E}">
        <p14:creationId xmlns:p14="http://schemas.microsoft.com/office/powerpoint/2010/main" val="212192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US" sz="5050" dirty="0" smtClean="0">
                <a:solidFill>
                  <a:schemeClr val="dk2"/>
                </a:solidFill>
              </a:rPr>
              <a:t>Business</a:t>
            </a:r>
            <a:br>
              <a:rPr lang="en-US" sz="5050" dirty="0" smtClean="0">
                <a:solidFill>
                  <a:schemeClr val="dk2"/>
                </a:solidFill>
              </a:rPr>
            </a:br>
            <a:r>
              <a:rPr lang="en-US" sz="5050" dirty="0" err="1" smtClean="0">
                <a:solidFill>
                  <a:schemeClr val="dk2"/>
                </a:solidFill>
              </a:rPr>
              <a:t>Intellgence</a:t>
            </a:r>
            <a:endParaRPr sz="5050" dirty="0">
              <a:solidFill>
                <a:schemeClr val="dk2"/>
              </a:solidFill>
            </a:endParaRPr>
          </a:p>
        </p:txBody>
      </p:sp>
      <p:sp>
        <p:nvSpPr>
          <p:cNvPr id="2592" name="Google Shape;2592;p58"/>
          <p:cNvSpPr txBox="1">
            <a:spLocks noGrp="1"/>
          </p:cNvSpPr>
          <p:nvPr>
            <p:ph type="subTitle" idx="1"/>
          </p:nvPr>
        </p:nvSpPr>
        <p:spPr>
          <a:xfrm>
            <a:off x="1248525" y="3290708"/>
            <a:ext cx="6647100" cy="378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Assignment 1</a:t>
            </a:r>
          </a:p>
          <a:p>
            <a:pPr marL="0" lvl="0" indent="0" algn="ctr" rtl="0">
              <a:spcBef>
                <a:spcPts val="0"/>
              </a:spcBef>
              <a:spcAft>
                <a:spcPts val="0"/>
              </a:spcAft>
              <a:buClr>
                <a:schemeClr val="dk1"/>
              </a:buClr>
              <a:buSzPts val="1100"/>
              <a:buFont typeface="Arial"/>
              <a:buNone/>
            </a:pPr>
            <a:endParaRPr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92"/>
                                        </p:tgtEl>
                                        <p:attrNameLst>
                                          <p:attrName>style.visibility</p:attrName>
                                        </p:attrNameLst>
                                      </p:cBhvr>
                                      <p:to>
                                        <p:strVal val="visible"/>
                                      </p:to>
                                    </p:set>
                                    <p:animEffect transition="in" filter="fade">
                                      <p:cBhvr>
                                        <p:cTn id="13"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6304" y="1658112"/>
            <a:ext cx="2609088" cy="1023139"/>
          </a:xfrm>
        </p:spPr>
        <p:txBody>
          <a:bodyPr/>
          <a:lstStyle/>
          <a:p>
            <a:r>
              <a:rPr lang="en-US" dirty="0" smtClean="0"/>
              <a:t>Supporting process</a:t>
            </a:r>
            <a:endParaRPr lang="en-US" dirty="0"/>
          </a:p>
        </p:txBody>
      </p:sp>
      <p:sp>
        <p:nvSpPr>
          <p:cNvPr id="3" name="Subtitle 2"/>
          <p:cNvSpPr>
            <a:spLocks noGrp="1"/>
          </p:cNvSpPr>
          <p:nvPr>
            <p:ph type="subTitle" idx="1"/>
          </p:nvPr>
        </p:nvSpPr>
        <p:spPr>
          <a:xfrm>
            <a:off x="3436874" y="1914144"/>
            <a:ext cx="4991851" cy="1659456"/>
          </a:xfrm>
        </p:spPr>
        <p:txBody>
          <a:bodyPr/>
          <a:lstStyle/>
          <a:p>
            <a:r>
              <a:rPr lang="en-US" dirty="0"/>
              <a:t>Assisting with operations These are back-office procedures inside corporate operations, sometimes known as secondary procedures. Supporting processes differ from operational procedures in that they do not directly help customers</a:t>
            </a:r>
          </a:p>
        </p:txBody>
      </p:sp>
      <p:pic>
        <p:nvPicPr>
          <p:cNvPr id="2050" name="Picture 2" descr="Customer Support Blog | Support.cc by 500ap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39" y="2578608"/>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32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813" y="1202803"/>
            <a:ext cx="2040595" cy="942000"/>
          </a:xfrm>
        </p:spPr>
        <p:txBody>
          <a:bodyPr/>
          <a:lstStyle/>
          <a:p>
            <a:r>
              <a:rPr lang="en-US" dirty="0" smtClean="0"/>
              <a:t>Data of business process</a:t>
            </a:r>
            <a:endParaRPr lang="en-US" dirty="0"/>
          </a:p>
        </p:txBody>
      </p:sp>
      <p:sp>
        <p:nvSpPr>
          <p:cNvPr id="3" name="Subtitle 2"/>
          <p:cNvSpPr>
            <a:spLocks noGrp="1"/>
          </p:cNvSpPr>
          <p:nvPr>
            <p:ph type="subTitle" idx="1"/>
          </p:nvPr>
        </p:nvSpPr>
        <p:spPr>
          <a:xfrm>
            <a:off x="2682240" y="1202803"/>
            <a:ext cx="5746485" cy="2637677"/>
          </a:xfrm>
        </p:spPr>
        <p:txBody>
          <a:bodyPr/>
          <a:lstStyle/>
          <a:p>
            <a:pPr algn="l"/>
            <a:r>
              <a:rPr lang="en-US" sz="2000" b="1" i="1" dirty="0"/>
              <a:t>Unstructured data </a:t>
            </a:r>
            <a:endParaRPr lang="en-US" sz="2000" b="1" i="1" dirty="0" smtClean="0"/>
          </a:p>
          <a:p>
            <a:pPr algn="l"/>
            <a:endParaRPr lang="en-US" sz="2000" b="1" i="1" dirty="0" smtClean="0"/>
          </a:p>
          <a:p>
            <a:pPr algn="l"/>
            <a:r>
              <a:rPr lang="en-US" sz="2000" b="1" i="1" dirty="0"/>
              <a:t>Semi-structured data </a:t>
            </a:r>
            <a:endParaRPr lang="en-US" sz="2000" b="1" i="1" dirty="0" smtClean="0"/>
          </a:p>
          <a:p>
            <a:pPr algn="l"/>
            <a:endParaRPr lang="en-US" sz="2000" b="1" i="1" dirty="0"/>
          </a:p>
          <a:p>
            <a:pPr algn="l"/>
            <a:r>
              <a:rPr lang="en-US" sz="2000" b="1" dirty="0"/>
              <a:t>Structured data </a:t>
            </a:r>
          </a:p>
          <a:p>
            <a:pPr algn="l"/>
            <a:endParaRPr lang="en-US" b="1" i="1" dirty="0"/>
          </a:p>
          <a:p>
            <a:endParaRPr lang="en-US" dirty="0"/>
          </a:p>
        </p:txBody>
      </p:sp>
    </p:spTree>
    <p:extLst>
      <p:ext uri="{BB962C8B-B14F-4D97-AF65-F5344CB8AC3E}">
        <p14:creationId xmlns:p14="http://schemas.microsoft.com/office/powerpoint/2010/main" val="1647528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35936" y="768095"/>
            <a:ext cx="5892808" cy="658369"/>
          </a:xfrm>
        </p:spPr>
        <p:txBody>
          <a:bodyPr/>
          <a:lstStyle/>
          <a:p>
            <a:pPr algn="ctr"/>
            <a:r>
              <a:rPr lang="en-US" dirty="0" smtClean="0"/>
              <a:t>Tool For BI</a:t>
            </a:r>
            <a:endParaRPr lang="en-US" dirty="0"/>
          </a:p>
        </p:txBody>
      </p:sp>
      <p:pic>
        <p:nvPicPr>
          <p:cNvPr id="3080" name="Picture 8" descr="Basics of Python in Power BI | Data Id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888" y="3218688"/>
            <a:ext cx="3218689" cy="160934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Tableau Logo | Sendero Consul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936" y="1240537"/>
            <a:ext cx="4448175" cy="112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22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84"/>
                                        </p:tgtEl>
                                        <p:attrNameLst>
                                          <p:attrName>style.visibility</p:attrName>
                                        </p:attrNameLst>
                                      </p:cBhvr>
                                      <p:to>
                                        <p:strVal val="visible"/>
                                      </p:to>
                                    </p:set>
                                    <p:animEffect transition="in" filter="fade">
                                      <p:cBhvr>
                                        <p:cTn id="7" dur="1000"/>
                                        <p:tgtEl>
                                          <p:spTgt spid="3084"/>
                                        </p:tgtEl>
                                      </p:cBhvr>
                                    </p:animEffect>
                                    <p:anim calcmode="lin" valueType="num">
                                      <p:cBhvr>
                                        <p:cTn id="8" dur="1000" fill="hold"/>
                                        <p:tgtEl>
                                          <p:spTgt spid="3084"/>
                                        </p:tgtEl>
                                        <p:attrNameLst>
                                          <p:attrName>ppt_x</p:attrName>
                                        </p:attrNameLst>
                                      </p:cBhvr>
                                      <p:tavLst>
                                        <p:tav tm="0">
                                          <p:val>
                                            <p:strVal val="#ppt_x"/>
                                          </p:val>
                                        </p:tav>
                                        <p:tav tm="100000">
                                          <p:val>
                                            <p:strVal val="#ppt_x"/>
                                          </p:val>
                                        </p:tav>
                                      </p:tavLst>
                                    </p:anim>
                                    <p:anim calcmode="lin" valueType="num">
                                      <p:cBhvr>
                                        <p:cTn id="9" dur="1000" fill="hold"/>
                                        <p:tgtEl>
                                          <p:spTgt spid="30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80"/>
                                        </p:tgtEl>
                                        <p:attrNameLst>
                                          <p:attrName>style.visibility</p:attrName>
                                        </p:attrNameLst>
                                      </p:cBhvr>
                                      <p:to>
                                        <p:strVal val="visible"/>
                                      </p:to>
                                    </p:set>
                                    <p:animEffect transition="in" filter="fade">
                                      <p:cBhvr>
                                        <p:cTn id="14" dur="1000"/>
                                        <p:tgtEl>
                                          <p:spTgt spid="3080"/>
                                        </p:tgtEl>
                                      </p:cBhvr>
                                    </p:animEffect>
                                    <p:anim calcmode="lin" valueType="num">
                                      <p:cBhvr>
                                        <p:cTn id="15" dur="1000" fill="hold"/>
                                        <p:tgtEl>
                                          <p:spTgt spid="3080"/>
                                        </p:tgtEl>
                                        <p:attrNameLst>
                                          <p:attrName>ppt_x</p:attrName>
                                        </p:attrNameLst>
                                      </p:cBhvr>
                                      <p:tavLst>
                                        <p:tav tm="0">
                                          <p:val>
                                            <p:strVal val="#ppt_x"/>
                                          </p:val>
                                        </p:tav>
                                        <p:tav tm="100000">
                                          <p:val>
                                            <p:strVal val="#ppt_x"/>
                                          </p:val>
                                        </p:tav>
                                      </p:tavLst>
                                    </p:anim>
                                    <p:anim calcmode="lin" valueType="num">
                                      <p:cBhvr>
                                        <p:cTn id="16" dur="1000" fill="hold"/>
                                        <p:tgtEl>
                                          <p:spTgt spid="30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0736" y="1255776"/>
            <a:ext cx="4206240" cy="670560"/>
          </a:xfrm>
        </p:spPr>
        <p:txBody>
          <a:bodyPr/>
          <a:lstStyle/>
          <a:p>
            <a:r>
              <a:rPr lang="en-US" dirty="0"/>
              <a:t>Python and Power BI </a:t>
            </a:r>
          </a:p>
        </p:txBody>
      </p:sp>
      <p:sp>
        <p:nvSpPr>
          <p:cNvPr id="3" name="Subtitle 2"/>
          <p:cNvSpPr>
            <a:spLocks noGrp="1"/>
          </p:cNvSpPr>
          <p:nvPr>
            <p:ph type="subTitle" idx="1"/>
          </p:nvPr>
        </p:nvSpPr>
        <p:spPr>
          <a:xfrm>
            <a:off x="707136" y="2121408"/>
            <a:ext cx="7721589" cy="1452192"/>
          </a:xfrm>
        </p:spPr>
        <p:txBody>
          <a:bodyPr/>
          <a:lstStyle/>
          <a:p>
            <a:pPr algn="ctr"/>
            <a:r>
              <a:rPr lang="en-US" dirty="0"/>
              <a:t>One of the most significant recent enhancements to Power BI is the integration of Python capabilities. Power BI customers may now run Python programs natively. Python is an excellent programming language, especially for data analytics. Python is the language of choice for developing machine learning frameworks and data science libraries, and a strong open source programming community actively supports and promotes its use with these libraries. </a:t>
            </a:r>
          </a:p>
          <a:p>
            <a:endParaRPr lang="en-US" dirty="0"/>
          </a:p>
        </p:txBody>
      </p:sp>
    </p:spTree>
    <p:extLst>
      <p:ext uri="{BB962C8B-B14F-4D97-AF65-F5344CB8AC3E}">
        <p14:creationId xmlns:p14="http://schemas.microsoft.com/office/powerpoint/2010/main" val="3462091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64991" y="1109473"/>
            <a:ext cx="2182369" cy="499872"/>
          </a:xfrm>
        </p:spPr>
        <p:txBody>
          <a:bodyPr/>
          <a:lstStyle/>
          <a:p>
            <a:r>
              <a:rPr lang="en-US" dirty="0"/>
              <a:t>Tableau </a:t>
            </a:r>
          </a:p>
        </p:txBody>
      </p:sp>
      <p:sp>
        <p:nvSpPr>
          <p:cNvPr id="3" name="Subtitle 2"/>
          <p:cNvSpPr>
            <a:spLocks noGrp="1"/>
          </p:cNvSpPr>
          <p:nvPr>
            <p:ph type="subTitle" idx="1"/>
          </p:nvPr>
        </p:nvSpPr>
        <p:spPr>
          <a:xfrm>
            <a:off x="1036320" y="1719072"/>
            <a:ext cx="7392405" cy="1854528"/>
          </a:xfrm>
        </p:spPr>
        <p:txBody>
          <a:bodyPr/>
          <a:lstStyle/>
          <a:p>
            <a:pPr algn="ctr"/>
            <a:r>
              <a:rPr lang="en-US" dirty="0"/>
              <a:t>Tableau is an excellent business intelligence and data visualization solution for reporting and analyzing massive amounts of data. Salesforce acquired Tableau, an American company founded in 2003, in June 2019. It allows users to create a variety of charts, graphs, maps, dashboards, and stories for the goal of showing and analyzing data to aid in business decision-making. </a:t>
            </a:r>
          </a:p>
          <a:p>
            <a:pPr algn="ctr"/>
            <a:endParaRPr lang="en-US" dirty="0"/>
          </a:p>
        </p:txBody>
      </p:sp>
    </p:spTree>
    <p:extLst>
      <p:ext uri="{BB962C8B-B14F-4D97-AF65-F5344CB8AC3E}">
        <p14:creationId xmlns:p14="http://schemas.microsoft.com/office/powerpoint/2010/main" val="2635449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0" y="877825"/>
            <a:ext cx="6234184" cy="597408"/>
          </a:xfrm>
        </p:spPr>
        <p:txBody>
          <a:bodyPr/>
          <a:lstStyle/>
          <a:p>
            <a:pPr algn="ctr"/>
            <a:r>
              <a:rPr lang="en-US" b="1" i="1" dirty="0"/>
              <a:t>Features of Tableau </a:t>
            </a:r>
            <a:br>
              <a:rPr lang="en-US" b="1" i="1" dirty="0"/>
            </a:br>
            <a:endParaRPr lang="en-US" dirty="0"/>
          </a:p>
        </p:txBody>
      </p:sp>
      <p:sp>
        <p:nvSpPr>
          <p:cNvPr id="3" name="Subtitle 2"/>
          <p:cNvSpPr>
            <a:spLocks noGrp="1"/>
          </p:cNvSpPr>
          <p:nvPr>
            <p:ph type="subTitle" idx="1"/>
          </p:nvPr>
        </p:nvSpPr>
        <p:spPr>
          <a:xfrm>
            <a:off x="1255776" y="1389888"/>
            <a:ext cx="7172949" cy="2183712"/>
          </a:xfrm>
        </p:spPr>
        <p:txBody>
          <a:bodyPr/>
          <a:lstStyle/>
          <a:p>
            <a:r>
              <a:rPr lang="en-US"/>
              <a:t>Tableau users may quickly find answers to critical questions because to the platform's powerful data search and exploration capabilities. </a:t>
            </a:r>
          </a:p>
          <a:p>
            <a:r>
              <a:rPr lang="en-US"/>
              <a:t>Users with no relevant experience do not need any prior programming skills to start creating visualizations with Tableau. </a:t>
            </a:r>
          </a:p>
          <a:p>
            <a:r>
              <a:rPr lang="en-US"/>
              <a:t>It can connect to a variety of data sources that other BI packages do not support. Tableau users can integrate and generate reports from a variety of datasets. </a:t>
            </a:r>
          </a:p>
          <a:p>
            <a:r>
              <a:rPr lang="en-US"/>
              <a:t>Tableau Server provides a centralized location for managing all published data sources inside an organization. </a:t>
            </a:r>
          </a:p>
        </p:txBody>
      </p:sp>
    </p:spTree>
    <p:extLst>
      <p:ext uri="{BB962C8B-B14F-4D97-AF65-F5344CB8AC3E}">
        <p14:creationId xmlns:p14="http://schemas.microsoft.com/office/powerpoint/2010/main" val="2263731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25060" y="1763162"/>
            <a:ext cx="6908604" cy="841800"/>
          </a:xfrm>
        </p:spPr>
        <p:txBody>
          <a:bodyPr/>
          <a:lstStyle/>
          <a:p>
            <a:r>
              <a:rPr lang="en-US" dirty="0" smtClean="0"/>
              <a:t>Huynh Ngoc Hoang Trinh</a:t>
            </a:r>
            <a:br>
              <a:rPr lang="en-US" dirty="0" smtClean="0"/>
            </a:br>
            <a:r>
              <a:rPr lang="en-US" dirty="0" smtClean="0"/>
              <a:t>Phan </a:t>
            </a:r>
            <a:r>
              <a:rPr lang="en-US" dirty="0" err="1" smtClean="0"/>
              <a:t>Dinh</a:t>
            </a:r>
            <a:r>
              <a:rPr lang="en-US" dirty="0" smtClean="0"/>
              <a:t> Thang</a:t>
            </a:r>
            <a:endParaRPr lang="en-US" dirty="0"/>
          </a:p>
        </p:txBody>
      </p:sp>
      <p:sp>
        <p:nvSpPr>
          <p:cNvPr id="3" name="Title 2"/>
          <p:cNvSpPr>
            <a:spLocks noGrp="1"/>
          </p:cNvSpPr>
          <p:nvPr>
            <p:ph type="title" idx="2"/>
          </p:nvPr>
        </p:nvSpPr>
        <p:spPr>
          <a:xfrm>
            <a:off x="2748300" y="353569"/>
            <a:ext cx="3647400" cy="804671"/>
          </a:xfrm>
        </p:spPr>
        <p:txBody>
          <a:bodyPr/>
          <a:lstStyle/>
          <a:p>
            <a:r>
              <a:rPr lang="en-US" sz="4000" dirty="0" smtClean="0"/>
              <a:t>Our team</a:t>
            </a:r>
            <a:endParaRPr lang="en-US" sz="40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327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itle 2"/>
          <p:cNvSpPr>
            <a:spLocks noGrp="1"/>
          </p:cNvSpPr>
          <p:nvPr>
            <p:ph type="title" idx="2"/>
          </p:nvPr>
        </p:nvSpPr>
        <p:spPr/>
        <p:txBody>
          <a:bodyPr/>
          <a:lstStyle/>
          <a:p>
            <a:r>
              <a:rPr lang="en-US" sz="4800" dirty="0" smtClean="0"/>
              <a:t>Member task</a:t>
            </a:r>
            <a:br>
              <a:rPr lang="en-US" sz="4800" dirty="0" smtClean="0"/>
            </a:br>
            <a:endParaRPr lang="en-US" sz="48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2290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598"/>
        <p:cNvGrpSpPr/>
        <p:nvPr/>
      </p:nvGrpSpPr>
      <p:grpSpPr>
        <a:xfrm>
          <a:off x="0" y="0"/>
          <a:ext cx="0" cy="0"/>
          <a:chOff x="0" y="0"/>
          <a:chExt cx="0" cy="0"/>
        </a:xfrm>
      </p:grpSpPr>
      <p:sp>
        <p:nvSpPr>
          <p:cNvPr id="2599" name="Google Shape;2599;p5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CONTENTS OF THIS TEMPLATE</a:t>
            </a:r>
            <a:endParaRPr/>
          </a:p>
        </p:txBody>
      </p:sp>
      <p:graphicFrame>
        <p:nvGraphicFramePr>
          <p:cNvPr id="2600" name="Google Shape;2600;p59"/>
          <p:cNvGraphicFramePr/>
          <p:nvPr>
            <p:extLst>
              <p:ext uri="{D42A27DB-BD31-4B8C-83A1-F6EECF244321}">
                <p14:modId xmlns:p14="http://schemas.microsoft.com/office/powerpoint/2010/main" val="2578143740"/>
              </p:ext>
            </p:extLst>
          </p:nvPr>
        </p:nvGraphicFramePr>
        <p:xfrm>
          <a:off x="720000" y="1767223"/>
          <a:ext cx="7704000" cy="2641108"/>
        </p:xfrm>
        <a:graphic>
          <a:graphicData uri="http://schemas.openxmlformats.org/drawingml/2006/table">
            <a:tbl>
              <a:tblPr>
                <a:noFill/>
                <a:tableStyleId>{80B5CDC6-FF2D-4A5C-9FF7-FA770A13A8F3}</a:tableStyleId>
              </a:tblPr>
              <a:tblGrid>
                <a:gridCol w="2461925">
                  <a:extLst>
                    <a:ext uri="{9D8B030D-6E8A-4147-A177-3AD203B41FA5}">
                      <a16:colId xmlns:a16="http://schemas.microsoft.com/office/drawing/2014/main" val="20000"/>
                    </a:ext>
                  </a:extLst>
                </a:gridCol>
                <a:gridCol w="5242075">
                  <a:extLst>
                    <a:ext uri="{9D8B030D-6E8A-4147-A177-3AD203B41FA5}">
                      <a16:colId xmlns:a16="http://schemas.microsoft.com/office/drawing/2014/main" val="20001"/>
                    </a:ext>
                  </a:extLst>
                </a:gridCol>
              </a:tblGrid>
              <a:tr h="1352682">
                <a:tc>
                  <a:txBody>
                    <a:bodyPr/>
                    <a:lstStyle/>
                    <a:p>
                      <a:r>
                        <a:rPr lang="en-US" sz="6000" dirty="0" smtClean="0">
                          <a:solidFill>
                            <a:schemeClr val="bg1"/>
                          </a:solidFill>
                        </a:rPr>
                        <a:t>P1</a:t>
                      </a:r>
                      <a:endParaRPr lang="en-US" sz="6000" dirty="0">
                        <a:solidFill>
                          <a:schemeClr val="bg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r>
                        <a:rPr lang="en-US" sz="1400" b="0" i="0" u="none" strike="noStrike" cap="none" dirty="0" smtClean="0">
                          <a:solidFill>
                            <a:schemeClr val="bg1"/>
                          </a:solidFill>
                          <a:effectLst/>
                          <a:latin typeface="Arial"/>
                          <a:ea typeface="Arial"/>
                          <a:cs typeface="Arial"/>
                          <a:sym typeface="Arial"/>
                        </a:rPr>
                        <a:t>The business processes and the mechanisms used to support business decision-making</a:t>
                      </a:r>
                    </a:p>
                    <a:p>
                      <a:r>
                        <a:rPr lang="en-US" sz="1400" b="0" i="0" u="none" strike="noStrike" cap="none" dirty="0" smtClean="0">
                          <a:solidFill>
                            <a:schemeClr val="bg1"/>
                          </a:solidFill>
                          <a:effectLst/>
                          <a:latin typeface="Arial"/>
                          <a:ea typeface="Arial"/>
                          <a:cs typeface="Arial"/>
                          <a:sym typeface="Arial"/>
                        </a:rPr>
                        <a:t>Business Process </a:t>
                      </a:r>
                    </a:p>
                    <a:p>
                      <a:r>
                        <a:rPr lang="en-US" sz="1400" b="0" i="0" u="none" strike="noStrike" cap="none" dirty="0" smtClean="0">
                          <a:solidFill>
                            <a:schemeClr val="bg1"/>
                          </a:solidFill>
                          <a:effectLst/>
                          <a:latin typeface="Arial"/>
                          <a:ea typeface="Arial"/>
                          <a:cs typeface="Arial"/>
                          <a:sym typeface="Arial"/>
                        </a:rPr>
                        <a:t>Supporting Processes</a:t>
                      </a:r>
                    </a:p>
                    <a:p>
                      <a:endParaRPr lang="en-US" dirty="0">
                        <a:solidFill>
                          <a:schemeClr val="bg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1288426">
                <a:tc>
                  <a:txBody>
                    <a:bodyPr/>
                    <a:lstStyle/>
                    <a:p>
                      <a:r>
                        <a:rPr lang="en-US" sz="6000" dirty="0" smtClean="0">
                          <a:solidFill>
                            <a:schemeClr val="bg1"/>
                          </a:solidFill>
                        </a:rPr>
                        <a:t>P2</a:t>
                      </a:r>
                      <a:endParaRPr lang="en-US" sz="6000" dirty="0">
                        <a:solidFill>
                          <a:schemeClr val="bg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endParaRPr lang="en-US" dirty="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601" name="Google Shape;2601;p59"/>
          <p:cNvSpPr txBox="1"/>
          <p:nvPr/>
        </p:nvSpPr>
        <p:spPr>
          <a:xfrm>
            <a:off x="720000" y="998975"/>
            <a:ext cx="7704000" cy="479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dirty="0">
                <a:solidFill>
                  <a:schemeClr val="lt1"/>
                </a:solidFill>
                <a:latin typeface="Bai Jamjuree"/>
                <a:ea typeface="Bai Jamjuree"/>
                <a:cs typeface="Bai Jamjuree"/>
                <a:sym typeface="Bai Jamjuree"/>
              </a:rPr>
              <a:t>This is a slide structure based on a project proposal</a:t>
            </a:r>
            <a:endParaRPr sz="1200" dirty="0">
              <a:solidFill>
                <a:schemeClr val="lt1"/>
              </a:solidFill>
              <a:latin typeface="Bai Jamjuree"/>
              <a:ea typeface="Bai Jamjuree"/>
              <a:cs typeface="Bai Jamjuree"/>
              <a:sym typeface="Bai Jamjuree"/>
            </a:endParaRPr>
          </a:p>
          <a:p>
            <a:pPr marL="0" lvl="0" indent="0" algn="l" rtl="0">
              <a:spcBef>
                <a:spcPts val="0"/>
              </a:spcBef>
              <a:spcAft>
                <a:spcPts val="0"/>
              </a:spcAft>
              <a:buNone/>
            </a:pPr>
            <a:endParaRPr sz="1200" dirty="0">
              <a:solidFill>
                <a:schemeClr val="lt1"/>
              </a:solidFill>
              <a:latin typeface="Bai Jamjuree"/>
              <a:ea typeface="Bai Jamjuree"/>
              <a:cs typeface="Bai Jamjuree"/>
              <a:sym typeface="Bai Jamjuree"/>
            </a:endParaRPr>
          </a:p>
          <a:p>
            <a:pPr marL="0" lvl="0" indent="0" algn="l" rtl="0">
              <a:spcBef>
                <a:spcPts val="0"/>
              </a:spcBef>
              <a:spcAft>
                <a:spcPts val="0"/>
              </a:spcAft>
              <a:buNone/>
            </a:pPr>
            <a:endParaRPr sz="1200" dirty="0">
              <a:solidFill>
                <a:schemeClr val="lt1"/>
              </a:solidFill>
              <a:latin typeface="Bai Jamjuree"/>
              <a:ea typeface="Bai Jamjuree"/>
              <a:cs typeface="Bai Jamjuree"/>
              <a:sym typeface="Bai Jamjuree"/>
            </a:endParaRPr>
          </a:p>
        </p:txBody>
      </p:sp>
      <p:grpSp>
        <p:nvGrpSpPr>
          <p:cNvPr id="2604" name="Google Shape;2604;p59"/>
          <p:cNvGrpSpPr/>
          <p:nvPr/>
        </p:nvGrpSpPr>
        <p:grpSpPr>
          <a:xfrm>
            <a:off x="7225925" y="-1913179"/>
            <a:ext cx="4000413" cy="3175881"/>
            <a:chOff x="5207925" y="-1994879"/>
            <a:chExt cx="4000413" cy="3175881"/>
          </a:xfrm>
        </p:grpSpPr>
        <p:sp>
          <p:nvSpPr>
            <p:cNvPr id="2605" name="Google Shape;2605;p5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3170859" y="3023336"/>
            <a:ext cx="4572000" cy="1384995"/>
          </a:xfrm>
          <a:prstGeom prst="rect">
            <a:avLst/>
          </a:prstGeom>
        </p:spPr>
        <p:txBody>
          <a:bodyPr>
            <a:spAutoFit/>
          </a:bodyPr>
          <a:lstStyle/>
          <a:p>
            <a:r>
              <a:rPr lang="en-US" dirty="0" err="1">
                <a:solidFill>
                  <a:srgbClr val="FFFFFF"/>
                </a:solidFill>
                <a:latin typeface="YAFcfkb7jcU 0"/>
              </a:rPr>
              <a:t>Th</a:t>
            </a:r>
            <a:r>
              <a:rPr lang="az-Cyrl-AZ" dirty="0">
                <a:solidFill>
                  <a:srgbClr val="FFFFFF"/>
                </a:solidFill>
                <a:latin typeface="YAFcfkb7jcU 0"/>
              </a:rPr>
              <a:t>е </a:t>
            </a:r>
            <a:r>
              <a:rPr lang="en-US" dirty="0">
                <a:solidFill>
                  <a:srgbClr val="FFFFFF"/>
                </a:solidFill>
                <a:latin typeface="YAFcfkb7jcU 0"/>
              </a:rPr>
              <a:t>tools and t</a:t>
            </a:r>
            <a:r>
              <a:rPr lang="az-Cyrl-AZ" dirty="0">
                <a:solidFill>
                  <a:srgbClr val="FFFFFF"/>
                </a:solidFill>
                <a:latin typeface="YAFcfkb7jcU 0"/>
              </a:rPr>
              <a:t>е</a:t>
            </a:r>
            <a:r>
              <a:rPr lang="en-US" dirty="0" err="1">
                <a:solidFill>
                  <a:srgbClr val="FFFFFF"/>
                </a:solidFill>
                <a:latin typeface="YAFcfkb7jcU 0"/>
              </a:rPr>
              <a:t>chnologi</a:t>
            </a:r>
            <a:r>
              <a:rPr lang="az-Cyrl-AZ" dirty="0">
                <a:solidFill>
                  <a:srgbClr val="FFFFFF"/>
                </a:solidFill>
                <a:latin typeface="YAFcfkb7jcU 0"/>
              </a:rPr>
              <a:t>е</a:t>
            </a:r>
            <a:r>
              <a:rPr lang="en-US" dirty="0">
                <a:solidFill>
                  <a:srgbClr val="FFFFFF"/>
                </a:solidFill>
                <a:latin typeface="YAFcfkb7jcU 0"/>
              </a:rPr>
              <a:t>s </a:t>
            </a:r>
            <a:r>
              <a:rPr lang="en-US" dirty="0" err="1">
                <a:solidFill>
                  <a:srgbClr val="FFFFFF"/>
                </a:solidFill>
                <a:latin typeface="YAFcfkb7jcU 0"/>
              </a:rPr>
              <a:t>associat</a:t>
            </a:r>
            <a:r>
              <a:rPr lang="az-Cyrl-AZ" dirty="0">
                <a:solidFill>
                  <a:srgbClr val="FFFFFF"/>
                </a:solidFill>
                <a:latin typeface="YAFcfkb7jcU 0"/>
              </a:rPr>
              <a:t>е</a:t>
            </a:r>
            <a:r>
              <a:rPr lang="en-US" dirty="0">
                <a:solidFill>
                  <a:srgbClr val="FFFFFF"/>
                </a:solidFill>
                <a:latin typeface="YAFcfkb7jcU 0"/>
              </a:rPr>
              <a:t>d with </a:t>
            </a:r>
            <a:r>
              <a:rPr lang="en-US" dirty="0" err="1">
                <a:solidFill>
                  <a:srgbClr val="FFFFFF"/>
                </a:solidFill>
                <a:latin typeface="YAFcfkb7jcU 0"/>
              </a:rPr>
              <a:t>busin</a:t>
            </a:r>
            <a:r>
              <a:rPr lang="az-Cyrl-AZ" dirty="0">
                <a:solidFill>
                  <a:srgbClr val="FFFFFF"/>
                </a:solidFill>
                <a:latin typeface="YAFcfkb7jcU 0"/>
              </a:rPr>
              <a:t>е</a:t>
            </a:r>
            <a:r>
              <a:rPr lang="en-US" dirty="0" err="1">
                <a:solidFill>
                  <a:srgbClr val="FFFFFF"/>
                </a:solidFill>
                <a:latin typeface="YAFcfkb7jcU 0"/>
              </a:rPr>
              <a:t>ss</a:t>
            </a:r>
            <a:r>
              <a:rPr lang="en-US" dirty="0">
                <a:solidFill>
                  <a:srgbClr val="FFFFFF"/>
                </a:solidFill>
                <a:latin typeface="YAFcfkb7jcU 0"/>
              </a:rPr>
              <a:t> </a:t>
            </a:r>
            <a:r>
              <a:rPr lang="en-US" dirty="0" err="1">
                <a:solidFill>
                  <a:srgbClr val="FFFFFF"/>
                </a:solidFill>
                <a:latin typeface="YAFcfkb7jcU 0"/>
              </a:rPr>
              <a:t>int</a:t>
            </a:r>
            <a:r>
              <a:rPr lang="az-Cyrl-AZ" dirty="0">
                <a:solidFill>
                  <a:srgbClr val="FFFFFF"/>
                </a:solidFill>
                <a:latin typeface="YAFcfkb7jcU 0"/>
              </a:rPr>
              <a:t>е</a:t>
            </a:r>
            <a:r>
              <a:rPr lang="en-US" dirty="0" err="1">
                <a:solidFill>
                  <a:srgbClr val="FFFFFF"/>
                </a:solidFill>
                <a:latin typeface="YAFcfkb7jcU 0"/>
              </a:rPr>
              <a:t>llig</a:t>
            </a:r>
            <a:r>
              <a:rPr lang="az-Cyrl-AZ" dirty="0">
                <a:solidFill>
                  <a:srgbClr val="FFFFFF"/>
                </a:solidFill>
                <a:latin typeface="YAFcfkb7jcU 0"/>
              </a:rPr>
              <a:t>е</a:t>
            </a:r>
            <a:r>
              <a:rPr lang="en-US" dirty="0" err="1">
                <a:solidFill>
                  <a:srgbClr val="FFFFFF"/>
                </a:solidFill>
                <a:latin typeface="YAFcfkb7jcU 0"/>
              </a:rPr>
              <a:t>nc</a:t>
            </a:r>
            <a:r>
              <a:rPr lang="az-Cyrl-AZ" dirty="0">
                <a:solidFill>
                  <a:srgbClr val="FFFFFF"/>
                </a:solidFill>
                <a:latin typeface="YAFcfkb7jcU 0"/>
              </a:rPr>
              <a:t>е </a:t>
            </a:r>
            <a:r>
              <a:rPr lang="en-US" dirty="0">
                <a:solidFill>
                  <a:srgbClr val="FFFFFF"/>
                </a:solidFill>
                <a:latin typeface="YAFcfkb7jcU 0"/>
              </a:rPr>
              <a:t>functionality</a:t>
            </a:r>
          </a:p>
          <a:p>
            <a:r>
              <a:rPr lang="en-US" dirty="0" err="1">
                <a:solidFill>
                  <a:srgbClr val="FFFFFF"/>
                </a:solidFill>
                <a:latin typeface="YAFcfkb7jcU 0"/>
              </a:rPr>
              <a:t>Busin</a:t>
            </a:r>
            <a:r>
              <a:rPr lang="az-Cyrl-AZ" dirty="0">
                <a:solidFill>
                  <a:srgbClr val="FFFFFF"/>
                </a:solidFill>
                <a:latin typeface="YAFcfkb7jcU 0"/>
              </a:rPr>
              <a:t>е</a:t>
            </a:r>
            <a:r>
              <a:rPr lang="en-US" dirty="0" err="1">
                <a:solidFill>
                  <a:srgbClr val="FFFFFF"/>
                </a:solidFill>
                <a:latin typeface="YAFcfkb7jcU 0"/>
              </a:rPr>
              <a:t>ss</a:t>
            </a:r>
            <a:r>
              <a:rPr lang="en-US" dirty="0">
                <a:solidFill>
                  <a:srgbClr val="FFFFFF"/>
                </a:solidFill>
                <a:latin typeface="YAFcfkb7jcU 0"/>
              </a:rPr>
              <a:t> </a:t>
            </a:r>
            <a:r>
              <a:rPr lang="en-US" dirty="0" err="1">
                <a:solidFill>
                  <a:srgbClr val="FFFFFF"/>
                </a:solidFill>
                <a:latin typeface="YAFcfkb7jcU 0"/>
              </a:rPr>
              <a:t>int</a:t>
            </a:r>
            <a:r>
              <a:rPr lang="az-Cyrl-AZ" dirty="0">
                <a:solidFill>
                  <a:srgbClr val="FFFFFF"/>
                </a:solidFill>
                <a:latin typeface="YAFcfkb7jcU 0"/>
              </a:rPr>
              <a:t>е</a:t>
            </a:r>
            <a:r>
              <a:rPr lang="en-US" dirty="0" err="1">
                <a:solidFill>
                  <a:srgbClr val="FFFFFF"/>
                </a:solidFill>
                <a:latin typeface="YAFcfkb7jcU 0"/>
              </a:rPr>
              <a:t>llig</a:t>
            </a:r>
            <a:r>
              <a:rPr lang="az-Cyrl-AZ" dirty="0">
                <a:solidFill>
                  <a:srgbClr val="FFFFFF"/>
                </a:solidFill>
                <a:latin typeface="YAFcfkb7jcU 0"/>
              </a:rPr>
              <a:t>е</a:t>
            </a:r>
            <a:r>
              <a:rPr lang="en-US" dirty="0" err="1">
                <a:solidFill>
                  <a:srgbClr val="FFFFFF"/>
                </a:solidFill>
                <a:latin typeface="YAFcfkb7jcU 0"/>
              </a:rPr>
              <a:t>nc</a:t>
            </a:r>
            <a:r>
              <a:rPr lang="az-Cyrl-AZ" dirty="0">
                <a:solidFill>
                  <a:srgbClr val="FFFFFF"/>
                </a:solidFill>
                <a:latin typeface="YAFcfkb7jcU 0"/>
              </a:rPr>
              <a:t>е </a:t>
            </a:r>
            <a:r>
              <a:rPr lang="en-US" dirty="0">
                <a:solidFill>
                  <a:srgbClr val="FFFFFF"/>
                </a:solidFill>
                <a:latin typeface="YAFcfkb7jcU 0"/>
              </a:rPr>
              <a:t>tools </a:t>
            </a:r>
          </a:p>
          <a:p>
            <a:r>
              <a:rPr lang="en-US" dirty="0">
                <a:solidFill>
                  <a:srgbClr val="FFFFFF"/>
                </a:solidFill>
                <a:latin typeface="YAFcfkb7jcU 0"/>
              </a:rPr>
              <a:t>L</a:t>
            </a:r>
            <a:r>
              <a:rPr lang="az-Cyrl-AZ" dirty="0">
                <a:solidFill>
                  <a:srgbClr val="FFFFFF"/>
                </a:solidFill>
                <a:latin typeface="YAFcfkb7jcU 0"/>
              </a:rPr>
              <a:t>е</a:t>
            </a:r>
            <a:r>
              <a:rPr lang="en-US" dirty="0">
                <a:solidFill>
                  <a:srgbClr val="FFFFFF"/>
                </a:solidFill>
                <a:latin typeface="YAFcfkb7jcU 0"/>
              </a:rPr>
              <a:t>v</a:t>
            </a:r>
            <a:r>
              <a:rPr lang="az-Cyrl-AZ" dirty="0">
                <a:solidFill>
                  <a:srgbClr val="FFFFFF"/>
                </a:solidFill>
                <a:latin typeface="YAFcfkb7jcU 0"/>
              </a:rPr>
              <a:t>е</a:t>
            </a:r>
            <a:r>
              <a:rPr lang="en-US" dirty="0">
                <a:solidFill>
                  <a:srgbClr val="FFFFFF"/>
                </a:solidFill>
                <a:latin typeface="YAFcfkb7jcU 0"/>
              </a:rPr>
              <a:t>ls of D</a:t>
            </a:r>
            <a:r>
              <a:rPr lang="az-Cyrl-AZ" dirty="0">
                <a:solidFill>
                  <a:srgbClr val="FFFFFF"/>
                </a:solidFill>
                <a:latin typeface="YAFcfkb7jcU 0"/>
              </a:rPr>
              <a:t>е</a:t>
            </a:r>
            <a:r>
              <a:rPr lang="en-US" dirty="0" err="1">
                <a:solidFill>
                  <a:srgbClr val="FFFFFF"/>
                </a:solidFill>
                <a:latin typeface="YAFcfkb7jcU 0"/>
              </a:rPr>
              <a:t>cision</a:t>
            </a:r>
            <a:r>
              <a:rPr lang="en-US" dirty="0">
                <a:solidFill>
                  <a:srgbClr val="FFFFFF"/>
                </a:solidFill>
                <a:latin typeface="YAFcfkb7jcU 0"/>
              </a:rPr>
              <a:t> Making in </a:t>
            </a:r>
            <a:r>
              <a:rPr lang="en-US" dirty="0" err="1">
                <a:solidFill>
                  <a:srgbClr val="FFFFFF"/>
                </a:solidFill>
                <a:latin typeface="YAFcfkb7jcU 0"/>
              </a:rPr>
              <a:t>Manag</a:t>
            </a:r>
            <a:r>
              <a:rPr lang="az-Cyrl-AZ" dirty="0">
                <a:solidFill>
                  <a:srgbClr val="FFFFFF"/>
                </a:solidFill>
                <a:latin typeface="YAFcfkb7jcU 0"/>
              </a:rPr>
              <a:t>е</a:t>
            </a:r>
            <a:r>
              <a:rPr lang="en-US" dirty="0">
                <a:solidFill>
                  <a:srgbClr val="FFFFFF"/>
                </a:solidFill>
                <a:latin typeface="YAFcfkb7jcU 0"/>
              </a:rPr>
              <a:t>m</a:t>
            </a:r>
            <a:r>
              <a:rPr lang="az-Cyrl-AZ" dirty="0">
                <a:solidFill>
                  <a:srgbClr val="FFFFFF"/>
                </a:solidFill>
                <a:latin typeface="YAFcfkb7jcU 0"/>
              </a:rPr>
              <a:t>е</a:t>
            </a:r>
            <a:r>
              <a:rPr lang="en-US" dirty="0" err="1">
                <a:solidFill>
                  <a:srgbClr val="FFFFFF"/>
                </a:solidFill>
                <a:latin typeface="YAFcfkb7jcU 0"/>
              </a:rPr>
              <a:t>nt</a:t>
            </a:r>
            <a:endParaRPr lang="en-US" dirty="0">
              <a:solidFill>
                <a:srgbClr val="FFFFFF"/>
              </a:solidFill>
              <a:latin typeface="YAFcfkb7jcU 0"/>
            </a:endParaRPr>
          </a:p>
          <a:p>
            <a:r>
              <a:rPr lang="en-US" dirty="0" err="1">
                <a:solidFill>
                  <a:srgbClr val="FFFFFF"/>
                </a:solidFill>
                <a:latin typeface="YAFcfkb7jcU 0"/>
              </a:rPr>
              <a:t>Compar</a:t>
            </a:r>
            <a:r>
              <a:rPr lang="az-Cyrl-AZ" dirty="0">
                <a:solidFill>
                  <a:srgbClr val="FFFFFF"/>
                </a:solidFill>
                <a:latin typeface="YAFcfkb7jcU 0"/>
              </a:rPr>
              <a:t>е </a:t>
            </a:r>
            <a:r>
              <a:rPr lang="en-US" dirty="0" err="1">
                <a:solidFill>
                  <a:srgbClr val="FFFFFF"/>
                </a:solidFill>
                <a:latin typeface="YAFcfkb7jcU 0"/>
              </a:rPr>
              <a:t>th</a:t>
            </a:r>
            <a:r>
              <a:rPr lang="az-Cyrl-AZ" dirty="0">
                <a:solidFill>
                  <a:srgbClr val="FFFFFF"/>
                </a:solidFill>
                <a:latin typeface="YAFcfkb7jcU 0"/>
              </a:rPr>
              <a:t>е </a:t>
            </a:r>
            <a:r>
              <a:rPr lang="en-US" dirty="0" err="1">
                <a:solidFill>
                  <a:srgbClr val="FFFFFF"/>
                </a:solidFill>
                <a:latin typeface="YAFcfkb7jcU 0"/>
              </a:rPr>
              <a:t>typ</a:t>
            </a:r>
            <a:r>
              <a:rPr lang="az-Cyrl-AZ" dirty="0">
                <a:solidFill>
                  <a:srgbClr val="FFFFFF"/>
                </a:solidFill>
                <a:latin typeface="YAFcfkb7jcU 0"/>
              </a:rPr>
              <a:t>е</a:t>
            </a:r>
            <a:r>
              <a:rPr lang="en-US" dirty="0">
                <a:solidFill>
                  <a:srgbClr val="FFFFFF"/>
                </a:solidFill>
                <a:latin typeface="YAFcfkb7jcU 0"/>
              </a:rPr>
              <a:t>s of support </a:t>
            </a:r>
            <a:r>
              <a:rPr lang="en-US" dirty="0" err="1">
                <a:solidFill>
                  <a:srgbClr val="FFFFFF"/>
                </a:solidFill>
                <a:latin typeface="YAFcfkb7jcU 0"/>
              </a:rPr>
              <a:t>availabl</a:t>
            </a:r>
            <a:r>
              <a:rPr lang="az-Cyrl-AZ" dirty="0">
                <a:solidFill>
                  <a:srgbClr val="FFFFFF"/>
                </a:solidFill>
                <a:latin typeface="YAFcfkb7jcU 0"/>
              </a:rPr>
              <a:t>е </a:t>
            </a:r>
            <a:r>
              <a:rPr lang="en-US" dirty="0">
                <a:solidFill>
                  <a:srgbClr val="FFFFFF"/>
                </a:solidFill>
                <a:latin typeface="YAFcfkb7jcU 0"/>
              </a:rPr>
              <a:t>for </a:t>
            </a:r>
            <a:r>
              <a:rPr lang="en-US" dirty="0" err="1">
                <a:solidFill>
                  <a:srgbClr val="FFFFFF"/>
                </a:solidFill>
                <a:latin typeface="YAFcfkb7jcU 0"/>
              </a:rPr>
              <a:t>busin</a:t>
            </a:r>
            <a:r>
              <a:rPr lang="az-Cyrl-AZ" dirty="0">
                <a:solidFill>
                  <a:srgbClr val="FFFFFF"/>
                </a:solidFill>
                <a:latin typeface="YAFcfkb7jcU 0"/>
              </a:rPr>
              <a:t>е</a:t>
            </a:r>
            <a:r>
              <a:rPr lang="en-US" dirty="0" err="1">
                <a:solidFill>
                  <a:srgbClr val="FFFFFF"/>
                </a:solidFill>
                <a:latin typeface="YAFcfkb7jcU 0"/>
              </a:rPr>
              <a:t>ss</a:t>
            </a:r>
            <a:r>
              <a:rPr lang="en-US" dirty="0">
                <a:solidFill>
                  <a:srgbClr val="FFFFFF"/>
                </a:solidFill>
                <a:latin typeface="YAFcfkb7jcU 0"/>
              </a:rPr>
              <a:t> d</a:t>
            </a:r>
            <a:r>
              <a:rPr lang="az-Cyrl-AZ" dirty="0">
                <a:solidFill>
                  <a:srgbClr val="FFFFFF"/>
                </a:solidFill>
                <a:latin typeface="YAFcfkb7jcU 0"/>
              </a:rPr>
              <a:t>е</a:t>
            </a:r>
            <a:r>
              <a:rPr lang="en-US" dirty="0" err="1">
                <a:solidFill>
                  <a:srgbClr val="FFFFFF"/>
                </a:solidFill>
                <a:latin typeface="YAFcfkb7jcU 0"/>
              </a:rPr>
              <a:t>cision</a:t>
            </a:r>
            <a:r>
              <a:rPr lang="en-US" dirty="0">
                <a:solidFill>
                  <a:srgbClr val="FFFFFF"/>
                </a:solidFill>
                <a:latin typeface="YAFcfkb7jcU 0"/>
              </a:rPr>
              <a:t>-making at varying l</a:t>
            </a:r>
            <a:r>
              <a:rPr lang="az-Cyrl-AZ" dirty="0">
                <a:solidFill>
                  <a:srgbClr val="FFFFFF"/>
                </a:solidFill>
                <a:latin typeface="YAFcfkb7jcU 0"/>
              </a:rPr>
              <a:t>е</a:t>
            </a:r>
            <a:r>
              <a:rPr lang="en-US" dirty="0">
                <a:solidFill>
                  <a:srgbClr val="FFFFFF"/>
                </a:solidFill>
                <a:latin typeface="YAFcfkb7jcU 0"/>
              </a:rPr>
              <a:t>v</a:t>
            </a:r>
            <a:r>
              <a:rPr lang="az-Cyrl-AZ" dirty="0">
                <a:solidFill>
                  <a:srgbClr val="FFFFFF"/>
                </a:solidFill>
                <a:latin typeface="YAFcfkb7jcU 0"/>
              </a:rPr>
              <a:t>е</a:t>
            </a:r>
            <a:r>
              <a:rPr lang="en-US" dirty="0">
                <a:solidFill>
                  <a:srgbClr val="FFFFFF"/>
                </a:solidFill>
                <a:latin typeface="YAFcfkb7jcU 0"/>
              </a:rPr>
              <a:t>ls within an organization</a:t>
            </a:r>
            <a:endParaRPr lang="en-US" dirty="0">
              <a:solidFill>
                <a:srgbClr val="FFFFFF"/>
              </a:solidFill>
              <a:effectLst/>
              <a:latin typeface="YAFcfkb7jcU 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00"/>
                                        </p:tgtEl>
                                        <p:attrNameLst>
                                          <p:attrName>style.visibility</p:attrName>
                                        </p:attrNameLst>
                                      </p:cBhvr>
                                      <p:to>
                                        <p:strVal val="visible"/>
                                      </p:to>
                                    </p:set>
                                    <p:animEffect transition="in" filter="fade">
                                      <p:cBhvr>
                                        <p:cTn id="7" dur="1000"/>
                                        <p:tgtEl>
                                          <p:spTgt spid="2600"/>
                                        </p:tgtEl>
                                      </p:cBhvr>
                                    </p:animEffect>
                                  </p:childTnLst>
                                </p:cTn>
                              </p:par>
                              <p:par>
                                <p:cTn id="8" presetID="10" presetClass="entr" presetSubtype="0" fill="hold" nodeType="withEffect">
                                  <p:stCondLst>
                                    <p:cond delay="0"/>
                                  </p:stCondLst>
                                  <p:childTnLst>
                                    <p:set>
                                      <p:cBhvr>
                                        <p:cTn id="9" dur="1" fill="hold">
                                          <p:stCondLst>
                                            <p:cond delay="0"/>
                                          </p:stCondLst>
                                        </p:cTn>
                                        <p:tgtEl>
                                          <p:spTgt spid="2601"/>
                                        </p:tgtEl>
                                        <p:attrNameLst>
                                          <p:attrName>style.visibility</p:attrName>
                                        </p:attrNameLst>
                                      </p:cBhvr>
                                      <p:to>
                                        <p:strVal val="visible"/>
                                      </p:to>
                                    </p:set>
                                    <p:animEffect transition="in" filter="fade">
                                      <p:cBhvr>
                                        <p:cTn id="10" dur="1000"/>
                                        <p:tgtEl>
                                          <p:spTgt spid="2601"/>
                                        </p:tgtEl>
                                      </p:cBhvr>
                                    </p:animEffect>
                                  </p:childTnLst>
                                </p:cTn>
                              </p:par>
                              <p:par>
                                <p:cTn id="11" presetID="2" presetClass="entr" presetSubtype="8" fill="hold" nodeType="withEffect">
                                  <p:stCondLst>
                                    <p:cond delay="0"/>
                                  </p:stCondLst>
                                  <p:childTnLst>
                                    <p:set>
                                      <p:cBhvr>
                                        <p:cTn id="12" dur="1" fill="hold">
                                          <p:stCondLst>
                                            <p:cond delay="0"/>
                                          </p:stCondLst>
                                        </p:cTn>
                                        <p:tgtEl>
                                          <p:spTgt spid="2599"/>
                                        </p:tgtEl>
                                        <p:attrNameLst>
                                          <p:attrName>style.visibility</p:attrName>
                                        </p:attrNameLst>
                                      </p:cBhvr>
                                      <p:to>
                                        <p:strVal val="visible"/>
                                      </p:to>
                                    </p:set>
                                    <p:anim calcmode="lin" valueType="num">
                                      <p:cBhvr additive="base">
                                        <p:cTn id="13" dur="1000"/>
                                        <p:tgtEl>
                                          <p:spTgt spid="2599"/>
                                        </p:tgtEl>
                                        <p:attrNameLst>
                                          <p:attrName>ppt_x</p:attrName>
                                        </p:attrNameLst>
                                      </p:cBhvr>
                                      <p:tavLst>
                                        <p:tav tm="0">
                                          <p:val>
                                            <p:strVal val="#ppt_x-1"/>
                                          </p:val>
                                        </p:tav>
                                        <p:tav tm="100000">
                                          <p:val>
                                            <p:strVal val="#ppt_x"/>
                                          </p:val>
                                        </p:tav>
                                      </p:tavLst>
                                    </p:anim>
                                  </p:childTnLst>
                                </p:cTn>
                              </p:par>
                              <p:par>
                                <p:cTn id="14" presetID="2" presetClass="entr" presetSubtype="1" fill="hold" nodeType="withEffect">
                                  <p:stCondLst>
                                    <p:cond delay="0"/>
                                  </p:stCondLst>
                                  <p:childTnLst>
                                    <p:set>
                                      <p:cBhvr>
                                        <p:cTn id="15" dur="1" fill="hold">
                                          <p:stCondLst>
                                            <p:cond delay="0"/>
                                          </p:stCondLst>
                                        </p:cTn>
                                        <p:tgtEl>
                                          <p:spTgt spid="2604"/>
                                        </p:tgtEl>
                                        <p:attrNameLst>
                                          <p:attrName>style.visibility</p:attrName>
                                        </p:attrNameLst>
                                      </p:cBhvr>
                                      <p:to>
                                        <p:strVal val="visible"/>
                                      </p:to>
                                    </p:set>
                                    <p:anim calcmode="lin" valueType="num">
                                      <p:cBhvr additive="base">
                                        <p:cTn id="16" dur="1000"/>
                                        <p:tgtEl>
                                          <p:spTgt spid="2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685"/>
        <p:cNvGrpSpPr/>
        <p:nvPr/>
      </p:nvGrpSpPr>
      <p:grpSpPr>
        <a:xfrm>
          <a:off x="0" y="0"/>
          <a:ext cx="0" cy="0"/>
          <a:chOff x="0" y="0"/>
          <a:chExt cx="0" cy="0"/>
        </a:xfrm>
      </p:grpSpPr>
      <p:sp>
        <p:nvSpPr>
          <p:cNvPr id="2686" name="Google Shape;2686;p62"/>
          <p:cNvSpPr txBox="1">
            <a:spLocks noGrp="1"/>
          </p:cNvSpPr>
          <p:nvPr>
            <p:ph type="title"/>
          </p:nvPr>
        </p:nvSpPr>
        <p:spPr>
          <a:xfrm>
            <a:off x="803350" y="507939"/>
            <a:ext cx="4635900" cy="632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smtClean="0"/>
              <a:t>Scenario</a:t>
            </a:r>
            <a:endParaRPr dirty="0"/>
          </a:p>
        </p:txBody>
      </p:sp>
      <p:sp>
        <p:nvSpPr>
          <p:cNvPr id="2687" name="Google Shape;2687;p62"/>
          <p:cNvSpPr txBox="1">
            <a:spLocks noGrp="1"/>
          </p:cNvSpPr>
          <p:nvPr>
            <p:ph type="subTitle" idx="1"/>
          </p:nvPr>
        </p:nvSpPr>
        <p:spPr>
          <a:xfrm>
            <a:off x="803350" y="2141731"/>
            <a:ext cx="4635900" cy="13302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Welcome to </a:t>
            </a:r>
            <a:r>
              <a:rPr lang="en-US" dirty="0" smtClean="0"/>
              <a:t>CT </a:t>
            </a:r>
            <a:r>
              <a:rPr lang="en-US" dirty="0"/>
              <a:t>company - a leading corporation specializing in the research and treatment of cardiovascular problems. With more than a decade of experience in the medical field, we are committed to bringing the most advanced and effective solutions to protect and improve the health of heart patients</a:t>
            </a:r>
            <a:endParaRPr dirty="0"/>
          </a:p>
        </p:txBody>
      </p:sp>
      <p:pic>
        <p:nvPicPr>
          <p:cNvPr id="2688" name="Google Shape;2688;p62"/>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689" name="Google Shape;2689;p62"/>
          <p:cNvSpPr/>
          <p:nvPr/>
        </p:nvSpPr>
        <p:spPr>
          <a:xfrm>
            <a:off x="6176966" y="4573581"/>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2"/>
          <p:cNvSpPr/>
          <p:nvPr/>
        </p:nvSpPr>
        <p:spPr>
          <a:xfrm rot="-5400000">
            <a:off x="6244466" y="4660581"/>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86;p62"/>
          <p:cNvSpPr txBox="1">
            <a:spLocks/>
          </p:cNvSpPr>
          <p:nvPr/>
        </p:nvSpPr>
        <p:spPr>
          <a:xfrm>
            <a:off x="6446066" y="4636084"/>
            <a:ext cx="3570685" cy="21843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r>
              <a:rPr lang="en-US" sz="1200" dirty="0" smtClean="0">
                <a:hlinkClick r:id="rId4"/>
              </a:rPr>
              <a:t>Email     : </a:t>
            </a:r>
            <a:r>
              <a:rPr lang="en-US" sz="1200" dirty="0" err="1" smtClean="0">
                <a:hlinkClick r:id="rId4"/>
              </a:rPr>
              <a:t>ctcompany@gmail.com</a:t>
            </a:r>
            <a:endParaRPr lang="en-US" sz="1200" dirty="0" smtClean="0"/>
          </a:p>
          <a:p>
            <a:r>
              <a:rPr lang="en-US" sz="1200" dirty="0" smtClean="0"/>
              <a:t>Contact: +015841122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88"/>
                                        </p:tgtEl>
                                        <p:attrNameLst>
                                          <p:attrName>style.visibility</p:attrName>
                                        </p:attrNameLst>
                                      </p:cBhvr>
                                      <p:to>
                                        <p:strVal val="visible"/>
                                      </p:to>
                                    </p:set>
                                    <p:anim calcmode="lin" valueType="num">
                                      <p:cBhvr additive="base">
                                        <p:cTn id="7" dur="1000"/>
                                        <p:tgtEl>
                                          <p:spTgt spid="268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686"/>
                                        </p:tgtEl>
                                        <p:attrNameLst>
                                          <p:attrName>style.visibility</p:attrName>
                                        </p:attrNameLst>
                                      </p:cBhvr>
                                      <p:to>
                                        <p:strVal val="visible"/>
                                      </p:to>
                                    </p:set>
                                    <p:anim calcmode="lin" valueType="num">
                                      <p:cBhvr additive="base">
                                        <p:cTn id="10" dur="1000"/>
                                        <p:tgtEl>
                                          <p:spTgt spid="268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687"/>
                                        </p:tgtEl>
                                        <p:attrNameLst>
                                          <p:attrName>style.visibility</p:attrName>
                                        </p:attrNameLst>
                                      </p:cBhvr>
                                      <p:to>
                                        <p:strVal val="visible"/>
                                      </p:to>
                                    </p:set>
                                    <p:animEffect transition="in" filter="fade">
                                      <p:cBhvr>
                                        <p:cTn id="13" dur="1000"/>
                                        <p:tgtEl>
                                          <p:spTgt spid="2687"/>
                                        </p:tgtEl>
                                      </p:cBhvr>
                                    </p:animEffect>
                                  </p:childTnLst>
                                </p:cTn>
                              </p:par>
                              <p:par>
                                <p:cTn id="14" presetID="10" presetClass="entr" presetSubtype="0" fill="hold" nodeType="withEffect">
                                  <p:stCondLst>
                                    <p:cond delay="0"/>
                                  </p:stCondLst>
                                  <p:childTnLst>
                                    <p:set>
                                      <p:cBhvr>
                                        <p:cTn id="15" dur="1" fill="hold">
                                          <p:stCondLst>
                                            <p:cond delay="0"/>
                                          </p:stCondLst>
                                        </p:cTn>
                                        <p:tgtEl>
                                          <p:spTgt spid="2689"/>
                                        </p:tgtEl>
                                        <p:attrNameLst>
                                          <p:attrName>style.visibility</p:attrName>
                                        </p:attrNameLst>
                                      </p:cBhvr>
                                      <p:to>
                                        <p:strVal val="visible"/>
                                      </p:to>
                                    </p:set>
                                    <p:animEffect transition="in" filter="fade">
                                      <p:cBhvr>
                                        <p:cTn id="16" dur="1000"/>
                                        <p:tgtEl>
                                          <p:spTgt spid="2689"/>
                                        </p:tgtEl>
                                      </p:cBhvr>
                                    </p:animEffect>
                                  </p:childTnLst>
                                </p:cTn>
                              </p:par>
                              <p:par>
                                <p:cTn id="17" presetID="10" presetClass="entr" presetSubtype="0" fill="hold" nodeType="withEffect">
                                  <p:stCondLst>
                                    <p:cond delay="0"/>
                                  </p:stCondLst>
                                  <p:childTnLst>
                                    <p:set>
                                      <p:cBhvr>
                                        <p:cTn id="18" dur="1" fill="hold">
                                          <p:stCondLst>
                                            <p:cond delay="0"/>
                                          </p:stCondLst>
                                        </p:cTn>
                                        <p:tgtEl>
                                          <p:spTgt spid="2690"/>
                                        </p:tgtEl>
                                        <p:attrNameLst>
                                          <p:attrName>style.visibility</p:attrName>
                                        </p:attrNameLst>
                                      </p:cBhvr>
                                      <p:to>
                                        <p:strVal val="visible"/>
                                      </p:to>
                                    </p:set>
                                    <p:animEffect transition="in" filter="fade">
                                      <p:cBhvr>
                                        <p:cTn id="19" dur="1000"/>
                                        <p:tgtEl>
                                          <p:spTgt spid="2690"/>
                                        </p:tgtEl>
                                      </p:cBhvr>
                                    </p:animEffect>
                                  </p:childTnLst>
                                </p:cTn>
                              </p:par>
                              <p:par>
                                <p:cTn id="20" presetID="2" presetClass="entr" presetSubtype="8"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000"/>
                                        <p:tgtEl>
                                          <p:spTgt spid="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p:nvPr/>
        </p:nvPicPr>
        <p:blipFill>
          <a:blip r:embed="rId2"/>
          <a:stretch>
            <a:fillRect/>
          </a:stretch>
        </p:blipFill>
        <p:spPr>
          <a:xfrm>
            <a:off x="3425951" y="1048512"/>
            <a:ext cx="5401057" cy="3788600"/>
          </a:xfrm>
          <a:prstGeom prst="rect">
            <a:avLst/>
          </a:prstGeom>
        </p:spPr>
      </p:pic>
    </p:spTree>
    <p:extLst>
      <p:ext uri="{BB962C8B-B14F-4D97-AF65-F5344CB8AC3E}">
        <p14:creationId xmlns:p14="http://schemas.microsoft.com/office/powerpoint/2010/main" val="2521539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3348" y="990600"/>
            <a:ext cx="8203492" cy="670560"/>
          </a:xfrm>
        </p:spPr>
        <p:txBody>
          <a:bodyPr/>
          <a:lstStyle/>
          <a:p>
            <a:r>
              <a:rPr lang="en-US" dirty="0" err="1" smtClean="0"/>
              <a:t>Excecutive</a:t>
            </a:r>
            <a:r>
              <a:rPr lang="en-US" dirty="0" smtClean="0"/>
              <a:t> Support System</a:t>
            </a:r>
            <a:endParaRPr lang="en-US" dirty="0"/>
          </a:p>
        </p:txBody>
      </p:sp>
      <p:sp>
        <p:nvSpPr>
          <p:cNvPr id="3" name="Subtitle 2"/>
          <p:cNvSpPr>
            <a:spLocks noGrp="1"/>
          </p:cNvSpPr>
          <p:nvPr>
            <p:ph type="subTitle" idx="1"/>
          </p:nvPr>
        </p:nvSpPr>
        <p:spPr>
          <a:xfrm>
            <a:off x="803350" y="1859280"/>
            <a:ext cx="8020610" cy="1954729"/>
          </a:xfrm>
        </p:spPr>
        <p:txBody>
          <a:bodyPr/>
          <a:lstStyle/>
          <a:p>
            <a:pPr algn="ctr"/>
            <a:r>
              <a:rPr lang="en-US" dirty="0"/>
              <a:t>Executive support systems are handled directly by the senior most managers to support </a:t>
            </a:r>
            <a:r>
              <a:rPr lang="en-US" dirty="0" smtClean="0"/>
              <a:t>non-programmed </a:t>
            </a:r>
            <a:r>
              <a:rPr lang="en-US" dirty="0"/>
              <a:t>judgments in strategic management. It contributes to the provision of assistance for internal and external data defined for corporate goals. </a:t>
            </a:r>
          </a:p>
          <a:p>
            <a:pPr algn="ctr"/>
            <a:endParaRPr lang="en-US" dirty="0"/>
          </a:p>
        </p:txBody>
      </p:sp>
    </p:spTree>
    <p:extLst>
      <p:ext uri="{BB962C8B-B14F-4D97-AF65-F5344CB8AC3E}">
        <p14:creationId xmlns:p14="http://schemas.microsoft.com/office/powerpoint/2010/main" val="2025902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36333" y="135466"/>
            <a:ext cx="5806440" cy="609600"/>
          </a:xfrm>
        </p:spPr>
        <p:txBody>
          <a:bodyPr/>
          <a:lstStyle/>
          <a:p>
            <a:r>
              <a:rPr lang="en-US" dirty="0" smtClean="0"/>
              <a:t>Advantages of ESS</a:t>
            </a:r>
            <a:endParaRPr lang="en-US" dirty="0"/>
          </a:p>
        </p:txBody>
      </p:sp>
      <p:sp>
        <p:nvSpPr>
          <p:cNvPr id="3" name="Subtitle 2"/>
          <p:cNvSpPr>
            <a:spLocks noGrp="1"/>
          </p:cNvSpPr>
          <p:nvPr>
            <p:ph type="subTitle" idx="1"/>
          </p:nvPr>
        </p:nvSpPr>
        <p:spPr>
          <a:xfrm>
            <a:off x="0" y="995680"/>
            <a:ext cx="9144000" cy="2411929"/>
          </a:xfrm>
        </p:spPr>
        <p:txBody>
          <a:bodyPr/>
          <a:lstStyle/>
          <a:p>
            <a:pPr lvl="0" fontAlgn="base">
              <a:buFont typeface="Arial" panose="020B0604020202020204" pitchFamily="34" charset="0"/>
              <a:buChar char="•"/>
            </a:pPr>
            <a:r>
              <a:rPr lang="en-US" dirty="0"/>
              <a:t>It is easy for senior most executive to use Ability to analyze trends </a:t>
            </a:r>
          </a:p>
          <a:p>
            <a:r>
              <a:rPr lang="en-US" dirty="0"/>
              <a:t> </a:t>
            </a:r>
          </a:p>
          <a:p>
            <a:pPr lvl="0" fontAlgn="base">
              <a:buFont typeface="Arial" panose="020B0604020202020204" pitchFamily="34" charset="0"/>
              <a:buChar char="•"/>
            </a:pPr>
            <a:r>
              <a:rPr lang="en-US" dirty="0"/>
              <a:t>Augmentation of managers' leadership capabilities Enhancement of personal </a:t>
            </a:r>
            <a:r>
              <a:rPr lang="en-US" dirty="0" smtClean="0"/>
              <a:t>thinking</a:t>
            </a:r>
          </a:p>
          <a:p>
            <a:pPr marL="139700" lvl="0" indent="0" fontAlgn="base"/>
            <a:r>
              <a:rPr lang="en-US" dirty="0" smtClean="0"/>
              <a:t>and </a:t>
            </a:r>
            <a:r>
              <a:rPr lang="en-US" dirty="0"/>
              <a:t>decision- making Contribution to strategic control flexibility </a:t>
            </a:r>
          </a:p>
          <a:p>
            <a:pPr lvl="0" fontAlgn="base"/>
            <a:endParaRPr lang="en-US" dirty="0" smtClean="0"/>
          </a:p>
          <a:p>
            <a:pPr lvl="0" fontAlgn="base">
              <a:buFont typeface="Arial" panose="020B0604020202020204" pitchFamily="34" charset="0"/>
              <a:buChar char="•"/>
            </a:pPr>
            <a:r>
              <a:rPr lang="en-US" dirty="0" smtClean="0"/>
              <a:t>Broadened </a:t>
            </a:r>
            <a:r>
              <a:rPr lang="en-US" dirty="0"/>
              <a:t>the organizational competitiveness in the market place Instruments </a:t>
            </a:r>
            <a:r>
              <a:rPr lang="en-US" dirty="0" smtClean="0"/>
              <a:t>of</a:t>
            </a:r>
          </a:p>
          <a:p>
            <a:pPr marL="139700" lvl="0" indent="0" fontAlgn="base"/>
            <a:r>
              <a:rPr lang="en-US" dirty="0" smtClean="0"/>
              <a:t>change </a:t>
            </a:r>
            <a:endParaRPr lang="en-US" dirty="0"/>
          </a:p>
          <a:p>
            <a:r>
              <a:rPr lang="en-US" dirty="0"/>
              <a:t> </a:t>
            </a:r>
          </a:p>
          <a:p>
            <a:pPr lvl="0" fontAlgn="base">
              <a:buFont typeface="Arial" panose="020B0604020202020204" pitchFamily="34" charset="0"/>
              <a:buChar char="•"/>
            </a:pPr>
            <a:r>
              <a:rPr lang="en-US" dirty="0"/>
              <a:t>Increased executive time horizons. Better reporting system </a:t>
            </a:r>
          </a:p>
          <a:p>
            <a:r>
              <a:rPr lang="en-US" dirty="0"/>
              <a:t> </a:t>
            </a:r>
          </a:p>
          <a:p>
            <a:pPr lvl="0" fontAlgn="base">
              <a:buFont typeface="Arial" panose="020B0604020202020204" pitchFamily="34" charset="0"/>
              <a:buChar char="•"/>
            </a:pPr>
            <a:r>
              <a:rPr lang="en-US" dirty="0"/>
              <a:t>Improved mental model of business executive </a:t>
            </a:r>
          </a:p>
          <a:p>
            <a:r>
              <a:rPr lang="en-US" dirty="0"/>
              <a:t> </a:t>
            </a:r>
          </a:p>
          <a:p>
            <a:pPr lvl="0" fontAlgn="base">
              <a:buFont typeface="Arial" panose="020B0604020202020204" pitchFamily="34" charset="0"/>
              <a:buChar char="•"/>
            </a:pPr>
            <a:r>
              <a:rPr lang="en-US" dirty="0"/>
              <a:t>Help improve consensus building and communication Increased </a:t>
            </a:r>
            <a:r>
              <a:rPr lang="en-US" dirty="0" smtClean="0"/>
              <a:t>communication</a:t>
            </a:r>
          </a:p>
          <a:p>
            <a:pPr marL="139700" lvl="0" indent="0" fontAlgn="base"/>
            <a:r>
              <a:rPr lang="en-US" dirty="0" smtClean="0"/>
              <a:t>capacity and </a:t>
            </a:r>
            <a:r>
              <a:rPr lang="en-US" dirty="0"/>
              <a:t>quality </a:t>
            </a:r>
          </a:p>
          <a:p>
            <a:endParaRPr lang="en-US" dirty="0"/>
          </a:p>
        </p:txBody>
      </p:sp>
    </p:spTree>
    <p:extLst>
      <p:ext uri="{BB962C8B-B14F-4D97-AF65-F5344CB8AC3E}">
        <p14:creationId xmlns:p14="http://schemas.microsoft.com/office/powerpoint/2010/main" val="1055407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439</TotalTime>
  <Words>1271</Words>
  <Application>Microsoft Office PowerPoint</Application>
  <PresentationFormat>On-screen Show (16:9)</PresentationFormat>
  <Paragraphs>153</Paragraphs>
  <Slides>25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Times New Roman</vt:lpstr>
      <vt:lpstr>Aldrich</vt:lpstr>
      <vt:lpstr>YAFcfkb7jcU 0</vt:lpstr>
      <vt:lpstr>Bai Jamjuree</vt:lpstr>
      <vt:lpstr>Arial</vt:lpstr>
      <vt:lpstr>Data Science Project Proposal XL by Slidesgo</vt:lpstr>
      <vt:lpstr>PowerPoint Presentation</vt:lpstr>
      <vt:lpstr>Business Intellgence</vt:lpstr>
      <vt:lpstr>Huynh Ngoc Hoang Trinh Phan Dinh Thang</vt:lpstr>
      <vt:lpstr>PowerPoint Presentation</vt:lpstr>
      <vt:lpstr>CONTENTS OF THIS TEMPLATE</vt:lpstr>
      <vt:lpstr>Scenario</vt:lpstr>
      <vt:lpstr>Dataset</vt:lpstr>
      <vt:lpstr>Excecutive Support System</vt:lpstr>
      <vt:lpstr>Advantages of ESS</vt:lpstr>
      <vt:lpstr>Disadvantages of ESS</vt:lpstr>
      <vt:lpstr>Management Information System </vt:lpstr>
      <vt:lpstr>Advantages</vt:lpstr>
      <vt:lpstr>Disadvantages  </vt:lpstr>
      <vt:lpstr>Business Process</vt:lpstr>
      <vt:lpstr>INTRODUCE BUSINESS INTELLIGENCE</vt:lpstr>
      <vt:lpstr>Benefits of business intelligence</vt:lpstr>
      <vt:lpstr>Business process</vt:lpstr>
      <vt:lpstr>Process type</vt:lpstr>
      <vt:lpstr>Business process types</vt:lpstr>
      <vt:lpstr>Supporting process</vt:lpstr>
      <vt:lpstr>Data of business process</vt:lpstr>
      <vt:lpstr>Tool For BI</vt:lpstr>
      <vt:lpstr>Python and Power BI </vt:lpstr>
      <vt:lpstr>Tableau </vt:lpstr>
      <vt:lpstr>Features of Tableau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Intellgence</dc:title>
  <dc:creator>PC</dc:creator>
  <cp:lastModifiedBy>ASUS-PRO</cp:lastModifiedBy>
  <cp:revision>21</cp:revision>
  <dcterms:modified xsi:type="dcterms:W3CDTF">2023-12-11T04:28:18Z</dcterms:modified>
</cp:coreProperties>
</file>