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61" r:id="rId6"/>
    <p:sldId id="262" r:id="rId7"/>
    <p:sldId id="270" r:id="rId8"/>
    <p:sldId id="258" r:id="rId9"/>
    <p:sldId id="259" r:id="rId10"/>
    <p:sldId id="266" r:id="rId11"/>
    <p:sldId id="263" r:id="rId12"/>
    <p:sldId id="264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9" r:id="rId25"/>
    <p:sldId id="278" r:id="rId26"/>
    <p:sldId id="281" r:id="rId27"/>
    <p:sldId id="282" r:id="rId28"/>
    <p:sldId id="284" r:id="rId29"/>
    <p:sldId id="285" r:id="rId30"/>
    <p:sldId id="286" r:id="rId31"/>
    <p:sldId id="288" r:id="rId32"/>
    <p:sldId id="287" r:id="rId33"/>
    <p:sldId id="289" r:id="rId34"/>
    <p:sldId id="290" r:id="rId35"/>
    <p:sldId id="291" r:id="rId36"/>
    <p:sldId id="292" r:id="rId37"/>
    <p:sldId id="293" r:id="rId38"/>
    <p:sldId id="307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3" r:id="rId47"/>
    <p:sldId id="305" r:id="rId48"/>
    <p:sldId id="304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E7AAE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DA1D-6A47-EFE8-3350-5231EB575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3A328-27EA-A57B-46E4-49A758C68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194FE-9C46-6DAA-A1A0-AE765599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3D-4AD9-4513-BEEE-BEFBE8201B5F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CB88E-D4F7-307B-6B7D-5627272A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D3595-71BF-7AC6-690A-E9D9DB75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085E-192B-4CD3-8450-BF985EB2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6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6121-81DF-96C2-FC28-30AD62DD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8277E-80E8-93FF-6CBC-7C5278C43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73C7-D39B-0504-3A59-3D335A8E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3D-4AD9-4513-BEEE-BEFBE8201B5F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3A72-7C58-17BE-2828-CE937A02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F452-326E-C52E-FF70-F55AD10E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085E-192B-4CD3-8450-BF985EB2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A736F-3017-DCAF-B2B5-E1C653B74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63612-1D1E-05DC-ED9F-7135738B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01A9-C466-7592-544C-BD52421B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3D-4AD9-4513-BEEE-BEFBE8201B5F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1D9C-348A-A325-A296-0B8E4602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C3EB-6A48-4D26-FF64-25506E1A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085E-192B-4CD3-8450-BF985EB2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0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C178-A38B-02CC-05A3-654C8F21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E7C8-023D-9ABB-9441-FA38F498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C482-DAED-2AF8-F010-C708A5D3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3D-4AD9-4513-BEEE-BEFBE8201B5F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DCA4-FEFD-AAD4-5168-229FA668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B1C6-1BD0-FE7F-8738-D83198E8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085E-192B-4CD3-8450-BF985EB2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8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1361-826B-103D-3B57-F25FA1C8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F4BA3-76FB-EB8E-253E-7EF051196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F675-FBAB-EBFC-AEFA-24906361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3D-4AD9-4513-BEEE-BEFBE8201B5F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6B9C-C97F-6E3B-C6AD-4D32FFBA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8CB3-3501-B7E5-B267-2646FF73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085E-192B-4CD3-8450-BF985EB2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7E19-EAFD-4FA4-5D34-5D70D091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B5EA-F4AA-D688-FA3B-D244B2449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51C43-2BE6-CCCB-752B-C33BEF6CE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7214D-32B9-7C6C-8A07-7CDACEF0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3D-4AD9-4513-BEEE-BEFBE8201B5F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396E7-8649-9F67-09BE-0F6AE302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32AA1-0009-D481-9BAF-C0405EAF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085E-192B-4CD3-8450-BF985EB2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627-5836-FFAD-2B2C-76195FAA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A44E4-9E33-9E02-4D18-6598F9EC8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D1A3D-83C3-15DE-F967-B114DCC9F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CCA87-FA00-BA1C-5DE8-2BA18E161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FEE1B-18AA-C06C-30FB-33C645AA9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8B80C-BC8B-B15C-162A-65C9F146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3D-4AD9-4513-BEEE-BEFBE8201B5F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24D84-C570-562B-5542-65FE9060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796AD-0BD9-9C2F-26F2-48A3315C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085E-192B-4CD3-8450-BF985EB2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3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3D57-A13A-7F87-71CD-C5AE16E8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0AA38-2B08-70F9-1776-EB220607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3D-4AD9-4513-BEEE-BEFBE8201B5F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EA1CC-45AE-1408-B6A5-3C32A01E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313B5-D312-729D-C814-C2D3F31C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085E-192B-4CD3-8450-BF985EB2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4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F8736-45C3-3D93-67BF-F9F9DDEB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3D-4AD9-4513-BEEE-BEFBE8201B5F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22B96-37B7-C02B-45D0-E794F272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69F3F-3F41-A942-1AFA-9DD44C3D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085E-192B-4CD3-8450-BF985EB2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3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F211-694E-F13E-E51D-03928BD8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EC01-6DCB-6677-CEEE-076495E9D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CB8CA-AC05-5754-8B64-7F94A0DCF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B6E24-18BC-785B-2659-C59CF999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3D-4AD9-4513-BEEE-BEFBE8201B5F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572BC-24EF-992C-CF1C-2F5442C7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E4B83-F0BE-35D1-5DB0-424E7D2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085E-192B-4CD3-8450-BF985EB2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94CF-9E1F-B75D-C707-6ECD16DB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575CA-E45A-7184-5F37-6FF3A4B04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00CEA-2C71-1835-DFFD-013A0CA1B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B2B9-E4DF-E02A-12BD-D0450A1E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3D-4AD9-4513-BEEE-BEFBE8201B5F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7416D-5C7F-0DAC-4AC6-A76524AA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ECEC-E18A-980D-E1B9-1804F1DD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085E-192B-4CD3-8450-BF985EB2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0A96D-793A-389D-210F-68F5B9AA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48EE4-0C34-CBD0-7CEF-C7EAD5DB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D0DA9-87CD-D0F3-D955-14FDEC63A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C9A3D-4AD9-4513-BEEE-BEFBE8201B5F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F22-DB6E-14AC-2F81-870AB06FF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56EE1-A7BC-DBC9-6E43-C444FDD8A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0085E-192B-4CD3-8450-BF985EB26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1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olonite.i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2EC67FBD-4518-C092-4AE3-6014A9FB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514973" y="2613164"/>
            <a:ext cx="5114441" cy="2157198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553EE-1CB2-D998-A863-34E9B5A45E9E}"/>
              </a:ext>
            </a:extLst>
          </p:cNvPr>
          <p:cNvSpPr txBox="1"/>
          <p:nvPr/>
        </p:nvSpPr>
        <p:spPr>
          <a:xfrm>
            <a:off x="3096500" y="1371563"/>
            <a:ext cx="607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ahnschrift SemiBold Condensed" panose="020B0502040204020203" pitchFamily="34" charset="0"/>
              </a:rPr>
              <a:t>Hyper Text Markup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5BDFE-1305-D815-573D-D607A01D0A87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</p:spTree>
    <p:extLst>
      <p:ext uri="{BB962C8B-B14F-4D97-AF65-F5344CB8AC3E}">
        <p14:creationId xmlns:p14="http://schemas.microsoft.com/office/powerpoint/2010/main" val="849732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6F84F-BA00-4632-5486-0222A91F3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EFBB45AF-0AA2-4056-8688-3439AB7E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99E2D-4ECB-04E6-3A96-07E6659D5F6A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CA0E8-19F0-19B9-7D67-82E531C58EC2}"/>
              </a:ext>
            </a:extLst>
          </p:cNvPr>
          <p:cNvSpPr txBox="1"/>
          <p:nvPr/>
        </p:nvSpPr>
        <p:spPr>
          <a:xfrm>
            <a:off x="10436382" y="566057"/>
            <a:ext cx="103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SEO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01D7B-E9D6-3E68-AD14-9E216D2B8BC5}"/>
              </a:ext>
            </a:extLst>
          </p:cNvPr>
          <p:cNvSpPr txBox="1"/>
          <p:nvPr/>
        </p:nvSpPr>
        <p:spPr>
          <a:xfrm>
            <a:off x="870857" y="2182505"/>
            <a:ext cx="1045028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&lt;head&gt;</a:t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FF66FF"/>
                </a:solidFill>
                <a:effectLst/>
                <a:latin typeface="Consolas" panose="020B0609020204030204" pitchFamily="49" charset="0"/>
              </a:rPr>
              <a:t>&lt;meta charset="UTF-8"&gt;</a:t>
            </a:r>
            <a:br>
              <a:rPr lang="en-US" sz="2000" dirty="0">
                <a:solidFill>
                  <a:srgbClr val="FF66FF"/>
                </a:solidFill>
              </a:rPr>
            </a:br>
            <a:r>
              <a:rPr lang="en-US" sz="2000" b="0" i="0" dirty="0">
                <a:solidFill>
                  <a:srgbClr val="FF66FF"/>
                </a:solidFill>
                <a:effectLst/>
                <a:latin typeface="Consolas" panose="020B0609020204030204" pitchFamily="49" charset="0"/>
              </a:rPr>
              <a:t>  &lt;meta name="description" content= "</a:t>
            </a:r>
            <a:r>
              <a:rPr lang="en-US" sz="2000" b="0" i="0" dirty="0" err="1">
                <a:solidFill>
                  <a:srgbClr val="FF66FF"/>
                </a:solidFill>
                <a:effectLst/>
                <a:latin typeface="Consolas" panose="020B0609020204030204" pitchFamily="49" charset="0"/>
              </a:rPr>
              <a:t>Folonite</a:t>
            </a:r>
            <a:r>
              <a:rPr lang="en-US" sz="2000" b="0" i="0" dirty="0">
                <a:solidFill>
                  <a:srgbClr val="FF66FF"/>
                </a:solidFill>
                <a:effectLst/>
                <a:latin typeface="Consolas" panose="020B0609020204030204" pitchFamily="49" charset="0"/>
              </a:rPr>
              <a:t> Training"&gt;</a:t>
            </a:r>
            <a:br>
              <a:rPr lang="en-US" sz="2000" dirty="0">
                <a:solidFill>
                  <a:srgbClr val="FF66FF"/>
                </a:solidFill>
              </a:rPr>
            </a:br>
            <a:r>
              <a:rPr lang="en-US" sz="2000" b="0" i="0" dirty="0">
                <a:solidFill>
                  <a:srgbClr val="FF66FF"/>
                </a:solidFill>
                <a:effectLst/>
                <a:latin typeface="Consolas" panose="020B0609020204030204" pitchFamily="49" charset="0"/>
              </a:rPr>
              <a:t>  &lt;meta name="keywords" content="HTML, CSS, JavaScript"&gt;</a:t>
            </a:r>
            <a:br>
              <a:rPr lang="en-US" sz="2000" dirty="0">
                <a:solidFill>
                  <a:srgbClr val="FF66FF"/>
                </a:solidFill>
              </a:rPr>
            </a:br>
            <a:r>
              <a:rPr lang="en-US" sz="2000" b="0" i="0" dirty="0">
                <a:solidFill>
                  <a:srgbClr val="FF66FF"/>
                </a:solidFill>
                <a:effectLst/>
                <a:latin typeface="Consolas" panose="020B0609020204030204" pitchFamily="49" charset="0"/>
              </a:rPr>
              <a:t>  &lt;meta name="author" content= "HK_HEARTS"&gt;</a:t>
            </a:r>
            <a:br>
              <a:rPr lang="en-US" sz="2400" dirty="0">
                <a:solidFill>
                  <a:srgbClr val="FF66FF"/>
                </a:solidFill>
              </a:rPr>
            </a:br>
            <a:r>
              <a:rPr lang="en-US" sz="2400" b="0" i="0" dirty="0">
                <a:solidFill>
                  <a:srgbClr val="FF66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FF66FF"/>
                </a:solidFill>
                <a:effectLst/>
                <a:latin typeface="Consolas" panose="020B0609020204030204" pitchFamily="49" charset="0"/>
              </a:rPr>
              <a:t>&lt;meta name="viewport" content="width=device-width, initial-scale=1.0"&gt;</a:t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&lt;/head&gt;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5780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040BB-9FE4-5548-9B56-9C18A09BE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6A9A1E57-8A58-2337-B672-BEB31222A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588E46-A5E9-3634-CF43-AF2FB48E3EE4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89B82A-461C-409D-AFB8-24ED9BA558D2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9626FA9-30B6-8274-BC7C-2723499C7F46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65A811A-C39C-BCAF-DE88-4EE6179B8915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A685A8A-D21C-5A1C-2ABB-4CB424D2282C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B4FCBE-6704-1838-8390-F62D4EC39ABF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50D3FC-79BF-B3E9-1173-3997530191BF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3B3601-41FB-B61A-36A4-7F7E28E8CDC3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8DCFA-6912-AC77-5FB3-A4CBB1527D4A}"/>
                </a:ext>
              </a:extLst>
            </p:cNvPr>
            <p:cNvSpPr txBox="1"/>
            <p:nvPr/>
          </p:nvSpPr>
          <p:spPr>
            <a:xfrm>
              <a:off x="1095375" y="2114550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title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7BF46F-9273-92DB-A665-A94B5B552064}"/>
                </a:ext>
              </a:extLst>
            </p:cNvPr>
            <p:cNvSpPr txBox="1"/>
            <p:nvPr/>
          </p:nvSpPr>
          <p:spPr>
            <a:xfrm>
              <a:off x="5305424" y="2477512"/>
              <a:ext cx="158115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&lt;title&gt;</a:t>
              </a:r>
            </a:p>
            <a:p>
              <a:r>
                <a:rPr lang="en-US" sz="3200" dirty="0"/>
                <a:t>….</a:t>
              </a:r>
            </a:p>
            <a:p>
              <a:r>
                <a:rPr lang="en-US" sz="3200" dirty="0"/>
                <a:t>….</a:t>
              </a:r>
            </a:p>
            <a:p>
              <a:r>
                <a:rPr lang="en-US" sz="3200" dirty="0"/>
                <a:t>….</a:t>
              </a:r>
            </a:p>
            <a:p>
              <a:r>
                <a:rPr lang="en-US" sz="3200" dirty="0"/>
                <a:t>&lt;/title&gt;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C0C69C-C3CE-711B-BB80-03D212FCEBFA}"/>
                </a:ext>
              </a:extLst>
            </p:cNvPr>
            <p:cNvSpPr txBox="1"/>
            <p:nvPr/>
          </p:nvSpPr>
          <p:spPr>
            <a:xfrm>
              <a:off x="8915399" y="2114550"/>
              <a:ext cx="158115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&lt;html&gt;</a:t>
              </a:r>
            </a:p>
            <a:p>
              <a:r>
                <a:rPr lang="en-US" sz="3200" dirty="0"/>
                <a:t>&lt;head&gt;</a:t>
              </a:r>
            </a:p>
            <a:p>
              <a:r>
                <a:rPr lang="en-US" sz="3200" dirty="0"/>
                <a:t>&lt;</a:t>
              </a:r>
              <a:r>
                <a:rPr lang="en-US" sz="3200" dirty="0">
                  <a:solidFill>
                    <a:srgbClr val="FF66FF"/>
                  </a:solidFill>
                </a:rPr>
                <a:t>title</a:t>
              </a:r>
              <a:r>
                <a:rPr lang="en-US" sz="3200" dirty="0"/>
                <a:t>&gt;</a:t>
              </a:r>
            </a:p>
            <a:p>
              <a:r>
                <a:rPr lang="en-US" sz="3200" dirty="0">
                  <a:solidFill>
                    <a:srgbClr val="FF0000"/>
                  </a:solidFill>
                </a:rPr>
                <a:t>DOCS</a:t>
              </a:r>
            </a:p>
            <a:p>
              <a:r>
                <a:rPr lang="en-US" sz="3200" dirty="0"/>
                <a:t>&lt;/</a:t>
              </a:r>
              <a:r>
                <a:rPr lang="en-US" sz="3200" dirty="0">
                  <a:solidFill>
                    <a:srgbClr val="FF66FF"/>
                  </a:solidFill>
                </a:rPr>
                <a:t>title</a:t>
              </a:r>
              <a:r>
                <a:rPr lang="en-US" sz="3200" dirty="0"/>
                <a:t>&gt;</a:t>
              </a:r>
            </a:p>
            <a:p>
              <a:r>
                <a:rPr lang="en-US" sz="3200" dirty="0"/>
                <a:t>&lt;/head&gt;</a:t>
              </a:r>
            </a:p>
            <a:p>
              <a:r>
                <a:rPr lang="en-US" sz="3200" dirty="0"/>
                <a:t>&lt;/html&gt;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BDD411-299C-C886-50A9-91E5B36C1475}"/>
                </a:ext>
              </a:extLst>
            </p:cNvPr>
            <p:cNvSpPr txBox="1"/>
            <p:nvPr/>
          </p:nvSpPr>
          <p:spPr>
            <a:xfrm>
              <a:off x="1095375" y="2679175"/>
              <a:ext cx="294322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define the title of a webpage.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which is displayed in the browser's title bar or tab.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30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F6FA6-34E9-1490-E898-D43E01D3D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686EB54D-D6F6-14A3-2659-A0BD2A23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7B521-D1BF-59EB-1E9B-A21B73F4DD89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709DC6-93E0-5C8B-64BB-F0F4A842A02B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BD188CC-C096-7C9D-910F-6CD3CFF35122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AA25343-8830-C04D-18B6-BE2D78224607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32298D9-6FED-9A8F-1117-EB76F819BA8B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57C671-47D1-CFBE-FFB5-3538BA9C475A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DA2ABD-80C1-B00D-F329-EFBBDE4FB2BA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E4593A-AAFA-8276-4673-8A28E8411453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3E7D86-D999-3081-A977-C28F106D48C9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body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43D1FC-DAC1-9C84-8847-2C5EA7957521}"/>
                </a:ext>
              </a:extLst>
            </p:cNvPr>
            <p:cNvSpPr txBox="1"/>
            <p:nvPr/>
          </p:nvSpPr>
          <p:spPr>
            <a:xfrm>
              <a:off x="5305424" y="2477512"/>
              <a:ext cx="158115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&lt;body&gt;</a:t>
              </a:r>
            </a:p>
            <a:p>
              <a:r>
                <a:rPr lang="en-US" sz="3200" dirty="0"/>
                <a:t>….</a:t>
              </a:r>
            </a:p>
            <a:p>
              <a:r>
                <a:rPr lang="en-US" sz="3200" dirty="0"/>
                <a:t>….</a:t>
              </a:r>
            </a:p>
            <a:p>
              <a:r>
                <a:rPr lang="en-US" sz="3200" dirty="0"/>
                <a:t>….</a:t>
              </a:r>
            </a:p>
            <a:p>
              <a:r>
                <a:rPr lang="en-US" sz="3200" dirty="0"/>
                <a:t>&lt;/body&gt;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7BD4D2-DDDE-6D43-BE0D-5CA972684CA2}"/>
                </a:ext>
              </a:extLst>
            </p:cNvPr>
            <p:cNvSpPr txBox="1"/>
            <p:nvPr/>
          </p:nvSpPr>
          <p:spPr>
            <a:xfrm>
              <a:off x="8915399" y="2114550"/>
              <a:ext cx="158115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&lt;html&gt;</a:t>
              </a:r>
            </a:p>
            <a:p>
              <a:r>
                <a:rPr lang="en-US" sz="3200" dirty="0"/>
                <a:t>&lt;head&gt;</a:t>
              </a:r>
            </a:p>
            <a:p>
              <a:r>
                <a:rPr lang="en-US" sz="3200" dirty="0"/>
                <a:t>&lt;/head&gt;</a:t>
              </a:r>
            </a:p>
            <a:p>
              <a:r>
                <a:rPr lang="en-US" sz="3200" dirty="0"/>
                <a:t>&lt;</a:t>
              </a:r>
              <a:r>
                <a:rPr lang="en-US" sz="3200" dirty="0">
                  <a:solidFill>
                    <a:srgbClr val="FF66FF"/>
                  </a:solidFill>
                </a:rPr>
                <a:t>body</a:t>
              </a:r>
              <a:r>
                <a:rPr lang="en-US" sz="3200" dirty="0"/>
                <a:t>&gt;</a:t>
              </a:r>
            </a:p>
            <a:p>
              <a:endParaRPr lang="en-US" sz="3200" dirty="0"/>
            </a:p>
            <a:p>
              <a:r>
                <a:rPr lang="en-US" sz="3200" dirty="0"/>
                <a:t>&lt;/</a:t>
              </a:r>
              <a:r>
                <a:rPr lang="en-US" sz="3200" dirty="0">
                  <a:solidFill>
                    <a:srgbClr val="FF66FF"/>
                  </a:solidFill>
                </a:rPr>
                <a:t>body</a:t>
              </a:r>
              <a:r>
                <a:rPr lang="en-US" sz="3200" dirty="0"/>
                <a:t>&gt;</a:t>
              </a:r>
            </a:p>
            <a:p>
              <a:r>
                <a:rPr lang="en-US" sz="3200" dirty="0"/>
                <a:t>&lt;/html&gt;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F5736A-E0D9-7492-99B4-BABAEA0D13FB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Represents the main content area of a webpage.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It contains all the elements that are visible to users in a browser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Such as text, images, videos, and interactive components.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09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C1C8B-AABA-450E-A864-82BB12F74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E1996F-00BD-76BB-A2AF-C0AD0B110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340" y="2025462"/>
            <a:ext cx="4753994" cy="3499038"/>
          </a:xfrm>
          <a:prstGeom prst="rect">
            <a:avLst/>
          </a:prstGeom>
        </p:spPr>
      </p:pic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47156730-9D71-738C-00C4-A6B9FF015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135ED-A609-7F00-8874-D3F7FCAA03E6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A0B8DF-AA77-D8DA-6B48-F0C31BB2F575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4CFE464-FCA6-FD37-FA5C-9982D6CE6EEA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F4B603B-4648-5448-1B0F-CAB21166A916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E169DF5-1B41-4726-2B00-D318B8A7E52F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3FF00D-01EE-28F3-A53C-06331A020A6D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371DB4-1D00-B6FF-3412-6F28F39AF53B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8FE900-FF72-682D-4031-0AEE78719C3F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01FEE7-D6DD-15A6-9B5A-AD0DE856E31A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headings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8437BD-468C-F449-B341-C597D022EF40}"/>
                </a:ext>
              </a:extLst>
            </p:cNvPr>
            <p:cNvSpPr txBox="1"/>
            <p:nvPr/>
          </p:nvSpPr>
          <p:spPr>
            <a:xfrm>
              <a:off x="5529262" y="1922737"/>
              <a:ext cx="124726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&lt;h1&gt;</a:t>
              </a:r>
            </a:p>
            <a:p>
              <a:r>
                <a:rPr lang="en-US" sz="3200" dirty="0"/>
                <a:t>….</a:t>
              </a:r>
            </a:p>
            <a:p>
              <a:r>
                <a:rPr lang="en-US" sz="3200" dirty="0"/>
                <a:t>….</a:t>
              </a:r>
            </a:p>
            <a:p>
              <a:r>
                <a:rPr lang="en-US" sz="3200" dirty="0"/>
                <a:t>….</a:t>
              </a:r>
            </a:p>
            <a:p>
              <a:r>
                <a:rPr lang="en-US" sz="3200" dirty="0"/>
                <a:t>&lt;/h1&gt;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h6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674257-82CF-D88C-5CE1-CE2AD79B8938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define headings on a webpage.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These tags help structure content by providing a hierarchy of headings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The most important (h1) to the least important (h6).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40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0D61D-46A7-6BAB-139B-2889442C6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B1B1F4-139D-3A04-9B5B-2C2C899BD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516" y="2226805"/>
            <a:ext cx="2814915" cy="795435"/>
          </a:xfrm>
          <a:prstGeom prst="rect">
            <a:avLst/>
          </a:prstGeom>
        </p:spPr>
      </p:pic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595DD42D-9BBC-0654-38B6-FCB50470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676E1-7733-3FA2-0836-FB8442C1871A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61F824-B2D0-2B7F-417F-415BD3223247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568A909-560D-D141-B99E-A295712D8530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4C69179-9FF0-2326-5820-AA951C220BB1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142C8-C1B1-17ED-F30A-B32EF9297CF3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3D56E0-55CE-6C3A-94C6-145F4E93A55C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56A789-500C-C809-0F0D-79F5FC5B4096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62404A-64F6-9FA1-CD07-6F9570AF73B0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CFB574-F883-5382-B7DC-8466BF84314A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/>
                <a:t>horizontalrule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AC8C1-A514-F031-273A-D516D76FE144}"/>
                </a:ext>
              </a:extLst>
            </p:cNvPr>
            <p:cNvSpPr txBox="1"/>
            <p:nvPr/>
          </p:nvSpPr>
          <p:spPr>
            <a:xfrm>
              <a:off x="5629274" y="3429000"/>
              <a:ext cx="1247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</a:t>
              </a:r>
              <a:r>
                <a:rPr lang="en-US" sz="3200" dirty="0" err="1"/>
                <a:t>hr</a:t>
              </a:r>
              <a:r>
                <a:rPr lang="en-US" sz="3200" dirty="0"/>
                <a:t>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68B1D6-3FFB-AF4D-1A11-8502439F83B2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Self closing tag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These tags help structure content by providing a hierarchy of headings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The most important (h1) to the least important (h6).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064330-A24F-BD05-B046-4685DFA0DDC7}"/>
                </a:ext>
              </a:extLst>
            </p:cNvPr>
            <p:cNvSpPr txBox="1"/>
            <p:nvPr/>
          </p:nvSpPr>
          <p:spPr>
            <a:xfrm>
              <a:off x="9365098" y="2796391"/>
              <a:ext cx="10385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&lt;p&gt;</a:t>
              </a:r>
            </a:p>
            <a:p>
              <a:r>
                <a:rPr lang="en-US" sz="3200" dirty="0"/>
                <a:t>&lt;</a:t>
              </a:r>
              <a:r>
                <a:rPr lang="en-US" sz="3200" dirty="0" err="1">
                  <a:solidFill>
                    <a:srgbClr val="FF66FF"/>
                  </a:solidFill>
                </a:rPr>
                <a:t>hr</a:t>
              </a:r>
              <a:r>
                <a:rPr lang="en-US" sz="3200" dirty="0"/>
                <a:t>&gt;</a:t>
              </a:r>
            </a:p>
            <a:p>
              <a:r>
                <a:rPr lang="en-US" sz="3200" dirty="0"/>
                <a:t>&lt;/p&gt;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112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16441-65A6-FEA7-F7DB-584D5B698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0C692DA6-534B-AAE7-167F-FAE315A4B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7B6FA1-5F1F-001C-BFAE-C3CE5F1263E3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8D7A1-57F6-3F44-4B80-F199E3BD548E}"/>
              </a:ext>
            </a:extLst>
          </p:cNvPr>
          <p:cNvSpPr txBox="1"/>
          <p:nvPr/>
        </p:nvSpPr>
        <p:spPr>
          <a:xfrm>
            <a:off x="3065929" y="2782669"/>
            <a:ext cx="6060141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Self Closing Tags</a:t>
            </a:r>
          </a:p>
          <a:p>
            <a:pPr algn="ctr"/>
            <a:r>
              <a:rPr lang="en-US" sz="6000" b="1" dirty="0">
                <a:solidFill>
                  <a:srgbClr val="FF0000"/>
                </a:solidFill>
              </a:rPr>
              <a:t>&lt;</a:t>
            </a:r>
            <a:r>
              <a:rPr lang="en-US" sz="6000" b="1" dirty="0" err="1">
                <a:solidFill>
                  <a:srgbClr val="FF0000"/>
                </a:solidFill>
              </a:rPr>
              <a:t>Tag_name</a:t>
            </a:r>
            <a:r>
              <a:rPr lang="en-US" sz="6000" b="1" dirty="0">
                <a:solidFill>
                  <a:srgbClr val="FF0000"/>
                </a:solidFill>
              </a:rPr>
              <a:t> /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62D28-A557-68FE-C140-DE32CF170EDA}"/>
              </a:ext>
            </a:extLst>
          </p:cNvPr>
          <p:cNvSpPr txBox="1"/>
          <p:nvPr/>
        </p:nvSpPr>
        <p:spPr>
          <a:xfrm>
            <a:off x="3200400" y="4075331"/>
            <a:ext cx="555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Empty</a:t>
            </a:r>
            <a:r>
              <a:rPr lang="en-US" dirty="0"/>
              <a:t> </a:t>
            </a:r>
            <a:r>
              <a:rPr lang="en-US" b="1" u="sng" dirty="0"/>
              <a:t>elements</a:t>
            </a:r>
            <a:r>
              <a:rPr lang="en-US" dirty="0"/>
              <a:t> : </a:t>
            </a:r>
            <a:r>
              <a:rPr lang="en-US" sz="2800" dirty="0"/>
              <a:t>&lt;</a:t>
            </a:r>
            <a:r>
              <a:rPr lang="en-US" sz="2800" dirty="0" err="1">
                <a:solidFill>
                  <a:srgbClr val="FF66FF"/>
                </a:solidFill>
              </a:rPr>
              <a:t>hr</a:t>
            </a:r>
            <a:r>
              <a:rPr lang="en-US" sz="2800" dirty="0"/>
              <a:t> /&gt;,  &lt;</a:t>
            </a:r>
            <a:r>
              <a:rPr lang="en-US" sz="2800" dirty="0" err="1">
                <a:solidFill>
                  <a:srgbClr val="FF66FF"/>
                </a:solidFill>
              </a:rPr>
              <a:t>br</a:t>
            </a:r>
            <a:r>
              <a:rPr lang="en-US" sz="2800" dirty="0"/>
              <a:t> /&gt;,  &lt;</a:t>
            </a:r>
            <a:r>
              <a:rPr lang="en-US" sz="2800" dirty="0" err="1">
                <a:solidFill>
                  <a:srgbClr val="FF66FF"/>
                </a:solidFill>
              </a:rPr>
              <a:t>img</a:t>
            </a:r>
            <a:r>
              <a:rPr lang="en-US" sz="2800" dirty="0"/>
              <a:t>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939FE-0DD1-3A21-294F-A34F460AD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7ABF6850-D710-EA0B-CC31-E71C85F4A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BA243-A101-1A3C-D92A-0BF87B29BFEE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63C79B-CAD4-A3D4-4395-378DDF4F275E}"/>
              </a:ext>
            </a:extLst>
          </p:cNvPr>
          <p:cNvGrpSpPr/>
          <p:nvPr/>
        </p:nvGrpSpPr>
        <p:grpSpPr>
          <a:xfrm>
            <a:off x="833437" y="1052334"/>
            <a:ext cx="11772390" cy="5057777"/>
            <a:chOff x="833437" y="1052334"/>
            <a:chExt cx="11772390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7477680-E0DE-C524-74EB-49DFFB44EA59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89E2CA8-88FE-1131-A6D4-30535CA3438E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239E1D6-C73B-DA8B-B054-2C3822F8765B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55AF48-3469-C634-E8B6-CD19B132A02D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DEE32A-81AA-6BF7-26D9-78D6FAB53066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E50E78-D9A7-D754-0C3D-7396B9D1D3A9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76B44C-568C-99DD-F016-15BE0AA810ED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image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D5B670-9E93-92E1-5699-E0DE7F0151E3}"/>
                </a:ext>
              </a:extLst>
            </p:cNvPr>
            <p:cNvSpPr txBox="1"/>
            <p:nvPr/>
          </p:nvSpPr>
          <p:spPr>
            <a:xfrm>
              <a:off x="5463400" y="3288833"/>
              <a:ext cx="1247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</a:t>
              </a:r>
              <a:r>
                <a:rPr lang="en-US" sz="3200" dirty="0" err="1"/>
                <a:t>img</a:t>
              </a:r>
              <a:r>
                <a:rPr lang="en-US" sz="3200" dirty="0"/>
                <a:t>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412769-6AFF-6244-AD43-9242B51114E1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Self closing tag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These tags help structure content by providing a hierarchy of headings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The most important (h1) to the least important (h6).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C6C481-F7B8-7B57-822A-0C5794FC77F7}"/>
                </a:ext>
              </a:extLst>
            </p:cNvPr>
            <p:cNvSpPr txBox="1"/>
            <p:nvPr/>
          </p:nvSpPr>
          <p:spPr>
            <a:xfrm>
              <a:off x="8053386" y="2624157"/>
              <a:ext cx="3385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</a:t>
              </a:r>
              <a:r>
                <a:rPr lang="en-US" sz="3200" dirty="0" err="1"/>
                <a:t>img</a:t>
              </a:r>
              <a:r>
                <a:rPr lang="en-US" sz="3200" dirty="0"/>
                <a:t> </a:t>
              </a:r>
              <a:r>
                <a:rPr lang="en-US" sz="3200" dirty="0" err="1"/>
                <a:t>src</a:t>
              </a:r>
              <a:r>
                <a:rPr lang="en-US" sz="3200" dirty="0"/>
                <a:t>=</a:t>
              </a:r>
              <a:r>
                <a:rPr lang="en-US" sz="3200" dirty="0">
                  <a:latin typeface="Comic Sans MS" panose="030F0702030302020204" pitchFamily="66" charset="0"/>
                </a:rPr>
                <a:t>“”</a:t>
              </a:r>
              <a:r>
                <a:rPr lang="en-US" sz="3200" dirty="0"/>
                <a:t> alt=</a:t>
              </a:r>
              <a:r>
                <a:rPr lang="en-US" sz="3200" dirty="0">
                  <a:latin typeface="Comic Sans MS" panose="030F0702030302020204" pitchFamily="66" charset="0"/>
                </a:rPr>
                <a:t>“”</a:t>
              </a:r>
              <a:r>
                <a:rPr lang="en-US" sz="3200" dirty="0"/>
                <a:t>&gt;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8135087-E90E-F372-F63A-FA04C3DDB278}"/>
                </a:ext>
              </a:extLst>
            </p:cNvPr>
            <p:cNvSpPr txBox="1"/>
            <p:nvPr/>
          </p:nvSpPr>
          <p:spPr>
            <a:xfrm>
              <a:off x="8053386" y="3976370"/>
              <a:ext cx="33051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/>
                <a:t>src</a:t>
              </a:r>
              <a:r>
                <a:rPr lang="en-US" sz="3200" dirty="0"/>
                <a:t> =&gt; </a:t>
              </a:r>
              <a:r>
                <a:rPr lang="en-US" sz="3200" dirty="0">
                  <a:solidFill>
                    <a:srgbClr val="FF66FF"/>
                  </a:solidFill>
                </a:rPr>
                <a:t>Source</a:t>
              </a:r>
            </a:p>
            <a:p>
              <a:pPr algn="ctr"/>
              <a:r>
                <a:rPr lang="en-US" sz="3200" dirty="0"/>
                <a:t>alt =&gt; </a:t>
              </a:r>
              <a:r>
                <a:rPr lang="en-US" sz="3200" dirty="0">
                  <a:solidFill>
                    <a:srgbClr val="FF66FF"/>
                  </a:solidFill>
                </a:rPr>
                <a:t>Alternative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E0074E-C6EE-BC74-15FF-D33C841B2264}"/>
                </a:ext>
              </a:extLst>
            </p:cNvPr>
            <p:cNvSpPr txBox="1"/>
            <p:nvPr/>
          </p:nvSpPr>
          <p:spPr>
            <a:xfrm>
              <a:off x="11358561" y="3596561"/>
              <a:ext cx="1247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Attributes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74A1A3D-E724-EABC-02E7-FBBB1F220813}"/>
              </a:ext>
            </a:extLst>
          </p:cNvPr>
          <p:cNvCxnSpPr>
            <a:stCxn id="3" idx="0"/>
          </p:cNvCxnSpPr>
          <p:nvPr/>
        </p:nvCxnSpPr>
        <p:spPr>
          <a:xfrm rot="16200000" flipV="1">
            <a:off x="11297130" y="2911497"/>
            <a:ext cx="387629" cy="982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90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1E1B2-28E9-D131-25F7-B5BCCC8A4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C8DF639B-1592-6AEF-4CD0-84D87A8E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89BE7E-157C-42E4-36B3-0B7E34389D2E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D31E6-7BAD-7B79-1AAA-804BF2A47A68}"/>
              </a:ext>
            </a:extLst>
          </p:cNvPr>
          <p:cNvSpPr txBox="1"/>
          <p:nvPr/>
        </p:nvSpPr>
        <p:spPr>
          <a:xfrm>
            <a:off x="3065929" y="2782669"/>
            <a:ext cx="6060141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Attributes</a:t>
            </a:r>
          </a:p>
          <a:p>
            <a:pPr algn="ctr"/>
            <a:r>
              <a:rPr lang="en-US" sz="6000" b="1" dirty="0">
                <a:solidFill>
                  <a:srgbClr val="FF0000"/>
                </a:solidFill>
              </a:rPr>
              <a:t>attribute=</a:t>
            </a:r>
            <a:r>
              <a:rPr lang="en-US" sz="6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“ ”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45CEC-910A-EBBA-D234-AA856A690016}"/>
              </a:ext>
            </a:extLst>
          </p:cNvPr>
          <p:cNvSpPr txBox="1"/>
          <p:nvPr/>
        </p:nvSpPr>
        <p:spPr>
          <a:xfrm>
            <a:off x="2554941" y="4014383"/>
            <a:ext cx="606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66FF"/>
                </a:solidFill>
              </a:rPr>
              <a:t>src</a:t>
            </a:r>
            <a:r>
              <a:rPr lang="en-US" dirty="0">
                <a:solidFill>
                  <a:srgbClr val="FF66FF"/>
                </a:solidFill>
              </a:rPr>
              <a:t>, </a:t>
            </a:r>
            <a:r>
              <a:rPr lang="en-US" dirty="0" err="1">
                <a:solidFill>
                  <a:srgbClr val="FF66FF"/>
                </a:solidFill>
              </a:rPr>
              <a:t>href</a:t>
            </a:r>
            <a:r>
              <a:rPr lang="en-US" dirty="0">
                <a:solidFill>
                  <a:srgbClr val="FF66FF"/>
                </a:solidFill>
              </a:rPr>
              <a:t>, style, </a:t>
            </a:r>
            <a:r>
              <a:rPr lang="en-US" dirty="0" err="1">
                <a:solidFill>
                  <a:srgbClr val="FF66FF"/>
                </a:solidFill>
              </a:rPr>
              <a:t>rel</a:t>
            </a:r>
            <a:r>
              <a:rPr lang="en-US" dirty="0">
                <a:solidFill>
                  <a:srgbClr val="FF66FF"/>
                </a:solidFill>
              </a:rPr>
              <a:t>, place-holder .. </a:t>
            </a:r>
            <a:r>
              <a:rPr lang="en-US" dirty="0" err="1">
                <a:solidFill>
                  <a:srgbClr val="FF66FF"/>
                </a:solidFill>
              </a:rPr>
              <a:t>etc</a:t>
            </a:r>
            <a:endParaRPr lang="en-US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10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7C405-F9A8-5279-E7D9-4A06DB7CD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1DA48C1C-755E-CBDD-38A9-C37BD5F48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66800B-1ECD-3F39-F168-F3F55A44E537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79D43D-4936-84A1-BEAA-5A0B8AD9B3CA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2335BC-DDE6-6710-B8D7-502D832C1DD6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4414B51-301B-E660-7E50-109113C82D80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33718E0-804E-2217-29E9-1E20E665F7B7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2C2416-2E91-3CA9-CB42-10690D87D15C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A0F6E4-E145-E875-A35E-3F24004EC319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F41176-7A4C-BA91-DBA8-EACA1F05AF8C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2105FC-E014-E62A-3D75-0F297B06E15D}"/>
                </a:ext>
              </a:extLst>
            </p:cNvPr>
            <p:cNvSpPr txBox="1"/>
            <p:nvPr/>
          </p:nvSpPr>
          <p:spPr>
            <a:xfrm>
              <a:off x="1090867" y="202163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break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0345BC-5512-512B-6336-64E0B8FAA236}"/>
                </a:ext>
              </a:extLst>
            </p:cNvPr>
            <p:cNvSpPr txBox="1"/>
            <p:nvPr/>
          </p:nvSpPr>
          <p:spPr>
            <a:xfrm>
              <a:off x="5391404" y="3191540"/>
              <a:ext cx="1247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&lt;</a:t>
              </a:r>
              <a:r>
                <a:rPr lang="en-US" sz="3200" dirty="0" err="1"/>
                <a:t>br</a:t>
              </a:r>
              <a:r>
                <a:rPr lang="en-US" sz="3200" dirty="0"/>
                <a:t>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F674DF-87A8-D436-3A81-D4BC80A49BA4}"/>
                </a:ext>
              </a:extLst>
            </p:cNvPr>
            <p:cNvSpPr txBox="1"/>
            <p:nvPr/>
          </p:nvSpPr>
          <p:spPr>
            <a:xfrm>
              <a:off x="1090867" y="2586263"/>
              <a:ext cx="294322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Self closing tag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These tags help structure content by providing a hierarchy of headings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The most important (h1) to the least important (h6).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15E39B3-2CFB-A785-BE60-052BFD08BC4B}"/>
              </a:ext>
            </a:extLst>
          </p:cNvPr>
          <p:cNvSpPr txBox="1"/>
          <p:nvPr/>
        </p:nvSpPr>
        <p:spPr>
          <a:xfrm>
            <a:off x="8758237" y="2021989"/>
            <a:ext cx="2600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&lt;p&gt; This is </a:t>
            </a:r>
          </a:p>
          <a:p>
            <a:r>
              <a:rPr lang="en-US" dirty="0"/>
              <a:t>&lt;</a:t>
            </a:r>
            <a:r>
              <a:rPr lang="en-US" dirty="0" err="1">
                <a:solidFill>
                  <a:srgbClr val="FF66FF"/>
                </a:solidFill>
              </a:rPr>
              <a:t>br</a:t>
            </a:r>
            <a:r>
              <a:rPr lang="en-US" dirty="0"/>
              <a:t>&gt; </a:t>
            </a:r>
            <a:r>
              <a:rPr lang="en-US" dirty="0" err="1"/>
              <a:t>Folonite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>
                <a:solidFill>
                  <a:srgbClr val="FF66FF"/>
                </a:solidFill>
              </a:rPr>
              <a:t>br</a:t>
            </a:r>
            <a:r>
              <a:rPr lang="en-US" dirty="0"/>
              <a:t>&gt;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2445AB-022B-162B-EF9D-1C59384E8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834" y="3805171"/>
            <a:ext cx="2227666" cy="18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06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DC102-F7C4-35C5-39D2-1F97991DA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7DDCBB33-5B9A-EB14-173A-C4E83380B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14445D-E01D-19FB-32D3-D035526D945A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3230DA-FC9B-279C-2D57-EE1FFCFC3721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C17AC1E-63A3-8BAB-64DE-D8BE199EF27C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1177714-6C7E-4C13-C509-C170B3EFFB65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F470932-088B-C6F0-E4EE-6239EFF4F778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92E2EC-E5AC-ED46-9E37-C184A1D38FD1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D06836-D3AC-1876-5BA3-7AF4F92FE0FB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20BE39-F062-A6B5-507D-C8A5C81D23F9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F1103A-5CBC-923E-A381-0F56AA487340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paragraph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BE0443-BEBF-BC72-5AB9-8DCFBF22FD9F}"/>
                </a:ext>
              </a:extLst>
            </p:cNvPr>
            <p:cNvSpPr txBox="1"/>
            <p:nvPr/>
          </p:nvSpPr>
          <p:spPr>
            <a:xfrm>
              <a:off x="5642694" y="2499043"/>
              <a:ext cx="102704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&lt;p&gt;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&lt;/p&gt;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CB437A-1647-3207-045D-8B78046CE0F5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define a paragraph of text.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It is one of the most commonly used tags in HTML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Serves as a container for text content, separating it into distinct blocks.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6852C9E-2D20-046C-B8D1-2E37B006E6F6}"/>
              </a:ext>
            </a:extLst>
          </p:cNvPr>
          <p:cNvSpPr txBox="1"/>
          <p:nvPr/>
        </p:nvSpPr>
        <p:spPr>
          <a:xfrm>
            <a:off x="8570259" y="2653553"/>
            <a:ext cx="2600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66FF"/>
                </a:solidFill>
              </a:rPr>
              <a:t>p</a:t>
            </a:r>
            <a:r>
              <a:rPr lang="en-US" dirty="0"/>
              <a:t>&gt;</a:t>
            </a:r>
          </a:p>
          <a:p>
            <a:r>
              <a:rPr lang="en-US" dirty="0"/>
              <a:t>This is the </a:t>
            </a:r>
            <a:r>
              <a:rPr lang="en-US" dirty="0" err="1"/>
              <a:t>Folonite</a:t>
            </a:r>
            <a:r>
              <a:rPr lang="en-US" dirty="0"/>
              <a:t> Basic Industrial Training Program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66FF"/>
                </a:solidFill>
              </a:rPr>
              <a:t>p</a:t>
            </a:r>
            <a:r>
              <a:rPr lang="en-US" dirty="0"/>
              <a:t>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3483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24B43-B4C4-36A4-40C9-D113B2AF3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8390C587-97F2-3748-AE7D-1ADEE230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2242274" y="2946025"/>
            <a:ext cx="2157411" cy="909965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06CD5C-77EE-C7D4-7684-18E4252B5AFC}"/>
              </a:ext>
            </a:extLst>
          </p:cNvPr>
          <p:cNvSpPr txBox="1"/>
          <p:nvPr/>
        </p:nvSpPr>
        <p:spPr>
          <a:xfrm>
            <a:off x="1323688" y="2484360"/>
            <a:ext cx="399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SemiBold Condensed" panose="020B0502040204020203" pitchFamily="34" charset="0"/>
              </a:rPr>
              <a:t>Hyper Text Markup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88E65-142E-A94A-8760-A22B6FCA347D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0C416-44B3-1353-BED9-34862EC7ADE1}"/>
              </a:ext>
            </a:extLst>
          </p:cNvPr>
          <p:cNvSpPr txBox="1"/>
          <p:nvPr/>
        </p:nvSpPr>
        <p:spPr>
          <a:xfrm>
            <a:off x="7852485" y="3855204"/>
            <a:ext cx="226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SemiBold Condensed" panose="020B0502040204020203" pitchFamily="34" charset="0"/>
              </a:rPr>
              <a:t>GITHUB DEPLOYMENT</a:t>
            </a:r>
          </a:p>
        </p:txBody>
      </p:sp>
      <p:pic>
        <p:nvPicPr>
          <p:cNvPr id="1028" name="Picture 4" descr="git purple logo sticker&quot; Sticker for Sale by developerfriday | Redbubble">
            <a:extLst>
              <a:ext uri="{FF2B5EF4-FFF2-40B4-BE49-F238E27FC236}">
                <a16:creationId xmlns:a16="http://schemas.microsoft.com/office/drawing/2014/main" id="{22B2FECA-C87B-2E27-BDF9-D08FE440E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600" y="812830"/>
            <a:ext cx="3045670" cy="406089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050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10323-2EC6-A319-70A6-1C99015AA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1A85D940-E667-23F1-B90A-092A7109A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46DCB-1765-CD98-77E9-9C020389EFAD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90665-E2B8-8C62-23CF-CC216BD40F3E}"/>
              </a:ext>
            </a:extLst>
          </p:cNvPr>
          <p:cNvSpPr txBox="1"/>
          <p:nvPr/>
        </p:nvSpPr>
        <p:spPr>
          <a:xfrm>
            <a:off x="3065929" y="2828836"/>
            <a:ext cx="606014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Lorem </a:t>
            </a:r>
            <a:r>
              <a:rPr lang="en-US" dirty="0" err="1"/>
              <a:t>epsum</a:t>
            </a:r>
            <a:endParaRPr lang="en-US" dirty="0"/>
          </a:p>
          <a:p>
            <a:pPr algn="ctr"/>
            <a:r>
              <a:rPr lang="en-US" sz="5400" b="1" dirty="0">
                <a:solidFill>
                  <a:srgbClr val="FF0000"/>
                </a:solidFill>
              </a:rPr>
              <a:t>Lorem{word count}</a:t>
            </a:r>
            <a:endParaRPr 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10BE63-EE79-BD4E-1DE3-89D9CB09DA72}"/>
              </a:ext>
            </a:extLst>
          </p:cNvPr>
          <p:cNvSpPr txBox="1"/>
          <p:nvPr/>
        </p:nvSpPr>
        <p:spPr>
          <a:xfrm>
            <a:off x="3065928" y="3924736"/>
            <a:ext cx="606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66FF"/>
                </a:solidFill>
              </a:rPr>
              <a:t>Lorem10, lorem100, etc..</a:t>
            </a:r>
          </a:p>
        </p:txBody>
      </p:sp>
    </p:spTree>
    <p:extLst>
      <p:ext uri="{BB962C8B-B14F-4D97-AF65-F5344CB8AC3E}">
        <p14:creationId xmlns:p14="http://schemas.microsoft.com/office/powerpoint/2010/main" val="225149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D3A7B-97ED-AD04-F60B-F69AF2C66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60E298-FAD0-CBF2-59AF-18B46940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119" y="4907494"/>
            <a:ext cx="3890682" cy="907741"/>
          </a:xfrm>
          <a:prstGeom prst="rect">
            <a:avLst/>
          </a:prstGeom>
        </p:spPr>
      </p:pic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905A3828-D143-5448-362A-923AA2CF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76D2F-419C-D642-735E-8390800D3938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6074B7-FD0F-29B8-21BC-C23F2C5E9585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0BB2723-401B-5A1C-6A45-4DA3148BFE8E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0184BDA-12EA-837B-0E97-C168D59ECFC3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210FB6-4133-8C25-5D6C-564B30FA0C21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E4828C-314C-CFC0-B813-1B3B529A16A5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0CC711-5F52-8D4D-43D7-1A98DFF7820D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1DEDF5-744A-6360-190F-0D9207043CE3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745256-8614-FAF0-F083-270B9C08AFC1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italic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27561E-3AA6-1480-6991-C63190B591A8}"/>
                </a:ext>
              </a:extLst>
            </p:cNvPr>
            <p:cNvSpPr txBox="1"/>
            <p:nvPr/>
          </p:nvSpPr>
          <p:spPr>
            <a:xfrm>
              <a:off x="5642694" y="2499043"/>
              <a:ext cx="102704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</a:t>
              </a:r>
              <a:r>
                <a:rPr lang="en-US" sz="3200" dirty="0" err="1"/>
                <a:t>i</a:t>
              </a:r>
              <a:r>
                <a:rPr lang="en-US" sz="3200" dirty="0"/>
                <a:t>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</a:t>
              </a:r>
              <a:r>
                <a:rPr lang="en-US" sz="3200" dirty="0" err="1"/>
                <a:t>i</a:t>
              </a:r>
              <a:r>
                <a:rPr lang="en-US" sz="3200" dirty="0"/>
                <a:t>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E434EC-A641-DA35-A331-B4F6273AD66D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indicate text that should be displayed in an italicized style.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Text that has a semantic meaning.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Such as foreign words, or technical terms.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FDE414-4D32-238C-C979-616B5B184508}"/>
              </a:ext>
            </a:extLst>
          </p:cNvPr>
          <p:cNvSpPr txBox="1"/>
          <p:nvPr/>
        </p:nvSpPr>
        <p:spPr>
          <a:xfrm>
            <a:off x="8597153" y="2226805"/>
            <a:ext cx="2600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&lt;</a:t>
            </a:r>
            <a:r>
              <a:rPr lang="en-US" dirty="0" err="1">
                <a:solidFill>
                  <a:srgbClr val="FF66FF"/>
                </a:solidFill>
              </a:rPr>
              <a:t>i</a:t>
            </a:r>
            <a:r>
              <a:rPr lang="en-US" dirty="0"/>
              <a:t>&gt; </a:t>
            </a:r>
            <a:r>
              <a:rPr lang="en-US" dirty="0" err="1"/>
              <a:t>Folonite</a:t>
            </a:r>
            <a:r>
              <a:rPr lang="en-US" dirty="0"/>
              <a:t> &lt;/</a:t>
            </a:r>
            <a:r>
              <a:rPr lang="en-US" dirty="0" err="1">
                <a:solidFill>
                  <a:srgbClr val="FF66FF"/>
                </a:solidFill>
              </a:rPr>
              <a:t>i</a:t>
            </a:r>
            <a:r>
              <a:rPr lang="en-US" dirty="0"/>
              <a:t>&gt;  Basic Industrial Training Program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C14D0B5-4BED-7EF6-29C9-272BCBA6E089}"/>
              </a:ext>
            </a:extLst>
          </p:cNvPr>
          <p:cNvSpPr/>
          <p:nvPr/>
        </p:nvSpPr>
        <p:spPr>
          <a:xfrm>
            <a:off x="8426824" y="4464424"/>
            <a:ext cx="170329" cy="536857"/>
          </a:xfrm>
          <a:prstGeom prst="downArrow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74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44441-3D95-31E5-B6EA-5F1007908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E09BB7-D6CB-1544-72E3-9A2C6C337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40" y="5001281"/>
            <a:ext cx="3677774" cy="850700"/>
          </a:xfrm>
          <a:prstGeom prst="rect">
            <a:avLst/>
          </a:prstGeom>
        </p:spPr>
      </p:pic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82FB1D75-1C6D-FAA1-6F05-932A8824A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BC6A6-A0E7-90EA-143E-A274723DCFF4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9ACEC7-17BF-A363-AE0E-6C091706C61E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BB60FFB-49E7-314E-0A15-162347F56DA3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6C3A319-97FC-4B7B-E488-5CA4A0A5C37E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434BE7-3F17-56F0-A8DF-F32E43F3EA05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B8C388-CC61-C9CE-9B0F-AE85DE4D4571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7A45E-3474-60D7-1142-03B39BF0C062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08AC38-07B9-CF6D-A0A3-DCDF4A2A4871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DAC889-BCC2-90CE-C486-8F270DFB850C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bold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C5746A-3ADA-7E89-A427-D2842DE064AD}"/>
                </a:ext>
              </a:extLst>
            </p:cNvPr>
            <p:cNvSpPr txBox="1"/>
            <p:nvPr/>
          </p:nvSpPr>
          <p:spPr>
            <a:xfrm>
              <a:off x="5642694" y="2499043"/>
              <a:ext cx="102704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&lt;b&gt;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&lt;/b&gt;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520BBF-ACD0-6350-FC23-8F206F37765A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display text in a </a:t>
              </a:r>
              <a:r>
                <a:rPr lang="en-US" sz="2000" b="1" dirty="0"/>
                <a:t>bold</a:t>
              </a:r>
              <a:r>
                <a:rPr lang="en-US" sz="2000" dirty="0"/>
                <a:t> font weight.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It is primarily intended for stylistic purposes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Such as drawing attention to certain words in the text.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22ADEE9-8270-8A85-2859-BC0866F441D1}"/>
              </a:ext>
            </a:extLst>
          </p:cNvPr>
          <p:cNvSpPr txBox="1"/>
          <p:nvPr/>
        </p:nvSpPr>
        <p:spPr>
          <a:xfrm>
            <a:off x="8597153" y="2226805"/>
            <a:ext cx="2600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66FF"/>
                </a:solidFill>
              </a:rPr>
              <a:t>b</a:t>
            </a:r>
            <a:r>
              <a:rPr lang="en-US" dirty="0"/>
              <a:t>&gt; </a:t>
            </a:r>
            <a:r>
              <a:rPr lang="en-US" dirty="0" err="1"/>
              <a:t>Folonite</a:t>
            </a:r>
            <a:r>
              <a:rPr lang="en-US" dirty="0"/>
              <a:t> &lt;/</a:t>
            </a:r>
            <a:r>
              <a:rPr lang="en-US" dirty="0">
                <a:solidFill>
                  <a:srgbClr val="FF66FF"/>
                </a:solidFill>
              </a:rPr>
              <a:t>b</a:t>
            </a:r>
            <a:r>
              <a:rPr lang="en-US" dirty="0"/>
              <a:t>&gt;  Basic Industrial Training Program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127C826-8A75-C2B9-1B2F-2B1B1C9526F3}"/>
              </a:ext>
            </a:extLst>
          </p:cNvPr>
          <p:cNvSpPr/>
          <p:nvPr/>
        </p:nvSpPr>
        <p:spPr>
          <a:xfrm>
            <a:off x="8426824" y="4464424"/>
            <a:ext cx="170329" cy="536857"/>
          </a:xfrm>
          <a:prstGeom prst="downArrow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9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5B9C9-3D21-F02A-EC8F-0CC23B713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901F3DAA-FE5B-4362-0559-BA4732C7A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2E33A-5139-0697-8166-7F12EBA57C31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7AC84-F205-2D93-B0F0-40DE75FE164F}"/>
              </a:ext>
            </a:extLst>
          </p:cNvPr>
          <p:cNvSpPr txBox="1"/>
          <p:nvPr/>
        </p:nvSpPr>
        <p:spPr>
          <a:xfrm>
            <a:off x="3065929" y="2828836"/>
            <a:ext cx="606014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Semantic Tag</a:t>
            </a:r>
          </a:p>
          <a:p>
            <a:pPr algn="ctr"/>
            <a:r>
              <a:rPr lang="en-US" sz="5400" b="1" dirty="0">
                <a:solidFill>
                  <a:srgbClr val="FF0000"/>
                </a:solidFill>
              </a:rPr>
              <a:t>&lt;</a:t>
            </a:r>
            <a:r>
              <a:rPr lang="en-US" sz="5400" b="1" dirty="0" err="1">
                <a:solidFill>
                  <a:srgbClr val="FF0000"/>
                </a:solidFill>
              </a:rPr>
              <a:t>em</a:t>
            </a:r>
            <a:r>
              <a:rPr lang="en-US" sz="5400" b="1" dirty="0">
                <a:solidFill>
                  <a:srgbClr val="FF0000"/>
                </a:solidFill>
              </a:rPr>
              <a:t>&gt;, &lt;strong&gt;</a:t>
            </a:r>
            <a:endParaRPr 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95E66-EA13-4E4B-14E8-3323196617C4}"/>
              </a:ext>
            </a:extLst>
          </p:cNvPr>
          <p:cNvSpPr txBox="1"/>
          <p:nvPr/>
        </p:nvSpPr>
        <p:spPr>
          <a:xfrm>
            <a:off x="3272118" y="4029165"/>
            <a:ext cx="504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66FF"/>
                </a:solidFill>
              </a:rPr>
              <a:t>Emphasize or impressed the pronunciation during the screen reader reads the webpage.</a:t>
            </a:r>
            <a:endParaRPr lang="en-US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40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50C56-2F0F-CE1D-0915-717D7374C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E2E9C6-8CCF-DDBA-D4BC-18FF2C58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119" y="4907494"/>
            <a:ext cx="3890682" cy="907741"/>
          </a:xfrm>
          <a:prstGeom prst="rect">
            <a:avLst/>
          </a:prstGeom>
        </p:spPr>
      </p:pic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89E50055-E5D1-E1B0-A4BE-83A46D91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F21F98-6603-7968-D0E9-30D731632259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6E316D-2453-CEB2-A303-C4B5CE951779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8041F4B-2C54-09F4-D8E6-6108C6EC2669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9C17C29-C95B-55B0-BBA9-B147F155EE8C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4F6CD1B-3AA0-B1BC-6877-1157C1927209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31743E-B581-F11A-985E-09CFADB6D16F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4A20E8-1FA1-20D4-2394-81685D836FB0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BB9451-B1AD-C3BB-E30D-92FE90E1B228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7969E0-3F74-0F3C-B0E6-D531038899AF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emphasize 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341035-F327-28BA-17E3-56225727B3C5}"/>
                </a:ext>
              </a:extLst>
            </p:cNvPr>
            <p:cNvSpPr txBox="1"/>
            <p:nvPr/>
          </p:nvSpPr>
          <p:spPr>
            <a:xfrm>
              <a:off x="5389734" y="2496933"/>
              <a:ext cx="141253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</a:t>
              </a:r>
              <a:r>
                <a:rPr lang="en-US" sz="3200" dirty="0" err="1"/>
                <a:t>em</a:t>
              </a:r>
              <a:r>
                <a:rPr lang="en-US" sz="3200" dirty="0"/>
                <a:t>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</a:t>
              </a:r>
              <a:r>
                <a:rPr lang="en-US" sz="3200" dirty="0" err="1"/>
                <a:t>em</a:t>
              </a:r>
              <a:r>
                <a:rPr lang="en-US" sz="3200" dirty="0"/>
                <a:t>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E08CB0-99AF-F6D3-D792-A0A8461F7C6C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emphasize text, typically rendering it in </a:t>
              </a:r>
              <a:r>
                <a:rPr lang="en-US" sz="2000" i="1" dirty="0"/>
                <a:t>italic</a:t>
              </a:r>
              <a:r>
                <a:rPr lang="en-US" sz="2000" dirty="0"/>
                <a:t> style by default.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This tag conveys semantic meaning.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Indicating that the content enclosed should be stressed or highlighted with emphasis.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B9597A0-9095-27A8-7EED-455965337CEB}"/>
              </a:ext>
            </a:extLst>
          </p:cNvPr>
          <p:cNvSpPr txBox="1"/>
          <p:nvPr/>
        </p:nvSpPr>
        <p:spPr>
          <a:xfrm>
            <a:off x="8597153" y="2226805"/>
            <a:ext cx="2600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&lt;</a:t>
            </a:r>
            <a:r>
              <a:rPr lang="en-US" dirty="0" err="1">
                <a:solidFill>
                  <a:srgbClr val="FF66FF"/>
                </a:solidFill>
              </a:rPr>
              <a:t>em</a:t>
            </a:r>
            <a:r>
              <a:rPr lang="en-US" dirty="0"/>
              <a:t>&gt; </a:t>
            </a:r>
            <a:r>
              <a:rPr lang="en-US" dirty="0" err="1"/>
              <a:t>Folonite</a:t>
            </a:r>
            <a:r>
              <a:rPr lang="en-US" dirty="0"/>
              <a:t> &lt;/</a:t>
            </a:r>
            <a:r>
              <a:rPr lang="en-US" dirty="0" err="1">
                <a:solidFill>
                  <a:srgbClr val="FF66FF"/>
                </a:solidFill>
              </a:rPr>
              <a:t>em</a:t>
            </a:r>
            <a:r>
              <a:rPr lang="en-US" dirty="0"/>
              <a:t>&gt;  Basic Industrial Training Program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23F4492-7C06-D3CC-A2A7-8E8AF73A830F}"/>
              </a:ext>
            </a:extLst>
          </p:cNvPr>
          <p:cNvSpPr/>
          <p:nvPr/>
        </p:nvSpPr>
        <p:spPr>
          <a:xfrm>
            <a:off x="8426824" y="4464424"/>
            <a:ext cx="170329" cy="536857"/>
          </a:xfrm>
          <a:prstGeom prst="downArrow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19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02B72-5DB3-3755-25E5-C3D90CCC8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EF7662-362F-59D8-F429-BD8681D6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40" y="5001281"/>
            <a:ext cx="3677774" cy="850700"/>
          </a:xfrm>
          <a:prstGeom prst="rect">
            <a:avLst/>
          </a:prstGeom>
        </p:spPr>
      </p:pic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DDC89BE8-7ACD-BBB2-C4DA-792A87086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D37AFA-5451-6FF0-9165-1A691C2F8536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30A1C8-BCED-7A52-DCCF-78B57CD0A2A8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A88F3C6-1143-6783-6DE5-97E0E0199162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D00477E-1DC5-4223-903A-0AC8B69DCBC6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2EFA77-EE6A-04F4-AA12-0D0A0FA4C6C8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CD2622-4EBD-7970-58BD-E38B92AC984C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964384-702B-3701-C1B4-2A3E68C3BE3F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D347A3-5681-35EA-6F38-907655D96CE4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513986-AA50-362A-614E-8C22BF85EA25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strong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CC14EE-185C-5685-9ABB-3FA4A8F4AEA4}"/>
                </a:ext>
              </a:extLst>
            </p:cNvPr>
            <p:cNvSpPr txBox="1"/>
            <p:nvPr/>
          </p:nvSpPr>
          <p:spPr>
            <a:xfrm>
              <a:off x="5192345" y="2499043"/>
              <a:ext cx="179801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&lt;strong&gt;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&lt;/strong&gt;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83C964-AF3A-095E-A8B9-36F31D6D255E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indicate text of great importance, seriousness, or urgency.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By default, it renders the text in </a:t>
              </a:r>
              <a:r>
                <a:rPr lang="en-US" sz="2000" b="1" dirty="0"/>
                <a:t>bold</a:t>
              </a:r>
              <a:r>
                <a:rPr lang="en-US" sz="2000" dirty="0"/>
                <a:t> font style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But its primary purpose is semantic, not visual.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D9AC57-AA82-D0A7-AB3F-9C0FAB4F0CDD}"/>
              </a:ext>
            </a:extLst>
          </p:cNvPr>
          <p:cNvSpPr txBox="1"/>
          <p:nvPr/>
        </p:nvSpPr>
        <p:spPr>
          <a:xfrm>
            <a:off x="8597153" y="2226805"/>
            <a:ext cx="2600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66FF"/>
                </a:solidFill>
              </a:rPr>
              <a:t>strong</a:t>
            </a:r>
            <a:r>
              <a:rPr lang="en-US" dirty="0"/>
              <a:t>&gt; </a:t>
            </a:r>
          </a:p>
          <a:p>
            <a:r>
              <a:rPr lang="en-US" dirty="0" err="1"/>
              <a:t>Folonite</a:t>
            </a:r>
            <a:r>
              <a:rPr lang="en-US" dirty="0"/>
              <a:t> 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66FF"/>
                </a:solidFill>
              </a:rPr>
              <a:t>strong</a:t>
            </a:r>
            <a:r>
              <a:rPr lang="en-US" dirty="0"/>
              <a:t>&gt; </a:t>
            </a:r>
          </a:p>
          <a:p>
            <a:r>
              <a:rPr lang="en-US" dirty="0"/>
              <a:t>Basic Industrial Training Program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63613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3D9FB-CADF-92AC-F56E-65E974976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44235-9D95-61AC-09E8-A1578FE6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5175552"/>
            <a:ext cx="3687854" cy="555704"/>
          </a:xfrm>
          <a:prstGeom prst="rect">
            <a:avLst/>
          </a:prstGeom>
        </p:spPr>
      </p:pic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CDABFE09-69DF-A0C7-8454-F97987B3B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82D38-B365-2B87-8EDC-F4548C752854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69C6BB-20DA-6D5C-1A73-FB5F356B50EE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A78BF76-BFD5-8A12-746B-C31DF74F2A0F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509D0D4-8C47-0BF9-DF27-D871E1202FFC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2CA486-F85B-E291-3C85-7B29D5552EDD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8F91A9-394F-294A-9482-312F551E6473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E92A6A-2544-AADC-2E8E-5C4116DE981B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653454-C492-1F4E-E24D-22069ACFF7DD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136E09-5F6D-5CC7-612D-E98B4E4B3DAD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mark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90F598-BED9-94A6-CA96-9573B79747A7}"/>
                </a:ext>
              </a:extLst>
            </p:cNvPr>
            <p:cNvSpPr txBox="1"/>
            <p:nvPr/>
          </p:nvSpPr>
          <p:spPr>
            <a:xfrm>
              <a:off x="5192345" y="2499043"/>
              <a:ext cx="179801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&lt;mark&gt;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&lt;/mark&gt;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E06D99-D2B1-60DF-0E91-56CD77A108C5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highlight or mark text that is of special relevance or importance within the context of the document.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highlight>
                    <a:srgbClr val="FFFF00"/>
                  </a:highlight>
                </a:rPr>
                <a:t>Default</a:t>
              </a:r>
              <a:r>
                <a:rPr lang="en-US" sz="2000" dirty="0"/>
                <a:t> : Yellow background and Black text.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0736299-7718-BBFF-DD96-DA8DDED3CCAD}"/>
              </a:ext>
            </a:extLst>
          </p:cNvPr>
          <p:cNvSpPr txBox="1"/>
          <p:nvPr/>
        </p:nvSpPr>
        <p:spPr>
          <a:xfrm>
            <a:off x="8597153" y="2226805"/>
            <a:ext cx="2600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66FF"/>
                </a:solidFill>
              </a:rPr>
              <a:t>mark</a:t>
            </a:r>
            <a:r>
              <a:rPr lang="en-US" dirty="0"/>
              <a:t>&gt; </a:t>
            </a:r>
          </a:p>
          <a:p>
            <a:r>
              <a:rPr lang="en-US" dirty="0" err="1"/>
              <a:t>Folonite</a:t>
            </a:r>
            <a:r>
              <a:rPr lang="en-US" dirty="0"/>
              <a:t> 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66FF"/>
                </a:solidFill>
              </a:rPr>
              <a:t>mark</a:t>
            </a:r>
            <a:r>
              <a:rPr lang="en-US" dirty="0"/>
              <a:t>&gt; </a:t>
            </a:r>
          </a:p>
          <a:p>
            <a:r>
              <a:rPr lang="en-US" dirty="0"/>
              <a:t>Basic Industrial Training Program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8314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55EC8-516C-5163-D1C8-2B76D2E9F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EC8D4D-B88A-4279-EBB4-5298D034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996" y="4609851"/>
            <a:ext cx="3848637" cy="1781424"/>
          </a:xfrm>
          <a:prstGeom prst="rect">
            <a:avLst/>
          </a:prstGeom>
        </p:spPr>
      </p:pic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E3DF9A7B-6B35-BF39-1D75-234CA5D1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56EF67-1442-C5B7-E23D-2D53E1EFF139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2DD524-1591-2AC4-09BB-E766DC411195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DF1A9D0-2E66-A75F-61C1-1376E8347B94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72CCCF-CCEB-D4BC-646C-2CA15F048ACA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3B468BB-7B98-770E-D683-EB2CDA26A913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FFF2F5-AFAA-8719-FDD6-820D906B78D0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F31390-5230-4E47-B4D6-664F715E7530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E9313B-AD6E-90EC-3B3C-20789DA9CCA4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55C84E-EC47-6EB6-9646-BF52B75C4022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pre-define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01C49-06B1-B388-751F-E8F3964AA1DB}"/>
                </a:ext>
              </a:extLst>
            </p:cNvPr>
            <p:cNvSpPr txBox="1"/>
            <p:nvPr/>
          </p:nvSpPr>
          <p:spPr>
            <a:xfrm>
              <a:off x="5192345" y="2499043"/>
              <a:ext cx="179801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&lt;pre&gt;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&lt;/pre&gt;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67D7AC-A015-73D3-D70F-AD157A69A434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define preformatted text.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Text inside this tag is displayed exactly as it is written in the HTML document, preserving spaces, line breaks, and indentation.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8F53B5-22E5-42D1-8777-74825233C860}"/>
              </a:ext>
            </a:extLst>
          </p:cNvPr>
          <p:cNvSpPr txBox="1"/>
          <p:nvPr/>
        </p:nvSpPr>
        <p:spPr>
          <a:xfrm>
            <a:off x="8597153" y="2226805"/>
            <a:ext cx="2600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66FF"/>
                </a:solidFill>
              </a:rPr>
              <a:t>pre</a:t>
            </a:r>
            <a:r>
              <a:rPr lang="en-US" dirty="0"/>
              <a:t>&gt; </a:t>
            </a:r>
          </a:p>
          <a:p>
            <a:r>
              <a:rPr lang="en-US" dirty="0" err="1"/>
              <a:t>Folonite</a:t>
            </a:r>
            <a:r>
              <a:rPr lang="en-US" dirty="0"/>
              <a:t> </a:t>
            </a:r>
          </a:p>
          <a:p>
            <a:r>
              <a:rPr lang="en-US" dirty="0"/>
              <a:t>Basic Industrial Training Program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66FF"/>
                </a:solidFill>
              </a:rPr>
              <a:t>pre</a:t>
            </a:r>
            <a:r>
              <a:rPr lang="en-US" dirty="0"/>
              <a:t>&gt; 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06527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4F8F2-5E29-33D1-9FDA-1CE1BD265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0DEFEA7A-C90E-4997-42B6-EFDB5CBCC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7414C5-E7B7-367C-23D5-1AC1BB2DCA25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A1860E-B9D0-1561-83B1-20E742CDF822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57F420-1A43-4975-89F0-9D27B04F20E9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95015E6-F7F8-949F-D5A5-FF4F861AD2D9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2F7D46B-0896-049C-F50F-43C8887D7A46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2D502C-838B-3490-2A30-58F30ED2D82D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3E0286-EA60-4707-6625-27BD1FC27089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76B7A0-F0CF-EE3A-966C-DFF37DA675C7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0310EE-D17D-4BB5-E7B3-0CEC922BE8EA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anchor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49D53C-8F55-D19F-CA64-25761B21E83F}"/>
                </a:ext>
              </a:extLst>
            </p:cNvPr>
            <p:cNvSpPr txBox="1"/>
            <p:nvPr/>
          </p:nvSpPr>
          <p:spPr>
            <a:xfrm>
              <a:off x="5039944" y="2488414"/>
              <a:ext cx="241393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&lt;a </a:t>
              </a:r>
              <a:r>
                <a:rPr lang="en-US" sz="3200" dirty="0" err="1"/>
                <a:t>href</a:t>
              </a:r>
              <a:r>
                <a:rPr lang="en-US" sz="3200" dirty="0"/>
                <a:t>=</a:t>
              </a:r>
              <a:r>
                <a:rPr lang="en-US" sz="3200" dirty="0">
                  <a:latin typeface="Comic Sans MS" panose="030F0702030302020204" pitchFamily="66" charset="0"/>
                </a:rPr>
                <a:t>“URL”</a:t>
              </a:r>
              <a:r>
                <a:rPr lang="en-US" sz="3200" dirty="0"/>
                <a:t>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&lt;/a&gt;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64990E-8334-DC63-332E-80B6B5A9E942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create hyperlinks</a:t>
              </a:r>
              <a:r>
                <a:rPr lang="en-US" sz="2000" b="1" dirty="0"/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Enabling users to navigate to other webpages, sections of the same page, files, email addresses, or external resources.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DBDF08-E6BE-144A-A9AF-7FF639606964}"/>
              </a:ext>
            </a:extLst>
          </p:cNvPr>
          <p:cNvSpPr txBox="1"/>
          <p:nvPr/>
        </p:nvSpPr>
        <p:spPr>
          <a:xfrm>
            <a:off x="8597153" y="2519193"/>
            <a:ext cx="2600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hlinkClick r:id="rId3"/>
              </a:rPr>
              <a:t>https://folonite.in/</a:t>
            </a:r>
            <a:r>
              <a:rPr lang="en-US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Folonite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  <a:p>
            <a:r>
              <a:rPr lang="en-US" dirty="0"/>
              <a:t>&lt;/a&gt;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06888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9B5C6-B9E4-E36B-9048-C3D4D2827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223F50-DA35-BE96-5926-84FF2817E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483" y="4474248"/>
            <a:ext cx="3305175" cy="1158133"/>
          </a:xfrm>
          <a:prstGeom prst="rect">
            <a:avLst/>
          </a:prstGeom>
        </p:spPr>
      </p:pic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DD6B89A5-3753-D8B3-9462-38BDEC982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B4D435-34DC-6AFD-3FA4-89579A246934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584D7E-6F80-1C66-301E-0B41C770FD99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BA11F54-28A8-D083-DC39-21A0577EEC42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E4B1496-884C-1688-DA52-726691BF6D1F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4CA15C-C120-DC5E-DA00-215B1F69B651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411FAE-CE24-377E-A501-E1866D7BFAF0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11A7CD-AB89-CEDB-ECC6-DA5A7F58B942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F61853-B37C-672D-B806-DC1E5F80041D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8953DA-7D71-1DB7-2A72-92F32CDF0067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delete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993C2-EE5C-FB6D-3D22-9A26BC5BB899}"/>
                </a:ext>
              </a:extLst>
            </p:cNvPr>
            <p:cNvSpPr txBox="1"/>
            <p:nvPr/>
          </p:nvSpPr>
          <p:spPr>
            <a:xfrm>
              <a:off x="5039944" y="2488414"/>
              <a:ext cx="241393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&lt;del&gt;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&lt;/del&gt;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15FC01-726D-4CB6-5159-7AD7A1FA0140}"/>
                </a:ext>
              </a:extLst>
            </p:cNvPr>
            <p:cNvSpPr txBox="1"/>
            <p:nvPr/>
          </p:nvSpPr>
          <p:spPr>
            <a:xfrm>
              <a:off x="1095375" y="2519193"/>
              <a:ext cx="294322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indicate text that has been deleted or removed from a document.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Browsers display text inside the tag with a </a:t>
              </a:r>
              <a:r>
                <a:rPr lang="en-US" sz="2000" b="1" dirty="0"/>
                <a:t>strikethrough</a:t>
              </a:r>
              <a:r>
                <a:rPr lang="en-US" sz="2000" dirty="0"/>
                <a:t> to visually represent the deletion.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4A8F187-099A-8AAF-12B5-B9A6029EECE7}"/>
              </a:ext>
            </a:extLst>
          </p:cNvPr>
          <p:cNvSpPr txBox="1"/>
          <p:nvPr/>
        </p:nvSpPr>
        <p:spPr>
          <a:xfrm>
            <a:off x="8597153" y="2519193"/>
            <a:ext cx="2600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66FF"/>
                </a:solidFill>
              </a:rPr>
              <a:t>del</a:t>
            </a:r>
            <a:r>
              <a:rPr lang="en-US" dirty="0"/>
              <a:t>&gt;</a:t>
            </a:r>
          </a:p>
          <a:p>
            <a:r>
              <a:rPr lang="en-US" dirty="0"/>
              <a:t>Deleted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66FF"/>
                </a:solidFill>
              </a:rPr>
              <a:t>del</a:t>
            </a:r>
            <a:r>
              <a:rPr lang="en-US" dirty="0"/>
              <a:t>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5145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E1907-DDA0-0CC8-7CDA-1D7C1E637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B89A7B23-619D-0F3B-B904-5BFA4709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F5F3D9-593B-A78F-2EB7-A703B046425E}"/>
              </a:ext>
            </a:extLst>
          </p:cNvPr>
          <p:cNvSpPr txBox="1"/>
          <p:nvPr/>
        </p:nvSpPr>
        <p:spPr>
          <a:xfrm>
            <a:off x="304800" y="2598003"/>
            <a:ext cx="1129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Bahnschrift SemiBold Condensed" panose="020B0502040204020203" pitchFamily="34" charset="0"/>
              </a:rPr>
              <a:t>Hyper Text Markup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3D279-ADA7-8BF9-CA55-66C8EC707DD5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99FD1-A83F-D88F-F144-2E63E99045AE}"/>
              </a:ext>
            </a:extLst>
          </p:cNvPr>
          <p:cNvSpPr txBox="1"/>
          <p:nvPr/>
        </p:nvSpPr>
        <p:spPr>
          <a:xfrm>
            <a:off x="1811019" y="3705999"/>
            <a:ext cx="3236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FF"/>
                </a:solidFill>
              </a:rPr>
              <a:t>Links the document from other recourses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D7989-BFFB-003B-4324-E934B0AAF0B7}"/>
              </a:ext>
            </a:extLst>
          </p:cNvPr>
          <p:cNvSpPr txBox="1"/>
          <p:nvPr/>
        </p:nvSpPr>
        <p:spPr>
          <a:xfrm>
            <a:off x="4332512" y="3705998"/>
            <a:ext cx="3236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66FF"/>
                </a:solidFill>
              </a:rPr>
              <a:t>&lt;Tags&gt;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080CF-6F54-9C1C-FBF8-2A1FCF7931C6}"/>
              </a:ext>
            </a:extLst>
          </p:cNvPr>
          <p:cNvSpPr txBox="1"/>
          <p:nvPr/>
        </p:nvSpPr>
        <p:spPr>
          <a:xfrm>
            <a:off x="6853461" y="3705997"/>
            <a:ext cx="3236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66FF"/>
                </a:solidFill>
              </a:rPr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259713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45C6-8115-F0A1-C957-35A3132B1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486747-80B6-B56F-63AE-EA32D362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723" y="4225354"/>
            <a:ext cx="3199639" cy="1477328"/>
          </a:xfrm>
          <a:prstGeom prst="rect">
            <a:avLst/>
          </a:prstGeom>
        </p:spPr>
      </p:pic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A9C8E1C7-C9BA-910A-12F8-851E3ED7E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2332F9-E706-B00E-5995-3AABB5526F66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F48C02-CCB9-1943-DC22-7164042811C9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F06AEEF-BC54-ABA9-D1AC-AECA44116251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75B4586-FC6B-7F00-B7B7-89B50F1767EA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C104E1-BB4D-25D1-8F4E-378DE93DADFE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AB161A-8CAE-C85F-282C-D0C59FB714EF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6AA300-4216-5326-C81F-2635ADFC8F74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C309FF-0100-74E1-FB22-CCC889207B60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46BF4B-0E9A-BCEB-B40D-779516D863A6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insert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7FA495-31E0-22DD-69E9-5C24F9CD28B8}"/>
                </a:ext>
              </a:extLst>
            </p:cNvPr>
            <p:cNvSpPr txBox="1"/>
            <p:nvPr/>
          </p:nvSpPr>
          <p:spPr>
            <a:xfrm>
              <a:off x="5039944" y="2488414"/>
              <a:ext cx="241393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&lt;ins&gt;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&lt;/ins&gt;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F26394-970E-83C2-344D-9E1E5B4B8FE8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indicate text that has been inserted or added to a document.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Browsers display text inside the with an underline.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00ECC6-1A08-6CA7-5E24-3DFB58E72DB4}"/>
              </a:ext>
            </a:extLst>
          </p:cNvPr>
          <p:cNvSpPr txBox="1"/>
          <p:nvPr/>
        </p:nvSpPr>
        <p:spPr>
          <a:xfrm>
            <a:off x="8597153" y="2519193"/>
            <a:ext cx="2600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66FF"/>
                </a:solidFill>
              </a:rPr>
              <a:t>ins</a:t>
            </a:r>
            <a:r>
              <a:rPr lang="en-US" dirty="0"/>
              <a:t>&gt;</a:t>
            </a:r>
          </a:p>
          <a:p>
            <a:r>
              <a:rPr lang="en-US" dirty="0" err="1"/>
              <a:t>Folonite</a:t>
            </a:r>
            <a:endParaRPr lang="en-US" dirty="0"/>
          </a:p>
          <a:p>
            <a:r>
              <a:rPr lang="en-US" dirty="0"/>
              <a:t>&lt;/</a:t>
            </a:r>
            <a:r>
              <a:rPr lang="en-US" dirty="0">
                <a:solidFill>
                  <a:srgbClr val="FF66FF"/>
                </a:solidFill>
              </a:rPr>
              <a:t>ins</a:t>
            </a:r>
            <a:r>
              <a:rPr lang="en-US" dirty="0"/>
              <a:t>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16666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E0992-BCAC-3F05-B85F-80849064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DCA0D-F304-C39B-458C-C6E0EB7F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107" y="4124498"/>
            <a:ext cx="2905530" cy="1857634"/>
          </a:xfrm>
          <a:prstGeom prst="rect">
            <a:avLst/>
          </a:prstGeom>
        </p:spPr>
      </p:pic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81ADC234-F15F-9A27-CBEC-A5DB0602B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5BF30-99A1-37CF-7BF8-285977442CBE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8AB06-40D1-8AC6-A7D5-50C1D4DBB3E9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35EDCD1-E28C-6782-7640-6796078FBBDF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46D408F-1508-D652-C7B8-D5FC49BE00AA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80049D-5BA8-EA61-FCED-33D6895B36A4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E8E5FB-EB93-3FCC-3E29-1697B66BEB6A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3852C-45F0-4146-D6AA-3D81A9431611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D9205-D2B3-DF16-FF42-4A79AAFCCCA7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BAED2E-C9C7-A748-7DFB-65ED448B60E1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sup(super)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FB1510-8C7B-C295-D6B2-06F20BF482E8}"/>
                </a:ext>
              </a:extLst>
            </p:cNvPr>
            <p:cNvSpPr txBox="1"/>
            <p:nvPr/>
          </p:nvSpPr>
          <p:spPr>
            <a:xfrm>
              <a:off x="5039944" y="2488414"/>
              <a:ext cx="241393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&lt;sup&gt;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&lt;/sup&gt;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049DE5-1FFC-A917-773B-106AD8B4177B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define </a:t>
              </a:r>
              <a:r>
                <a:rPr lang="en-US" sz="2000" b="1" dirty="0"/>
                <a:t>superscript text.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Which is text that is displayed slightly above the normal line of text and in a smaller font size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89CC1D1-D274-6278-F56D-A66A3BA110D1}"/>
              </a:ext>
            </a:extLst>
          </p:cNvPr>
          <p:cNvSpPr txBox="1"/>
          <p:nvPr/>
        </p:nvSpPr>
        <p:spPr>
          <a:xfrm>
            <a:off x="8597153" y="2519193"/>
            <a:ext cx="2600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66FF"/>
                </a:solidFill>
              </a:rPr>
              <a:t>sup</a:t>
            </a:r>
            <a:r>
              <a:rPr lang="en-US" dirty="0"/>
              <a:t>&gt;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66FF"/>
                </a:solidFill>
              </a:rPr>
              <a:t>sup</a:t>
            </a:r>
            <a:r>
              <a:rPr lang="en-US" dirty="0"/>
              <a:t>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78700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BC3C1-6C8B-5E74-259C-3E11B0575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8FE01-1F19-734D-A3C6-55843A74F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200" y="3996521"/>
            <a:ext cx="3134162" cy="1752845"/>
          </a:xfrm>
          <a:prstGeom prst="rect">
            <a:avLst/>
          </a:prstGeom>
        </p:spPr>
      </p:pic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8C5BAAFF-8133-C088-7286-84552A716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5C1FA-D212-AEFB-FEEC-9C3F1DB003C3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14F9E7-D4F0-3866-AE39-CD224034B795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904A131-235F-5383-E06B-365EA28E3A8A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8F89DCF-FA0F-05F3-D2DA-9C9936EC6F97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59F80F9-199F-C574-E9E6-8E3A525FA00A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AC8127-C0F5-2181-C567-9CA9C1E0286E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FA2196-EFB7-1320-F7CD-3D9353D84336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831A6-4335-D35B-93EE-90FEF1E7A805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D67E04-1E20-BF75-3C12-078C33D1256B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sub(base)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47B577-EFFF-0F0B-844A-1A24343B3EEB}"/>
                </a:ext>
              </a:extLst>
            </p:cNvPr>
            <p:cNvSpPr txBox="1"/>
            <p:nvPr/>
          </p:nvSpPr>
          <p:spPr>
            <a:xfrm>
              <a:off x="5039944" y="2488414"/>
              <a:ext cx="241393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&lt;sub&gt;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&lt;/sub&gt;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3F832-6E73-3D5A-DB5D-088C9B183B2B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define </a:t>
              </a:r>
              <a:r>
                <a:rPr lang="en-US" sz="2000" b="1" dirty="0"/>
                <a:t>subscript text.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 This is text displayed slightly below the normal line of text and in a smaller font size.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68BE959-9CEF-A7DA-0A0F-20B833C8B50D}"/>
              </a:ext>
            </a:extLst>
          </p:cNvPr>
          <p:cNvSpPr txBox="1"/>
          <p:nvPr/>
        </p:nvSpPr>
        <p:spPr>
          <a:xfrm>
            <a:off x="8597153" y="2519193"/>
            <a:ext cx="2600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66FF"/>
                </a:solidFill>
              </a:rPr>
              <a:t>sub</a:t>
            </a:r>
            <a:r>
              <a:rPr lang="en-US" dirty="0"/>
              <a:t>&gt;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66FF"/>
                </a:solidFill>
              </a:rPr>
              <a:t>sub</a:t>
            </a:r>
            <a:r>
              <a:rPr lang="en-US" dirty="0"/>
              <a:t>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09470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E77EF-193C-608C-755F-20A3794AE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BA71A-B30C-A019-0942-532141FE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119" y="4422350"/>
            <a:ext cx="3278278" cy="1041030"/>
          </a:xfrm>
          <a:prstGeom prst="rect">
            <a:avLst/>
          </a:prstGeom>
        </p:spPr>
      </p:pic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2EF4EDD8-A30B-A616-1E58-E822A08A6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6B3509-4228-826A-BEE3-DF19086CF440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B09901-A631-EF88-8E35-FB5115270EF2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A0AC988-AEBF-4D82-A5AF-D9A5086E4CE7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20C2E9C-A6BF-980C-F57D-CE96456F7078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308D2C9-DDA0-ADA2-63AE-4ACA2AFD82FE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DA6C0D-FE4F-DC92-769A-643B36B09C9D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543F3E-0A8D-B837-AB84-F561461FF618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6331AF-EE2D-5513-7198-276E2EBB813B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9212E0-1C4C-6C52-2A31-D976E84E241F}"/>
                </a:ext>
              </a:extLst>
            </p:cNvPr>
            <p:cNvSpPr txBox="1"/>
            <p:nvPr/>
          </p:nvSpPr>
          <p:spPr>
            <a:xfrm>
              <a:off x="1095375" y="1934418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q(quotation)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E1F8FC-BEBB-9EEF-D57F-F0D6077FD8D7}"/>
                </a:ext>
              </a:extLst>
            </p:cNvPr>
            <p:cNvSpPr txBox="1"/>
            <p:nvPr/>
          </p:nvSpPr>
          <p:spPr>
            <a:xfrm>
              <a:off x="5039944" y="2488414"/>
              <a:ext cx="241393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&lt;q&gt;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&lt;/q&gt;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F8B73C-1B43-DFEC-0D1D-A7F2C7E0B2A6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define a </a:t>
              </a:r>
              <a:r>
                <a:rPr lang="en-US" sz="2000" b="1" dirty="0"/>
                <a:t>short inline quotation</a:t>
              </a:r>
              <a:r>
                <a:rPr lang="en-US" sz="2000" dirty="0"/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Wrapped </a:t>
              </a:r>
              <a:r>
                <a:rPr lang="en-US" sz="2000" b="1" dirty="0"/>
                <a:t>quotation marks</a:t>
              </a:r>
              <a:r>
                <a:rPr lang="en-US" sz="2000" dirty="0"/>
                <a:t> around it.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98ABC7-3BAC-453B-AABF-912BF1E8688D}"/>
              </a:ext>
            </a:extLst>
          </p:cNvPr>
          <p:cNvSpPr txBox="1"/>
          <p:nvPr/>
        </p:nvSpPr>
        <p:spPr>
          <a:xfrm>
            <a:off x="8597153" y="2519193"/>
            <a:ext cx="2600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66FF"/>
                </a:solidFill>
              </a:rPr>
              <a:t>q</a:t>
            </a:r>
            <a:r>
              <a:rPr lang="en-US" dirty="0"/>
              <a:t>&gt;</a:t>
            </a:r>
          </a:p>
          <a:p>
            <a:r>
              <a:rPr lang="en-US" dirty="0" err="1"/>
              <a:t>folonite</a:t>
            </a:r>
            <a:endParaRPr lang="en-US" dirty="0"/>
          </a:p>
          <a:p>
            <a:r>
              <a:rPr lang="en-US" dirty="0"/>
              <a:t>&lt;/</a:t>
            </a:r>
            <a:r>
              <a:rPr lang="en-US" dirty="0">
                <a:solidFill>
                  <a:srgbClr val="FF66FF"/>
                </a:solidFill>
              </a:rPr>
              <a:t>q</a:t>
            </a:r>
            <a:r>
              <a:rPr lang="en-US" dirty="0"/>
              <a:t>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42689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EA639-45E8-5701-4BEC-0090862B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1390A236-6CA6-6664-D40A-5989AE795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384888-E5C0-1CB0-AC85-C37AF5EEA92A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2AA118-6E3B-E069-B4EF-A452F50B6E1E}"/>
              </a:ext>
            </a:extLst>
          </p:cNvPr>
          <p:cNvGrpSpPr/>
          <p:nvPr/>
        </p:nvGrpSpPr>
        <p:grpSpPr>
          <a:xfrm>
            <a:off x="737251" y="1052334"/>
            <a:ext cx="10621311" cy="5057777"/>
            <a:chOff x="737251" y="1052334"/>
            <a:chExt cx="10621311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42C4BD7-3E37-DD1C-E1CF-BAA8A6E31F1F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21A02AB-FD32-BB07-4049-762816B13E0C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ECBB7FB-1838-9ABE-93D0-618AED522F47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729390-D214-53E7-96EF-47F330A42833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9982BD-BEAB-880D-7ABC-AB54DAC284A4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579E07-EBBD-2729-8D36-B6C5AA3164E5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86CF01-12EC-992F-38FA-EC4E571CF356}"/>
                </a:ext>
              </a:extLst>
            </p:cNvPr>
            <p:cNvSpPr txBox="1"/>
            <p:nvPr/>
          </p:nvSpPr>
          <p:spPr>
            <a:xfrm>
              <a:off x="737251" y="1914268"/>
              <a:ext cx="3503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/>
                <a:t>abbr</a:t>
              </a:r>
              <a:r>
                <a:rPr lang="en-US" sz="3200" b="1" dirty="0"/>
                <a:t>(</a:t>
              </a:r>
              <a:r>
                <a:rPr lang="en-US" sz="3200" b="1" dirty="0" err="1"/>
                <a:t>abbrevation</a:t>
              </a:r>
              <a:r>
                <a:rPr lang="en-US" sz="3200" b="1" dirty="0"/>
                <a:t>)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59187B-F26F-9792-C1E7-043209E7C9B0}"/>
                </a:ext>
              </a:extLst>
            </p:cNvPr>
            <p:cNvSpPr txBox="1"/>
            <p:nvPr/>
          </p:nvSpPr>
          <p:spPr>
            <a:xfrm>
              <a:off x="4714875" y="2360247"/>
              <a:ext cx="285235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</a:t>
              </a:r>
              <a:r>
                <a:rPr lang="en-US" sz="3200" dirty="0" err="1"/>
                <a:t>abbr</a:t>
              </a:r>
              <a:r>
                <a:rPr lang="en-US" sz="3200" dirty="0"/>
                <a:t> title=</a:t>
              </a:r>
              <a:r>
                <a:rPr lang="en-US" sz="3200" dirty="0">
                  <a:latin typeface="Comic Sans MS" panose="030F0702030302020204" pitchFamily="66" charset="0"/>
                </a:rPr>
                <a:t>“”</a:t>
              </a:r>
              <a:r>
                <a:rPr lang="en-US" sz="3200" dirty="0"/>
                <a:t>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</a:t>
              </a:r>
              <a:r>
                <a:rPr lang="en-US" sz="3200" dirty="0" err="1"/>
                <a:t>abbr</a:t>
              </a:r>
              <a:r>
                <a:rPr lang="en-US" sz="3200" dirty="0"/>
                <a:t>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74470B-1532-50A1-C519-42D0F73A772D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define an </a:t>
              </a:r>
              <a:r>
                <a:rPr lang="en-US" sz="2000" b="1" dirty="0"/>
                <a:t>abbreviation</a:t>
              </a:r>
              <a:r>
                <a:rPr lang="en-US" sz="2000" dirty="0"/>
                <a:t> or </a:t>
              </a:r>
              <a:r>
                <a:rPr lang="en-US" sz="2000" b="1" dirty="0"/>
                <a:t>acronym.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Providing additional information about its meaning or full form.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7540A1C-A2C4-C7D8-CF9D-D00536A18D8F}"/>
              </a:ext>
            </a:extLst>
          </p:cNvPr>
          <p:cNvSpPr txBox="1"/>
          <p:nvPr/>
        </p:nvSpPr>
        <p:spPr>
          <a:xfrm>
            <a:off x="8597153" y="2519193"/>
            <a:ext cx="2600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</a:t>
            </a:r>
            <a:r>
              <a:rPr lang="en-US" dirty="0" err="1">
                <a:solidFill>
                  <a:srgbClr val="FF66FF"/>
                </a:solidFill>
              </a:rPr>
              <a:t>abbr</a:t>
            </a:r>
            <a:r>
              <a:rPr lang="en-US" dirty="0">
                <a:solidFill>
                  <a:srgbClr val="FF66FF"/>
                </a:solidFill>
              </a:rPr>
              <a:t> title=</a:t>
            </a:r>
            <a:r>
              <a:rPr lang="en-US" dirty="0">
                <a:solidFill>
                  <a:srgbClr val="FF66FF"/>
                </a:solidFill>
                <a:latin typeface="Comic Sans MS" panose="030F0702030302020204" pitchFamily="66" charset="0"/>
              </a:rPr>
              <a:t>“</a:t>
            </a:r>
            <a:r>
              <a:rPr lang="en-US" dirty="0">
                <a:solidFill>
                  <a:srgbClr val="FF66FF"/>
                </a:solidFill>
              </a:rPr>
              <a:t>follow the light</a:t>
            </a:r>
            <a:r>
              <a:rPr lang="en-US" dirty="0">
                <a:solidFill>
                  <a:srgbClr val="FF66FF"/>
                </a:solidFill>
                <a:latin typeface="Comic Sans MS" panose="030F0702030302020204" pitchFamily="66" charset="0"/>
              </a:rPr>
              <a:t>”</a:t>
            </a:r>
            <a:r>
              <a:rPr lang="en-US" dirty="0"/>
              <a:t>&gt;</a:t>
            </a:r>
          </a:p>
          <a:p>
            <a:r>
              <a:rPr lang="en-US" dirty="0" err="1"/>
              <a:t>folonite</a:t>
            </a:r>
            <a:endParaRPr lang="en-US" dirty="0"/>
          </a:p>
          <a:p>
            <a:r>
              <a:rPr lang="en-US" dirty="0"/>
              <a:t>&lt;/</a:t>
            </a:r>
            <a:r>
              <a:rPr lang="en-US" dirty="0" err="1">
                <a:solidFill>
                  <a:srgbClr val="FF66FF"/>
                </a:solidFill>
              </a:rPr>
              <a:t>abbr</a:t>
            </a:r>
            <a:r>
              <a:rPr lang="en-US" dirty="0"/>
              <a:t>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7489C-61E6-4F44-BD9B-E48CA4E70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198" y="4438035"/>
            <a:ext cx="1863551" cy="139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18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0A225-48FA-A139-98A2-2B32EB940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A0662FF6-D5AD-5695-BEEA-C17EACFE9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8CCF19-D956-F42C-7DE0-2BAD7C3D8A42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B87B75-B2EC-8916-B9A8-144F5BDE0907}"/>
              </a:ext>
            </a:extLst>
          </p:cNvPr>
          <p:cNvGrpSpPr/>
          <p:nvPr/>
        </p:nvGrpSpPr>
        <p:grpSpPr>
          <a:xfrm>
            <a:off x="737251" y="1052334"/>
            <a:ext cx="10621311" cy="5057777"/>
            <a:chOff x="737251" y="1052334"/>
            <a:chExt cx="10621311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8A17B55-8DEC-ADB6-722E-D5F71B6E824F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7A0C20F-85C9-0CC5-C9E4-45D8A536F9B0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28D1AA5-3BC4-AB70-D055-821DBA9B6BFB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7C2989-6713-F824-8D5C-D80D51FFE74C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EDFF55-AA3B-F4A4-BBB2-13AA04A11EA0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24CB45-5995-8847-5932-1D19F53AF713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19BD0D-37B3-8E81-E5DD-54B8AAB8ADED}"/>
                </a:ext>
              </a:extLst>
            </p:cNvPr>
            <p:cNvSpPr txBox="1"/>
            <p:nvPr/>
          </p:nvSpPr>
          <p:spPr>
            <a:xfrm>
              <a:off x="737251" y="1914268"/>
              <a:ext cx="3503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link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39869B-C45D-7BB9-4A62-C4C759C5864E}"/>
                </a:ext>
              </a:extLst>
            </p:cNvPr>
            <p:cNvSpPr txBox="1"/>
            <p:nvPr/>
          </p:nvSpPr>
          <p:spPr>
            <a:xfrm>
              <a:off x="4714875" y="2360247"/>
              <a:ext cx="285235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&lt;link </a:t>
              </a:r>
              <a:r>
                <a:rPr lang="en-US" sz="3200" dirty="0" err="1"/>
                <a:t>rel</a:t>
              </a:r>
              <a:r>
                <a:rPr lang="en-US" sz="3200" dirty="0"/>
                <a:t>=</a:t>
              </a:r>
              <a:r>
                <a:rPr lang="en-US" sz="3200" dirty="0">
                  <a:latin typeface="Comic Sans MS" panose="030F0702030302020204" pitchFamily="66" charset="0"/>
                </a:rPr>
                <a:t>“” </a:t>
              </a:r>
              <a:r>
                <a:rPr lang="en-US" sz="3200" dirty="0" err="1"/>
                <a:t>href</a:t>
              </a:r>
              <a:r>
                <a:rPr lang="en-US" sz="3200" dirty="0"/>
                <a:t>=</a:t>
              </a:r>
              <a:r>
                <a:rPr lang="en-US" sz="3200" dirty="0">
                  <a:latin typeface="Comic Sans MS" panose="030F0702030302020204" pitchFamily="66" charset="0"/>
                </a:rPr>
                <a:t>“”</a:t>
              </a:r>
              <a:r>
                <a:rPr lang="en-US" sz="3200" dirty="0"/>
                <a:t>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&lt;/link&gt;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4A437D-BD22-02E1-65F6-7B54BA79A4C5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define a relationship between an HTML document and an external resource.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It is most commonly used to link external stylesheets to a webpage but can also be used for other relationships.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5E80D4-0F5A-481D-D807-A39330FACFEA}"/>
              </a:ext>
            </a:extLst>
          </p:cNvPr>
          <p:cNvSpPr txBox="1"/>
          <p:nvPr/>
        </p:nvSpPr>
        <p:spPr>
          <a:xfrm>
            <a:off x="8597153" y="2519193"/>
            <a:ext cx="2600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66FF"/>
                </a:solidFill>
              </a:rPr>
              <a:t>link </a:t>
            </a:r>
            <a:r>
              <a:rPr lang="en-US" dirty="0" err="1">
                <a:solidFill>
                  <a:srgbClr val="FF66FF"/>
                </a:solidFill>
              </a:rPr>
              <a:t>href</a:t>
            </a:r>
            <a:r>
              <a:rPr lang="en-US" dirty="0">
                <a:solidFill>
                  <a:srgbClr val="FF66FF"/>
                </a:solidFill>
              </a:rPr>
              <a:t>=“style.css”</a:t>
            </a:r>
            <a:endParaRPr lang="en-US" dirty="0"/>
          </a:p>
          <a:p>
            <a:r>
              <a:rPr lang="en-US" dirty="0"/>
              <a:t>&lt;/</a:t>
            </a:r>
            <a:r>
              <a:rPr lang="en-US" dirty="0">
                <a:solidFill>
                  <a:srgbClr val="FF66FF"/>
                </a:solidFill>
              </a:rPr>
              <a:t>link</a:t>
            </a:r>
            <a:r>
              <a:rPr lang="en-US" dirty="0"/>
              <a:t>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5868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77AE-6B4F-E873-3FBE-617DB418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390DC024-0502-82F1-11C7-F482503F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20924E-1B55-8264-9029-ADF3B8BA7499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8B3D1C-4478-A620-A180-7D5A6CBDB6D6}"/>
              </a:ext>
            </a:extLst>
          </p:cNvPr>
          <p:cNvGrpSpPr/>
          <p:nvPr/>
        </p:nvGrpSpPr>
        <p:grpSpPr>
          <a:xfrm>
            <a:off x="737251" y="1052334"/>
            <a:ext cx="10621311" cy="5057777"/>
            <a:chOff x="737251" y="1052334"/>
            <a:chExt cx="10621311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8D338F-2BAB-35CC-88AD-6A99F87E4BA9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DDD2760-C768-C8E8-5E69-3EDBAE60BDD2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63403C6-CE4B-B836-8E92-1B3F860DB3CF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276510-5BBF-A37D-A65E-3B9F329BBF79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B17133-6ADF-8ABE-52E0-D4C0C0F0E2D1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0F348C-47F0-6245-470F-FF1BA6141CB6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9D40B2-76BE-E342-4FAC-8080AC1963CC}"/>
                </a:ext>
              </a:extLst>
            </p:cNvPr>
            <p:cNvSpPr txBox="1"/>
            <p:nvPr/>
          </p:nvSpPr>
          <p:spPr>
            <a:xfrm>
              <a:off x="737251" y="1914268"/>
              <a:ext cx="3503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table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36EB2-E9C6-E818-DFE1-F03D4FE63CB5}"/>
                </a:ext>
              </a:extLst>
            </p:cNvPr>
            <p:cNvSpPr txBox="1"/>
            <p:nvPr/>
          </p:nvSpPr>
          <p:spPr>
            <a:xfrm>
              <a:off x="4714875" y="2360247"/>
              <a:ext cx="285235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&lt;table&gt;</a:t>
              </a:r>
            </a:p>
            <a:p>
              <a:r>
                <a:rPr lang="en-US" sz="3200" dirty="0"/>
                <a:t>&lt;tr&gt;</a:t>
              </a:r>
            </a:p>
            <a:p>
              <a:r>
                <a:rPr lang="en-US" sz="3200" dirty="0"/>
                <a:t>&lt;td&gt;…&lt;/td&gt;</a:t>
              </a:r>
            </a:p>
            <a:p>
              <a:r>
                <a:rPr lang="en-US" sz="3200" dirty="0"/>
                <a:t>&lt;/tr&gt;</a:t>
              </a:r>
            </a:p>
            <a:p>
              <a:r>
                <a:rPr lang="en-US" sz="3200" dirty="0"/>
                <a:t>&lt;/table&gt;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6E427E-CA66-F591-9D90-8019B8C5B2C0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Tag is used to create a table for displaying data in rows and columns.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It provides a structured way to organize content, making it ideal for tabular data like spreadsheets, schedules, or comparison charts.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0F07C35-478B-610C-8A38-325DAAC92A21}"/>
              </a:ext>
            </a:extLst>
          </p:cNvPr>
          <p:cNvSpPr txBox="1"/>
          <p:nvPr/>
        </p:nvSpPr>
        <p:spPr>
          <a:xfrm>
            <a:off x="8258175" y="2206655"/>
            <a:ext cx="3471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66FF"/>
                </a:solidFill>
              </a:rPr>
              <a:t>table</a:t>
            </a:r>
            <a:r>
              <a:rPr lang="en-US" dirty="0"/>
              <a:t>&gt; </a:t>
            </a:r>
          </a:p>
          <a:p>
            <a:pPr lvl="1"/>
            <a:r>
              <a:rPr lang="en-US" dirty="0"/>
              <a:t>&lt;</a:t>
            </a:r>
            <a:r>
              <a:rPr lang="en-US" dirty="0">
                <a:solidFill>
                  <a:srgbClr val="FF66FF"/>
                </a:solidFill>
              </a:rPr>
              <a:t>tr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&lt;</a:t>
            </a:r>
            <a:r>
              <a:rPr lang="en-US" dirty="0" err="1">
                <a:solidFill>
                  <a:srgbClr val="FF66FF"/>
                </a:solidFill>
              </a:rPr>
              <a:t>th</a:t>
            </a:r>
            <a:r>
              <a:rPr lang="en-US" dirty="0"/>
              <a:t>&gt;Header 1&lt;/</a:t>
            </a:r>
            <a:r>
              <a:rPr lang="en-US" dirty="0" err="1">
                <a:solidFill>
                  <a:srgbClr val="FF66FF"/>
                </a:solidFill>
              </a:rPr>
              <a:t>th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66FF"/>
                </a:solidFill>
              </a:rPr>
              <a:t>th</a:t>
            </a:r>
            <a:r>
              <a:rPr lang="en-US" dirty="0"/>
              <a:t>&gt;Header 2&lt;/</a:t>
            </a:r>
            <a:r>
              <a:rPr lang="en-US" dirty="0" err="1">
                <a:solidFill>
                  <a:srgbClr val="FF66FF"/>
                </a:solidFill>
              </a:rPr>
              <a:t>th</a:t>
            </a:r>
            <a:r>
              <a:rPr lang="en-US" dirty="0"/>
              <a:t>&gt; </a:t>
            </a:r>
          </a:p>
          <a:p>
            <a:pPr lvl="1"/>
            <a:r>
              <a:rPr lang="en-US" dirty="0"/>
              <a:t>&lt;/</a:t>
            </a:r>
            <a:r>
              <a:rPr lang="en-US" dirty="0">
                <a:solidFill>
                  <a:srgbClr val="FF66FF"/>
                </a:solidFill>
              </a:rPr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&lt;</a:t>
            </a:r>
            <a:r>
              <a:rPr lang="en-US" dirty="0">
                <a:solidFill>
                  <a:srgbClr val="FF66FF"/>
                </a:solidFill>
              </a:rPr>
              <a:t>tr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&lt;</a:t>
            </a:r>
            <a:r>
              <a:rPr lang="en-US" dirty="0">
                <a:solidFill>
                  <a:srgbClr val="FF66FF"/>
                </a:solidFill>
              </a:rPr>
              <a:t>td</a:t>
            </a:r>
            <a:r>
              <a:rPr lang="en-US" dirty="0"/>
              <a:t>&gt;Data 1&lt;/</a:t>
            </a:r>
            <a:r>
              <a:rPr lang="en-US" dirty="0">
                <a:solidFill>
                  <a:srgbClr val="FF66FF"/>
                </a:solidFill>
              </a:rPr>
              <a:t>td</a:t>
            </a:r>
            <a:r>
              <a:rPr lang="en-US" dirty="0"/>
              <a:t>&gt; &lt;</a:t>
            </a:r>
            <a:r>
              <a:rPr lang="en-US" dirty="0">
                <a:solidFill>
                  <a:srgbClr val="FF66FF"/>
                </a:solidFill>
              </a:rPr>
              <a:t>td</a:t>
            </a:r>
            <a:r>
              <a:rPr lang="en-US" dirty="0"/>
              <a:t>&gt;Data 2&lt;/</a:t>
            </a:r>
            <a:r>
              <a:rPr lang="en-US" dirty="0">
                <a:solidFill>
                  <a:srgbClr val="FF66FF"/>
                </a:solidFill>
              </a:rPr>
              <a:t>td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&lt;/</a:t>
            </a:r>
            <a:r>
              <a:rPr lang="en-US" dirty="0">
                <a:solidFill>
                  <a:srgbClr val="FF66FF"/>
                </a:solidFill>
              </a:rPr>
              <a:t>tr</a:t>
            </a:r>
            <a:r>
              <a:rPr lang="en-US" dirty="0"/>
              <a:t>&gt;</a:t>
            </a:r>
          </a:p>
          <a:p>
            <a:r>
              <a:rPr lang="en-US" dirty="0"/>
              <a:t> &lt;/</a:t>
            </a:r>
            <a:r>
              <a:rPr lang="en-US" dirty="0">
                <a:solidFill>
                  <a:srgbClr val="FF66FF"/>
                </a:solidFill>
              </a:rPr>
              <a:t>table</a:t>
            </a:r>
            <a:r>
              <a:rPr lang="en-US" dirty="0"/>
              <a:t>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80315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C0F37-02F9-2E30-1685-29E464CA2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32AE3989-10C7-727B-790E-D81C5EDA3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9F0920-E4C2-D1F0-27C8-0739E20FFEEA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54F20-5716-F29A-408D-7B3139B88F49}"/>
              </a:ext>
            </a:extLst>
          </p:cNvPr>
          <p:cNvSpPr txBox="1"/>
          <p:nvPr/>
        </p:nvSpPr>
        <p:spPr>
          <a:xfrm>
            <a:off x="3065929" y="2828836"/>
            <a:ext cx="606014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Table</a:t>
            </a:r>
          </a:p>
          <a:p>
            <a:pPr algn="ctr"/>
            <a:r>
              <a:rPr lang="en-US" sz="5400" b="1" dirty="0">
                <a:solidFill>
                  <a:srgbClr val="FF0000"/>
                </a:solidFill>
              </a:rPr>
              <a:t>&lt;</a:t>
            </a:r>
            <a:r>
              <a:rPr lang="en-US" sz="5400" b="1" dirty="0" err="1">
                <a:solidFill>
                  <a:srgbClr val="FF0000"/>
                </a:solidFill>
              </a:rPr>
              <a:t>th</a:t>
            </a:r>
            <a:r>
              <a:rPr lang="en-US" sz="5400" b="1" dirty="0">
                <a:solidFill>
                  <a:srgbClr val="FF0000"/>
                </a:solidFill>
              </a:rPr>
              <a:t>&gt; ,&lt;tr&gt; &amp; &lt;td&gt;</a:t>
            </a:r>
            <a:endParaRPr 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50796-BD78-E0D0-A1A4-2C4085371544}"/>
              </a:ext>
            </a:extLst>
          </p:cNvPr>
          <p:cNvSpPr txBox="1"/>
          <p:nvPr/>
        </p:nvSpPr>
        <p:spPr>
          <a:xfrm>
            <a:off x="3272118" y="4029165"/>
            <a:ext cx="5047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66FF"/>
                </a:solidFill>
              </a:rPr>
              <a:t>&lt;tr&gt; Defines the row in the table.</a:t>
            </a:r>
          </a:p>
          <a:p>
            <a:pPr algn="ctr"/>
            <a:r>
              <a:rPr lang="en-US" dirty="0">
                <a:solidFill>
                  <a:srgbClr val="FF66FF"/>
                </a:solidFill>
              </a:rPr>
              <a:t>&lt;td&gt; Defines the cells that hold data.</a:t>
            </a:r>
          </a:p>
          <a:p>
            <a:pPr algn="ctr"/>
            <a:r>
              <a:rPr lang="en-US" dirty="0">
                <a:solidFill>
                  <a:srgbClr val="FF66FF"/>
                </a:solidFill>
              </a:rPr>
              <a:t>&lt;</a:t>
            </a:r>
            <a:r>
              <a:rPr lang="en-US" dirty="0" err="1">
                <a:solidFill>
                  <a:srgbClr val="FF66FF"/>
                </a:solidFill>
              </a:rPr>
              <a:t>th</a:t>
            </a:r>
            <a:r>
              <a:rPr lang="en-US" dirty="0">
                <a:solidFill>
                  <a:srgbClr val="FF66FF"/>
                </a:solidFill>
              </a:rPr>
              <a:t>&gt; Defines the header in the text.</a:t>
            </a:r>
          </a:p>
          <a:p>
            <a:pPr algn="ctr"/>
            <a:endParaRPr lang="en-US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40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25463-7E2E-C4B3-3681-6F305D920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BD604C33-27F5-4E45-01B8-CD80E4D1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9980B9-4815-30AD-9DCA-D08F221E0ADD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3EA83-778F-B848-7BBC-F4A0DD15D8E7}"/>
              </a:ext>
            </a:extLst>
          </p:cNvPr>
          <p:cNvSpPr txBox="1"/>
          <p:nvPr/>
        </p:nvSpPr>
        <p:spPr>
          <a:xfrm>
            <a:off x="1652027" y="2695486"/>
            <a:ext cx="888794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Border</a:t>
            </a:r>
          </a:p>
          <a:p>
            <a:pPr algn="ctr"/>
            <a:r>
              <a:rPr lang="en-US" sz="5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border, border collapse</a:t>
            </a:r>
            <a:endParaRPr 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1E193-7867-D637-0C9F-3D6C99D00C26}"/>
              </a:ext>
            </a:extLst>
          </p:cNvPr>
          <p:cNvSpPr txBox="1"/>
          <p:nvPr/>
        </p:nvSpPr>
        <p:spPr>
          <a:xfrm>
            <a:off x="3272118" y="4029165"/>
            <a:ext cx="504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66FF"/>
                </a:solidFill>
              </a:rPr>
              <a:t>border: solid;</a:t>
            </a:r>
          </a:p>
          <a:p>
            <a:pPr algn="ctr"/>
            <a:r>
              <a:rPr lang="en-US" dirty="0">
                <a:solidFill>
                  <a:srgbClr val="FF66FF"/>
                </a:solidFill>
              </a:rPr>
              <a:t>border-collapse: collapse;</a:t>
            </a:r>
          </a:p>
          <a:p>
            <a:pPr algn="ctr"/>
            <a:endParaRPr lang="en-US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37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B67FB-134B-76F0-0827-186ECA42C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765DD1-24EE-5DE1-6256-8595DE52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727" y="4532069"/>
            <a:ext cx="3305175" cy="931311"/>
          </a:xfrm>
          <a:prstGeom prst="rect">
            <a:avLst/>
          </a:prstGeom>
        </p:spPr>
      </p:pic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FCFFBE4E-7DEA-CFC9-BAF7-78F5D11E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786058-4B04-0EAC-605C-220F69FBFB61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948E41-D66E-C392-DCD9-0728460C115B}"/>
              </a:ext>
            </a:extLst>
          </p:cNvPr>
          <p:cNvGrpSpPr/>
          <p:nvPr/>
        </p:nvGrpSpPr>
        <p:grpSpPr>
          <a:xfrm>
            <a:off x="737251" y="1052334"/>
            <a:ext cx="10621311" cy="5057777"/>
            <a:chOff x="737251" y="1052334"/>
            <a:chExt cx="10621311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EFB1E79-1568-E75E-2B0B-D1F79293096B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4F4E867-643C-6CF9-1F07-A9E649EA4540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5C845FE-F2C8-E533-AEC7-CE7A85AF3883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6F5F7E-82D1-5C2A-53A9-5C856F0001BC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29D523-F3D8-3A1E-832A-6CF88D3F07F1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64AE0F-A934-F898-678B-937D595D9771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56DA40-0483-B78B-F141-C6593E5B5ABD}"/>
                </a:ext>
              </a:extLst>
            </p:cNvPr>
            <p:cNvSpPr txBox="1"/>
            <p:nvPr/>
          </p:nvSpPr>
          <p:spPr>
            <a:xfrm>
              <a:off x="737251" y="1914268"/>
              <a:ext cx="3503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list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45AB25-CEC2-9458-EC4C-82DC01C85439}"/>
                </a:ext>
              </a:extLst>
            </p:cNvPr>
            <p:cNvSpPr txBox="1"/>
            <p:nvPr/>
          </p:nvSpPr>
          <p:spPr>
            <a:xfrm>
              <a:off x="4714875" y="2360247"/>
              <a:ext cx="285235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&lt;li&gt;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&lt;/li&gt;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56869E-B131-A6AC-37BA-912E87A8B180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define a </a:t>
              </a:r>
              <a:r>
                <a:rPr lang="en-US" sz="2000" b="1" dirty="0"/>
                <a:t>list item</a:t>
              </a:r>
              <a:r>
                <a:rPr lang="en-US" sz="2000" dirty="0"/>
                <a:t> within a list.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err="1"/>
                <a:t>Conjucation</a:t>
              </a:r>
              <a:r>
                <a:rPr lang="en-US" sz="2000" dirty="0"/>
                <a:t> of </a:t>
              </a:r>
              <a:r>
                <a:rPr lang="en-US" sz="2000" dirty="0" err="1"/>
                <a:t>ul</a:t>
              </a:r>
              <a:r>
                <a:rPr lang="en-US" sz="2000" dirty="0"/>
                <a:t>, </a:t>
              </a:r>
              <a:r>
                <a:rPr lang="en-US" sz="2000" dirty="0" err="1"/>
                <a:t>ol</a:t>
              </a:r>
              <a:r>
                <a:rPr lang="en-US" sz="2000" dirty="0"/>
                <a:t> tags.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CC44DE9-EF2B-FE6B-568E-618EE50110D6}"/>
              </a:ext>
            </a:extLst>
          </p:cNvPr>
          <p:cNvSpPr txBox="1"/>
          <p:nvPr/>
        </p:nvSpPr>
        <p:spPr>
          <a:xfrm>
            <a:off x="8597153" y="2519193"/>
            <a:ext cx="2600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&lt;li&gt;</a:t>
            </a:r>
          </a:p>
          <a:p>
            <a:r>
              <a:rPr lang="en-US" dirty="0" err="1"/>
              <a:t>folonite</a:t>
            </a:r>
            <a:endParaRPr lang="en-US" dirty="0"/>
          </a:p>
          <a:p>
            <a:r>
              <a:rPr lang="en-US" dirty="0"/>
              <a:t>&lt;/li&gt;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6618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85942-1888-7806-836C-169D3073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2495B336-93AB-67B2-1668-AF9F28497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A1BE4E-F589-B52D-8374-6EF2B85123FB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pic>
        <p:nvPicPr>
          <p:cNvPr id="2050" name="Picture 2" descr="Top 40+ Javascript Memes|Programming Humor :D - Flatlogic Blog">
            <a:extLst>
              <a:ext uri="{FF2B5EF4-FFF2-40B4-BE49-F238E27FC236}">
                <a16:creationId xmlns:a16="http://schemas.microsoft.com/office/drawing/2014/main" id="{8309737E-CA36-114C-C21C-EB8111839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r="2980"/>
          <a:stretch/>
        </p:blipFill>
        <p:spPr bwMode="auto">
          <a:xfrm>
            <a:off x="3566160" y="348639"/>
            <a:ext cx="4754880" cy="610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D829E-8D4A-B720-BD6B-F29267AC1C76}"/>
              </a:ext>
            </a:extLst>
          </p:cNvPr>
          <p:cNvSpPr txBox="1"/>
          <p:nvPr/>
        </p:nvSpPr>
        <p:spPr>
          <a:xfrm>
            <a:off x="4325256" y="3723927"/>
            <a:ext cx="3236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66FF"/>
                </a:solidFill>
              </a:rPr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651191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3F2C3-D210-5F2A-2924-4E9F35E2D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5902DB3F-AEB8-4864-5B11-08B9DEB63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F9F905-8927-AE87-C07C-C6C6C08A703A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3C2231-33E3-8C8E-A4C7-96F839E15E00}"/>
              </a:ext>
            </a:extLst>
          </p:cNvPr>
          <p:cNvSpPr txBox="1"/>
          <p:nvPr/>
        </p:nvSpPr>
        <p:spPr>
          <a:xfrm>
            <a:off x="3065929" y="2828836"/>
            <a:ext cx="606014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List elements</a:t>
            </a:r>
          </a:p>
          <a:p>
            <a:pPr algn="ctr"/>
            <a:r>
              <a:rPr lang="en-US" sz="5400" b="1" dirty="0">
                <a:solidFill>
                  <a:srgbClr val="FF0000"/>
                </a:solidFill>
              </a:rPr>
              <a:t>&lt;</a:t>
            </a:r>
            <a:r>
              <a:rPr lang="en-US" sz="5400" b="1" dirty="0" err="1">
                <a:solidFill>
                  <a:srgbClr val="FF0000"/>
                </a:solidFill>
              </a:rPr>
              <a:t>ul</a:t>
            </a:r>
            <a:r>
              <a:rPr lang="en-US" sz="5400" b="1" dirty="0">
                <a:solidFill>
                  <a:srgbClr val="FF0000"/>
                </a:solidFill>
              </a:rPr>
              <a:t>&gt; ,&lt;</a:t>
            </a:r>
            <a:r>
              <a:rPr lang="en-US" sz="5400" b="1" dirty="0" err="1">
                <a:solidFill>
                  <a:srgbClr val="FF0000"/>
                </a:solidFill>
              </a:rPr>
              <a:t>ol</a:t>
            </a:r>
            <a:r>
              <a:rPr lang="en-US" sz="5400" b="1" dirty="0">
                <a:solidFill>
                  <a:srgbClr val="FF0000"/>
                </a:solidFill>
              </a:rPr>
              <a:t>&gt; &amp; &lt;li&gt;</a:t>
            </a:r>
            <a:endParaRPr 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4B6C6-00E3-DF87-1303-FFD291D8FE9C}"/>
              </a:ext>
            </a:extLst>
          </p:cNvPr>
          <p:cNvSpPr txBox="1"/>
          <p:nvPr/>
        </p:nvSpPr>
        <p:spPr>
          <a:xfrm>
            <a:off x="3272118" y="4029165"/>
            <a:ext cx="5047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66FF"/>
                </a:solidFill>
              </a:rPr>
              <a:t>&lt;</a:t>
            </a:r>
            <a:r>
              <a:rPr lang="en-US" sz="1800" dirty="0" err="1">
                <a:solidFill>
                  <a:srgbClr val="FF66FF"/>
                </a:solidFill>
              </a:rPr>
              <a:t>ul</a:t>
            </a:r>
            <a:r>
              <a:rPr lang="en-US" sz="1800" dirty="0">
                <a:solidFill>
                  <a:srgbClr val="FF66FF"/>
                </a:solidFill>
              </a:rPr>
              <a:t>&gt; Unordered List.</a:t>
            </a:r>
          </a:p>
          <a:p>
            <a:pPr algn="ctr"/>
            <a:r>
              <a:rPr lang="en-US" dirty="0">
                <a:solidFill>
                  <a:srgbClr val="FF66FF"/>
                </a:solidFill>
              </a:rPr>
              <a:t>&lt;</a:t>
            </a:r>
            <a:r>
              <a:rPr lang="en-US" dirty="0" err="1">
                <a:solidFill>
                  <a:srgbClr val="FF66FF"/>
                </a:solidFill>
              </a:rPr>
              <a:t>ol</a:t>
            </a:r>
            <a:r>
              <a:rPr lang="en-US" dirty="0">
                <a:solidFill>
                  <a:srgbClr val="FF66FF"/>
                </a:solidFill>
              </a:rPr>
              <a:t>&gt; Ordered List.</a:t>
            </a:r>
          </a:p>
          <a:p>
            <a:pPr algn="ctr"/>
            <a:r>
              <a:rPr lang="en-US" dirty="0">
                <a:solidFill>
                  <a:srgbClr val="FF66FF"/>
                </a:solidFill>
              </a:rPr>
              <a:t>&lt;li&gt; List elements.</a:t>
            </a:r>
          </a:p>
          <a:p>
            <a:pPr algn="ctr"/>
            <a:endParaRPr lang="en-US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970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1F142-31B5-BD78-C406-156472A4C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C5653CCF-8736-8ACE-9258-4672A19AD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166AE8-1004-36C1-F5E4-2FA0EE8B7EE3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7029C0-6637-317F-837E-C8D513C37B50}"/>
              </a:ext>
            </a:extLst>
          </p:cNvPr>
          <p:cNvGrpSpPr/>
          <p:nvPr/>
        </p:nvGrpSpPr>
        <p:grpSpPr>
          <a:xfrm>
            <a:off x="737251" y="1052334"/>
            <a:ext cx="10621311" cy="5057777"/>
            <a:chOff x="737251" y="1052334"/>
            <a:chExt cx="10621311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7185B58-5018-D4FC-4DB2-5FEC57B85C6F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AC0F719-9269-384E-271F-DD662420E902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AEFAA3D-8793-2278-AA07-2A83317E9E17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160857-AEF3-1BEA-2330-1D92830BD3B3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31823D-6F4C-3B6F-6CE5-2A3DF66D9E15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5362C4-CB20-985A-E897-F54BDD470B94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C10B71-6CDC-D56C-3FA5-FD4CFA4BFFFD}"/>
                </a:ext>
              </a:extLst>
            </p:cNvPr>
            <p:cNvSpPr txBox="1"/>
            <p:nvPr/>
          </p:nvSpPr>
          <p:spPr>
            <a:xfrm>
              <a:off x="737251" y="1914268"/>
              <a:ext cx="3503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div(block-element)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46AC95-C083-FE1C-6817-0C9981697A71}"/>
                </a:ext>
              </a:extLst>
            </p:cNvPr>
            <p:cNvSpPr txBox="1"/>
            <p:nvPr/>
          </p:nvSpPr>
          <p:spPr>
            <a:xfrm>
              <a:off x="4714875" y="2360247"/>
              <a:ext cx="285235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&lt;div&gt;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&lt;/div&gt;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DEE501-6995-13E7-0479-704EE3A83FB6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Tag is a block-level container used to group together content for structuring and styling purposes.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It is a generic container that holds other elements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3222480-6441-30A6-EAFF-0B0948F88F30}"/>
              </a:ext>
            </a:extLst>
          </p:cNvPr>
          <p:cNvSpPr txBox="1"/>
          <p:nvPr/>
        </p:nvSpPr>
        <p:spPr>
          <a:xfrm>
            <a:off x="8597153" y="2519193"/>
            <a:ext cx="2600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&lt;div&gt;</a:t>
            </a:r>
          </a:p>
          <a:p>
            <a:pPr lvl="1"/>
            <a:r>
              <a:rPr lang="en-US" dirty="0"/>
              <a:t>&lt;tags&gt;</a:t>
            </a:r>
          </a:p>
          <a:p>
            <a:pPr lvl="1"/>
            <a:r>
              <a:rPr lang="en-US" dirty="0"/>
              <a:t>contents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21341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CA6F4-BD3A-7850-553A-4560D3063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4E56D1C2-985F-F54B-F5C9-11322454F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422395-3647-49CE-7F17-79C3CD914588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FC2E13-A98B-6E56-6AFA-9F14ED001E24}"/>
              </a:ext>
            </a:extLst>
          </p:cNvPr>
          <p:cNvGrpSpPr/>
          <p:nvPr/>
        </p:nvGrpSpPr>
        <p:grpSpPr>
          <a:xfrm>
            <a:off x="737251" y="1052334"/>
            <a:ext cx="10621311" cy="5057777"/>
            <a:chOff x="737251" y="1052334"/>
            <a:chExt cx="10621311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FEB7873-3631-C29F-7A51-F9F90301E25A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50B4AF2-AC07-D630-1088-128AC053B929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8C8B5C3-758F-CE0D-6454-06144D9123A8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4563BD-A8DE-C126-9443-FD67EF51E5B6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A2CB5B-2FEE-F0B3-905C-6BED261510E1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63AA87-0864-1204-676F-B804AAFEDB2D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229321-814C-5451-25E1-61EC5FE1C56B}"/>
                </a:ext>
              </a:extLst>
            </p:cNvPr>
            <p:cNvSpPr txBox="1"/>
            <p:nvPr/>
          </p:nvSpPr>
          <p:spPr>
            <a:xfrm>
              <a:off x="737251" y="1914268"/>
              <a:ext cx="35248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span(inline-element)</a:t>
              </a:r>
              <a:endParaRPr lang="en-US" sz="16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DA3BF4-A6D1-CF51-8982-8CC2645C1FE9}"/>
                </a:ext>
              </a:extLst>
            </p:cNvPr>
            <p:cNvSpPr txBox="1"/>
            <p:nvPr/>
          </p:nvSpPr>
          <p:spPr>
            <a:xfrm>
              <a:off x="4714875" y="2360247"/>
              <a:ext cx="285235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&lt;span&gt;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&lt;/span&gt;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63FBBF-8624-3C39-A381-D088C6E3D44D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Tag is a generic inline container used to group text or other inline elements.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Does not introduce a line break.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C965BDD-D5B1-A494-43E9-A321B2728C28}"/>
              </a:ext>
            </a:extLst>
          </p:cNvPr>
          <p:cNvSpPr txBox="1"/>
          <p:nvPr/>
        </p:nvSpPr>
        <p:spPr>
          <a:xfrm>
            <a:off x="8597153" y="2519193"/>
            <a:ext cx="2600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&lt;span&gt;</a:t>
            </a:r>
          </a:p>
          <a:p>
            <a:pPr lvl="1"/>
            <a:r>
              <a:rPr lang="en-US" dirty="0"/>
              <a:t>&lt;tags&gt;</a:t>
            </a:r>
          </a:p>
          <a:p>
            <a:pPr lvl="1"/>
            <a:r>
              <a:rPr lang="en-US" dirty="0"/>
              <a:t>contents</a:t>
            </a:r>
          </a:p>
          <a:p>
            <a:r>
              <a:rPr lang="en-US" dirty="0"/>
              <a:t>&lt;/span&gt;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97443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E0073-64C6-DAF6-4315-B5362736F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620713E0-E7E2-084A-F8D2-D1E541FC7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AAE7FD-6028-564D-1C21-78D20CDFCED1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F55AF1-A02E-778C-7FFB-00CDD37AE538}"/>
              </a:ext>
            </a:extLst>
          </p:cNvPr>
          <p:cNvGrpSpPr/>
          <p:nvPr/>
        </p:nvGrpSpPr>
        <p:grpSpPr>
          <a:xfrm>
            <a:off x="737251" y="1052334"/>
            <a:ext cx="10621311" cy="5057777"/>
            <a:chOff x="737251" y="1052334"/>
            <a:chExt cx="10621311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D5ECA1-00CA-207F-734A-0D6D16E50391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5AEDA47-3037-AC68-8D9E-3200224A79C1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DAC92D0-1596-9808-7605-80CB0DCFB617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8E183F-F1CE-F29E-E96C-813659268F4D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138E04-1AAD-C639-63B7-BEBCB94AEB0A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E27F54-7919-8517-28C7-5C8D959549E2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94275A-7CC2-7FCB-9ABA-2A2B5BC94A6C}"/>
                </a:ext>
              </a:extLst>
            </p:cNvPr>
            <p:cNvSpPr txBox="1"/>
            <p:nvPr/>
          </p:nvSpPr>
          <p:spPr>
            <a:xfrm>
              <a:off x="737251" y="1914268"/>
              <a:ext cx="352480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 err="1"/>
                <a:t>iframe</a:t>
              </a:r>
              <a:endParaRPr lang="en-US" sz="33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46948F-4C0D-C489-3776-8F91069C0E97}"/>
                </a:ext>
              </a:extLst>
            </p:cNvPr>
            <p:cNvSpPr txBox="1"/>
            <p:nvPr/>
          </p:nvSpPr>
          <p:spPr>
            <a:xfrm>
              <a:off x="4714875" y="2360247"/>
              <a:ext cx="285235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</a:t>
              </a:r>
              <a:r>
                <a:rPr lang="en-US" sz="3200" dirty="0" err="1"/>
                <a:t>iframe</a:t>
              </a:r>
              <a:r>
                <a:rPr lang="en-US" sz="3200" dirty="0"/>
                <a:t> </a:t>
              </a:r>
              <a:r>
                <a:rPr lang="en-US" sz="3200" dirty="0" err="1"/>
                <a:t>src</a:t>
              </a:r>
              <a:r>
                <a:rPr lang="en-US" sz="3200" dirty="0"/>
                <a:t>=</a:t>
              </a:r>
              <a:r>
                <a:rPr lang="en-US" sz="3200" dirty="0">
                  <a:latin typeface="Comic Sans MS" panose="030F0702030302020204" pitchFamily="66" charset="0"/>
                </a:rPr>
                <a:t>“”</a:t>
              </a:r>
              <a:r>
                <a:rPr lang="en-US" sz="3200" dirty="0"/>
                <a:t>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</a:t>
              </a:r>
              <a:r>
                <a:rPr lang="en-US" sz="3200" dirty="0" err="1"/>
                <a:t>iframe</a:t>
              </a:r>
              <a:r>
                <a:rPr lang="en-US" sz="3200" dirty="0"/>
                <a:t>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59C67E-2B59-9A58-96B3-F72652F7E37C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embed another HTML document within the current document.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It allows you to include external content such as webpages, videos, or interactive applications inside a parent page.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DC1FDDF-04E6-5A12-16D3-F600C15F3BAB}"/>
              </a:ext>
            </a:extLst>
          </p:cNvPr>
          <p:cNvSpPr txBox="1"/>
          <p:nvPr/>
        </p:nvSpPr>
        <p:spPr>
          <a:xfrm>
            <a:off x="8597153" y="2519193"/>
            <a:ext cx="2600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latin typeface="Comic Sans MS" panose="030F0702030302020204" pitchFamily="66" charset="0"/>
              </a:rPr>
              <a:t>“”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79917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DE5B6-C13C-146D-9D0A-2B7D1B412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C596A4CD-9EEE-B88C-BD06-6EE6C620A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946FCA-D20C-1044-AC4A-AE2BF9FE6C72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21A27F-29A8-F9A8-F8FB-469EA3D1EF8C}"/>
              </a:ext>
            </a:extLst>
          </p:cNvPr>
          <p:cNvGrpSpPr/>
          <p:nvPr/>
        </p:nvGrpSpPr>
        <p:grpSpPr>
          <a:xfrm>
            <a:off x="737251" y="1052334"/>
            <a:ext cx="10621311" cy="5057777"/>
            <a:chOff x="737251" y="1052334"/>
            <a:chExt cx="10621311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B093C42-238F-3908-5C2F-1937CBA6BEAE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38BC1DC-DB77-9525-B81E-C89A7DF1BA7E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ECF8A4-6697-3F97-C471-4A627ED7B2EB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E2AAFF-2CDF-9316-B82A-D4D0CC6B4ADB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F7A14A-A3BD-3306-6891-E7AC85F06D86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4E0B8F-ABF7-F6BC-1449-92F5D84781B1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360A98-93A4-3D10-1E84-50B9A1072AD1}"/>
                </a:ext>
              </a:extLst>
            </p:cNvPr>
            <p:cNvSpPr txBox="1"/>
            <p:nvPr/>
          </p:nvSpPr>
          <p:spPr>
            <a:xfrm>
              <a:off x="737251" y="1914268"/>
              <a:ext cx="352480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/>
                <a:t>forms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7C5540-8B40-C017-3207-B79B9E7D5CD6}"/>
                </a:ext>
              </a:extLst>
            </p:cNvPr>
            <p:cNvSpPr txBox="1"/>
            <p:nvPr/>
          </p:nvSpPr>
          <p:spPr>
            <a:xfrm>
              <a:off x="4714875" y="2360247"/>
              <a:ext cx="285235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&lt;forms&gt;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&lt;/forms&gt;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C2B1CB-D8A7-89CF-12E6-3418991FD360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collect user input and send it to a server for processing.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Forms can include input fields, buttons, and other elements to enable users to enter and submit data.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48F104F-8DBD-FD39-1081-3EA3CD0503C8}"/>
              </a:ext>
            </a:extLst>
          </p:cNvPr>
          <p:cNvSpPr txBox="1"/>
          <p:nvPr/>
        </p:nvSpPr>
        <p:spPr>
          <a:xfrm>
            <a:off x="8597153" y="2519193"/>
            <a:ext cx="2600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&lt;label&gt;&lt;/label&gt;</a:t>
            </a:r>
          </a:p>
          <a:p>
            <a:r>
              <a:rPr lang="en-US" dirty="0"/>
              <a:t>&lt;input&gt;&lt;/input&gt;</a:t>
            </a:r>
          </a:p>
          <a:p>
            <a:r>
              <a:rPr lang="en-US" dirty="0"/>
              <a:t>&lt;button&gt;&lt;/button&gt;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5027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9094E-C8EE-F06D-261A-B0F6EC580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0A93325B-3047-189B-ACD3-3FCEDCF18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BC62C0-7D44-DB85-ADE7-6486B102E751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2C79B8-BC95-2410-69A6-3FA4D063CE80}"/>
              </a:ext>
            </a:extLst>
          </p:cNvPr>
          <p:cNvGrpSpPr/>
          <p:nvPr/>
        </p:nvGrpSpPr>
        <p:grpSpPr>
          <a:xfrm>
            <a:off x="737251" y="1052334"/>
            <a:ext cx="10621311" cy="5057777"/>
            <a:chOff x="737251" y="1052334"/>
            <a:chExt cx="10621311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DF1E670-77D2-389C-D7AC-589113DED30B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8EC8C88-AC86-0986-20CE-76CDD47C9A13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EC3B1F9-D991-D67A-B1E9-F306D3FB99C5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EABA0F-0B78-DAF0-2E03-E052853D9E99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F397B3-8C44-C49A-3617-DB721605A4F3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00BB59-BA92-7098-A854-60EAAB37031A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E1B3A1-53CE-7612-0311-42C3ECE85B00}"/>
                </a:ext>
              </a:extLst>
            </p:cNvPr>
            <p:cNvSpPr txBox="1"/>
            <p:nvPr/>
          </p:nvSpPr>
          <p:spPr>
            <a:xfrm>
              <a:off x="737251" y="1914268"/>
              <a:ext cx="352480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/>
                <a:t>label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971CBF-AC0C-F217-269E-D5BB183923D6}"/>
                </a:ext>
              </a:extLst>
            </p:cNvPr>
            <p:cNvSpPr txBox="1"/>
            <p:nvPr/>
          </p:nvSpPr>
          <p:spPr>
            <a:xfrm>
              <a:off x="4714875" y="2360247"/>
              <a:ext cx="285235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&lt;label&gt;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&lt;/label&gt;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32B3C7-10A6-E96F-D67E-28E3E80D1A65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embed another HTML document within the current document.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It allows you to include external content such as webpages, videos, or interactive applications inside a parent page.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FA9DC9-D4C7-2AD4-76EB-37127EDA64F3}"/>
              </a:ext>
            </a:extLst>
          </p:cNvPr>
          <p:cNvSpPr txBox="1"/>
          <p:nvPr/>
        </p:nvSpPr>
        <p:spPr>
          <a:xfrm>
            <a:off x="8597153" y="2519193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&lt;label&gt;Name: &lt;/label&gt;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93521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8872-36EE-968A-C8DE-E45248A5F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A58D82EF-7E27-029C-D4D9-DA40D19E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75908E-41E0-3599-59AF-9E65916246A3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2AE77D-0597-C960-A610-048830CB8F16}"/>
              </a:ext>
            </a:extLst>
          </p:cNvPr>
          <p:cNvGrpSpPr/>
          <p:nvPr/>
        </p:nvGrpSpPr>
        <p:grpSpPr>
          <a:xfrm>
            <a:off x="737251" y="1052334"/>
            <a:ext cx="10621311" cy="5057777"/>
            <a:chOff x="737251" y="1052334"/>
            <a:chExt cx="10621311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26E877C-C33C-F4E9-8E3C-650C07F9551C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F6D4ABB-C62E-759B-3A31-59F3EDA89865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34AEE30-D2FF-0A60-E4B8-E6502A143DA3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AC6543-A793-DFA2-72CF-8967C87DEDA4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6CC269-5CC8-3575-7D19-1F2293A085A4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36EE2A-7BB8-E9CE-0902-85FA8EB11C3F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8CB039-910D-C8E6-A3CC-9D2642240542}"/>
                </a:ext>
              </a:extLst>
            </p:cNvPr>
            <p:cNvSpPr txBox="1"/>
            <p:nvPr/>
          </p:nvSpPr>
          <p:spPr>
            <a:xfrm>
              <a:off x="737251" y="1914268"/>
              <a:ext cx="352480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951DEC-F9C6-2D1D-6AE0-40DF60D3C2CF}"/>
                </a:ext>
              </a:extLst>
            </p:cNvPr>
            <p:cNvSpPr txBox="1"/>
            <p:nvPr/>
          </p:nvSpPr>
          <p:spPr>
            <a:xfrm>
              <a:off x="4714875" y="2360247"/>
              <a:ext cx="285235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&lt;input type=</a:t>
              </a:r>
              <a:r>
                <a:rPr lang="en-US" sz="3200" dirty="0">
                  <a:latin typeface="Comic Sans MS" panose="030F0702030302020204" pitchFamily="66" charset="0"/>
                </a:rPr>
                <a:t>“”</a:t>
              </a:r>
              <a:r>
                <a:rPr lang="en-US" sz="3200" dirty="0"/>
                <a:t>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&lt;/input&gt;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3FC121-9D25-17C3-6D1C-058A2AFCAEE0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create interactive form elements that allow users to enter data or interact with a form.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Various input types like text, password, checkbox, radio, file upload, and more.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41A682-5D82-A1F1-3827-99B8B880605B}"/>
              </a:ext>
            </a:extLst>
          </p:cNvPr>
          <p:cNvSpPr txBox="1"/>
          <p:nvPr/>
        </p:nvSpPr>
        <p:spPr>
          <a:xfrm>
            <a:off x="8597153" y="2519193"/>
            <a:ext cx="2600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&lt;input type=</a:t>
            </a:r>
            <a:r>
              <a:rPr lang="en-US" dirty="0">
                <a:latin typeface="Comic Sans MS" panose="030F0702030302020204" pitchFamily="66" charset="0"/>
              </a:rPr>
              <a:t>“”</a:t>
            </a:r>
            <a:r>
              <a:rPr lang="en-US" dirty="0"/>
              <a:t>&gt;</a:t>
            </a:r>
          </a:p>
          <a:p>
            <a:r>
              <a:rPr lang="en-US" dirty="0"/>
              <a:t>&gt;/input&gt;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60616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9CDDB-AE47-1AE0-C1BE-18A654705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87D2C843-3E26-12F5-77A0-D92DC0D2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F31C7-77A0-C23F-68D5-890D8E4F32CB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7A20FB-4EB8-99B9-E058-3E52D1C721D5}"/>
              </a:ext>
            </a:extLst>
          </p:cNvPr>
          <p:cNvSpPr txBox="1"/>
          <p:nvPr/>
        </p:nvSpPr>
        <p:spPr>
          <a:xfrm>
            <a:off x="927847" y="2828835"/>
            <a:ext cx="103363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Input attributes</a:t>
            </a:r>
          </a:p>
          <a:p>
            <a:pPr algn="ctr"/>
            <a:r>
              <a:rPr lang="en-US" sz="5400" b="1" dirty="0">
                <a:solidFill>
                  <a:srgbClr val="FF0000"/>
                </a:solidFill>
              </a:rPr>
              <a:t>type, value, placeholder, required, </a:t>
            </a:r>
            <a:endParaRPr 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738BB-849D-CA9A-1DF4-A72822FC8D3A}"/>
              </a:ext>
            </a:extLst>
          </p:cNvPr>
          <p:cNvSpPr txBox="1"/>
          <p:nvPr/>
        </p:nvSpPr>
        <p:spPr>
          <a:xfrm>
            <a:off x="3272118" y="4029165"/>
            <a:ext cx="5047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66FF"/>
                </a:solidFill>
              </a:rPr>
              <a:t>Value  Preset</a:t>
            </a:r>
          </a:p>
          <a:p>
            <a:pPr algn="ctr"/>
            <a:r>
              <a:rPr lang="en-US" dirty="0">
                <a:solidFill>
                  <a:srgbClr val="FF66FF"/>
                </a:solidFill>
              </a:rPr>
              <a:t>Placeholder </a:t>
            </a:r>
            <a:r>
              <a:rPr lang="en-US" dirty="0" err="1">
                <a:solidFill>
                  <a:srgbClr val="FF66FF"/>
                </a:solidFill>
              </a:rPr>
              <a:t>Overriddenable</a:t>
            </a:r>
            <a:endParaRPr lang="en-US" dirty="0">
              <a:solidFill>
                <a:srgbClr val="FF66FF"/>
              </a:solidFill>
            </a:endParaRPr>
          </a:p>
          <a:p>
            <a:pPr algn="ctr"/>
            <a:r>
              <a:rPr lang="en-US" dirty="0">
                <a:solidFill>
                  <a:srgbClr val="FF66FF"/>
                </a:solidFill>
              </a:rPr>
              <a:t>Required  Must.</a:t>
            </a:r>
          </a:p>
          <a:p>
            <a:pPr algn="ctr"/>
            <a:r>
              <a:rPr lang="en-US" dirty="0">
                <a:solidFill>
                  <a:srgbClr val="FF66FF"/>
                </a:solidFill>
              </a:rPr>
              <a:t>Type How to look</a:t>
            </a:r>
          </a:p>
          <a:p>
            <a:pPr algn="ctr"/>
            <a:r>
              <a:rPr lang="en-US" dirty="0">
                <a:solidFill>
                  <a:srgbClr val="FF66FF"/>
                </a:solidFill>
              </a:rPr>
              <a:t>Radio button + name attribute</a:t>
            </a:r>
          </a:p>
        </p:txBody>
      </p:sp>
    </p:spTree>
    <p:extLst>
      <p:ext uri="{BB962C8B-B14F-4D97-AF65-F5344CB8AC3E}">
        <p14:creationId xmlns:p14="http://schemas.microsoft.com/office/powerpoint/2010/main" val="962141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132B6-DAA5-1C88-7B1C-65837643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075CF-D742-C8FF-BC15-FFB6F6E30F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69" t="4831" r="-2316" b="16207"/>
          <a:stretch/>
        </p:blipFill>
        <p:spPr>
          <a:xfrm>
            <a:off x="8229600" y="5669280"/>
            <a:ext cx="2926080" cy="365760"/>
          </a:xfrm>
          <a:prstGeom prst="rect">
            <a:avLst/>
          </a:prstGeom>
        </p:spPr>
      </p:pic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79824021-FB9E-5256-F9BA-3964BD486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A2FE35-7625-CB0C-2539-BD1BE6F6B463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9D9E27B-F5A1-32A4-C3A4-641DCB929E78}"/>
              </a:ext>
            </a:extLst>
          </p:cNvPr>
          <p:cNvGrpSpPr/>
          <p:nvPr/>
        </p:nvGrpSpPr>
        <p:grpSpPr>
          <a:xfrm>
            <a:off x="737251" y="1052334"/>
            <a:ext cx="10621311" cy="5057777"/>
            <a:chOff x="737251" y="1052334"/>
            <a:chExt cx="10621311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DD0A3DA-6CDA-EADD-736A-2FC59FDAE040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83F2614-881E-E321-66D3-ACDC6E28A215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477A314-E75B-7725-8727-8F94E24B6083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noFill/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79B1D6-D162-CD85-D3C2-CCF900388E32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85EDF2-C975-43C6-9C12-46641A60D365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47627-8C2F-DE44-DF28-6B009A47325B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41F7C7-0108-A6A4-31C3-C3E9EE95DF47}"/>
                </a:ext>
              </a:extLst>
            </p:cNvPr>
            <p:cNvSpPr txBox="1"/>
            <p:nvPr/>
          </p:nvSpPr>
          <p:spPr>
            <a:xfrm>
              <a:off x="737251" y="1914268"/>
              <a:ext cx="352480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 err="1"/>
                <a:t>fieldset</a:t>
              </a:r>
              <a:r>
                <a:rPr lang="en-US" sz="2800" b="1" dirty="0"/>
                <a:t>, </a:t>
              </a:r>
              <a:r>
                <a:rPr lang="en-US" sz="3300" b="1" dirty="0"/>
                <a:t>legend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2BFAF0-D7B2-166C-7835-31B4964F1E4F}"/>
                </a:ext>
              </a:extLst>
            </p:cNvPr>
            <p:cNvSpPr txBox="1"/>
            <p:nvPr/>
          </p:nvSpPr>
          <p:spPr>
            <a:xfrm>
              <a:off x="4714875" y="2360247"/>
              <a:ext cx="2852359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</a:t>
              </a:r>
              <a:r>
                <a:rPr lang="en-US" sz="3200" dirty="0" err="1"/>
                <a:t>fieldset</a:t>
              </a:r>
              <a:r>
                <a:rPr lang="en-US" sz="3200" dirty="0"/>
                <a:t>&gt;</a:t>
              </a:r>
            </a:p>
            <a:p>
              <a:r>
                <a:rPr lang="en-US" sz="3200" dirty="0"/>
                <a:t>&lt;legend&gt;</a:t>
              </a:r>
            </a:p>
            <a:p>
              <a:r>
                <a:rPr lang="en-US" sz="3200" dirty="0"/>
                <a:t>..</a:t>
              </a:r>
            </a:p>
            <a:p>
              <a:r>
                <a:rPr lang="en-US" sz="3200" dirty="0"/>
                <a:t>&lt;/legend&gt;</a:t>
              </a:r>
            </a:p>
            <a:p>
              <a:r>
                <a:rPr lang="en-US" sz="3200" dirty="0"/>
                <a:t>…</a:t>
              </a:r>
            </a:p>
            <a:p>
              <a:r>
                <a:rPr lang="en-US" sz="3200" dirty="0"/>
                <a:t>&lt;/</a:t>
              </a:r>
              <a:r>
                <a:rPr lang="en-US" sz="3200" dirty="0" err="1"/>
                <a:t>fieldset</a:t>
              </a:r>
              <a:r>
                <a:rPr lang="en-US" sz="3200" dirty="0"/>
                <a:t>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FC90CC-876F-8E13-664A-A91014585F37}"/>
                </a:ext>
              </a:extLst>
            </p:cNvPr>
            <p:cNvSpPr txBox="1"/>
            <p:nvPr/>
          </p:nvSpPr>
          <p:spPr>
            <a:xfrm>
              <a:off x="1095375" y="2499043"/>
              <a:ext cx="294322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used to group related elements within a form, providing a visual and semantic grouping for better organization and accessibility.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It is commonly used with the &lt;legend&gt; tag which acts as a title for the grouped content.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06C329D-283D-76DC-9035-8E3A46DFEBEC}"/>
              </a:ext>
            </a:extLst>
          </p:cNvPr>
          <p:cNvSpPr txBox="1"/>
          <p:nvPr/>
        </p:nvSpPr>
        <p:spPr>
          <a:xfrm>
            <a:off x="8258175" y="1856720"/>
            <a:ext cx="44647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>
                <a:solidFill>
                  <a:srgbClr val="FF66FF"/>
                </a:solidFill>
              </a:rPr>
              <a:t>fieldset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66FF"/>
                </a:solidFill>
              </a:rPr>
              <a:t>legend</a:t>
            </a:r>
            <a:r>
              <a:rPr lang="en-US" dirty="0"/>
              <a:t>&gt;</a:t>
            </a:r>
          </a:p>
          <a:p>
            <a:r>
              <a:rPr lang="en-US" dirty="0"/>
              <a:t>Group Title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66FF"/>
                </a:solidFill>
              </a:rPr>
              <a:t>legend</a:t>
            </a:r>
            <a:r>
              <a:rPr lang="en-US" dirty="0"/>
              <a:t>&gt; </a:t>
            </a:r>
          </a:p>
          <a:p>
            <a:r>
              <a:rPr lang="en-US" dirty="0"/>
              <a:t>&lt;label for="name"&gt;</a:t>
            </a:r>
          </a:p>
          <a:p>
            <a:r>
              <a:rPr lang="en-US" dirty="0"/>
              <a:t>Name:&lt;/label&gt; </a:t>
            </a:r>
          </a:p>
          <a:p>
            <a:r>
              <a:rPr lang="en-US" dirty="0"/>
              <a:t>&lt;input type="text" id="name" name="name"&gt; </a:t>
            </a:r>
          </a:p>
          <a:p>
            <a:r>
              <a:rPr lang="en-US" dirty="0"/>
              <a:t>&lt;label for="email"&gt;Email:</a:t>
            </a:r>
          </a:p>
          <a:p>
            <a:r>
              <a:rPr lang="en-US" dirty="0"/>
              <a:t>&lt;/label&gt; </a:t>
            </a:r>
          </a:p>
          <a:p>
            <a:r>
              <a:rPr lang="en-US" dirty="0"/>
              <a:t>&lt;input type="email" id="email" name="email"&gt;</a:t>
            </a:r>
          </a:p>
          <a:p>
            <a:r>
              <a:rPr lang="en-US" dirty="0"/>
              <a:t> &lt;/</a:t>
            </a:r>
            <a:r>
              <a:rPr lang="en-US" dirty="0" err="1">
                <a:solidFill>
                  <a:srgbClr val="FF66FF"/>
                </a:solidFill>
              </a:rPr>
              <a:t>fieldset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9181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19BCC-13FE-C994-B9AB-D9A247C70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C504C-794A-DF28-0BC2-EF1E8D8E92F7}"/>
              </a:ext>
            </a:extLst>
          </p:cNvPr>
          <p:cNvSpPr txBox="1"/>
          <p:nvPr/>
        </p:nvSpPr>
        <p:spPr>
          <a:xfrm>
            <a:off x="3056965" y="1894078"/>
            <a:ext cx="607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ahnschrift SemiBold Condensed" panose="020B0502040204020203" pitchFamily="34" charset="0"/>
              </a:rPr>
              <a:t>BELIEVE IN YOURSELF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BB25B-9F08-79F2-8083-1E650A3B81A0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pic>
        <p:nvPicPr>
          <p:cNvPr id="3" name="Picture 2" descr="Beautiful wallpaper with purple flowers">
            <a:extLst>
              <a:ext uri="{FF2B5EF4-FFF2-40B4-BE49-F238E27FC236}">
                <a16:creationId xmlns:a16="http://schemas.microsoft.com/office/drawing/2014/main" id="{39CAED95-3725-86BE-0A81-372CC2AB0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04" r="551" b="31470"/>
          <a:stretch>
            <a:fillRect/>
          </a:stretch>
        </p:blipFill>
        <p:spPr bwMode="auto">
          <a:xfrm>
            <a:off x="3170630" y="3014335"/>
            <a:ext cx="5929810" cy="1269951"/>
          </a:xfrm>
          <a:custGeom>
            <a:avLst/>
            <a:gdLst/>
            <a:ahLst/>
            <a:cxnLst/>
            <a:rect l="l" t="t" r="r" b="b"/>
            <a:pathLst>
              <a:path w="5929810" h="1269951">
                <a:moveTo>
                  <a:pt x="1646685" y="354286"/>
                </a:moveTo>
                <a:lnTo>
                  <a:pt x="1551510" y="848916"/>
                </a:lnTo>
                <a:lnTo>
                  <a:pt x="1742330" y="848916"/>
                </a:lnTo>
                <a:close/>
                <a:moveTo>
                  <a:pt x="4911081" y="184845"/>
                </a:moveTo>
                <a:cubicBezTo>
                  <a:pt x="4871716" y="184845"/>
                  <a:pt x="4841051" y="195970"/>
                  <a:pt x="4819087" y="218220"/>
                </a:cubicBezTo>
                <a:cubicBezTo>
                  <a:pt x="4797122" y="240469"/>
                  <a:pt x="4786425" y="271847"/>
                  <a:pt x="4786996" y="312353"/>
                </a:cubicBezTo>
                <a:lnTo>
                  <a:pt x="4786996" y="955886"/>
                </a:lnTo>
                <a:cubicBezTo>
                  <a:pt x="4786425" y="996963"/>
                  <a:pt x="4797122" y="1028626"/>
                  <a:pt x="4819087" y="1050876"/>
                </a:cubicBezTo>
                <a:cubicBezTo>
                  <a:pt x="4841051" y="1073125"/>
                  <a:pt x="4871716" y="1084536"/>
                  <a:pt x="4911081" y="1085106"/>
                </a:cubicBezTo>
                <a:cubicBezTo>
                  <a:pt x="4951017" y="1084536"/>
                  <a:pt x="4981966" y="1073125"/>
                  <a:pt x="5003931" y="1050876"/>
                </a:cubicBezTo>
                <a:cubicBezTo>
                  <a:pt x="5025896" y="1028626"/>
                  <a:pt x="5036593" y="996963"/>
                  <a:pt x="5036022" y="955886"/>
                </a:cubicBezTo>
                <a:lnTo>
                  <a:pt x="5036022" y="312353"/>
                </a:lnTo>
                <a:cubicBezTo>
                  <a:pt x="5036593" y="271847"/>
                  <a:pt x="5025896" y="240327"/>
                  <a:pt x="5003931" y="217792"/>
                </a:cubicBezTo>
                <a:cubicBezTo>
                  <a:pt x="4981966" y="195257"/>
                  <a:pt x="4951017" y="184274"/>
                  <a:pt x="4911081" y="184845"/>
                </a:cubicBezTo>
                <a:close/>
                <a:moveTo>
                  <a:pt x="5348747" y="12837"/>
                </a:moveTo>
                <a:lnTo>
                  <a:pt x="5536159" y="12837"/>
                </a:lnTo>
                <a:lnTo>
                  <a:pt x="5536159" y="973001"/>
                </a:lnTo>
                <a:cubicBezTo>
                  <a:pt x="5536159" y="1008373"/>
                  <a:pt x="5545002" y="1035757"/>
                  <a:pt x="5562688" y="1055154"/>
                </a:cubicBezTo>
                <a:cubicBezTo>
                  <a:pt x="5580373" y="1074552"/>
                  <a:pt x="5605476" y="1084250"/>
                  <a:pt x="5637994" y="1084250"/>
                </a:cubicBezTo>
                <a:cubicBezTo>
                  <a:pt x="5671084" y="1084250"/>
                  <a:pt x="5696614" y="1074552"/>
                  <a:pt x="5714586" y="1055154"/>
                </a:cubicBezTo>
                <a:cubicBezTo>
                  <a:pt x="5732556" y="1035757"/>
                  <a:pt x="5741542" y="1008373"/>
                  <a:pt x="5741542" y="973001"/>
                </a:cubicBezTo>
                <a:lnTo>
                  <a:pt x="5741542" y="12837"/>
                </a:lnTo>
                <a:lnTo>
                  <a:pt x="5929810" y="12837"/>
                </a:lnTo>
                <a:lnTo>
                  <a:pt x="5929810" y="966155"/>
                </a:lnTo>
                <a:cubicBezTo>
                  <a:pt x="5929809" y="1063142"/>
                  <a:pt x="5904278" y="1138021"/>
                  <a:pt x="5853219" y="1190793"/>
                </a:cubicBezTo>
                <a:cubicBezTo>
                  <a:pt x="5802158" y="1243565"/>
                  <a:pt x="5730417" y="1269951"/>
                  <a:pt x="5637994" y="1269951"/>
                </a:cubicBezTo>
                <a:cubicBezTo>
                  <a:pt x="5546713" y="1269951"/>
                  <a:pt x="5475685" y="1243565"/>
                  <a:pt x="5424910" y="1190793"/>
                </a:cubicBezTo>
                <a:cubicBezTo>
                  <a:pt x="5374134" y="1138021"/>
                  <a:pt x="5348747" y="1063142"/>
                  <a:pt x="5348747" y="966155"/>
                </a:cubicBezTo>
                <a:close/>
                <a:moveTo>
                  <a:pt x="3895106" y="12837"/>
                </a:moveTo>
                <a:lnTo>
                  <a:pt x="4087653" y="12837"/>
                </a:lnTo>
                <a:lnTo>
                  <a:pt x="4227998" y="538274"/>
                </a:lnTo>
                <a:lnTo>
                  <a:pt x="4361496" y="12837"/>
                </a:lnTo>
                <a:lnTo>
                  <a:pt x="4554899" y="12837"/>
                </a:lnTo>
                <a:lnTo>
                  <a:pt x="4322987" y="758205"/>
                </a:lnTo>
                <a:lnTo>
                  <a:pt x="4322987" y="1257114"/>
                </a:lnTo>
                <a:lnTo>
                  <a:pt x="4135575" y="1257114"/>
                </a:lnTo>
                <a:lnTo>
                  <a:pt x="4135575" y="758205"/>
                </a:lnTo>
                <a:close/>
                <a:moveTo>
                  <a:pt x="2902423" y="12837"/>
                </a:moveTo>
                <a:lnTo>
                  <a:pt x="3089834" y="12837"/>
                </a:lnTo>
                <a:lnTo>
                  <a:pt x="3089834" y="599642"/>
                </a:lnTo>
                <a:lnTo>
                  <a:pt x="3334582" y="12837"/>
                </a:lnTo>
                <a:lnTo>
                  <a:pt x="3543388" y="12837"/>
                </a:lnTo>
                <a:lnTo>
                  <a:pt x="3300742" y="512255"/>
                </a:lnTo>
                <a:lnTo>
                  <a:pt x="3582753" y="1257114"/>
                </a:lnTo>
                <a:lnTo>
                  <a:pt x="3373947" y="1257114"/>
                </a:lnTo>
                <a:lnTo>
                  <a:pt x="3197707" y="724325"/>
                </a:lnTo>
                <a:lnTo>
                  <a:pt x="3089834" y="946349"/>
                </a:lnTo>
                <a:lnTo>
                  <a:pt x="3089834" y="1257114"/>
                </a:lnTo>
                <a:lnTo>
                  <a:pt x="2902423" y="1257114"/>
                </a:lnTo>
                <a:close/>
                <a:moveTo>
                  <a:pt x="2121373" y="12837"/>
                </a:moveTo>
                <a:lnTo>
                  <a:pt x="2275410" y="12837"/>
                </a:lnTo>
                <a:lnTo>
                  <a:pt x="2567224" y="835439"/>
                </a:lnTo>
                <a:lnTo>
                  <a:pt x="2567224" y="12837"/>
                </a:lnTo>
                <a:lnTo>
                  <a:pt x="2741800" y="12837"/>
                </a:lnTo>
                <a:lnTo>
                  <a:pt x="2741800" y="1256258"/>
                </a:lnTo>
                <a:lnTo>
                  <a:pt x="2585195" y="1256258"/>
                </a:lnTo>
                <a:lnTo>
                  <a:pt x="2295948" y="469694"/>
                </a:lnTo>
                <a:lnTo>
                  <a:pt x="2295948" y="1256258"/>
                </a:lnTo>
                <a:lnTo>
                  <a:pt x="2121373" y="1256258"/>
                </a:lnTo>
                <a:close/>
                <a:moveTo>
                  <a:pt x="1572234" y="12837"/>
                </a:moveTo>
                <a:lnTo>
                  <a:pt x="1721137" y="12837"/>
                </a:lnTo>
                <a:lnTo>
                  <a:pt x="2013807" y="1257114"/>
                </a:lnTo>
                <a:lnTo>
                  <a:pt x="1821261" y="1257114"/>
                </a:lnTo>
                <a:lnTo>
                  <a:pt x="1776252" y="1024347"/>
                </a:lnTo>
                <a:lnTo>
                  <a:pt x="1517754" y="1024347"/>
                </a:lnTo>
                <a:lnTo>
                  <a:pt x="1472966" y="1257114"/>
                </a:lnTo>
                <a:lnTo>
                  <a:pt x="1280419" y="1257114"/>
                </a:lnTo>
                <a:close/>
                <a:moveTo>
                  <a:pt x="616423" y="12837"/>
                </a:moveTo>
                <a:lnTo>
                  <a:pt x="803834" y="12837"/>
                </a:lnTo>
                <a:lnTo>
                  <a:pt x="803834" y="555390"/>
                </a:lnTo>
                <a:lnTo>
                  <a:pt x="1011411" y="555390"/>
                </a:lnTo>
                <a:lnTo>
                  <a:pt x="1011785" y="12837"/>
                </a:lnTo>
                <a:lnTo>
                  <a:pt x="1199196" y="12837"/>
                </a:lnTo>
                <a:lnTo>
                  <a:pt x="1199196" y="1257114"/>
                </a:lnTo>
                <a:lnTo>
                  <a:pt x="1010929" y="1257114"/>
                </a:lnTo>
                <a:lnTo>
                  <a:pt x="1011290" y="732532"/>
                </a:lnTo>
                <a:lnTo>
                  <a:pt x="803834" y="732532"/>
                </a:lnTo>
                <a:lnTo>
                  <a:pt x="803834" y="1257114"/>
                </a:lnTo>
                <a:lnTo>
                  <a:pt x="615567" y="1257114"/>
                </a:lnTo>
                <a:close/>
                <a:moveTo>
                  <a:pt x="0" y="12837"/>
                </a:moveTo>
                <a:lnTo>
                  <a:pt x="506253" y="12837"/>
                </a:lnTo>
                <a:lnTo>
                  <a:pt x="506253" y="191691"/>
                </a:lnTo>
                <a:lnTo>
                  <a:pt x="292369" y="191691"/>
                </a:lnTo>
                <a:lnTo>
                  <a:pt x="293168" y="1257114"/>
                </a:lnTo>
                <a:lnTo>
                  <a:pt x="105756" y="1257114"/>
                </a:lnTo>
                <a:lnTo>
                  <a:pt x="105756" y="191691"/>
                </a:lnTo>
                <a:lnTo>
                  <a:pt x="0" y="191691"/>
                </a:lnTo>
                <a:close/>
                <a:moveTo>
                  <a:pt x="4911081" y="0"/>
                </a:moveTo>
                <a:cubicBezTo>
                  <a:pt x="4977260" y="0"/>
                  <a:pt x="5033740" y="11696"/>
                  <a:pt x="5080522" y="35086"/>
                </a:cubicBezTo>
                <a:cubicBezTo>
                  <a:pt x="5127303" y="58477"/>
                  <a:pt x="5163103" y="92708"/>
                  <a:pt x="5187920" y="137778"/>
                </a:cubicBezTo>
                <a:cubicBezTo>
                  <a:pt x="5212737" y="182848"/>
                  <a:pt x="5225146" y="237617"/>
                  <a:pt x="5225146" y="302084"/>
                </a:cubicBezTo>
                <a:lnTo>
                  <a:pt x="5225146" y="967011"/>
                </a:lnTo>
                <a:cubicBezTo>
                  <a:pt x="5225146" y="1030908"/>
                  <a:pt x="5212737" y="1085391"/>
                  <a:pt x="5187920" y="1130461"/>
                </a:cubicBezTo>
                <a:cubicBezTo>
                  <a:pt x="5163103" y="1175532"/>
                  <a:pt x="5127303" y="1210047"/>
                  <a:pt x="5080522" y="1234009"/>
                </a:cubicBezTo>
                <a:cubicBezTo>
                  <a:pt x="5033740" y="1257970"/>
                  <a:pt x="4977260" y="1269951"/>
                  <a:pt x="4911081" y="1269951"/>
                </a:cubicBezTo>
                <a:cubicBezTo>
                  <a:pt x="4845472" y="1269951"/>
                  <a:pt x="4789278" y="1257970"/>
                  <a:pt x="4742496" y="1234009"/>
                </a:cubicBezTo>
                <a:cubicBezTo>
                  <a:pt x="4695714" y="1210047"/>
                  <a:pt x="4659915" y="1175532"/>
                  <a:pt x="4635098" y="1130461"/>
                </a:cubicBezTo>
                <a:cubicBezTo>
                  <a:pt x="4610281" y="1085391"/>
                  <a:pt x="4597873" y="1030908"/>
                  <a:pt x="4597873" y="967011"/>
                </a:cubicBezTo>
                <a:lnTo>
                  <a:pt x="4597873" y="302084"/>
                </a:lnTo>
                <a:cubicBezTo>
                  <a:pt x="4597873" y="237617"/>
                  <a:pt x="4610281" y="182848"/>
                  <a:pt x="4635098" y="137778"/>
                </a:cubicBezTo>
                <a:cubicBezTo>
                  <a:pt x="4659915" y="92708"/>
                  <a:pt x="4695714" y="58477"/>
                  <a:pt x="4742496" y="35086"/>
                </a:cubicBezTo>
                <a:cubicBezTo>
                  <a:pt x="4789278" y="11696"/>
                  <a:pt x="4845472" y="0"/>
                  <a:pt x="491108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88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4139D-E7AC-4592-4DE5-F75376990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2104CA-7996-8F61-DC6B-8C77F38DFFDF}"/>
              </a:ext>
            </a:extLst>
          </p:cNvPr>
          <p:cNvSpPr/>
          <p:nvPr/>
        </p:nvSpPr>
        <p:spPr>
          <a:xfrm>
            <a:off x="3990975" y="885825"/>
            <a:ext cx="4076700" cy="4848225"/>
          </a:xfrm>
          <a:prstGeom prst="roundRect">
            <a:avLst/>
          </a:prstGeom>
          <a:solidFill>
            <a:schemeClr val="tx1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              </a:t>
            </a:r>
          </a:p>
        </p:txBody>
      </p:sp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7200364F-B4B3-35E9-615A-E0B6147B4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E7DA41-7508-4936-23AF-8328C9320DD0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06107-961B-CB7F-10DB-5072D2072953}"/>
              </a:ext>
            </a:extLst>
          </p:cNvPr>
          <p:cNvSpPr txBox="1"/>
          <p:nvPr/>
        </p:nvSpPr>
        <p:spPr>
          <a:xfrm>
            <a:off x="4619625" y="3309937"/>
            <a:ext cx="2952750" cy="132802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FF"/>
                </a:solidFill>
              </a:rPr>
              <a:t>HTML</a:t>
            </a:r>
            <a:r>
              <a:rPr lang="en-US" sz="2400" dirty="0">
                <a:solidFill>
                  <a:schemeClr val="bg1"/>
                </a:solidFill>
              </a:rPr>
              <a:t> :  STRUCTURE </a:t>
            </a:r>
            <a:r>
              <a:rPr lang="en-US" sz="2400" dirty="0">
                <a:solidFill>
                  <a:srgbClr val="FF66FF"/>
                </a:solidFill>
              </a:rPr>
              <a:t>CSS</a:t>
            </a:r>
            <a:r>
              <a:rPr lang="en-US" sz="2400" dirty="0">
                <a:solidFill>
                  <a:schemeClr val="bg1"/>
                </a:solidFill>
              </a:rPr>
              <a:t>     :  STYLING</a:t>
            </a:r>
          </a:p>
          <a:p>
            <a:r>
              <a:rPr lang="en-US" sz="2400" dirty="0">
                <a:solidFill>
                  <a:srgbClr val="FF66FF"/>
                </a:solidFill>
              </a:rPr>
              <a:t>JAVA SCRIPT </a:t>
            </a:r>
            <a:r>
              <a:rPr lang="en-US" sz="2400" dirty="0">
                <a:solidFill>
                  <a:schemeClr val="bg1"/>
                </a:solidFill>
              </a:rPr>
              <a:t>: 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C1CC6-BAF8-C161-0146-B73FDD37D93E}"/>
              </a:ext>
            </a:extLst>
          </p:cNvPr>
          <p:cNvSpPr txBox="1"/>
          <p:nvPr/>
        </p:nvSpPr>
        <p:spPr>
          <a:xfrm>
            <a:off x="4984073" y="1487804"/>
            <a:ext cx="1390651" cy="510778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Website 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ADB66B-7239-151E-7433-AE66FDB61259}"/>
              </a:ext>
            </a:extLst>
          </p:cNvPr>
          <p:cNvGrpSpPr/>
          <p:nvPr/>
        </p:nvGrpSpPr>
        <p:grpSpPr>
          <a:xfrm>
            <a:off x="6329599" y="1388505"/>
            <a:ext cx="709376" cy="709376"/>
            <a:chOff x="9903737" y="1621509"/>
            <a:chExt cx="709376" cy="70937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12077F-F3DA-00D0-0A55-D896AE06E50C}"/>
                </a:ext>
              </a:extLst>
            </p:cNvPr>
            <p:cNvSpPr/>
            <p:nvPr/>
          </p:nvSpPr>
          <p:spPr>
            <a:xfrm>
              <a:off x="9948862" y="1621509"/>
              <a:ext cx="619125" cy="7093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76" name="Picture 4" descr="Icon For Web Address - Catalog Library">
              <a:extLst>
                <a:ext uri="{FF2B5EF4-FFF2-40B4-BE49-F238E27FC236}">
                  <a16:creationId xmlns:a16="http://schemas.microsoft.com/office/drawing/2014/main" id="{1614FCF3-4D56-2050-DF27-E9B2F5B2C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3737" y="1621509"/>
              <a:ext cx="709376" cy="709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2579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83B9D-3549-0B13-950C-979EB6AFA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2EF146D4-7BB9-4C2B-4D9F-3C207882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AA3596-8CBA-AE62-F691-AD060ED737DC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1C3C7-8356-90AD-9817-A88C04C0E7EB}"/>
              </a:ext>
            </a:extLst>
          </p:cNvPr>
          <p:cNvSpPr txBox="1"/>
          <p:nvPr/>
        </p:nvSpPr>
        <p:spPr>
          <a:xfrm>
            <a:off x="3065929" y="2782669"/>
            <a:ext cx="60601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!DOCTYPE html</a:t>
            </a:r>
          </a:p>
          <a:p>
            <a:r>
              <a:rPr lang="en-US" sz="6000" b="1" dirty="0">
                <a:solidFill>
                  <a:srgbClr val="FF0000"/>
                </a:solidFill>
              </a:rPr>
              <a:t>&lt;!DOCTYPE html&gt;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38515-62D7-A891-6A8E-418D2F237333}"/>
              </a:ext>
            </a:extLst>
          </p:cNvPr>
          <p:cNvSpPr txBox="1"/>
          <p:nvPr/>
        </p:nvSpPr>
        <p:spPr>
          <a:xfrm>
            <a:off x="4701987" y="4075331"/>
            <a:ext cx="2900084" cy="715089"/>
          </a:xfrm>
          <a:prstGeom prst="roundRect">
            <a:avLst/>
          </a:prstGeom>
          <a:solidFill>
            <a:schemeClr val="bg1"/>
          </a:solidFill>
          <a:ln>
            <a:solidFill>
              <a:srgbClr val="FF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 Type Declaration</a:t>
            </a:r>
          </a:p>
          <a:p>
            <a:pPr algn="ctr"/>
            <a:r>
              <a:rPr lang="en-US" dirty="0">
                <a:solidFill>
                  <a:srgbClr val="FF66FF"/>
                </a:solidFill>
              </a:rPr>
              <a:t>DTD</a:t>
            </a:r>
          </a:p>
        </p:txBody>
      </p:sp>
    </p:spTree>
    <p:extLst>
      <p:ext uri="{BB962C8B-B14F-4D97-AF65-F5344CB8AC3E}">
        <p14:creationId xmlns:p14="http://schemas.microsoft.com/office/powerpoint/2010/main" val="121694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E8CCC-D280-45FB-4FD5-84356CEDF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9C2C05F3-043C-3282-7E5D-A8B239BBE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B43604-0796-1F68-4B8A-3AA742F89CD5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6328B7-4DD2-24BA-C5C3-71458AD0B941}"/>
              </a:ext>
            </a:extLst>
          </p:cNvPr>
          <p:cNvSpPr txBox="1"/>
          <p:nvPr/>
        </p:nvSpPr>
        <p:spPr>
          <a:xfrm>
            <a:off x="3065929" y="2782669"/>
            <a:ext cx="6060141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Comments in HTML</a:t>
            </a:r>
          </a:p>
          <a:p>
            <a:pPr algn="ctr"/>
            <a:r>
              <a:rPr lang="en-US" sz="6000" b="1" dirty="0">
                <a:solidFill>
                  <a:srgbClr val="FF0000"/>
                </a:solidFill>
              </a:rPr>
              <a:t>&lt;!--</a:t>
            </a:r>
            <a:r>
              <a:rPr lang="en-US" sz="2400" b="1" dirty="0">
                <a:solidFill>
                  <a:srgbClr val="FF0000"/>
                </a:solidFill>
              </a:rPr>
              <a:t>comments go in here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--&gt;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6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8A46-8842-D9AA-F250-B52CABFBC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B4EB30CA-07E0-BF31-ADE1-AE5E0CBD7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9FF159-BAFD-533A-925E-50B0D69FAEA0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9CC5FC-F808-83AE-754A-01BFDDB6FB49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ED0EC58-F48D-5FC9-0D08-FC6525B4A7B3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BD1F170-6442-7526-53DE-7DE2502DE307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1DF7394-506E-F1F3-4065-B7C1360CEDE2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863D09-3D4F-C977-7942-BB2C350D2224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39329-5A08-AF53-3A9A-E70D801B415B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A3CF97-7BE4-A9EE-91F8-83EE7DBDFAD7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121D8D-0982-C96B-40FB-5A2E8E8C2EF4}"/>
                </a:ext>
              </a:extLst>
            </p:cNvPr>
            <p:cNvSpPr txBox="1"/>
            <p:nvPr/>
          </p:nvSpPr>
          <p:spPr>
            <a:xfrm>
              <a:off x="1095375" y="2114550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html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192FE6-ED24-6B58-EC12-5334F3755BD7}"/>
                </a:ext>
              </a:extLst>
            </p:cNvPr>
            <p:cNvSpPr txBox="1"/>
            <p:nvPr/>
          </p:nvSpPr>
          <p:spPr>
            <a:xfrm>
              <a:off x="5305424" y="2477512"/>
              <a:ext cx="158115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&lt;html&gt;</a:t>
              </a:r>
            </a:p>
            <a:p>
              <a:r>
                <a:rPr lang="en-US" sz="3200" dirty="0"/>
                <a:t>….</a:t>
              </a:r>
            </a:p>
            <a:p>
              <a:r>
                <a:rPr lang="en-US" sz="3200" dirty="0"/>
                <a:t>….</a:t>
              </a:r>
            </a:p>
            <a:p>
              <a:r>
                <a:rPr lang="en-US" sz="3200" dirty="0"/>
                <a:t>….</a:t>
              </a:r>
            </a:p>
            <a:p>
              <a:r>
                <a:rPr lang="en-US" sz="3200" dirty="0"/>
                <a:t>&lt;/html&gt;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183CF-5842-52C7-035F-EE2458FDC91B}"/>
                </a:ext>
              </a:extLst>
            </p:cNvPr>
            <p:cNvSpPr txBox="1"/>
            <p:nvPr/>
          </p:nvSpPr>
          <p:spPr>
            <a:xfrm>
              <a:off x="8915399" y="2114550"/>
              <a:ext cx="158115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</a:t>
              </a:r>
              <a:r>
                <a:rPr lang="en-US" sz="3200" dirty="0">
                  <a:solidFill>
                    <a:srgbClr val="FF66FF"/>
                  </a:solidFill>
                </a:rPr>
                <a:t>html</a:t>
              </a:r>
              <a:r>
                <a:rPr lang="en-US" sz="3200" dirty="0"/>
                <a:t>&gt;</a:t>
              </a:r>
            </a:p>
            <a:p>
              <a:r>
                <a:rPr lang="en-US" sz="3200" dirty="0"/>
                <a:t>&lt;head&gt;</a:t>
              </a:r>
            </a:p>
            <a:p>
              <a:r>
                <a:rPr lang="en-US" sz="3200" dirty="0"/>
                <a:t>&lt;/head&gt;</a:t>
              </a:r>
            </a:p>
            <a:p>
              <a:r>
                <a:rPr lang="en-US" sz="3200" dirty="0"/>
                <a:t>&lt;body&gt;</a:t>
              </a:r>
            </a:p>
            <a:p>
              <a:endParaRPr lang="en-US" sz="3200" dirty="0"/>
            </a:p>
            <a:p>
              <a:r>
                <a:rPr lang="en-US" sz="3200" dirty="0"/>
                <a:t>&lt;/body&gt;</a:t>
              </a:r>
            </a:p>
            <a:p>
              <a:r>
                <a:rPr lang="en-US" sz="3200" dirty="0"/>
                <a:t>&lt;/</a:t>
              </a:r>
              <a:r>
                <a:rPr lang="en-US" sz="3200" dirty="0">
                  <a:solidFill>
                    <a:srgbClr val="FF66FF"/>
                  </a:solidFill>
                </a:rPr>
                <a:t>html</a:t>
              </a:r>
              <a:r>
                <a:rPr lang="en-US" sz="3200" dirty="0"/>
                <a:t>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2F6253-45B6-18B8-C0D4-D4E196BDCA3B}"/>
                </a:ext>
              </a:extLst>
            </p:cNvPr>
            <p:cNvSpPr txBox="1"/>
            <p:nvPr/>
          </p:nvSpPr>
          <p:spPr>
            <a:xfrm>
              <a:off x="1095375" y="2679175"/>
              <a:ext cx="294322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Root element of an HTML document.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It is a container that wraps all other elements in the document.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Defining the structure of the webpage.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41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4F67B-82EE-3D44-E5AE-886AE4A8D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eamy rainbow on a countryside">
            <a:extLst>
              <a:ext uri="{FF2B5EF4-FFF2-40B4-BE49-F238E27FC236}">
                <a16:creationId xmlns:a16="http://schemas.microsoft.com/office/drawing/2014/main" id="{33C68C9D-E2CF-A99E-F66A-3CD0D0ED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4" t="38165" r="29174" b="30330"/>
          <a:stretch>
            <a:fillRect/>
          </a:stretch>
        </p:blipFill>
        <p:spPr bwMode="auto">
          <a:xfrm>
            <a:off x="304800" y="131221"/>
            <a:ext cx="1030941" cy="434836"/>
          </a:xfrm>
          <a:custGeom>
            <a:avLst/>
            <a:gdLst/>
            <a:ahLst/>
            <a:cxnLst/>
            <a:rect l="l" t="t" r="r" b="b"/>
            <a:pathLst>
              <a:path w="5114441" h="2157198">
                <a:moveTo>
                  <a:pt x="4202008" y="0"/>
                </a:moveTo>
                <a:lnTo>
                  <a:pt x="4526923" y="0"/>
                </a:lnTo>
                <a:lnTo>
                  <a:pt x="4526923" y="1847119"/>
                </a:lnTo>
                <a:lnTo>
                  <a:pt x="5114441" y="1847119"/>
                </a:lnTo>
                <a:lnTo>
                  <a:pt x="5114441" y="2157198"/>
                </a:lnTo>
                <a:lnTo>
                  <a:pt x="4526923" y="2157198"/>
                </a:lnTo>
                <a:lnTo>
                  <a:pt x="4353338" y="2157198"/>
                </a:lnTo>
                <a:lnTo>
                  <a:pt x="4200524" y="2157198"/>
                </a:lnTo>
                <a:close/>
                <a:moveTo>
                  <a:pt x="2516083" y="0"/>
                </a:moveTo>
                <a:lnTo>
                  <a:pt x="2821711" y="0"/>
                </a:lnTo>
                <a:lnTo>
                  <a:pt x="3217840" y="1262569"/>
                </a:lnTo>
                <a:lnTo>
                  <a:pt x="3624355" y="0"/>
                </a:lnTo>
                <a:lnTo>
                  <a:pt x="3921081" y="0"/>
                </a:lnTo>
                <a:lnTo>
                  <a:pt x="3921081" y="2157198"/>
                </a:lnTo>
                <a:lnTo>
                  <a:pt x="3627322" y="2157198"/>
                </a:lnTo>
                <a:lnTo>
                  <a:pt x="3627322" y="759464"/>
                </a:lnTo>
                <a:lnTo>
                  <a:pt x="3309825" y="1789258"/>
                </a:lnTo>
                <a:lnTo>
                  <a:pt x="3127339" y="1789258"/>
                </a:lnTo>
                <a:lnTo>
                  <a:pt x="2817260" y="810488"/>
                </a:lnTo>
                <a:lnTo>
                  <a:pt x="2817260" y="2157198"/>
                </a:lnTo>
                <a:lnTo>
                  <a:pt x="2516083" y="2157198"/>
                </a:lnTo>
                <a:close/>
                <a:moveTo>
                  <a:pt x="1262820" y="0"/>
                </a:moveTo>
                <a:lnTo>
                  <a:pt x="2326583" y="0"/>
                </a:lnTo>
                <a:lnTo>
                  <a:pt x="2326583" y="310078"/>
                </a:lnTo>
                <a:lnTo>
                  <a:pt x="1955775" y="310078"/>
                </a:lnTo>
                <a:lnTo>
                  <a:pt x="1957159" y="2157198"/>
                </a:lnTo>
                <a:lnTo>
                  <a:pt x="1632244" y="2157198"/>
                </a:lnTo>
                <a:lnTo>
                  <a:pt x="1632244" y="310078"/>
                </a:lnTo>
                <a:lnTo>
                  <a:pt x="1261337" y="310078"/>
                </a:lnTo>
                <a:close/>
                <a:moveTo>
                  <a:pt x="1483" y="0"/>
                </a:moveTo>
                <a:lnTo>
                  <a:pt x="326398" y="0"/>
                </a:lnTo>
                <a:lnTo>
                  <a:pt x="326398" y="940621"/>
                </a:lnTo>
                <a:lnTo>
                  <a:pt x="686273" y="940621"/>
                </a:lnTo>
                <a:lnTo>
                  <a:pt x="686920" y="0"/>
                </a:lnTo>
                <a:lnTo>
                  <a:pt x="1011835" y="0"/>
                </a:lnTo>
                <a:lnTo>
                  <a:pt x="1011835" y="2157198"/>
                </a:lnTo>
                <a:lnTo>
                  <a:pt x="685437" y="2157198"/>
                </a:lnTo>
                <a:lnTo>
                  <a:pt x="686062" y="1247733"/>
                </a:lnTo>
                <a:lnTo>
                  <a:pt x="326398" y="1247733"/>
                </a:lnTo>
                <a:lnTo>
                  <a:pt x="326398" y="2157198"/>
                </a:lnTo>
                <a:lnTo>
                  <a:pt x="0" y="21571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B7777C-558F-0DC0-4BA5-6DDBD609EDC2}"/>
              </a:ext>
            </a:extLst>
          </p:cNvPr>
          <p:cNvSpPr txBox="1"/>
          <p:nvPr/>
        </p:nvSpPr>
        <p:spPr>
          <a:xfrm>
            <a:off x="0" y="6596390"/>
            <a:ext cx="26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Powered by : HK HEARTS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CC9B5-8626-D481-FAE4-EF48E71D40EE}"/>
              </a:ext>
            </a:extLst>
          </p:cNvPr>
          <p:cNvGrpSpPr/>
          <p:nvPr/>
        </p:nvGrpSpPr>
        <p:grpSpPr>
          <a:xfrm>
            <a:off x="833437" y="1052334"/>
            <a:ext cx="10525125" cy="5057777"/>
            <a:chOff x="833437" y="1052334"/>
            <a:chExt cx="10525125" cy="505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2D6DCCC-7583-2C60-C20D-8D5004A10F04}"/>
                </a:ext>
              </a:extLst>
            </p:cNvPr>
            <p:cNvSpPr/>
            <p:nvPr/>
          </p:nvSpPr>
          <p:spPr>
            <a:xfrm>
              <a:off x="833437" y="1052336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71C28AB-1026-3E7D-87AE-01CDC187BFE9}"/>
                </a:ext>
              </a:extLst>
            </p:cNvPr>
            <p:cNvSpPr/>
            <p:nvPr/>
          </p:nvSpPr>
          <p:spPr>
            <a:xfrm>
              <a:off x="4443412" y="1052335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8E0EDFB-E603-D7B9-93D9-E26E457B253B}"/>
                </a:ext>
              </a:extLst>
            </p:cNvPr>
            <p:cNvSpPr/>
            <p:nvPr/>
          </p:nvSpPr>
          <p:spPr>
            <a:xfrm>
              <a:off x="8053387" y="1052334"/>
              <a:ext cx="3305175" cy="5057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BFFD0C-D199-AC00-466E-1D8E49D303F2}"/>
                </a:ext>
              </a:extLst>
            </p:cNvPr>
            <p:cNvSpPr txBox="1"/>
            <p:nvPr/>
          </p:nvSpPr>
          <p:spPr>
            <a:xfrm>
              <a:off x="11715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167E4E-32E0-ED7B-7317-3838F9A91B0D}"/>
                </a:ext>
              </a:extLst>
            </p:cNvPr>
            <p:cNvSpPr txBox="1"/>
            <p:nvPr/>
          </p:nvSpPr>
          <p:spPr>
            <a:xfrm>
              <a:off x="47148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SYNTAX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9B7DDB-2A4B-C6C3-4462-31543F71B513}"/>
                </a:ext>
              </a:extLst>
            </p:cNvPr>
            <p:cNvSpPr txBox="1"/>
            <p:nvPr/>
          </p:nvSpPr>
          <p:spPr>
            <a:xfrm>
              <a:off x="8258175" y="1333500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USE CASE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63645D-0174-DFA3-99F8-D60C387CF51E}"/>
                </a:ext>
              </a:extLst>
            </p:cNvPr>
            <p:cNvSpPr txBox="1"/>
            <p:nvPr/>
          </p:nvSpPr>
          <p:spPr>
            <a:xfrm>
              <a:off x="1095375" y="1927100"/>
              <a:ext cx="2676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head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22CD2C-BC39-942E-63FE-AE1EF2D4811A}"/>
                </a:ext>
              </a:extLst>
            </p:cNvPr>
            <p:cNvSpPr txBox="1"/>
            <p:nvPr/>
          </p:nvSpPr>
          <p:spPr>
            <a:xfrm>
              <a:off x="5305424" y="2477512"/>
              <a:ext cx="158115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&lt;head&gt;</a:t>
              </a:r>
            </a:p>
            <a:p>
              <a:r>
                <a:rPr lang="en-US" sz="3200" dirty="0"/>
                <a:t>….</a:t>
              </a:r>
            </a:p>
            <a:p>
              <a:r>
                <a:rPr lang="en-US" sz="3200" dirty="0"/>
                <a:t>….</a:t>
              </a:r>
            </a:p>
            <a:p>
              <a:r>
                <a:rPr lang="en-US" sz="3200" dirty="0"/>
                <a:t>….</a:t>
              </a:r>
            </a:p>
            <a:p>
              <a:r>
                <a:rPr lang="en-US" sz="3200" dirty="0"/>
                <a:t>&lt;/head&gt;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4FA1DC-6A28-7545-FE14-F8DCB62F94D5}"/>
                </a:ext>
              </a:extLst>
            </p:cNvPr>
            <p:cNvSpPr txBox="1"/>
            <p:nvPr/>
          </p:nvSpPr>
          <p:spPr>
            <a:xfrm>
              <a:off x="8915399" y="2114550"/>
              <a:ext cx="158115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&lt;html&gt;</a:t>
              </a:r>
            </a:p>
            <a:p>
              <a:endParaRPr lang="en-US" sz="3200" dirty="0"/>
            </a:p>
            <a:p>
              <a:r>
                <a:rPr lang="en-US" sz="3200" dirty="0"/>
                <a:t>&lt;</a:t>
              </a:r>
              <a:r>
                <a:rPr lang="en-US" sz="3200" dirty="0">
                  <a:solidFill>
                    <a:srgbClr val="FF66FF"/>
                  </a:solidFill>
                </a:rPr>
                <a:t>head</a:t>
              </a:r>
              <a:r>
                <a:rPr lang="en-US" sz="3200" dirty="0"/>
                <a:t>&gt;</a:t>
              </a:r>
            </a:p>
            <a:p>
              <a:r>
                <a:rPr lang="en-US" sz="3200" dirty="0"/>
                <a:t>&lt;/</a:t>
              </a:r>
              <a:r>
                <a:rPr lang="en-US" sz="3200" dirty="0">
                  <a:solidFill>
                    <a:srgbClr val="FF66FF"/>
                  </a:solidFill>
                </a:rPr>
                <a:t>head</a:t>
              </a:r>
              <a:r>
                <a:rPr lang="en-US" sz="3200" dirty="0"/>
                <a:t>&gt;</a:t>
              </a:r>
            </a:p>
            <a:p>
              <a:endParaRPr lang="en-US" sz="3200" dirty="0"/>
            </a:p>
            <a:p>
              <a:endParaRPr lang="en-US" sz="3200" dirty="0"/>
            </a:p>
            <a:p>
              <a:r>
                <a:rPr lang="en-US" sz="3200" dirty="0"/>
                <a:t>&lt;/html&gt;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F17779-B697-E72E-1893-D4DD900066BB}"/>
                </a:ext>
              </a:extLst>
            </p:cNvPr>
            <p:cNvSpPr txBox="1"/>
            <p:nvPr/>
          </p:nvSpPr>
          <p:spPr>
            <a:xfrm>
              <a:off x="1095375" y="2491725"/>
              <a:ext cx="294322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Metadata and links related to the document.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It</a:t>
              </a:r>
              <a:r>
                <a:rPr lang="en-US" sz="2000" b="1" dirty="0"/>
                <a:t> </a:t>
              </a:r>
              <a:r>
                <a:rPr lang="en-US" sz="2000" dirty="0"/>
                <a:t>is not displayed directly on the webpage.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Provides critical information and resources that help define the page.</a:t>
              </a:r>
              <a:endParaRPr lang="en-US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5EDB02-3230-42C9-E357-415DAFFDD8A1}"/>
              </a:ext>
            </a:extLst>
          </p:cNvPr>
          <p:cNvSpPr txBox="1"/>
          <p:nvPr/>
        </p:nvSpPr>
        <p:spPr>
          <a:xfrm>
            <a:off x="2920482" y="629682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SEO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041C0B7B-8165-8A73-F15C-969C3E5F1A5B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1446248" y="5032057"/>
            <a:ext cx="1474235" cy="1449438"/>
          </a:xfrm>
          <a:prstGeom prst="curvedConnector3">
            <a:avLst>
              <a:gd name="adj1" fmla="val 162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75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2546</Words>
  <Application>Microsoft Office PowerPoint</Application>
  <PresentationFormat>Widescreen</PresentationFormat>
  <Paragraphs>617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Bahnschrift SemiBold Condensed</vt:lpstr>
      <vt:lpstr>Calibri</vt:lpstr>
      <vt:lpstr>Calibri Light</vt:lpstr>
      <vt:lpstr>Comic Sans MS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Krishnan</dc:creator>
  <cp:lastModifiedBy>Hari Krishnan</cp:lastModifiedBy>
  <cp:revision>27</cp:revision>
  <dcterms:created xsi:type="dcterms:W3CDTF">2025-01-16T17:12:36Z</dcterms:created>
  <dcterms:modified xsi:type="dcterms:W3CDTF">2025-01-20T10:10:20Z</dcterms:modified>
</cp:coreProperties>
</file>