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8" r:id="rId2"/>
    <p:sldId id="299" r:id="rId3"/>
    <p:sldId id="300" r:id="rId4"/>
    <p:sldId id="305" r:id="rId5"/>
    <p:sldId id="302" r:id="rId6"/>
    <p:sldId id="304" r:id="rId7"/>
    <p:sldId id="306" r:id="rId8"/>
    <p:sldId id="307" r:id="rId9"/>
    <p:sldId id="309" r:id="rId10"/>
    <p:sldId id="311" r:id="rId11"/>
    <p:sldId id="313" r:id="rId12"/>
    <p:sldId id="314" r:id="rId13"/>
    <p:sldId id="315" r:id="rId14"/>
    <p:sldId id="316" r:id="rId15"/>
    <p:sldId id="317" r:id="rId16"/>
    <p:sldId id="318" r:id="rId17"/>
    <p:sldId id="319" r:id="rId18"/>
    <p:sldId id="32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数据库页面设计" id="{8A5862F1-11CE-4DEB-846F-F7FE298B2726}">
          <p14:sldIdLst>
            <p14:sldId id="298"/>
          </p14:sldIdLst>
        </p14:section>
        <p14:section name="Homepage" id="{E9120A32-53EF-49C1-9029-7636CEABF2C3}">
          <p14:sldIdLst>
            <p14:sldId id="299"/>
          </p14:sldIdLst>
        </p14:section>
        <p14:section name="Browse" id="{FB034530-9E22-44C6-9522-37FED042E57F}">
          <p14:sldIdLst>
            <p14:sldId id="300"/>
            <p14:sldId id="305"/>
            <p14:sldId id="302"/>
            <p14:sldId id="304"/>
          </p14:sldIdLst>
        </p14:section>
        <p14:section name="Search" id="{D1BDE668-7376-4C80-B45E-82E60274AF06}">
          <p14:sldIdLst>
            <p14:sldId id="306"/>
            <p14:sldId id="307"/>
            <p14:sldId id="309"/>
            <p14:sldId id="311"/>
          </p14:sldIdLst>
        </p14:section>
        <p14:section name="Analysis" id="{F3A0B576-9DAB-474F-A6E7-340381962F8C}">
          <p14:sldIdLst>
            <p14:sldId id="313"/>
            <p14:sldId id="314"/>
            <p14:sldId id="315"/>
            <p14:sldId id="316"/>
            <p14:sldId id="317"/>
          </p14:sldIdLst>
        </p14:section>
        <p14:section name="Download" id="{CBD290B0-3941-49D4-8E16-0E2B43F30F91}">
          <p14:sldIdLst>
            <p14:sldId id="318"/>
          </p14:sldIdLst>
        </p14:section>
        <p14:section name="Documention" id="{5A02251E-705E-43D9-B462-D85CBE52781B}">
          <p14:sldIdLst>
            <p14:sldId id="319"/>
          </p14:sldIdLst>
        </p14:section>
        <p14:section name="Contact" id="{F44ADACB-A5C5-45AE-AFD2-F8C6EB841557}">
          <p14:sldIdLst>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8A3"/>
    <a:srgbClr val="FF0000"/>
    <a:srgbClr val="CC89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78" autoAdjust="0"/>
  </p:normalViewPr>
  <p:slideViewPr>
    <p:cSldViewPr snapToGrid="0">
      <p:cViewPr varScale="1">
        <p:scale>
          <a:sx n="79" d="100"/>
          <a:sy n="79" d="100"/>
        </p:scale>
        <p:origin x="3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FA0ED-D88C-4AD7-9337-0F9090775C6B}" type="datetimeFigureOut">
              <a:rPr lang="zh-CN" altLang="en-US" smtClean="0"/>
              <a:t>2022/6/30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B4F21-0ECA-4B76-85AD-0840A9893F33}" type="slidenum">
              <a:rPr lang="zh-CN" altLang="en-US" smtClean="0"/>
              <a:t>‹#›</a:t>
            </a:fld>
            <a:endParaRPr lang="zh-CN" altLang="en-US"/>
          </a:p>
        </p:txBody>
      </p:sp>
    </p:spTree>
    <p:extLst>
      <p:ext uri="{BB962C8B-B14F-4D97-AF65-F5344CB8AC3E}">
        <p14:creationId xmlns:p14="http://schemas.microsoft.com/office/powerpoint/2010/main" val="3557726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3F815-9D81-44EA-8991-B00C7207104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60B73B-CD61-49AB-B928-EE5DA452C4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E3CEC10-220A-44A6-AF76-A3C346C0EC2B}"/>
              </a:ext>
            </a:extLst>
          </p:cNvPr>
          <p:cNvSpPr>
            <a:spLocks noGrp="1"/>
          </p:cNvSpPr>
          <p:nvPr>
            <p:ph type="dt" sz="half" idx="10"/>
          </p:nvPr>
        </p:nvSpPr>
        <p:spPr/>
        <p:txBody>
          <a:bodyPr/>
          <a:lstStyle/>
          <a:p>
            <a:fld id="{47FFF936-750B-4F0A-A1FC-7BD23D3A529C}"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4374F2EE-18F0-4894-BF56-BBE81C80AC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5A23AB-A08B-4401-959A-27F4F90B277C}"/>
              </a:ext>
            </a:extLst>
          </p:cNvPr>
          <p:cNvSpPr>
            <a:spLocks noGrp="1"/>
          </p:cNvSpPr>
          <p:nvPr>
            <p:ph type="sldNum" sz="quarter" idx="12"/>
          </p:nvPr>
        </p:nvSpPr>
        <p:spPr/>
        <p:txBody>
          <a:bodyPr/>
          <a:lstStyle/>
          <a:p>
            <a:fld id="{5D6C9D08-9389-4587-AD06-831B05F149FC}" type="slidenum">
              <a:rPr lang="zh-CN" altLang="en-US" smtClean="0"/>
              <a:t>‹#›</a:t>
            </a:fld>
            <a:endParaRPr lang="zh-CN" altLang="en-US"/>
          </a:p>
        </p:txBody>
      </p:sp>
    </p:spTree>
    <p:extLst>
      <p:ext uri="{BB962C8B-B14F-4D97-AF65-F5344CB8AC3E}">
        <p14:creationId xmlns:p14="http://schemas.microsoft.com/office/powerpoint/2010/main" val="12968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B2372-D256-4CBA-B0B1-0F8C6E6EC2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F16D3C-55E7-4C7B-9E1A-2B07275793B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AE281BC-39C1-42A2-AC2F-E2AABDA48599}"/>
              </a:ext>
            </a:extLst>
          </p:cNvPr>
          <p:cNvSpPr>
            <a:spLocks noGrp="1"/>
          </p:cNvSpPr>
          <p:nvPr>
            <p:ph type="dt" sz="half" idx="10"/>
          </p:nvPr>
        </p:nvSpPr>
        <p:spPr/>
        <p:txBody>
          <a:bodyPr/>
          <a:lstStyle/>
          <a:p>
            <a:fld id="{47FFF936-750B-4F0A-A1FC-7BD23D3A529C}"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A253192A-09EE-4920-A1B1-ECDA77D5BF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15E7CE-1F4B-4F1B-A4DB-DF410C6E80B7}"/>
              </a:ext>
            </a:extLst>
          </p:cNvPr>
          <p:cNvSpPr>
            <a:spLocks noGrp="1"/>
          </p:cNvSpPr>
          <p:nvPr>
            <p:ph type="sldNum" sz="quarter" idx="12"/>
          </p:nvPr>
        </p:nvSpPr>
        <p:spPr/>
        <p:txBody>
          <a:bodyPr/>
          <a:lstStyle/>
          <a:p>
            <a:fld id="{5D6C9D08-9389-4587-AD06-831B05F149FC}" type="slidenum">
              <a:rPr lang="zh-CN" altLang="en-US" smtClean="0"/>
              <a:t>‹#›</a:t>
            </a:fld>
            <a:endParaRPr lang="zh-CN" altLang="en-US"/>
          </a:p>
        </p:txBody>
      </p:sp>
    </p:spTree>
    <p:extLst>
      <p:ext uri="{BB962C8B-B14F-4D97-AF65-F5344CB8AC3E}">
        <p14:creationId xmlns:p14="http://schemas.microsoft.com/office/powerpoint/2010/main" val="180514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80E773-1A10-477F-BB07-286C907E70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733D86-0DB4-4A8E-97D5-A753DE9FA66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665B701-9229-429F-9E4B-AF6FE890EEAB}"/>
              </a:ext>
            </a:extLst>
          </p:cNvPr>
          <p:cNvSpPr>
            <a:spLocks noGrp="1"/>
          </p:cNvSpPr>
          <p:nvPr>
            <p:ph type="dt" sz="half" idx="10"/>
          </p:nvPr>
        </p:nvSpPr>
        <p:spPr/>
        <p:txBody>
          <a:bodyPr/>
          <a:lstStyle/>
          <a:p>
            <a:fld id="{47FFF936-750B-4F0A-A1FC-7BD23D3A529C}"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F22214B0-71C7-4821-9917-E1C5C7321C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6828BF-D022-4830-AEC9-1D29DD27A099}"/>
              </a:ext>
            </a:extLst>
          </p:cNvPr>
          <p:cNvSpPr>
            <a:spLocks noGrp="1"/>
          </p:cNvSpPr>
          <p:nvPr>
            <p:ph type="sldNum" sz="quarter" idx="12"/>
          </p:nvPr>
        </p:nvSpPr>
        <p:spPr/>
        <p:txBody>
          <a:bodyPr/>
          <a:lstStyle/>
          <a:p>
            <a:fld id="{5D6C9D08-9389-4587-AD06-831B05F149FC}" type="slidenum">
              <a:rPr lang="zh-CN" altLang="en-US" smtClean="0"/>
              <a:t>‹#›</a:t>
            </a:fld>
            <a:endParaRPr lang="zh-CN" altLang="en-US"/>
          </a:p>
        </p:txBody>
      </p:sp>
    </p:spTree>
    <p:extLst>
      <p:ext uri="{BB962C8B-B14F-4D97-AF65-F5344CB8AC3E}">
        <p14:creationId xmlns:p14="http://schemas.microsoft.com/office/powerpoint/2010/main" val="3885936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53662-6BBB-454B-BCCD-72D1243C8D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68D320-2CCA-471C-8713-D79FF94D35A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09BE2D-D0C7-423A-BF12-31917C0CE743}"/>
              </a:ext>
            </a:extLst>
          </p:cNvPr>
          <p:cNvSpPr>
            <a:spLocks noGrp="1"/>
          </p:cNvSpPr>
          <p:nvPr>
            <p:ph type="dt" sz="half" idx="10"/>
          </p:nvPr>
        </p:nvSpPr>
        <p:spPr/>
        <p:txBody>
          <a:bodyPr/>
          <a:lstStyle/>
          <a:p>
            <a:fld id="{47FFF936-750B-4F0A-A1FC-7BD23D3A529C}"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ED58289E-7283-4A26-8CF3-E3464B7FC3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EBB24C-B259-4B30-9591-4464E1EF614B}"/>
              </a:ext>
            </a:extLst>
          </p:cNvPr>
          <p:cNvSpPr>
            <a:spLocks noGrp="1"/>
          </p:cNvSpPr>
          <p:nvPr>
            <p:ph type="sldNum" sz="quarter" idx="12"/>
          </p:nvPr>
        </p:nvSpPr>
        <p:spPr/>
        <p:txBody>
          <a:bodyPr/>
          <a:lstStyle/>
          <a:p>
            <a:fld id="{5D6C9D08-9389-4587-AD06-831B05F149FC}" type="slidenum">
              <a:rPr lang="zh-CN" altLang="en-US" smtClean="0"/>
              <a:t>‹#›</a:t>
            </a:fld>
            <a:endParaRPr lang="zh-CN" altLang="en-US"/>
          </a:p>
        </p:txBody>
      </p:sp>
    </p:spTree>
    <p:extLst>
      <p:ext uri="{BB962C8B-B14F-4D97-AF65-F5344CB8AC3E}">
        <p14:creationId xmlns:p14="http://schemas.microsoft.com/office/powerpoint/2010/main" val="334490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FB5BD-EF38-49D2-91E5-7B306AA747D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6D1176A-F241-42D8-B312-EC86F42749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B06F54D-5E21-4F6E-A7E4-C164C14A35B6}"/>
              </a:ext>
            </a:extLst>
          </p:cNvPr>
          <p:cNvSpPr>
            <a:spLocks noGrp="1"/>
          </p:cNvSpPr>
          <p:nvPr>
            <p:ph type="dt" sz="half" idx="10"/>
          </p:nvPr>
        </p:nvSpPr>
        <p:spPr/>
        <p:txBody>
          <a:bodyPr/>
          <a:lstStyle/>
          <a:p>
            <a:fld id="{47FFF936-750B-4F0A-A1FC-7BD23D3A529C}"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9EF6305C-C4A2-4BE1-9110-822333FFC6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98D9FA-73D0-4B1F-B754-88391F7F7FF9}"/>
              </a:ext>
            </a:extLst>
          </p:cNvPr>
          <p:cNvSpPr>
            <a:spLocks noGrp="1"/>
          </p:cNvSpPr>
          <p:nvPr>
            <p:ph type="sldNum" sz="quarter" idx="12"/>
          </p:nvPr>
        </p:nvSpPr>
        <p:spPr/>
        <p:txBody>
          <a:bodyPr/>
          <a:lstStyle/>
          <a:p>
            <a:fld id="{5D6C9D08-9389-4587-AD06-831B05F149FC}" type="slidenum">
              <a:rPr lang="zh-CN" altLang="en-US" smtClean="0"/>
              <a:t>‹#›</a:t>
            </a:fld>
            <a:endParaRPr lang="zh-CN" altLang="en-US"/>
          </a:p>
        </p:txBody>
      </p:sp>
    </p:spTree>
    <p:extLst>
      <p:ext uri="{BB962C8B-B14F-4D97-AF65-F5344CB8AC3E}">
        <p14:creationId xmlns:p14="http://schemas.microsoft.com/office/powerpoint/2010/main" val="216217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9515E-01A4-4989-A76B-08097B78C8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543F9C-2D40-4554-A89B-E6681E7E9FB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D517071-4774-4459-B6A4-881D3B39262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AAD6632-4543-4DD8-8897-60EAF779F4AF}"/>
              </a:ext>
            </a:extLst>
          </p:cNvPr>
          <p:cNvSpPr>
            <a:spLocks noGrp="1"/>
          </p:cNvSpPr>
          <p:nvPr>
            <p:ph type="dt" sz="half" idx="10"/>
          </p:nvPr>
        </p:nvSpPr>
        <p:spPr/>
        <p:txBody>
          <a:bodyPr/>
          <a:lstStyle/>
          <a:p>
            <a:fld id="{47FFF936-750B-4F0A-A1FC-7BD23D3A529C}" type="datetimeFigureOut">
              <a:rPr lang="zh-CN" altLang="en-US" smtClean="0"/>
              <a:t>2022/6/30</a:t>
            </a:fld>
            <a:endParaRPr lang="zh-CN" altLang="en-US"/>
          </a:p>
        </p:txBody>
      </p:sp>
      <p:sp>
        <p:nvSpPr>
          <p:cNvPr id="6" name="页脚占位符 5">
            <a:extLst>
              <a:ext uri="{FF2B5EF4-FFF2-40B4-BE49-F238E27FC236}">
                <a16:creationId xmlns:a16="http://schemas.microsoft.com/office/drawing/2014/main" id="{728216CC-F5C9-4DF7-A78A-420DE60DD7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5D711C-7348-46BB-9753-1DC6252F72AF}"/>
              </a:ext>
            </a:extLst>
          </p:cNvPr>
          <p:cNvSpPr>
            <a:spLocks noGrp="1"/>
          </p:cNvSpPr>
          <p:nvPr>
            <p:ph type="sldNum" sz="quarter" idx="12"/>
          </p:nvPr>
        </p:nvSpPr>
        <p:spPr/>
        <p:txBody>
          <a:bodyPr/>
          <a:lstStyle/>
          <a:p>
            <a:fld id="{5D6C9D08-9389-4587-AD06-831B05F149FC}" type="slidenum">
              <a:rPr lang="zh-CN" altLang="en-US" smtClean="0"/>
              <a:t>‹#›</a:t>
            </a:fld>
            <a:endParaRPr lang="zh-CN" altLang="en-US"/>
          </a:p>
        </p:txBody>
      </p:sp>
    </p:spTree>
    <p:extLst>
      <p:ext uri="{BB962C8B-B14F-4D97-AF65-F5344CB8AC3E}">
        <p14:creationId xmlns:p14="http://schemas.microsoft.com/office/powerpoint/2010/main" val="35274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87C18-54B7-4ED3-AE6B-F5BDD12F50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0C433A-2C91-4A69-A20F-01B6E910A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CA3D3F0-2551-4EA8-8C36-227CE0A3EB0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DD28156-67D9-48A9-BA1A-5F001FA9C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6E7ADD6-2E6A-45C5-99C4-48870CE08C7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FA25A1C-D34D-4AF2-89A4-BD4890B92B60}"/>
              </a:ext>
            </a:extLst>
          </p:cNvPr>
          <p:cNvSpPr>
            <a:spLocks noGrp="1"/>
          </p:cNvSpPr>
          <p:nvPr>
            <p:ph type="dt" sz="half" idx="10"/>
          </p:nvPr>
        </p:nvSpPr>
        <p:spPr/>
        <p:txBody>
          <a:bodyPr/>
          <a:lstStyle/>
          <a:p>
            <a:fld id="{47FFF936-750B-4F0A-A1FC-7BD23D3A529C}" type="datetimeFigureOut">
              <a:rPr lang="zh-CN" altLang="en-US" smtClean="0"/>
              <a:t>2022/6/30</a:t>
            </a:fld>
            <a:endParaRPr lang="zh-CN" altLang="en-US"/>
          </a:p>
        </p:txBody>
      </p:sp>
      <p:sp>
        <p:nvSpPr>
          <p:cNvPr id="8" name="页脚占位符 7">
            <a:extLst>
              <a:ext uri="{FF2B5EF4-FFF2-40B4-BE49-F238E27FC236}">
                <a16:creationId xmlns:a16="http://schemas.microsoft.com/office/drawing/2014/main" id="{5002CE6F-2A7D-4EA9-A1ED-DFAA7E5C7F6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50B5F7C-30F7-4C1E-88C6-014E0F96743D}"/>
              </a:ext>
            </a:extLst>
          </p:cNvPr>
          <p:cNvSpPr>
            <a:spLocks noGrp="1"/>
          </p:cNvSpPr>
          <p:nvPr>
            <p:ph type="sldNum" sz="quarter" idx="12"/>
          </p:nvPr>
        </p:nvSpPr>
        <p:spPr/>
        <p:txBody>
          <a:bodyPr/>
          <a:lstStyle/>
          <a:p>
            <a:fld id="{5D6C9D08-9389-4587-AD06-831B05F149FC}" type="slidenum">
              <a:rPr lang="zh-CN" altLang="en-US" smtClean="0"/>
              <a:t>‹#›</a:t>
            </a:fld>
            <a:endParaRPr lang="zh-CN" altLang="en-US"/>
          </a:p>
        </p:txBody>
      </p:sp>
    </p:spTree>
    <p:extLst>
      <p:ext uri="{BB962C8B-B14F-4D97-AF65-F5344CB8AC3E}">
        <p14:creationId xmlns:p14="http://schemas.microsoft.com/office/powerpoint/2010/main" val="3695374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2703D-6C21-43B0-B7D3-03142CE9EB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4D6A80-0083-4926-A813-B7CD7BC9D14D}"/>
              </a:ext>
            </a:extLst>
          </p:cNvPr>
          <p:cNvSpPr>
            <a:spLocks noGrp="1"/>
          </p:cNvSpPr>
          <p:nvPr>
            <p:ph type="dt" sz="half" idx="10"/>
          </p:nvPr>
        </p:nvSpPr>
        <p:spPr/>
        <p:txBody>
          <a:bodyPr/>
          <a:lstStyle/>
          <a:p>
            <a:fld id="{47FFF936-750B-4F0A-A1FC-7BD23D3A529C}" type="datetimeFigureOut">
              <a:rPr lang="zh-CN" altLang="en-US" smtClean="0"/>
              <a:t>2022/6/30</a:t>
            </a:fld>
            <a:endParaRPr lang="zh-CN" altLang="en-US"/>
          </a:p>
        </p:txBody>
      </p:sp>
      <p:sp>
        <p:nvSpPr>
          <p:cNvPr id="4" name="页脚占位符 3">
            <a:extLst>
              <a:ext uri="{FF2B5EF4-FFF2-40B4-BE49-F238E27FC236}">
                <a16:creationId xmlns:a16="http://schemas.microsoft.com/office/drawing/2014/main" id="{DEB93CB2-681A-4EAF-8A41-2720B15386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2C88B2-B13F-482F-A59C-4C214AD67047}"/>
              </a:ext>
            </a:extLst>
          </p:cNvPr>
          <p:cNvSpPr>
            <a:spLocks noGrp="1"/>
          </p:cNvSpPr>
          <p:nvPr>
            <p:ph type="sldNum" sz="quarter" idx="12"/>
          </p:nvPr>
        </p:nvSpPr>
        <p:spPr/>
        <p:txBody>
          <a:bodyPr/>
          <a:lstStyle/>
          <a:p>
            <a:fld id="{5D6C9D08-9389-4587-AD06-831B05F149FC}" type="slidenum">
              <a:rPr lang="zh-CN" altLang="en-US" smtClean="0"/>
              <a:t>‹#›</a:t>
            </a:fld>
            <a:endParaRPr lang="zh-CN" altLang="en-US"/>
          </a:p>
        </p:txBody>
      </p:sp>
    </p:spTree>
    <p:extLst>
      <p:ext uri="{BB962C8B-B14F-4D97-AF65-F5344CB8AC3E}">
        <p14:creationId xmlns:p14="http://schemas.microsoft.com/office/powerpoint/2010/main" val="267538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89B405-E186-43A6-99A9-01EAE7FAFC76}"/>
              </a:ext>
            </a:extLst>
          </p:cNvPr>
          <p:cNvSpPr>
            <a:spLocks noGrp="1"/>
          </p:cNvSpPr>
          <p:nvPr>
            <p:ph type="dt" sz="half" idx="10"/>
          </p:nvPr>
        </p:nvSpPr>
        <p:spPr/>
        <p:txBody>
          <a:bodyPr/>
          <a:lstStyle/>
          <a:p>
            <a:fld id="{47FFF936-750B-4F0A-A1FC-7BD23D3A529C}" type="datetimeFigureOut">
              <a:rPr lang="zh-CN" altLang="en-US" smtClean="0"/>
              <a:t>2022/6/30</a:t>
            </a:fld>
            <a:endParaRPr lang="zh-CN" altLang="en-US"/>
          </a:p>
        </p:txBody>
      </p:sp>
      <p:sp>
        <p:nvSpPr>
          <p:cNvPr id="3" name="页脚占位符 2">
            <a:extLst>
              <a:ext uri="{FF2B5EF4-FFF2-40B4-BE49-F238E27FC236}">
                <a16:creationId xmlns:a16="http://schemas.microsoft.com/office/drawing/2014/main" id="{92CB93D8-A07B-4CE5-8734-8965AA01C9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E86962A-FC18-4DE2-B155-7C6ED63BD078}"/>
              </a:ext>
            </a:extLst>
          </p:cNvPr>
          <p:cNvSpPr>
            <a:spLocks noGrp="1"/>
          </p:cNvSpPr>
          <p:nvPr>
            <p:ph type="sldNum" sz="quarter" idx="12"/>
          </p:nvPr>
        </p:nvSpPr>
        <p:spPr/>
        <p:txBody>
          <a:bodyPr/>
          <a:lstStyle/>
          <a:p>
            <a:fld id="{5D6C9D08-9389-4587-AD06-831B05F149FC}" type="slidenum">
              <a:rPr lang="zh-CN" altLang="en-US" smtClean="0"/>
              <a:t>‹#›</a:t>
            </a:fld>
            <a:endParaRPr lang="zh-CN" altLang="en-US"/>
          </a:p>
        </p:txBody>
      </p:sp>
    </p:spTree>
    <p:extLst>
      <p:ext uri="{BB962C8B-B14F-4D97-AF65-F5344CB8AC3E}">
        <p14:creationId xmlns:p14="http://schemas.microsoft.com/office/powerpoint/2010/main" val="3626851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F8103-97E4-44CF-B556-61C7EF8EC1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EE7A6AB-F039-4BA5-9D1B-E1443965A6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BA85BEE-2B14-404F-BF86-4E63EA655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6E0F0C8-AA32-496B-9872-9F9A82BC9DB9}"/>
              </a:ext>
            </a:extLst>
          </p:cNvPr>
          <p:cNvSpPr>
            <a:spLocks noGrp="1"/>
          </p:cNvSpPr>
          <p:nvPr>
            <p:ph type="dt" sz="half" idx="10"/>
          </p:nvPr>
        </p:nvSpPr>
        <p:spPr/>
        <p:txBody>
          <a:bodyPr/>
          <a:lstStyle/>
          <a:p>
            <a:fld id="{47FFF936-750B-4F0A-A1FC-7BD23D3A529C}" type="datetimeFigureOut">
              <a:rPr lang="zh-CN" altLang="en-US" smtClean="0"/>
              <a:t>2022/6/30</a:t>
            </a:fld>
            <a:endParaRPr lang="zh-CN" altLang="en-US"/>
          </a:p>
        </p:txBody>
      </p:sp>
      <p:sp>
        <p:nvSpPr>
          <p:cNvPr id="6" name="页脚占位符 5">
            <a:extLst>
              <a:ext uri="{FF2B5EF4-FFF2-40B4-BE49-F238E27FC236}">
                <a16:creationId xmlns:a16="http://schemas.microsoft.com/office/drawing/2014/main" id="{66ABC43F-1377-4CE2-A5AA-CAE2B38A04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1388D4-5A99-479E-B017-E686C27A3DDD}"/>
              </a:ext>
            </a:extLst>
          </p:cNvPr>
          <p:cNvSpPr>
            <a:spLocks noGrp="1"/>
          </p:cNvSpPr>
          <p:nvPr>
            <p:ph type="sldNum" sz="quarter" idx="12"/>
          </p:nvPr>
        </p:nvSpPr>
        <p:spPr/>
        <p:txBody>
          <a:bodyPr/>
          <a:lstStyle/>
          <a:p>
            <a:fld id="{5D6C9D08-9389-4587-AD06-831B05F149FC}" type="slidenum">
              <a:rPr lang="zh-CN" altLang="en-US" smtClean="0"/>
              <a:t>‹#›</a:t>
            </a:fld>
            <a:endParaRPr lang="zh-CN" altLang="en-US"/>
          </a:p>
        </p:txBody>
      </p:sp>
    </p:spTree>
    <p:extLst>
      <p:ext uri="{BB962C8B-B14F-4D97-AF65-F5344CB8AC3E}">
        <p14:creationId xmlns:p14="http://schemas.microsoft.com/office/powerpoint/2010/main" val="211075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A98081-4E95-473B-A67B-550AFFE034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ECCE9FF-9BD5-4298-984F-3A337A9CA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A768ECC-3350-44F8-AF5D-7065011CF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25AD6A7-468F-4550-AB93-1DA14DD6679E}"/>
              </a:ext>
            </a:extLst>
          </p:cNvPr>
          <p:cNvSpPr>
            <a:spLocks noGrp="1"/>
          </p:cNvSpPr>
          <p:nvPr>
            <p:ph type="dt" sz="half" idx="10"/>
          </p:nvPr>
        </p:nvSpPr>
        <p:spPr/>
        <p:txBody>
          <a:bodyPr/>
          <a:lstStyle/>
          <a:p>
            <a:fld id="{47FFF936-750B-4F0A-A1FC-7BD23D3A529C}" type="datetimeFigureOut">
              <a:rPr lang="zh-CN" altLang="en-US" smtClean="0"/>
              <a:t>2022/6/30</a:t>
            </a:fld>
            <a:endParaRPr lang="zh-CN" altLang="en-US"/>
          </a:p>
        </p:txBody>
      </p:sp>
      <p:sp>
        <p:nvSpPr>
          <p:cNvPr id="6" name="页脚占位符 5">
            <a:extLst>
              <a:ext uri="{FF2B5EF4-FFF2-40B4-BE49-F238E27FC236}">
                <a16:creationId xmlns:a16="http://schemas.microsoft.com/office/drawing/2014/main" id="{DD81094E-1B7B-4BD0-8E0B-08A4A7007E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9AB273-AC06-41B3-B2E9-97ED1DEC6596}"/>
              </a:ext>
            </a:extLst>
          </p:cNvPr>
          <p:cNvSpPr>
            <a:spLocks noGrp="1"/>
          </p:cNvSpPr>
          <p:nvPr>
            <p:ph type="sldNum" sz="quarter" idx="12"/>
          </p:nvPr>
        </p:nvSpPr>
        <p:spPr/>
        <p:txBody>
          <a:bodyPr/>
          <a:lstStyle/>
          <a:p>
            <a:fld id="{5D6C9D08-9389-4587-AD06-831B05F149FC}" type="slidenum">
              <a:rPr lang="zh-CN" altLang="en-US" smtClean="0"/>
              <a:t>‹#›</a:t>
            </a:fld>
            <a:endParaRPr lang="zh-CN" altLang="en-US"/>
          </a:p>
        </p:txBody>
      </p:sp>
    </p:spTree>
    <p:extLst>
      <p:ext uri="{BB962C8B-B14F-4D97-AF65-F5344CB8AC3E}">
        <p14:creationId xmlns:p14="http://schemas.microsoft.com/office/powerpoint/2010/main" val="6916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0BE7CA-15E3-4A6E-9FB1-96BEE3D72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407C632-EA11-4A78-9439-42F0CF9C3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4E0F84-90BE-4B9C-9077-805B840CA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FF936-750B-4F0A-A1FC-7BD23D3A529C}"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846E00A4-27FD-4657-A075-37B4EE24A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479567C-0FC3-4262-93DF-7921F7EE97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C9D08-9389-4587-AD06-831B05F149FC}" type="slidenum">
              <a:rPr lang="zh-CN" altLang="en-US" smtClean="0"/>
              <a:t>‹#›</a:t>
            </a:fld>
            <a:endParaRPr lang="zh-CN" altLang="en-US"/>
          </a:p>
        </p:txBody>
      </p:sp>
    </p:spTree>
    <p:extLst>
      <p:ext uri="{BB962C8B-B14F-4D97-AF65-F5344CB8AC3E}">
        <p14:creationId xmlns:p14="http://schemas.microsoft.com/office/powerpoint/2010/main" val="280902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cole-trapnell-lab.github.io/monocle-release/"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E3DC6-6AB2-4536-BDF9-33E0FFE79ED3}"/>
              </a:ext>
            </a:extLst>
          </p:cNvPr>
          <p:cNvSpPr>
            <a:spLocks noGrp="1"/>
          </p:cNvSpPr>
          <p:nvPr>
            <p:ph type="title"/>
          </p:nvPr>
        </p:nvSpPr>
        <p:spPr>
          <a:xfrm>
            <a:off x="2981325" y="1584325"/>
            <a:ext cx="6229350" cy="1425575"/>
          </a:xfrm>
        </p:spPr>
        <p:txBody>
          <a:bodyPr>
            <a:normAutofit/>
          </a:bodyPr>
          <a:lstStyle/>
          <a:p>
            <a:pPr algn="ctr"/>
            <a:r>
              <a:rPr lang="zh-CN" altLang="en-US" u="sng" dirty="0">
                <a:latin typeface="黑体" panose="02010609060101010101" pitchFamily="49" charset="-122"/>
                <a:ea typeface="黑体" panose="02010609060101010101" pitchFamily="49" charset="-122"/>
              </a:rPr>
              <a:t>数据库文本文字</a:t>
            </a:r>
          </a:p>
        </p:txBody>
      </p:sp>
      <p:sp>
        <p:nvSpPr>
          <p:cNvPr id="3" name="内容占位符 2">
            <a:extLst>
              <a:ext uri="{FF2B5EF4-FFF2-40B4-BE49-F238E27FC236}">
                <a16:creationId xmlns:a16="http://schemas.microsoft.com/office/drawing/2014/main" id="{51339584-1F80-44FA-AFCC-8F983F724258}"/>
              </a:ext>
            </a:extLst>
          </p:cNvPr>
          <p:cNvSpPr>
            <a:spLocks noGrp="1"/>
          </p:cNvSpPr>
          <p:nvPr>
            <p:ph idx="1"/>
          </p:nvPr>
        </p:nvSpPr>
        <p:spPr>
          <a:xfrm>
            <a:off x="4705350" y="3429000"/>
            <a:ext cx="2425700" cy="574675"/>
          </a:xfrm>
        </p:spPr>
        <p:txBody>
          <a:bodyPr/>
          <a:lstStyle/>
          <a:p>
            <a:r>
              <a:rPr lang="en-US" altLang="zh-CN" dirty="0"/>
              <a:t>2022. 06. 29</a:t>
            </a:r>
            <a:endParaRPr lang="zh-CN" altLang="en-US" dirty="0"/>
          </a:p>
        </p:txBody>
      </p:sp>
    </p:spTree>
    <p:extLst>
      <p:ext uri="{BB962C8B-B14F-4D97-AF65-F5344CB8AC3E}">
        <p14:creationId xmlns:p14="http://schemas.microsoft.com/office/powerpoint/2010/main" val="1291889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548C91D-F241-4FE4-9AEB-C87218962CF3}"/>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P9</a:t>
            </a:r>
            <a:endParaRPr lang="zh-CN" altLang="en-US" sz="3600" b="1"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EA921F80-63A9-4CF2-A06E-C2F78B17388D}"/>
              </a:ext>
            </a:extLst>
          </p:cNvPr>
          <p:cNvSpPr/>
          <p:nvPr/>
        </p:nvSpPr>
        <p:spPr>
          <a:xfrm>
            <a:off x="-12352" y="0"/>
            <a:ext cx="4050951" cy="51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Search </a:t>
            </a:r>
            <a:r>
              <a:rPr lang="en-US" altLang="zh-CN" sz="3600" b="1" dirty="0">
                <a:latin typeface="Times New Roman" panose="02020603050405020304" pitchFamily="18" charset="0"/>
                <a:cs typeface="Times New Roman" panose="02020603050405020304" pitchFamily="18" charset="0"/>
                <a:sym typeface="Wingdings" panose="05000000000000000000" pitchFamily="2" charset="2"/>
              </a:rPr>
              <a:t> Project</a:t>
            </a:r>
            <a:endParaRPr lang="zh-CN" altLang="en-US" sz="36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B0355FBA-DE0C-45A3-9DED-6D62A4FAC1DF}"/>
              </a:ext>
            </a:extLst>
          </p:cNvPr>
          <p:cNvPicPr>
            <a:picLocks noChangeAspect="1"/>
          </p:cNvPicPr>
          <p:nvPr/>
        </p:nvPicPr>
        <p:blipFill rotWithShape="1">
          <a:blip r:embed="rId2"/>
          <a:srcRect l="17656" t="16462" b="70259"/>
          <a:stretch/>
        </p:blipFill>
        <p:spPr>
          <a:xfrm>
            <a:off x="495300" y="1287393"/>
            <a:ext cx="10039350" cy="638175"/>
          </a:xfrm>
          <a:prstGeom prst="rect">
            <a:avLst/>
          </a:prstGeom>
        </p:spPr>
      </p:pic>
      <p:sp>
        <p:nvSpPr>
          <p:cNvPr id="10" name="矩形 9">
            <a:extLst>
              <a:ext uri="{FF2B5EF4-FFF2-40B4-BE49-F238E27FC236}">
                <a16:creationId xmlns:a16="http://schemas.microsoft.com/office/drawing/2014/main" id="{1ECE630C-686B-4376-BACB-12305E39853C}"/>
              </a:ext>
            </a:extLst>
          </p:cNvPr>
          <p:cNvSpPr/>
          <p:nvPr/>
        </p:nvSpPr>
        <p:spPr>
          <a:xfrm>
            <a:off x="8596266" y="2068184"/>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P2</a:t>
            </a:r>
            <a:endParaRPr lang="zh-CN" altLang="en-US" sz="3600" b="1"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46084ED-1539-4082-9EBD-6A7F09F24B86}"/>
              </a:ext>
            </a:extLst>
          </p:cNvPr>
          <p:cNvSpPr/>
          <p:nvPr/>
        </p:nvSpPr>
        <p:spPr>
          <a:xfrm>
            <a:off x="3841578" y="1796839"/>
            <a:ext cx="425116" cy="369332"/>
          </a:xfrm>
          <a:prstGeom prst="rect">
            <a:avLst/>
          </a:prstGeom>
        </p:spPr>
        <p:txBody>
          <a:bodyPr wrap="none">
            <a:spAutoFit/>
          </a:bodyPr>
          <a:lstStyle/>
          <a:p>
            <a:r>
              <a:rPr lang="en-US" altLang="zh-CN" dirty="0">
                <a:highlight>
                  <a:srgbClr val="FFFF00"/>
                </a:highlight>
              </a:rPr>
              <a:t>S2</a:t>
            </a:r>
            <a:endParaRPr lang="zh-CN" altLang="en-US" dirty="0"/>
          </a:p>
        </p:txBody>
      </p:sp>
      <p:sp>
        <p:nvSpPr>
          <p:cNvPr id="12" name="矩形 11">
            <a:extLst>
              <a:ext uri="{FF2B5EF4-FFF2-40B4-BE49-F238E27FC236}">
                <a16:creationId xmlns:a16="http://schemas.microsoft.com/office/drawing/2014/main" id="{7ED3362D-C830-4949-9E7C-05EC7E390F8F}"/>
              </a:ext>
            </a:extLst>
          </p:cNvPr>
          <p:cNvSpPr/>
          <p:nvPr/>
        </p:nvSpPr>
        <p:spPr>
          <a:xfrm>
            <a:off x="4473742" y="1821723"/>
            <a:ext cx="425116" cy="369332"/>
          </a:xfrm>
          <a:prstGeom prst="rect">
            <a:avLst/>
          </a:prstGeom>
        </p:spPr>
        <p:txBody>
          <a:bodyPr wrap="none">
            <a:spAutoFit/>
          </a:bodyPr>
          <a:lstStyle/>
          <a:p>
            <a:r>
              <a:rPr lang="en-US" altLang="zh-CN" dirty="0">
                <a:highlight>
                  <a:srgbClr val="FFFF00"/>
                </a:highlight>
              </a:rPr>
              <a:t>S3</a:t>
            </a:r>
            <a:endParaRPr lang="zh-CN" altLang="en-US" dirty="0"/>
          </a:p>
        </p:txBody>
      </p:sp>
      <p:sp>
        <p:nvSpPr>
          <p:cNvPr id="13" name="矩形 12">
            <a:extLst>
              <a:ext uri="{FF2B5EF4-FFF2-40B4-BE49-F238E27FC236}">
                <a16:creationId xmlns:a16="http://schemas.microsoft.com/office/drawing/2014/main" id="{6CB8381E-0C94-4232-B475-8575C93703DC}"/>
              </a:ext>
            </a:extLst>
          </p:cNvPr>
          <p:cNvSpPr/>
          <p:nvPr/>
        </p:nvSpPr>
        <p:spPr>
          <a:xfrm>
            <a:off x="297247" y="573535"/>
            <a:ext cx="4303075" cy="369332"/>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Search results for the input project:</a:t>
            </a: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BD16947E-60DF-46BF-8149-03AF18C3CC30}"/>
              </a:ext>
            </a:extLst>
          </p:cNvPr>
          <p:cNvSpPr/>
          <p:nvPr/>
        </p:nvSpPr>
        <p:spPr>
          <a:xfrm>
            <a:off x="4644497" y="561132"/>
            <a:ext cx="1818126" cy="369332"/>
          </a:xfrm>
          <a:prstGeom prst="rect">
            <a:avLst/>
          </a:prstGeom>
          <a:solidFill>
            <a:srgbClr val="FFFF00"/>
          </a:solidFill>
        </p:spPr>
        <p:txBody>
          <a:bodyPr wrap="none">
            <a:spAutoFit/>
          </a:bodyPr>
          <a:lstStyle/>
          <a:p>
            <a:r>
              <a:rPr lang="en-US" altLang="zh-CN" dirty="0"/>
              <a:t>P6</a:t>
            </a:r>
            <a:r>
              <a:rPr lang="zh-CN" altLang="en-US" dirty="0"/>
              <a:t>页输入的结果</a:t>
            </a:r>
          </a:p>
        </p:txBody>
      </p:sp>
    </p:spTree>
    <p:extLst>
      <p:ext uri="{BB962C8B-B14F-4D97-AF65-F5344CB8AC3E}">
        <p14:creationId xmlns:p14="http://schemas.microsoft.com/office/powerpoint/2010/main" val="36828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796B83A-AA4F-48F7-9DEE-74E0701E1C60}"/>
              </a:ext>
            </a:extLst>
          </p:cNvPr>
          <p:cNvPicPr>
            <a:picLocks noChangeAspect="1"/>
          </p:cNvPicPr>
          <p:nvPr/>
        </p:nvPicPr>
        <p:blipFill>
          <a:blip r:embed="rId2"/>
          <a:stretch>
            <a:fillRect/>
          </a:stretch>
        </p:blipFill>
        <p:spPr>
          <a:xfrm>
            <a:off x="377371" y="1171639"/>
            <a:ext cx="10972800" cy="623990"/>
          </a:xfrm>
          <a:prstGeom prst="rect">
            <a:avLst/>
          </a:prstGeom>
        </p:spPr>
      </p:pic>
      <p:sp>
        <p:nvSpPr>
          <p:cNvPr id="8" name="文本框 7">
            <a:extLst>
              <a:ext uri="{FF2B5EF4-FFF2-40B4-BE49-F238E27FC236}">
                <a16:creationId xmlns:a16="http://schemas.microsoft.com/office/drawing/2014/main" id="{02105A6E-6445-4AA7-9832-7130224F6729}"/>
              </a:ext>
            </a:extLst>
          </p:cNvPr>
          <p:cNvSpPr txBox="1"/>
          <p:nvPr/>
        </p:nvSpPr>
        <p:spPr>
          <a:xfrm>
            <a:off x="3258456" y="473467"/>
            <a:ext cx="7563259" cy="400110"/>
          </a:xfrm>
          <a:prstGeom prst="rect">
            <a:avLst/>
          </a:prstGeom>
          <a:noFill/>
        </p:spPr>
        <p:txBody>
          <a:bodyPr wrap="square" rtlCol="0">
            <a:spAutoFit/>
          </a:bodyPr>
          <a:lstStyle/>
          <a:p>
            <a:r>
              <a:rPr lang="en-US" altLang="zh-CN" sz="2000" b="1" u="sng" dirty="0">
                <a:solidFill>
                  <a:srgbClr val="C00000"/>
                </a:solidFill>
                <a:latin typeface="Arial" panose="020B0604020202020204" pitchFamily="34" charset="0"/>
                <a:cs typeface="Arial" panose="020B0604020202020204" pitchFamily="34" charset="0"/>
              </a:rPr>
              <a:t>Brief introduction to the analysis modules in </a:t>
            </a:r>
            <a:r>
              <a:rPr lang="en-US" altLang="zh-CN" sz="2000" b="1" u="sng" dirty="0" err="1">
                <a:solidFill>
                  <a:srgbClr val="C00000"/>
                </a:solidFill>
                <a:latin typeface="Arial" panose="020B0604020202020204" pitchFamily="34" charset="0"/>
                <a:cs typeface="Arial" panose="020B0604020202020204" pitchFamily="34" charset="0"/>
              </a:rPr>
              <a:t>PreAtlas</a:t>
            </a:r>
            <a:endParaRPr lang="zh-CN" altLang="en-US" sz="2000" b="1" u="sng" dirty="0">
              <a:solidFill>
                <a:srgbClr val="C00000"/>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6ACB9826-98EC-42DB-8B26-F2EA90F0CCE1}"/>
              </a:ext>
            </a:extLst>
          </p:cNvPr>
          <p:cNvSpPr/>
          <p:nvPr/>
        </p:nvSpPr>
        <p:spPr>
          <a:xfrm>
            <a:off x="4412138" y="4020468"/>
            <a:ext cx="2686264" cy="369332"/>
          </a:xfrm>
          <a:prstGeom prst="rect">
            <a:avLst/>
          </a:prstGeom>
        </p:spPr>
        <p:txBody>
          <a:bodyPr wrap="square">
            <a:spAutoFit/>
          </a:bodyPr>
          <a:lstStyle/>
          <a:p>
            <a:r>
              <a:rPr lang="zh-CN" altLang="en-US" dirty="0"/>
              <a:t>疾病（可用人体代替）</a:t>
            </a:r>
            <a:endParaRPr lang="en-US" altLang="zh-CN" dirty="0"/>
          </a:p>
        </p:txBody>
      </p:sp>
      <p:sp>
        <p:nvSpPr>
          <p:cNvPr id="10" name="矩形 9">
            <a:extLst>
              <a:ext uri="{FF2B5EF4-FFF2-40B4-BE49-F238E27FC236}">
                <a16:creationId xmlns:a16="http://schemas.microsoft.com/office/drawing/2014/main" id="{F340D7ED-BADD-430A-8CC0-BA5055FD3863}"/>
              </a:ext>
            </a:extLst>
          </p:cNvPr>
          <p:cNvSpPr/>
          <p:nvPr/>
        </p:nvSpPr>
        <p:spPr>
          <a:xfrm>
            <a:off x="3880459" y="4627739"/>
            <a:ext cx="992659" cy="369332"/>
          </a:xfrm>
          <a:prstGeom prst="rect">
            <a:avLst/>
          </a:prstGeom>
        </p:spPr>
        <p:txBody>
          <a:bodyPr wrap="square">
            <a:spAutoFit/>
          </a:bodyPr>
          <a:lstStyle/>
          <a:p>
            <a:r>
              <a:rPr lang="zh-CN" altLang="en-US" dirty="0"/>
              <a:t>基因</a:t>
            </a:r>
            <a:endParaRPr lang="en-US" altLang="zh-CN" dirty="0"/>
          </a:p>
        </p:txBody>
      </p:sp>
      <p:sp>
        <p:nvSpPr>
          <p:cNvPr id="11" name="矩形 10">
            <a:extLst>
              <a:ext uri="{FF2B5EF4-FFF2-40B4-BE49-F238E27FC236}">
                <a16:creationId xmlns:a16="http://schemas.microsoft.com/office/drawing/2014/main" id="{0C4B9A8F-FEEB-4371-AB9C-275A9FA1869B}"/>
              </a:ext>
            </a:extLst>
          </p:cNvPr>
          <p:cNvSpPr/>
          <p:nvPr/>
        </p:nvSpPr>
        <p:spPr>
          <a:xfrm>
            <a:off x="4958335" y="5508856"/>
            <a:ext cx="3074644" cy="369332"/>
          </a:xfrm>
          <a:prstGeom prst="rect">
            <a:avLst/>
          </a:prstGeom>
        </p:spPr>
        <p:txBody>
          <a:bodyPr wrap="square">
            <a:spAutoFit/>
          </a:bodyPr>
          <a:lstStyle/>
          <a:p>
            <a:r>
              <a:rPr lang="zh-CN" altLang="en-US" dirty="0"/>
              <a:t>细胞（可参考提供的参考图）</a:t>
            </a:r>
            <a:endParaRPr lang="en-US" altLang="zh-CN" dirty="0"/>
          </a:p>
        </p:txBody>
      </p:sp>
      <p:sp>
        <p:nvSpPr>
          <p:cNvPr id="12" name="矩形 11">
            <a:extLst>
              <a:ext uri="{FF2B5EF4-FFF2-40B4-BE49-F238E27FC236}">
                <a16:creationId xmlns:a16="http://schemas.microsoft.com/office/drawing/2014/main" id="{6B0FFBA4-35C8-428F-A85E-B0EB74118894}"/>
              </a:ext>
            </a:extLst>
          </p:cNvPr>
          <p:cNvSpPr/>
          <p:nvPr/>
        </p:nvSpPr>
        <p:spPr>
          <a:xfrm>
            <a:off x="6632607" y="4654484"/>
            <a:ext cx="646331" cy="369332"/>
          </a:xfrm>
          <a:prstGeom prst="rect">
            <a:avLst/>
          </a:prstGeom>
        </p:spPr>
        <p:txBody>
          <a:bodyPr wrap="none">
            <a:spAutoFit/>
          </a:bodyPr>
          <a:lstStyle/>
          <a:p>
            <a:r>
              <a:rPr lang="zh-CN" altLang="en-US" dirty="0"/>
              <a:t>药物</a:t>
            </a:r>
          </a:p>
        </p:txBody>
      </p:sp>
      <p:sp>
        <p:nvSpPr>
          <p:cNvPr id="13" name="椭圆 12">
            <a:extLst>
              <a:ext uri="{FF2B5EF4-FFF2-40B4-BE49-F238E27FC236}">
                <a16:creationId xmlns:a16="http://schemas.microsoft.com/office/drawing/2014/main" id="{5F84B51E-B501-4465-9EEF-FFD11910FF1D}"/>
              </a:ext>
            </a:extLst>
          </p:cNvPr>
          <p:cNvSpPr/>
          <p:nvPr/>
        </p:nvSpPr>
        <p:spPr>
          <a:xfrm>
            <a:off x="4540950" y="3782529"/>
            <a:ext cx="2089484" cy="190383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CF4506EB-2650-4F49-881E-12964C423A0B}"/>
              </a:ext>
            </a:extLst>
          </p:cNvPr>
          <p:cNvPicPr>
            <a:picLocks noChangeAspect="1"/>
          </p:cNvPicPr>
          <p:nvPr/>
        </p:nvPicPr>
        <p:blipFill>
          <a:blip r:embed="rId3"/>
          <a:stretch>
            <a:fillRect/>
          </a:stretch>
        </p:blipFill>
        <p:spPr>
          <a:xfrm>
            <a:off x="5307576" y="2464555"/>
            <a:ext cx="727816" cy="1463543"/>
          </a:xfrm>
          <a:prstGeom prst="rect">
            <a:avLst/>
          </a:prstGeom>
        </p:spPr>
      </p:pic>
      <p:pic>
        <p:nvPicPr>
          <p:cNvPr id="15" name="图片 14">
            <a:extLst>
              <a:ext uri="{FF2B5EF4-FFF2-40B4-BE49-F238E27FC236}">
                <a16:creationId xmlns:a16="http://schemas.microsoft.com/office/drawing/2014/main" id="{9DC36A41-25AD-4CE5-85FA-03D952A96BFB}"/>
              </a:ext>
            </a:extLst>
          </p:cNvPr>
          <p:cNvPicPr>
            <a:picLocks noChangeAspect="1"/>
          </p:cNvPicPr>
          <p:nvPr/>
        </p:nvPicPr>
        <p:blipFill rotWithShape="1">
          <a:blip r:embed="rId4"/>
          <a:srcRect t="69764" r="67382"/>
          <a:stretch/>
        </p:blipFill>
        <p:spPr>
          <a:xfrm>
            <a:off x="3899475" y="4997071"/>
            <a:ext cx="559753" cy="630065"/>
          </a:xfrm>
          <a:prstGeom prst="rect">
            <a:avLst/>
          </a:prstGeom>
        </p:spPr>
      </p:pic>
      <p:sp>
        <p:nvSpPr>
          <p:cNvPr id="17" name="椭圆 16">
            <a:extLst>
              <a:ext uri="{FF2B5EF4-FFF2-40B4-BE49-F238E27FC236}">
                <a16:creationId xmlns:a16="http://schemas.microsoft.com/office/drawing/2014/main" id="{7BA2EFA7-0973-4BD8-AAE5-A59B84848F8A}"/>
              </a:ext>
            </a:extLst>
          </p:cNvPr>
          <p:cNvSpPr/>
          <p:nvPr/>
        </p:nvSpPr>
        <p:spPr>
          <a:xfrm>
            <a:off x="5671484" y="2866511"/>
            <a:ext cx="83786" cy="1295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AC41EF34-F1E3-4E53-B9F2-631F8B35FCCF}"/>
              </a:ext>
            </a:extLst>
          </p:cNvPr>
          <p:cNvSpPr/>
          <p:nvPr/>
        </p:nvSpPr>
        <p:spPr>
          <a:xfrm>
            <a:off x="5634657" y="2600169"/>
            <a:ext cx="83786" cy="568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6F23C7E7-E35E-4696-8D50-A1D553B0F5DB}"/>
              </a:ext>
            </a:extLst>
          </p:cNvPr>
          <p:cNvSpPr/>
          <p:nvPr/>
        </p:nvSpPr>
        <p:spPr>
          <a:xfrm>
            <a:off x="3880459" y="2230261"/>
            <a:ext cx="3957256" cy="432897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5D7DC489-5844-4D7C-90EC-0F8D46E6FCFA}"/>
              </a:ext>
            </a:extLst>
          </p:cNvPr>
          <p:cNvSpPr txBox="1"/>
          <p:nvPr/>
        </p:nvSpPr>
        <p:spPr>
          <a:xfrm>
            <a:off x="4685708" y="6587577"/>
            <a:ext cx="2055337" cy="400110"/>
          </a:xfrm>
          <a:prstGeom prst="rect">
            <a:avLst/>
          </a:prstGeom>
          <a:solidFill>
            <a:schemeClr val="accent2"/>
          </a:solidFill>
        </p:spPr>
        <p:txBody>
          <a:bodyPr wrap="square" rtlCol="0">
            <a:spAutoFit/>
          </a:bodyPr>
          <a:lstStyle/>
          <a:p>
            <a:r>
              <a:rPr lang="zh-CN" altLang="en-US" sz="2000" b="1" u="sng" dirty="0">
                <a:solidFill>
                  <a:schemeClr val="bg1"/>
                </a:solidFill>
                <a:latin typeface="Times New Roman" panose="02020603050405020304" pitchFamily="18" charset="0"/>
                <a:cs typeface="Times New Roman" panose="02020603050405020304" pitchFamily="18" charset="0"/>
              </a:rPr>
              <a:t>概览图（静态）</a:t>
            </a:r>
          </a:p>
        </p:txBody>
      </p:sp>
      <p:sp>
        <p:nvSpPr>
          <p:cNvPr id="22" name="文本框 21">
            <a:extLst>
              <a:ext uri="{FF2B5EF4-FFF2-40B4-BE49-F238E27FC236}">
                <a16:creationId xmlns:a16="http://schemas.microsoft.com/office/drawing/2014/main" id="{3174FF5F-BFE0-4B5D-94DB-C89E6BA768B1}"/>
              </a:ext>
            </a:extLst>
          </p:cNvPr>
          <p:cNvSpPr txBox="1"/>
          <p:nvPr/>
        </p:nvSpPr>
        <p:spPr>
          <a:xfrm>
            <a:off x="8032979" y="2221914"/>
            <a:ext cx="4332004" cy="707886"/>
          </a:xfrm>
          <a:prstGeom prst="rect">
            <a:avLst/>
          </a:prstGeom>
          <a:noFill/>
        </p:spPr>
        <p:txBody>
          <a:bodyPr wrap="square" rtlCol="0">
            <a:spAutoFit/>
          </a:bodyPr>
          <a:lstStyle/>
          <a:p>
            <a:pPr algn="ctr"/>
            <a:r>
              <a:rPr lang="en-US" altLang="zh-CN" sz="2000" b="1" u="sng" dirty="0">
                <a:solidFill>
                  <a:srgbClr val="C00000"/>
                </a:solidFill>
                <a:latin typeface="Arial" panose="020B0604020202020204" pitchFamily="34" charset="0"/>
                <a:cs typeface="Arial" panose="020B0604020202020204" pitchFamily="34" charset="0"/>
              </a:rPr>
              <a:t>Cellular Component Analyze</a:t>
            </a:r>
          </a:p>
          <a:p>
            <a:pPr algn="ctr"/>
            <a:r>
              <a:rPr lang="en-US" altLang="zh-CN" sz="2000" b="1" u="sng" dirty="0">
                <a:solidFill>
                  <a:srgbClr val="C00000"/>
                </a:solidFill>
                <a:latin typeface="Arial" panose="020B0604020202020204" pitchFamily="34" charset="0"/>
                <a:cs typeface="Arial" panose="020B0604020202020204" pitchFamily="34" charset="0"/>
              </a:rPr>
              <a:t> (CCA)</a:t>
            </a:r>
            <a:endParaRPr lang="zh-CN" altLang="en-US" sz="2000" b="1" u="sng" dirty="0">
              <a:solidFill>
                <a:srgbClr val="C00000"/>
              </a:solidFill>
              <a:latin typeface="Arial" panose="020B0604020202020204" pitchFamily="34" charset="0"/>
              <a:cs typeface="Arial" panose="020B0604020202020204" pitchFamily="34" charset="0"/>
            </a:endParaRPr>
          </a:p>
        </p:txBody>
      </p:sp>
      <p:pic>
        <p:nvPicPr>
          <p:cNvPr id="23" name="图片 22">
            <a:extLst>
              <a:ext uri="{FF2B5EF4-FFF2-40B4-BE49-F238E27FC236}">
                <a16:creationId xmlns:a16="http://schemas.microsoft.com/office/drawing/2014/main" id="{556D4E51-69D3-4128-82BB-1E3F3FE2504B}"/>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t="1" r="51189" b="1008"/>
          <a:stretch/>
        </p:blipFill>
        <p:spPr>
          <a:xfrm>
            <a:off x="1185212" y="2844699"/>
            <a:ext cx="1698871" cy="1597346"/>
          </a:xfrm>
          <a:prstGeom prst="rect">
            <a:avLst/>
          </a:prstGeom>
        </p:spPr>
      </p:pic>
      <p:sp>
        <p:nvSpPr>
          <p:cNvPr id="21" name="文本框 20">
            <a:extLst>
              <a:ext uri="{FF2B5EF4-FFF2-40B4-BE49-F238E27FC236}">
                <a16:creationId xmlns:a16="http://schemas.microsoft.com/office/drawing/2014/main" id="{863BDAED-06C9-4962-88A0-74CA809D9A55}"/>
              </a:ext>
            </a:extLst>
          </p:cNvPr>
          <p:cNvSpPr txBox="1"/>
          <p:nvPr/>
        </p:nvSpPr>
        <p:spPr>
          <a:xfrm>
            <a:off x="197737" y="2217938"/>
            <a:ext cx="3593133" cy="707886"/>
          </a:xfrm>
          <a:prstGeom prst="rect">
            <a:avLst/>
          </a:prstGeom>
          <a:noFill/>
        </p:spPr>
        <p:txBody>
          <a:bodyPr wrap="square" rtlCol="0">
            <a:spAutoFit/>
          </a:bodyPr>
          <a:lstStyle/>
          <a:p>
            <a:pPr algn="ctr"/>
            <a:r>
              <a:rPr lang="en-US" altLang="zh-CN" sz="2000" b="1" u="sng" dirty="0" err="1">
                <a:solidFill>
                  <a:srgbClr val="C00000"/>
                </a:solidFill>
                <a:latin typeface="Arial" panose="020B0604020202020204" pitchFamily="34" charset="0"/>
                <a:cs typeface="Arial" panose="020B0604020202020204" pitchFamily="34" charset="0"/>
              </a:rPr>
              <a:t>Gena</a:t>
            </a:r>
            <a:r>
              <a:rPr lang="en-US" altLang="zh-CN" sz="2000" b="1" u="sng" dirty="0">
                <a:solidFill>
                  <a:srgbClr val="C00000"/>
                </a:solidFill>
                <a:latin typeface="Arial" panose="020B0604020202020204" pitchFamily="34" charset="0"/>
                <a:cs typeface="Arial" panose="020B0604020202020204" pitchFamily="34" charset="0"/>
              </a:rPr>
              <a:t> Expression Analyze (GEA)</a:t>
            </a:r>
            <a:endParaRPr lang="zh-CN" altLang="en-US" sz="2000" b="1" u="sng" dirty="0">
              <a:solidFill>
                <a:srgbClr val="C00000"/>
              </a:solidFill>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7D769180-34F8-4E9F-B51B-C429D0BEBD57}"/>
              </a:ext>
            </a:extLst>
          </p:cNvPr>
          <p:cNvSpPr/>
          <p:nvPr/>
        </p:nvSpPr>
        <p:spPr>
          <a:xfrm>
            <a:off x="254000" y="2230261"/>
            <a:ext cx="3563096" cy="2159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6" name="矩形 25">
            <a:extLst>
              <a:ext uri="{FF2B5EF4-FFF2-40B4-BE49-F238E27FC236}">
                <a16:creationId xmlns:a16="http://schemas.microsoft.com/office/drawing/2014/main" id="{A7CD5F92-F9A3-40BE-A65B-DE8C58557189}"/>
              </a:ext>
            </a:extLst>
          </p:cNvPr>
          <p:cNvSpPr/>
          <p:nvPr/>
        </p:nvSpPr>
        <p:spPr>
          <a:xfrm>
            <a:off x="8057551" y="2213053"/>
            <a:ext cx="3957256" cy="2159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A05A8AE-EDC9-436B-90E8-34DB5A57080D}"/>
              </a:ext>
            </a:extLst>
          </p:cNvPr>
          <p:cNvSpPr/>
          <p:nvPr/>
        </p:nvSpPr>
        <p:spPr>
          <a:xfrm>
            <a:off x="253999" y="4606591"/>
            <a:ext cx="3563753" cy="2159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D4DBBEC-3E1E-41CA-A419-8235F1223AFA}"/>
              </a:ext>
            </a:extLst>
          </p:cNvPr>
          <p:cNvSpPr txBox="1"/>
          <p:nvPr/>
        </p:nvSpPr>
        <p:spPr>
          <a:xfrm>
            <a:off x="150969" y="4668528"/>
            <a:ext cx="4059735" cy="707886"/>
          </a:xfrm>
          <a:prstGeom prst="rect">
            <a:avLst/>
          </a:prstGeom>
          <a:noFill/>
        </p:spPr>
        <p:txBody>
          <a:bodyPr wrap="square" rtlCol="0">
            <a:spAutoFit/>
          </a:bodyPr>
          <a:lstStyle/>
          <a:p>
            <a:pPr algn="ctr"/>
            <a:r>
              <a:rPr lang="en-US" altLang="zh-CN" sz="2000" b="1" u="sng" dirty="0">
                <a:solidFill>
                  <a:srgbClr val="C00000"/>
                </a:solidFill>
                <a:latin typeface="Arial" panose="020B0604020202020204" pitchFamily="34" charset="0"/>
                <a:cs typeface="Arial" panose="020B0604020202020204" pitchFamily="34" charset="0"/>
              </a:rPr>
              <a:t>Dynamic Gene Analyze </a:t>
            </a:r>
          </a:p>
          <a:p>
            <a:pPr algn="ctr"/>
            <a:r>
              <a:rPr lang="en-US" altLang="zh-CN" sz="2000" b="1" u="sng" dirty="0">
                <a:solidFill>
                  <a:srgbClr val="C00000"/>
                </a:solidFill>
                <a:latin typeface="Arial" panose="020B0604020202020204" pitchFamily="34" charset="0"/>
                <a:cs typeface="Arial" panose="020B0604020202020204" pitchFamily="34" charset="0"/>
              </a:rPr>
              <a:t>(DGA) </a:t>
            </a:r>
            <a:endParaRPr lang="zh-CN" altLang="en-US" sz="2000" b="1" u="sng" dirty="0">
              <a:solidFill>
                <a:srgbClr val="C00000"/>
              </a:solidFill>
              <a:latin typeface="Arial" panose="020B0604020202020204" pitchFamily="34" charset="0"/>
              <a:cs typeface="Arial" panose="020B0604020202020204" pitchFamily="34" charset="0"/>
            </a:endParaRPr>
          </a:p>
        </p:txBody>
      </p:sp>
      <p:pic>
        <p:nvPicPr>
          <p:cNvPr id="29" name="图片 28">
            <a:extLst>
              <a:ext uri="{FF2B5EF4-FFF2-40B4-BE49-F238E27FC236}">
                <a16:creationId xmlns:a16="http://schemas.microsoft.com/office/drawing/2014/main" id="{7C7E3EA2-39C9-432D-B2F6-DABF9DA7B112}"/>
              </a:ext>
            </a:extLst>
          </p:cNvPr>
          <p:cNvPicPr>
            <a:picLocks noChangeAspect="1"/>
          </p:cNvPicPr>
          <p:nvPr/>
        </p:nvPicPr>
        <p:blipFill>
          <a:blip r:embed="rId6"/>
          <a:stretch>
            <a:fillRect/>
          </a:stretch>
        </p:blipFill>
        <p:spPr>
          <a:xfrm>
            <a:off x="9652927" y="3040768"/>
            <a:ext cx="1453392" cy="1250230"/>
          </a:xfrm>
          <a:prstGeom prst="rect">
            <a:avLst/>
          </a:prstGeom>
        </p:spPr>
      </p:pic>
      <p:sp>
        <p:nvSpPr>
          <p:cNvPr id="31" name="矩形 30">
            <a:extLst>
              <a:ext uri="{FF2B5EF4-FFF2-40B4-BE49-F238E27FC236}">
                <a16:creationId xmlns:a16="http://schemas.microsoft.com/office/drawing/2014/main" id="{3F6276E3-CF6B-44CA-9ECC-6EBD3D844F31}"/>
              </a:ext>
            </a:extLst>
          </p:cNvPr>
          <p:cNvSpPr/>
          <p:nvPr/>
        </p:nvSpPr>
        <p:spPr>
          <a:xfrm>
            <a:off x="8073322" y="4606591"/>
            <a:ext cx="3864678" cy="2159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01B38A06-7EFB-431B-94A9-3F6224A3DF2F}"/>
              </a:ext>
            </a:extLst>
          </p:cNvPr>
          <p:cNvSpPr txBox="1"/>
          <p:nvPr/>
        </p:nvSpPr>
        <p:spPr>
          <a:xfrm>
            <a:off x="8057551" y="4571263"/>
            <a:ext cx="4059735" cy="707886"/>
          </a:xfrm>
          <a:prstGeom prst="rect">
            <a:avLst/>
          </a:prstGeom>
          <a:noFill/>
        </p:spPr>
        <p:txBody>
          <a:bodyPr wrap="square" rtlCol="0">
            <a:spAutoFit/>
          </a:bodyPr>
          <a:lstStyle/>
          <a:p>
            <a:pPr algn="ctr"/>
            <a:r>
              <a:rPr lang="en-US" altLang="zh-CN" sz="2000" b="1" u="sng" dirty="0">
                <a:solidFill>
                  <a:srgbClr val="C00000"/>
                </a:solidFill>
                <a:latin typeface="Arial" panose="020B0604020202020204" pitchFamily="34" charset="0"/>
                <a:cs typeface="Arial" panose="020B0604020202020204" pitchFamily="34" charset="0"/>
              </a:rPr>
              <a:t>Multiple Network Analyze</a:t>
            </a:r>
          </a:p>
          <a:p>
            <a:pPr algn="ctr"/>
            <a:r>
              <a:rPr lang="en-US" altLang="zh-CN" sz="2000" b="1" u="sng" dirty="0">
                <a:solidFill>
                  <a:srgbClr val="C00000"/>
                </a:solidFill>
                <a:latin typeface="Arial" panose="020B0604020202020204" pitchFamily="34" charset="0"/>
                <a:cs typeface="Arial" panose="020B0604020202020204" pitchFamily="34" charset="0"/>
              </a:rPr>
              <a:t>(MNA)</a:t>
            </a:r>
            <a:endParaRPr lang="zh-CN" altLang="en-US" sz="2000" b="1" u="sng" dirty="0">
              <a:solidFill>
                <a:srgbClr val="C00000"/>
              </a:solidFill>
              <a:latin typeface="Arial" panose="020B0604020202020204" pitchFamily="34" charset="0"/>
              <a:cs typeface="Arial" panose="020B0604020202020204" pitchFamily="34" charset="0"/>
            </a:endParaRPr>
          </a:p>
        </p:txBody>
      </p:sp>
      <p:pic>
        <p:nvPicPr>
          <p:cNvPr id="33" name="图片 32">
            <a:extLst>
              <a:ext uri="{FF2B5EF4-FFF2-40B4-BE49-F238E27FC236}">
                <a16:creationId xmlns:a16="http://schemas.microsoft.com/office/drawing/2014/main" id="{9CFB53B3-1C5A-4913-9023-18CD719031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037" y="5404168"/>
            <a:ext cx="2808751" cy="1251495"/>
          </a:xfrm>
          <a:prstGeom prst="rect">
            <a:avLst/>
          </a:prstGeom>
        </p:spPr>
      </p:pic>
      <p:pic>
        <p:nvPicPr>
          <p:cNvPr id="34" name="图片 33">
            <a:extLst>
              <a:ext uri="{FF2B5EF4-FFF2-40B4-BE49-F238E27FC236}">
                <a16:creationId xmlns:a16="http://schemas.microsoft.com/office/drawing/2014/main" id="{23B21AA0-C52E-4B2B-8A10-2645241000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01795" y="5347293"/>
            <a:ext cx="2366447" cy="1243134"/>
          </a:xfrm>
          <a:prstGeom prst="rect">
            <a:avLst/>
          </a:prstGeom>
        </p:spPr>
      </p:pic>
      <p:sp>
        <p:nvSpPr>
          <p:cNvPr id="35" name="矩形 34">
            <a:extLst>
              <a:ext uri="{FF2B5EF4-FFF2-40B4-BE49-F238E27FC236}">
                <a16:creationId xmlns:a16="http://schemas.microsoft.com/office/drawing/2014/main" id="{2DF1C3F5-BC8E-49EC-B194-771582413C51}"/>
              </a:ext>
            </a:extLst>
          </p:cNvPr>
          <p:cNvSpPr/>
          <p:nvPr/>
        </p:nvSpPr>
        <p:spPr>
          <a:xfrm>
            <a:off x="-12352" y="0"/>
            <a:ext cx="2090487"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Analysis</a:t>
            </a:r>
            <a:endParaRPr lang="zh-CN" altLang="en-US" sz="3600" b="1" dirty="0">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36DAACFB-D42E-4D92-8A09-D09882F470CE}"/>
              </a:ext>
            </a:extLst>
          </p:cNvPr>
          <p:cNvSpPr/>
          <p:nvPr/>
        </p:nvSpPr>
        <p:spPr>
          <a:xfrm>
            <a:off x="808777" y="3152307"/>
            <a:ext cx="228799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lt1"/>
                </a:solidFill>
                <a:latin typeface="Times New Roman" panose="02020603050405020304" pitchFamily="18" charset="0"/>
                <a:cs typeface="Times New Roman" panose="02020603050405020304" pitchFamily="18" charset="0"/>
              </a:rPr>
              <a:t>链接到</a:t>
            </a:r>
            <a:r>
              <a:rPr lang="en-US" altLang="zh-CN" sz="3600" b="1" dirty="0">
                <a:solidFill>
                  <a:schemeClr val="lt1"/>
                </a:solidFill>
                <a:latin typeface="Times New Roman" panose="02020603050405020304" pitchFamily="18" charset="0"/>
                <a:cs typeface="Times New Roman" panose="02020603050405020304" pitchFamily="18" charset="0"/>
              </a:rPr>
              <a:t>P11</a:t>
            </a:r>
            <a:endParaRPr lang="zh-CN" altLang="en-US" sz="3600" b="1" dirty="0">
              <a:solidFill>
                <a:schemeClr val="lt1"/>
              </a:solidFill>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487BF102-AE5D-4BEA-894F-9D5113A658DA}"/>
              </a:ext>
            </a:extLst>
          </p:cNvPr>
          <p:cNvSpPr/>
          <p:nvPr/>
        </p:nvSpPr>
        <p:spPr>
          <a:xfrm>
            <a:off x="8778987" y="3343615"/>
            <a:ext cx="258348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lt1"/>
                </a:solidFill>
                <a:latin typeface="Times New Roman" panose="02020603050405020304" pitchFamily="18" charset="0"/>
                <a:cs typeface="Times New Roman" panose="02020603050405020304" pitchFamily="18" charset="0"/>
              </a:rPr>
              <a:t>链接到</a:t>
            </a:r>
            <a:r>
              <a:rPr lang="en-US" altLang="zh-CN" sz="3600" b="1" dirty="0">
                <a:solidFill>
                  <a:schemeClr val="lt1"/>
                </a:solidFill>
                <a:latin typeface="Times New Roman" panose="02020603050405020304" pitchFamily="18" charset="0"/>
                <a:cs typeface="Times New Roman" panose="02020603050405020304" pitchFamily="18" charset="0"/>
              </a:rPr>
              <a:t>P12</a:t>
            </a:r>
            <a:endParaRPr lang="zh-CN" altLang="en-US" sz="3600" b="1" dirty="0">
              <a:solidFill>
                <a:schemeClr val="lt1"/>
              </a:solidFill>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D27EFA17-5D45-4478-87B8-8F3274533C12}"/>
              </a:ext>
            </a:extLst>
          </p:cNvPr>
          <p:cNvSpPr/>
          <p:nvPr/>
        </p:nvSpPr>
        <p:spPr>
          <a:xfrm>
            <a:off x="694217" y="5767323"/>
            <a:ext cx="256423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lt1"/>
                </a:solidFill>
                <a:latin typeface="Times New Roman" panose="02020603050405020304" pitchFamily="18" charset="0"/>
                <a:cs typeface="Times New Roman" panose="02020603050405020304" pitchFamily="18" charset="0"/>
              </a:rPr>
              <a:t>链接到</a:t>
            </a:r>
            <a:r>
              <a:rPr lang="en-US" altLang="zh-CN" sz="3600" b="1" dirty="0">
                <a:solidFill>
                  <a:schemeClr val="lt1"/>
                </a:solidFill>
                <a:latin typeface="Times New Roman" panose="02020603050405020304" pitchFamily="18" charset="0"/>
                <a:cs typeface="Times New Roman" panose="02020603050405020304" pitchFamily="18" charset="0"/>
              </a:rPr>
              <a:t>P13</a:t>
            </a:r>
            <a:endParaRPr lang="zh-CN" altLang="en-US" sz="3600" b="1" dirty="0">
              <a:solidFill>
                <a:schemeClr val="lt1"/>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267CD04C-D07C-4F48-B90F-76A2CD5D22DD}"/>
              </a:ext>
            </a:extLst>
          </p:cNvPr>
          <p:cNvSpPr/>
          <p:nvPr/>
        </p:nvSpPr>
        <p:spPr>
          <a:xfrm>
            <a:off x="8917596" y="5784216"/>
            <a:ext cx="279098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lt1"/>
                </a:solidFill>
                <a:latin typeface="Times New Roman" panose="02020603050405020304" pitchFamily="18" charset="0"/>
                <a:cs typeface="Times New Roman" panose="02020603050405020304" pitchFamily="18" charset="0"/>
              </a:rPr>
              <a:t>链接到</a:t>
            </a:r>
            <a:r>
              <a:rPr lang="en-US" altLang="zh-CN" sz="3600" b="1" dirty="0">
                <a:solidFill>
                  <a:schemeClr val="lt1"/>
                </a:solidFill>
                <a:latin typeface="Times New Roman" panose="02020603050405020304" pitchFamily="18" charset="0"/>
                <a:cs typeface="Times New Roman" panose="02020603050405020304" pitchFamily="18" charset="0"/>
              </a:rPr>
              <a:t>P14</a:t>
            </a:r>
            <a:endParaRPr lang="zh-CN" altLang="en-US" sz="3600" b="1" dirty="0">
              <a:solidFill>
                <a:schemeClr val="lt1"/>
              </a:solidFill>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B05012E0-29DC-4A78-8844-CAACA98A02AA}"/>
              </a:ext>
            </a:extLst>
          </p:cNvPr>
          <p:cNvSpPr txBox="1"/>
          <p:nvPr/>
        </p:nvSpPr>
        <p:spPr>
          <a:xfrm>
            <a:off x="186117" y="870080"/>
            <a:ext cx="12178866" cy="1277273"/>
          </a:xfrm>
          <a:prstGeom prst="rect">
            <a:avLst/>
          </a:prstGeom>
          <a:solidFill>
            <a:srgbClr val="D8D8A3"/>
          </a:solidFill>
          <a:ln w="28575">
            <a:noFill/>
          </a:ln>
        </p:spPr>
        <p:txBody>
          <a:bodyPr wrap="square" rtlCol="0">
            <a:spAutoFit/>
          </a:bodyPr>
          <a:lstStyle/>
          <a:p>
            <a:r>
              <a:rPr lang="en-US" altLang="zh-CN" sz="1100" dirty="0"/>
              <a:t>Here, four interactive analytical and visualization modules haven been packaged in </a:t>
            </a:r>
            <a:r>
              <a:rPr lang="en-US" altLang="zh-CN" sz="1100" dirty="0" err="1"/>
              <a:t>PreAtlas</a:t>
            </a:r>
            <a:r>
              <a:rPr lang="en-US" altLang="zh-CN" sz="1100" dirty="0"/>
              <a:t> to in-depth investigate these datasets, including Gene Expression Analyze (GEA), Cellular Component Analyze (CCA), Dynamic Gene Analyze (DGA) and Multiple Network analyze (MNA). Here, the GEA module enable to dissect the gene-level distribution across diverse cell types and/or pathological lesions while the CCA Module enable to dissect the cellular-level distribution based on either cell type annotations within </a:t>
            </a:r>
            <a:r>
              <a:rPr lang="en-US" altLang="zh-CN" sz="1100" dirty="0" err="1"/>
              <a:t>scRNA-seq</a:t>
            </a:r>
            <a:r>
              <a:rPr lang="en-US" altLang="zh-CN" sz="1100" dirty="0"/>
              <a:t> data or </a:t>
            </a:r>
            <a:r>
              <a:rPr lang="en-US" altLang="zh-CN" sz="1100" dirty="0" err="1"/>
              <a:t>deconvoluted</a:t>
            </a:r>
            <a:r>
              <a:rPr lang="en-US" altLang="zh-CN" sz="1100" dirty="0"/>
              <a:t> TME cells within the bulk transcriptomic data. Of note, the DBA module could identify premalignant-related dynamic genes as potential cancer risk-screening and early-diagnosis biomarkers, which were defined as those showing gradually dysregulated (increase or decrease) expression patterns along the pathologically dynamic evolution or putative pseudo-tumorigenesis trajectories. Finally, the MNA module enable to perform the network analysis for systematically associating premalignant-related multiple information, including diseases, genes, cell types and drugs, allowing for uncovering the evolution and intervention mechanism underlying premalignant diseases from the holistic view.</a:t>
            </a:r>
            <a:endParaRPr lang="zh-CN" altLang="zh-CN" sz="1100" dirty="0"/>
          </a:p>
        </p:txBody>
      </p:sp>
      <p:sp>
        <p:nvSpPr>
          <p:cNvPr id="42" name="矩形 41">
            <a:extLst>
              <a:ext uri="{FF2B5EF4-FFF2-40B4-BE49-F238E27FC236}">
                <a16:creationId xmlns:a16="http://schemas.microsoft.com/office/drawing/2014/main" id="{99F1DF4C-558F-4C55-BDE8-22CE92A642B7}"/>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P10</a:t>
            </a:r>
            <a:endParaRPr lang="zh-CN" altLang="en-US" sz="3600" b="1"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BDCC1481-0DF6-4726-AF0D-D9B44E010D44}"/>
              </a:ext>
            </a:extLst>
          </p:cNvPr>
          <p:cNvSpPr txBox="1"/>
          <p:nvPr/>
        </p:nvSpPr>
        <p:spPr>
          <a:xfrm>
            <a:off x="2609608" y="58297"/>
            <a:ext cx="8212107" cy="400110"/>
          </a:xfrm>
          <a:prstGeom prst="rect">
            <a:avLst/>
          </a:prstGeom>
          <a:noFill/>
          <a:ln w="28575">
            <a:solidFill>
              <a:srgbClr val="C00000"/>
            </a:solidFill>
          </a:ln>
        </p:spPr>
        <p:txBody>
          <a:bodyPr wrap="square" rtlCol="0">
            <a:spAutoFit/>
          </a:bodyPr>
          <a:lstStyle/>
          <a:p>
            <a:r>
              <a:rPr lang="en-US" altLang="zh-CN" sz="2000" b="1" u="sng" dirty="0">
                <a:solidFill>
                  <a:schemeClr val="bg1">
                    <a:lumMod val="75000"/>
                  </a:schemeClr>
                </a:solidFill>
                <a:latin typeface="Times New Roman" panose="02020603050405020304" pitchFamily="18" charset="0"/>
                <a:cs typeface="Times New Roman" panose="02020603050405020304" pitchFamily="18" charset="0"/>
              </a:rPr>
              <a:t>Home/Browse/Search/</a:t>
            </a:r>
            <a:r>
              <a:rPr lang="en-US" altLang="zh-CN" sz="2000" b="1" u="sng" dirty="0">
                <a:solidFill>
                  <a:srgbClr val="C00000"/>
                </a:solidFill>
                <a:latin typeface="Times New Roman" panose="02020603050405020304" pitchFamily="18" charset="0"/>
                <a:cs typeface="Times New Roman" panose="02020603050405020304" pitchFamily="18" charset="0"/>
              </a:rPr>
              <a:t>Analysis</a:t>
            </a:r>
            <a:r>
              <a:rPr lang="en-US" altLang="zh-CN" sz="2000" b="1" u="sng" dirty="0">
                <a:solidFill>
                  <a:schemeClr val="bg1">
                    <a:lumMod val="75000"/>
                  </a:schemeClr>
                </a:solidFill>
                <a:latin typeface="Times New Roman" panose="02020603050405020304" pitchFamily="18" charset="0"/>
                <a:cs typeface="Times New Roman" panose="02020603050405020304" pitchFamily="18" charset="0"/>
              </a:rPr>
              <a:t>/Download/Documentation/Contact</a:t>
            </a:r>
            <a:endParaRPr lang="zh-CN" altLang="en-US" sz="2000" b="1" u="sng" dirty="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12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0F23C0B-9721-4966-82C1-34588B9BC508}"/>
              </a:ext>
            </a:extLst>
          </p:cNvPr>
          <p:cNvPicPr>
            <a:picLocks noChangeAspect="1"/>
          </p:cNvPicPr>
          <p:nvPr/>
        </p:nvPicPr>
        <p:blipFill>
          <a:blip r:embed="rId2"/>
          <a:stretch>
            <a:fillRect/>
          </a:stretch>
        </p:blipFill>
        <p:spPr>
          <a:xfrm>
            <a:off x="236245" y="2716922"/>
            <a:ext cx="5607912" cy="3953016"/>
          </a:xfrm>
          <a:prstGeom prst="rect">
            <a:avLst/>
          </a:prstGeom>
        </p:spPr>
      </p:pic>
      <p:pic>
        <p:nvPicPr>
          <p:cNvPr id="7" name="图片 6">
            <a:extLst>
              <a:ext uri="{FF2B5EF4-FFF2-40B4-BE49-F238E27FC236}">
                <a16:creationId xmlns:a16="http://schemas.microsoft.com/office/drawing/2014/main" id="{109F3B43-5B00-4CF0-B0FC-2109F7A27539}"/>
              </a:ext>
            </a:extLst>
          </p:cNvPr>
          <p:cNvPicPr>
            <a:picLocks noChangeAspect="1"/>
          </p:cNvPicPr>
          <p:nvPr/>
        </p:nvPicPr>
        <p:blipFill>
          <a:blip r:embed="rId3"/>
          <a:stretch>
            <a:fillRect/>
          </a:stretch>
        </p:blipFill>
        <p:spPr>
          <a:xfrm>
            <a:off x="5917808" y="2983320"/>
            <a:ext cx="4647771" cy="3049795"/>
          </a:xfrm>
          <a:prstGeom prst="rect">
            <a:avLst/>
          </a:prstGeom>
        </p:spPr>
      </p:pic>
      <p:sp>
        <p:nvSpPr>
          <p:cNvPr id="13" name="矩形 12">
            <a:extLst>
              <a:ext uri="{FF2B5EF4-FFF2-40B4-BE49-F238E27FC236}">
                <a16:creationId xmlns:a16="http://schemas.microsoft.com/office/drawing/2014/main" id="{CA7519B4-36F6-4194-AC57-EA78EC6A7885}"/>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P11</a:t>
            </a:r>
            <a:endParaRPr lang="zh-CN" altLang="en-US" sz="3600" b="1"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DC9C43A5-28CE-4C1B-BF12-23847D1AA36C}"/>
              </a:ext>
            </a:extLst>
          </p:cNvPr>
          <p:cNvSpPr/>
          <p:nvPr/>
        </p:nvSpPr>
        <p:spPr>
          <a:xfrm>
            <a:off x="-12352" y="0"/>
            <a:ext cx="3393727"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Analysis—1)</a:t>
            </a:r>
            <a:endParaRPr lang="zh-CN" altLang="en-US" sz="3600" b="1"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6D2CE1B4-4662-4131-AE2F-729BB17E6AE4}"/>
              </a:ext>
            </a:extLst>
          </p:cNvPr>
          <p:cNvSpPr/>
          <p:nvPr/>
        </p:nvSpPr>
        <p:spPr>
          <a:xfrm>
            <a:off x="2024538" y="3723117"/>
            <a:ext cx="2031325" cy="369332"/>
          </a:xfrm>
          <a:prstGeom prst="rect">
            <a:avLst/>
          </a:prstGeom>
        </p:spPr>
        <p:txBody>
          <a:bodyPr wrap="none">
            <a:spAutoFit/>
          </a:bodyPr>
          <a:lstStyle/>
          <a:p>
            <a:pPr indent="228600" algn="just">
              <a:spcAft>
                <a:spcPts val="0"/>
              </a:spcAft>
            </a:pPr>
            <a:r>
              <a:rPr lang="zh-CN" altLang="zh-CN" kern="1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模板：</a:t>
            </a:r>
            <a:r>
              <a:rPr lang="zh-CN" altLang="zh-CN" kern="100" dirty="0">
                <a:solidFill>
                  <a:srgbClr val="293C55"/>
                </a:solidFill>
                <a:highlight>
                  <a:srgbClr val="FFFF00"/>
                </a:highlight>
                <a:latin typeface="Helvetica" panose="020B0604020202020204" pitchFamily="34" charset="0"/>
                <a:cs typeface="Helvetica" panose="020B0604020202020204" pitchFamily="34" charset="0"/>
              </a:rPr>
              <a:t>数据聚合</a:t>
            </a:r>
            <a:endParaRPr lang="zh-CN" altLang="zh-CN" kern="100" dirty="0">
              <a:highlight>
                <a:srgbClr val="FFFF00"/>
              </a:highlight>
              <a:latin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EBBEF28B-1776-4052-B89D-58544F8A93EB}"/>
              </a:ext>
            </a:extLst>
          </p:cNvPr>
          <p:cNvSpPr/>
          <p:nvPr/>
        </p:nvSpPr>
        <p:spPr>
          <a:xfrm>
            <a:off x="9225989" y="1132609"/>
            <a:ext cx="671979" cy="579967"/>
          </a:xfrm>
          <a:prstGeom prst="rect">
            <a:avLst/>
          </a:prstGeom>
        </p:spPr>
        <p:txBody>
          <a:bodyPr wrap="none">
            <a:spAutoFit/>
          </a:bodyPr>
          <a:lstStyle/>
          <a:p>
            <a:pPr algn="just">
              <a:lnSpc>
                <a:spcPct val="150000"/>
              </a:lnSpc>
              <a:spcAft>
                <a:spcPts val="0"/>
              </a:spcAft>
            </a:pPr>
            <a:r>
              <a:rPr lang="en-US" altLang="zh-CN" sz="2400" b="1" kern="100" dirty="0">
                <a:solidFill>
                  <a:schemeClr val="bg1"/>
                </a:solidFill>
                <a:highlight>
                  <a:srgbClr val="FF0000"/>
                </a:highlight>
                <a:latin typeface="Times New Roman" panose="02020603050405020304" pitchFamily="18" charset="0"/>
                <a:ea typeface="宋体" panose="02010600030101010101" pitchFamily="2" charset="-122"/>
                <a:cs typeface="Times New Roman" panose="02020603050405020304" pitchFamily="18" charset="0"/>
              </a:rPr>
              <a:t>1.2)</a:t>
            </a:r>
            <a:endParaRPr lang="zh-CN" altLang="zh-CN" sz="2400" kern="100" dirty="0">
              <a:solidFill>
                <a:schemeClr val="bg1"/>
              </a:solidFill>
              <a:highlight>
                <a:srgbClr val="FF0000"/>
              </a:highlight>
              <a:latin typeface="Times New Roman" panose="02020603050405020304" pitchFamily="18" charset="0"/>
              <a:ea typeface="宋体" panose="02010600030101010101" pitchFamily="2" charset="-122"/>
              <a:cs typeface="Times New Roman (正文 CS 字体)"/>
            </a:endParaRPr>
          </a:p>
        </p:txBody>
      </p:sp>
      <p:sp>
        <p:nvSpPr>
          <p:cNvPr id="9" name="矩形 8">
            <a:extLst>
              <a:ext uri="{FF2B5EF4-FFF2-40B4-BE49-F238E27FC236}">
                <a16:creationId xmlns:a16="http://schemas.microsoft.com/office/drawing/2014/main" id="{83C46138-1E4C-44D3-B938-238B92C96A28}"/>
              </a:ext>
            </a:extLst>
          </p:cNvPr>
          <p:cNvSpPr/>
          <p:nvPr/>
        </p:nvSpPr>
        <p:spPr>
          <a:xfrm>
            <a:off x="8241694" y="3723117"/>
            <a:ext cx="2262158" cy="369332"/>
          </a:xfrm>
          <a:prstGeom prst="rect">
            <a:avLst/>
          </a:prstGeom>
        </p:spPr>
        <p:txBody>
          <a:bodyPr wrap="none">
            <a:spAutoFit/>
          </a:bodyPr>
          <a:lstStyle/>
          <a:p>
            <a:pPr indent="228600" algn="just"/>
            <a:r>
              <a:rPr lang="zh-CN" altLang="zh-CN" kern="1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模板：基础盒须图</a:t>
            </a:r>
          </a:p>
        </p:txBody>
      </p:sp>
      <p:pic>
        <p:nvPicPr>
          <p:cNvPr id="10" name="图片 9">
            <a:extLst>
              <a:ext uri="{FF2B5EF4-FFF2-40B4-BE49-F238E27FC236}">
                <a16:creationId xmlns:a16="http://schemas.microsoft.com/office/drawing/2014/main" id="{621B86B3-9BBD-4550-A653-1E36BA88AF92}"/>
              </a:ext>
            </a:extLst>
          </p:cNvPr>
          <p:cNvPicPr>
            <a:picLocks noChangeAspect="1"/>
          </p:cNvPicPr>
          <p:nvPr/>
        </p:nvPicPr>
        <p:blipFill rotWithShape="1">
          <a:blip r:embed="rId2"/>
          <a:srcRect l="72923" t="-6843" r="-510" b="6843"/>
          <a:stretch/>
        </p:blipFill>
        <p:spPr>
          <a:xfrm>
            <a:off x="10580505" y="2405035"/>
            <a:ext cx="1547087" cy="3953016"/>
          </a:xfrm>
          <a:prstGeom prst="rect">
            <a:avLst/>
          </a:prstGeom>
        </p:spPr>
      </p:pic>
      <p:sp>
        <p:nvSpPr>
          <p:cNvPr id="11" name="矩形 10">
            <a:extLst>
              <a:ext uri="{FF2B5EF4-FFF2-40B4-BE49-F238E27FC236}">
                <a16:creationId xmlns:a16="http://schemas.microsoft.com/office/drawing/2014/main" id="{8C268CC0-1DFA-40F0-8496-E4B9519AAF78}"/>
              </a:ext>
            </a:extLst>
          </p:cNvPr>
          <p:cNvSpPr/>
          <p:nvPr/>
        </p:nvSpPr>
        <p:spPr>
          <a:xfrm>
            <a:off x="3508918" y="6358051"/>
            <a:ext cx="546945" cy="369332"/>
          </a:xfrm>
          <a:prstGeom prst="rect">
            <a:avLst/>
          </a:prstGeom>
        </p:spPr>
        <p:txBody>
          <a:bodyPr wrap="none">
            <a:spAutoFit/>
          </a:bodyPr>
          <a:lstStyle/>
          <a:p>
            <a:r>
              <a:rPr lang="en-US" altLang="zh-CN" dirty="0">
                <a:highlight>
                  <a:srgbClr val="FFFF00"/>
                </a:highlight>
              </a:rPr>
              <a:t>S23</a:t>
            </a:r>
            <a:endParaRPr lang="zh-CN" altLang="en-US" dirty="0"/>
          </a:p>
        </p:txBody>
      </p:sp>
      <p:sp>
        <p:nvSpPr>
          <p:cNvPr id="16" name="矩形 15">
            <a:extLst>
              <a:ext uri="{FF2B5EF4-FFF2-40B4-BE49-F238E27FC236}">
                <a16:creationId xmlns:a16="http://schemas.microsoft.com/office/drawing/2014/main" id="{3C3A41FC-477E-413D-8260-741BD819C913}"/>
              </a:ext>
            </a:extLst>
          </p:cNvPr>
          <p:cNvSpPr/>
          <p:nvPr/>
        </p:nvSpPr>
        <p:spPr>
          <a:xfrm>
            <a:off x="10847222" y="5480684"/>
            <a:ext cx="546945" cy="369332"/>
          </a:xfrm>
          <a:prstGeom prst="rect">
            <a:avLst/>
          </a:prstGeom>
        </p:spPr>
        <p:txBody>
          <a:bodyPr wrap="none">
            <a:spAutoFit/>
          </a:bodyPr>
          <a:lstStyle/>
          <a:p>
            <a:r>
              <a:rPr lang="en-US" altLang="zh-CN" dirty="0">
                <a:highlight>
                  <a:srgbClr val="FFFF00"/>
                </a:highlight>
              </a:rPr>
              <a:t>S23</a:t>
            </a:r>
            <a:endParaRPr lang="zh-CN" altLang="en-US" dirty="0"/>
          </a:p>
        </p:txBody>
      </p:sp>
      <p:sp>
        <p:nvSpPr>
          <p:cNvPr id="17" name="文本框 16">
            <a:extLst>
              <a:ext uri="{FF2B5EF4-FFF2-40B4-BE49-F238E27FC236}">
                <a16:creationId xmlns:a16="http://schemas.microsoft.com/office/drawing/2014/main" id="{DDCE37A5-EB42-46C3-A801-47DF4C835FC5}"/>
              </a:ext>
            </a:extLst>
          </p:cNvPr>
          <p:cNvSpPr txBox="1"/>
          <p:nvPr/>
        </p:nvSpPr>
        <p:spPr>
          <a:xfrm>
            <a:off x="3443224" y="1130928"/>
            <a:ext cx="5324856"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Gene expression distribution across cellular clusters</a:t>
            </a:r>
          </a:p>
        </p:txBody>
      </p:sp>
      <p:sp>
        <p:nvSpPr>
          <p:cNvPr id="18" name="文本框 17">
            <a:extLst>
              <a:ext uri="{FF2B5EF4-FFF2-40B4-BE49-F238E27FC236}">
                <a16:creationId xmlns:a16="http://schemas.microsoft.com/office/drawing/2014/main" id="{863BDAED-06C9-4962-88A0-74CA809D9A55}"/>
              </a:ext>
            </a:extLst>
          </p:cNvPr>
          <p:cNvSpPr txBox="1"/>
          <p:nvPr/>
        </p:nvSpPr>
        <p:spPr>
          <a:xfrm>
            <a:off x="3059757" y="653992"/>
            <a:ext cx="5751611" cy="400110"/>
          </a:xfrm>
          <a:prstGeom prst="rect">
            <a:avLst/>
          </a:prstGeom>
          <a:noFill/>
        </p:spPr>
        <p:txBody>
          <a:bodyPr wrap="square" rtlCol="0">
            <a:spAutoFit/>
          </a:bodyPr>
          <a:lstStyle/>
          <a:p>
            <a:pPr algn="ctr"/>
            <a:r>
              <a:rPr lang="en-US" altLang="zh-CN" sz="2000" b="1" u="sng" dirty="0" err="1">
                <a:solidFill>
                  <a:srgbClr val="C00000"/>
                </a:solidFill>
                <a:latin typeface="Arial" panose="020B0604020202020204" pitchFamily="34" charset="0"/>
                <a:cs typeface="Arial" panose="020B0604020202020204" pitchFamily="34" charset="0"/>
              </a:rPr>
              <a:t>Gena</a:t>
            </a:r>
            <a:r>
              <a:rPr lang="en-US" altLang="zh-CN" sz="2000" b="1" u="sng" dirty="0">
                <a:solidFill>
                  <a:srgbClr val="C00000"/>
                </a:solidFill>
                <a:latin typeface="Arial" panose="020B0604020202020204" pitchFamily="34" charset="0"/>
                <a:cs typeface="Arial" panose="020B0604020202020204" pitchFamily="34" charset="0"/>
              </a:rPr>
              <a:t> Expression Analyze (GEA) Module</a:t>
            </a:r>
            <a:endParaRPr lang="zh-CN" altLang="en-US" sz="2000" b="1" u="sng" dirty="0">
              <a:solidFill>
                <a:srgbClr val="C00000"/>
              </a:solidFill>
              <a:latin typeface="Arial" panose="020B060402020202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DDCE37A5-EB42-46C3-A801-47DF4C835FC5}"/>
              </a:ext>
            </a:extLst>
          </p:cNvPr>
          <p:cNvSpPr txBox="1"/>
          <p:nvPr/>
        </p:nvSpPr>
        <p:spPr>
          <a:xfrm>
            <a:off x="4426985" y="3907783"/>
            <a:ext cx="1250222"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Gene</a:t>
            </a:r>
            <a:endParaRPr lang="zh-CN" altLang="en-US" dirty="0"/>
          </a:p>
        </p:txBody>
      </p:sp>
      <p:sp>
        <p:nvSpPr>
          <p:cNvPr id="20" name="文本框 19">
            <a:extLst>
              <a:ext uri="{FF2B5EF4-FFF2-40B4-BE49-F238E27FC236}">
                <a16:creationId xmlns:a16="http://schemas.microsoft.com/office/drawing/2014/main" id="{DDCE37A5-EB42-46C3-A801-47DF4C835FC5}"/>
              </a:ext>
            </a:extLst>
          </p:cNvPr>
          <p:cNvSpPr txBox="1"/>
          <p:nvPr/>
        </p:nvSpPr>
        <p:spPr>
          <a:xfrm>
            <a:off x="4426985" y="4693478"/>
            <a:ext cx="1250222"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Lesions</a:t>
            </a:r>
            <a:endParaRPr lang="zh-CN" altLang="en-US" dirty="0"/>
          </a:p>
        </p:txBody>
      </p:sp>
      <p:sp>
        <p:nvSpPr>
          <p:cNvPr id="21" name="文本框 20">
            <a:extLst>
              <a:ext uri="{FF2B5EF4-FFF2-40B4-BE49-F238E27FC236}">
                <a16:creationId xmlns:a16="http://schemas.microsoft.com/office/drawing/2014/main" id="{DDCE37A5-EB42-46C3-A801-47DF4C835FC5}"/>
              </a:ext>
            </a:extLst>
          </p:cNvPr>
          <p:cNvSpPr txBox="1"/>
          <p:nvPr/>
        </p:nvSpPr>
        <p:spPr>
          <a:xfrm>
            <a:off x="4426985" y="5503621"/>
            <a:ext cx="1250222"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Clusters</a:t>
            </a:r>
            <a:endParaRPr lang="zh-CN" altLang="en-US" dirty="0"/>
          </a:p>
        </p:txBody>
      </p:sp>
      <p:sp>
        <p:nvSpPr>
          <p:cNvPr id="24" name="文本框 23">
            <a:extLst>
              <a:ext uri="{FF2B5EF4-FFF2-40B4-BE49-F238E27FC236}">
                <a16:creationId xmlns:a16="http://schemas.microsoft.com/office/drawing/2014/main" id="{DDCE37A5-EB42-46C3-A801-47DF4C835FC5}"/>
              </a:ext>
            </a:extLst>
          </p:cNvPr>
          <p:cNvSpPr txBox="1"/>
          <p:nvPr/>
        </p:nvSpPr>
        <p:spPr>
          <a:xfrm>
            <a:off x="10685743" y="4072460"/>
            <a:ext cx="1250222"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Gene</a:t>
            </a:r>
            <a:endParaRPr lang="zh-CN" altLang="en-US" dirty="0"/>
          </a:p>
        </p:txBody>
      </p:sp>
      <p:sp>
        <p:nvSpPr>
          <p:cNvPr id="25" name="矩形 24">
            <a:extLst>
              <a:ext uri="{FF2B5EF4-FFF2-40B4-BE49-F238E27FC236}">
                <a16:creationId xmlns:a16="http://schemas.microsoft.com/office/drawing/2014/main" id="{8C268CC0-1DFA-40F0-8496-E4B9519AAF78}"/>
              </a:ext>
            </a:extLst>
          </p:cNvPr>
          <p:cNvSpPr/>
          <p:nvPr/>
        </p:nvSpPr>
        <p:spPr>
          <a:xfrm>
            <a:off x="4704068" y="6108678"/>
            <a:ext cx="514885" cy="369332"/>
          </a:xfrm>
          <a:prstGeom prst="rect">
            <a:avLst/>
          </a:prstGeom>
          <a:solidFill>
            <a:schemeClr val="accent1"/>
          </a:solidFill>
        </p:spPr>
        <p:txBody>
          <a:bodyPr wrap="none">
            <a:spAutoFit/>
          </a:bodyPr>
          <a:lstStyle/>
          <a:p>
            <a:r>
              <a:rPr lang="en-US" altLang="zh-CN" b="1" dirty="0">
                <a:solidFill>
                  <a:schemeClr val="bg1"/>
                </a:solidFill>
              </a:rPr>
              <a:t>GO</a:t>
            </a:r>
            <a:endParaRPr lang="zh-CN" altLang="en-US" b="1" dirty="0">
              <a:solidFill>
                <a:schemeClr val="bg1"/>
              </a:solidFill>
            </a:endParaRPr>
          </a:p>
        </p:txBody>
      </p:sp>
      <p:sp>
        <p:nvSpPr>
          <p:cNvPr id="26" name="矩形 25">
            <a:extLst>
              <a:ext uri="{FF2B5EF4-FFF2-40B4-BE49-F238E27FC236}">
                <a16:creationId xmlns:a16="http://schemas.microsoft.com/office/drawing/2014/main" id="{8C268CC0-1DFA-40F0-8496-E4B9519AAF78}"/>
              </a:ext>
            </a:extLst>
          </p:cNvPr>
          <p:cNvSpPr/>
          <p:nvPr/>
        </p:nvSpPr>
        <p:spPr>
          <a:xfrm>
            <a:off x="11061708" y="4972649"/>
            <a:ext cx="514885" cy="369332"/>
          </a:xfrm>
          <a:prstGeom prst="rect">
            <a:avLst/>
          </a:prstGeom>
          <a:solidFill>
            <a:schemeClr val="accent1"/>
          </a:solidFill>
        </p:spPr>
        <p:txBody>
          <a:bodyPr wrap="none">
            <a:spAutoFit/>
          </a:bodyPr>
          <a:lstStyle/>
          <a:p>
            <a:r>
              <a:rPr lang="en-US" altLang="zh-CN" b="1" dirty="0">
                <a:solidFill>
                  <a:schemeClr val="bg1"/>
                </a:solidFill>
              </a:rPr>
              <a:t>GO</a:t>
            </a:r>
            <a:endParaRPr lang="zh-CN" altLang="en-US" b="1" dirty="0">
              <a:solidFill>
                <a:schemeClr val="bg1"/>
              </a:solidFill>
            </a:endParaRPr>
          </a:p>
        </p:txBody>
      </p:sp>
      <p:sp>
        <p:nvSpPr>
          <p:cNvPr id="27" name="文本框 26">
            <a:extLst>
              <a:ext uri="{FF2B5EF4-FFF2-40B4-BE49-F238E27FC236}">
                <a16:creationId xmlns:a16="http://schemas.microsoft.com/office/drawing/2014/main" id="{DDCE37A5-EB42-46C3-A801-47DF4C835FC5}"/>
              </a:ext>
            </a:extLst>
          </p:cNvPr>
          <p:cNvSpPr txBox="1"/>
          <p:nvPr/>
        </p:nvSpPr>
        <p:spPr>
          <a:xfrm>
            <a:off x="835334" y="2295557"/>
            <a:ext cx="2113631"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pPr marL="0" indent="0" algn="ctr">
              <a:buNone/>
            </a:pPr>
            <a:r>
              <a:rPr lang="en-US" altLang="zh-CN" dirty="0"/>
              <a:t>1) UMAP plot</a:t>
            </a:r>
          </a:p>
        </p:txBody>
      </p:sp>
      <p:sp>
        <p:nvSpPr>
          <p:cNvPr id="28" name="文本框 27">
            <a:extLst>
              <a:ext uri="{FF2B5EF4-FFF2-40B4-BE49-F238E27FC236}">
                <a16:creationId xmlns:a16="http://schemas.microsoft.com/office/drawing/2014/main" id="{DDCE37A5-EB42-46C3-A801-47DF4C835FC5}"/>
              </a:ext>
            </a:extLst>
          </p:cNvPr>
          <p:cNvSpPr txBox="1"/>
          <p:nvPr/>
        </p:nvSpPr>
        <p:spPr>
          <a:xfrm>
            <a:off x="7155516" y="2295557"/>
            <a:ext cx="2113631"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pPr marL="0" indent="0" algn="ctr">
              <a:buNone/>
            </a:pPr>
            <a:r>
              <a:rPr lang="en-US" altLang="zh-CN" dirty="0"/>
              <a:t>2) Violin  plot</a:t>
            </a:r>
          </a:p>
        </p:txBody>
      </p:sp>
      <p:sp>
        <p:nvSpPr>
          <p:cNvPr id="30" name="文本框 29">
            <a:extLst>
              <a:ext uri="{FF2B5EF4-FFF2-40B4-BE49-F238E27FC236}">
                <a16:creationId xmlns:a16="http://schemas.microsoft.com/office/drawing/2014/main" id="{DDCE37A5-EB42-46C3-A801-47DF4C835FC5}"/>
              </a:ext>
            </a:extLst>
          </p:cNvPr>
          <p:cNvSpPr txBox="1"/>
          <p:nvPr/>
        </p:nvSpPr>
        <p:spPr>
          <a:xfrm>
            <a:off x="4337398" y="3198914"/>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Project ID</a:t>
            </a:r>
            <a:endParaRPr lang="zh-CN" altLang="en-US" dirty="0"/>
          </a:p>
        </p:txBody>
      </p:sp>
      <p:sp>
        <p:nvSpPr>
          <p:cNvPr id="31" name="文本框 30">
            <a:extLst>
              <a:ext uri="{FF2B5EF4-FFF2-40B4-BE49-F238E27FC236}">
                <a16:creationId xmlns:a16="http://schemas.microsoft.com/office/drawing/2014/main" id="{DDCE37A5-EB42-46C3-A801-47DF4C835FC5}"/>
              </a:ext>
            </a:extLst>
          </p:cNvPr>
          <p:cNvSpPr txBox="1"/>
          <p:nvPr/>
        </p:nvSpPr>
        <p:spPr>
          <a:xfrm>
            <a:off x="4284329" y="2588586"/>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Organ</a:t>
            </a:r>
            <a:endParaRPr lang="zh-CN" altLang="en-US" dirty="0"/>
          </a:p>
        </p:txBody>
      </p:sp>
      <p:sp>
        <p:nvSpPr>
          <p:cNvPr id="32" name="文本框 31">
            <a:extLst>
              <a:ext uri="{FF2B5EF4-FFF2-40B4-BE49-F238E27FC236}">
                <a16:creationId xmlns:a16="http://schemas.microsoft.com/office/drawing/2014/main" id="{DDCE37A5-EB42-46C3-A801-47DF4C835FC5}"/>
              </a:ext>
            </a:extLst>
          </p:cNvPr>
          <p:cNvSpPr txBox="1"/>
          <p:nvPr/>
        </p:nvSpPr>
        <p:spPr>
          <a:xfrm>
            <a:off x="10713811" y="3546220"/>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Project ID</a:t>
            </a:r>
            <a:endParaRPr lang="zh-CN" altLang="en-US" dirty="0"/>
          </a:p>
        </p:txBody>
      </p:sp>
      <p:sp>
        <p:nvSpPr>
          <p:cNvPr id="33" name="文本框 32">
            <a:extLst>
              <a:ext uri="{FF2B5EF4-FFF2-40B4-BE49-F238E27FC236}">
                <a16:creationId xmlns:a16="http://schemas.microsoft.com/office/drawing/2014/main" id="{DDCE37A5-EB42-46C3-A801-47DF4C835FC5}"/>
              </a:ext>
            </a:extLst>
          </p:cNvPr>
          <p:cNvSpPr txBox="1"/>
          <p:nvPr/>
        </p:nvSpPr>
        <p:spPr>
          <a:xfrm>
            <a:off x="10660742" y="2935892"/>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Organ</a:t>
            </a:r>
            <a:endParaRPr lang="zh-CN" altLang="en-US" dirty="0"/>
          </a:p>
        </p:txBody>
      </p:sp>
    </p:spTree>
    <p:extLst>
      <p:ext uri="{BB962C8B-B14F-4D97-AF65-F5344CB8AC3E}">
        <p14:creationId xmlns:p14="http://schemas.microsoft.com/office/powerpoint/2010/main" val="2225408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2F1BD5B-153A-4E56-A9E9-4E618C1E873A}"/>
              </a:ext>
            </a:extLst>
          </p:cNvPr>
          <p:cNvPicPr>
            <a:picLocks noChangeAspect="1"/>
          </p:cNvPicPr>
          <p:nvPr/>
        </p:nvPicPr>
        <p:blipFill>
          <a:blip r:embed="rId2"/>
          <a:stretch>
            <a:fillRect/>
          </a:stretch>
        </p:blipFill>
        <p:spPr>
          <a:xfrm>
            <a:off x="1103479" y="3285300"/>
            <a:ext cx="3086100" cy="1990725"/>
          </a:xfrm>
          <a:prstGeom prst="rect">
            <a:avLst/>
          </a:prstGeom>
        </p:spPr>
      </p:pic>
      <p:pic>
        <p:nvPicPr>
          <p:cNvPr id="9" name="图片 8">
            <a:extLst>
              <a:ext uri="{FF2B5EF4-FFF2-40B4-BE49-F238E27FC236}">
                <a16:creationId xmlns:a16="http://schemas.microsoft.com/office/drawing/2014/main" id="{6A1D75B9-550A-4585-A050-20EE5C63EEA4}"/>
              </a:ext>
            </a:extLst>
          </p:cNvPr>
          <p:cNvPicPr>
            <a:picLocks noChangeAspect="1"/>
          </p:cNvPicPr>
          <p:nvPr/>
        </p:nvPicPr>
        <p:blipFill>
          <a:blip r:embed="rId3"/>
          <a:stretch>
            <a:fillRect/>
          </a:stretch>
        </p:blipFill>
        <p:spPr>
          <a:xfrm>
            <a:off x="7334052" y="3386329"/>
            <a:ext cx="2182093" cy="1877069"/>
          </a:xfrm>
          <a:prstGeom prst="rect">
            <a:avLst/>
          </a:prstGeom>
        </p:spPr>
      </p:pic>
      <p:sp>
        <p:nvSpPr>
          <p:cNvPr id="12" name="矩形 11">
            <a:extLst>
              <a:ext uri="{FF2B5EF4-FFF2-40B4-BE49-F238E27FC236}">
                <a16:creationId xmlns:a16="http://schemas.microsoft.com/office/drawing/2014/main" id="{48BA504A-C651-4449-A3D2-6216835EDDA6}"/>
              </a:ext>
            </a:extLst>
          </p:cNvPr>
          <p:cNvSpPr/>
          <p:nvPr/>
        </p:nvSpPr>
        <p:spPr>
          <a:xfrm>
            <a:off x="1871427" y="5633815"/>
            <a:ext cx="1845377" cy="369332"/>
          </a:xfrm>
          <a:prstGeom prst="rect">
            <a:avLst/>
          </a:prstGeom>
        </p:spPr>
        <p:txBody>
          <a:bodyPr wrap="none">
            <a:spAutoFit/>
          </a:bodyPr>
          <a:lstStyle/>
          <a:p>
            <a:r>
              <a:rPr lang="en-US" altLang="zh-CN" dirty="0">
                <a:highlight>
                  <a:srgbClr val="FFFF00"/>
                </a:highlight>
              </a:rPr>
              <a:t>P4</a:t>
            </a:r>
            <a:r>
              <a:rPr lang="zh-CN" altLang="en-US" dirty="0">
                <a:highlight>
                  <a:srgbClr val="FFFF00"/>
                </a:highlight>
              </a:rPr>
              <a:t>中</a:t>
            </a:r>
            <a:r>
              <a:rPr lang="en-US" altLang="zh-CN" dirty="0">
                <a:highlight>
                  <a:srgbClr val="FFFF00"/>
                </a:highlight>
              </a:rPr>
              <a:t> 4.1)</a:t>
            </a:r>
            <a:r>
              <a:rPr lang="zh-CN" altLang="en-US" dirty="0">
                <a:highlight>
                  <a:srgbClr val="FFFF00"/>
                </a:highlight>
              </a:rPr>
              <a:t>、</a:t>
            </a:r>
            <a:r>
              <a:rPr lang="en-US" altLang="zh-CN" dirty="0">
                <a:highlight>
                  <a:srgbClr val="FFFF00"/>
                </a:highlight>
              </a:rPr>
              <a:t>4.2</a:t>
            </a:r>
            <a:r>
              <a:rPr lang="zh-CN" altLang="en-US" dirty="0">
                <a:highlight>
                  <a:srgbClr val="FFFF00"/>
                </a:highlight>
              </a:rPr>
              <a:t>）</a:t>
            </a:r>
            <a:endParaRPr lang="zh-CN" altLang="en-US" dirty="0"/>
          </a:p>
        </p:txBody>
      </p:sp>
      <p:sp>
        <p:nvSpPr>
          <p:cNvPr id="13" name="矩形 12">
            <a:extLst>
              <a:ext uri="{FF2B5EF4-FFF2-40B4-BE49-F238E27FC236}">
                <a16:creationId xmlns:a16="http://schemas.microsoft.com/office/drawing/2014/main" id="{D27333C9-50A2-4211-B2F9-83ED5A39C1B7}"/>
              </a:ext>
            </a:extLst>
          </p:cNvPr>
          <p:cNvSpPr/>
          <p:nvPr/>
        </p:nvSpPr>
        <p:spPr>
          <a:xfrm>
            <a:off x="8220751" y="5633815"/>
            <a:ext cx="1845377" cy="369332"/>
          </a:xfrm>
          <a:prstGeom prst="rect">
            <a:avLst/>
          </a:prstGeom>
        </p:spPr>
        <p:txBody>
          <a:bodyPr wrap="none">
            <a:spAutoFit/>
          </a:bodyPr>
          <a:lstStyle/>
          <a:p>
            <a:r>
              <a:rPr lang="en-US" altLang="zh-CN" dirty="0">
                <a:highlight>
                  <a:srgbClr val="FFFF00"/>
                </a:highlight>
              </a:rPr>
              <a:t>P5 </a:t>
            </a:r>
            <a:r>
              <a:rPr lang="zh-CN" altLang="en-US" dirty="0">
                <a:highlight>
                  <a:srgbClr val="FFFF00"/>
                </a:highlight>
              </a:rPr>
              <a:t>中</a:t>
            </a:r>
            <a:r>
              <a:rPr lang="en-US" altLang="zh-CN" dirty="0">
                <a:highlight>
                  <a:srgbClr val="FFFF00"/>
                </a:highlight>
              </a:rPr>
              <a:t>3.1)</a:t>
            </a:r>
            <a:r>
              <a:rPr lang="zh-CN" altLang="en-US" dirty="0">
                <a:highlight>
                  <a:srgbClr val="FFFF00"/>
                </a:highlight>
              </a:rPr>
              <a:t>、</a:t>
            </a:r>
            <a:r>
              <a:rPr lang="en-US" altLang="zh-CN" dirty="0">
                <a:highlight>
                  <a:srgbClr val="FFFF00"/>
                </a:highlight>
              </a:rPr>
              <a:t>3.2</a:t>
            </a:r>
            <a:r>
              <a:rPr lang="zh-CN" altLang="en-US" dirty="0">
                <a:highlight>
                  <a:srgbClr val="FFFF00"/>
                </a:highlight>
              </a:rPr>
              <a:t>）</a:t>
            </a:r>
            <a:endParaRPr lang="zh-CN" altLang="en-US" dirty="0"/>
          </a:p>
        </p:txBody>
      </p:sp>
      <p:sp>
        <p:nvSpPr>
          <p:cNvPr id="14" name="矩形 13">
            <a:extLst>
              <a:ext uri="{FF2B5EF4-FFF2-40B4-BE49-F238E27FC236}">
                <a16:creationId xmlns:a16="http://schemas.microsoft.com/office/drawing/2014/main" id="{EE245194-C826-4FB6-94EB-B1C44BF8C046}"/>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P12</a:t>
            </a:r>
            <a:endParaRPr lang="zh-CN" altLang="en-US" sz="3600" b="1"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CFA9FD9F-D7A6-46B0-A531-A9329375EFFE}"/>
              </a:ext>
            </a:extLst>
          </p:cNvPr>
          <p:cNvPicPr>
            <a:picLocks noChangeAspect="1"/>
          </p:cNvPicPr>
          <p:nvPr/>
        </p:nvPicPr>
        <p:blipFill rotWithShape="1">
          <a:blip r:embed="rId4"/>
          <a:srcRect l="72922" b="38446"/>
          <a:stretch/>
        </p:blipFill>
        <p:spPr>
          <a:xfrm>
            <a:off x="5120406" y="2978429"/>
            <a:ext cx="1518512" cy="2433237"/>
          </a:xfrm>
          <a:prstGeom prst="rect">
            <a:avLst/>
          </a:prstGeom>
        </p:spPr>
      </p:pic>
      <p:pic>
        <p:nvPicPr>
          <p:cNvPr id="16" name="图片 15">
            <a:extLst>
              <a:ext uri="{FF2B5EF4-FFF2-40B4-BE49-F238E27FC236}">
                <a16:creationId xmlns:a16="http://schemas.microsoft.com/office/drawing/2014/main" id="{5F6F02B0-5242-416E-94AF-CE765DB30482}"/>
              </a:ext>
            </a:extLst>
          </p:cNvPr>
          <p:cNvPicPr>
            <a:picLocks noChangeAspect="1"/>
          </p:cNvPicPr>
          <p:nvPr/>
        </p:nvPicPr>
        <p:blipFill rotWithShape="1">
          <a:blip r:embed="rId4"/>
          <a:srcRect l="72922" b="38446"/>
          <a:stretch/>
        </p:blipFill>
        <p:spPr>
          <a:xfrm>
            <a:off x="9313640" y="2978429"/>
            <a:ext cx="1518512" cy="2433237"/>
          </a:xfrm>
          <a:prstGeom prst="rect">
            <a:avLst/>
          </a:prstGeom>
        </p:spPr>
      </p:pic>
      <p:sp>
        <p:nvSpPr>
          <p:cNvPr id="17" name="矩形 16">
            <a:extLst>
              <a:ext uri="{FF2B5EF4-FFF2-40B4-BE49-F238E27FC236}">
                <a16:creationId xmlns:a16="http://schemas.microsoft.com/office/drawing/2014/main" id="{19370673-4F65-410C-BE4A-F04D65439F1B}"/>
              </a:ext>
            </a:extLst>
          </p:cNvPr>
          <p:cNvSpPr/>
          <p:nvPr/>
        </p:nvSpPr>
        <p:spPr>
          <a:xfrm>
            <a:off x="2966011" y="1039519"/>
            <a:ext cx="671979" cy="579967"/>
          </a:xfrm>
          <a:prstGeom prst="rect">
            <a:avLst/>
          </a:prstGeom>
        </p:spPr>
        <p:txBody>
          <a:bodyPr wrap="none">
            <a:spAutoFit/>
          </a:bodyPr>
          <a:lstStyle/>
          <a:p>
            <a:pPr algn="just">
              <a:lnSpc>
                <a:spcPct val="150000"/>
              </a:lnSpc>
              <a:spcAft>
                <a:spcPts val="0"/>
              </a:spcAft>
            </a:pPr>
            <a:r>
              <a:rPr lang="en-US" altLang="zh-CN" sz="2400" b="1" kern="100" dirty="0">
                <a:solidFill>
                  <a:schemeClr val="bg1"/>
                </a:solidFill>
                <a:highlight>
                  <a:srgbClr val="FF0000"/>
                </a:highlight>
                <a:latin typeface="Times New Roman" panose="02020603050405020304" pitchFamily="18" charset="0"/>
                <a:ea typeface="宋体" panose="02010600030101010101" pitchFamily="2" charset="-122"/>
                <a:cs typeface="Times New Roman" panose="02020603050405020304" pitchFamily="18" charset="0"/>
              </a:rPr>
              <a:t>2.1)</a:t>
            </a:r>
            <a:endParaRPr lang="zh-CN" altLang="zh-CN" sz="2400" kern="100" dirty="0">
              <a:solidFill>
                <a:schemeClr val="bg1"/>
              </a:solidFill>
              <a:highlight>
                <a:srgbClr val="FF0000"/>
              </a:highlight>
              <a:latin typeface="Times New Roman" panose="02020603050405020304" pitchFamily="18" charset="0"/>
              <a:ea typeface="宋体" panose="02010600030101010101" pitchFamily="2" charset="-122"/>
              <a:cs typeface="Times New Roman (正文 CS 字体)"/>
            </a:endParaRPr>
          </a:p>
        </p:txBody>
      </p:sp>
      <p:sp>
        <p:nvSpPr>
          <p:cNvPr id="18" name="矩形 17">
            <a:extLst>
              <a:ext uri="{FF2B5EF4-FFF2-40B4-BE49-F238E27FC236}">
                <a16:creationId xmlns:a16="http://schemas.microsoft.com/office/drawing/2014/main" id="{7E0C80E8-95A4-40FA-BC07-8108667424E3}"/>
              </a:ext>
            </a:extLst>
          </p:cNvPr>
          <p:cNvSpPr/>
          <p:nvPr/>
        </p:nvSpPr>
        <p:spPr>
          <a:xfrm>
            <a:off x="8471461" y="1039519"/>
            <a:ext cx="671979" cy="579967"/>
          </a:xfrm>
          <a:prstGeom prst="rect">
            <a:avLst/>
          </a:prstGeom>
        </p:spPr>
        <p:txBody>
          <a:bodyPr wrap="none">
            <a:spAutoFit/>
          </a:bodyPr>
          <a:lstStyle/>
          <a:p>
            <a:pPr algn="just">
              <a:lnSpc>
                <a:spcPct val="150000"/>
              </a:lnSpc>
              <a:spcAft>
                <a:spcPts val="0"/>
              </a:spcAft>
            </a:pPr>
            <a:r>
              <a:rPr lang="en-US" altLang="zh-CN" sz="2400" b="1" kern="100" dirty="0">
                <a:solidFill>
                  <a:schemeClr val="bg1"/>
                </a:solidFill>
                <a:highlight>
                  <a:srgbClr val="FF0000"/>
                </a:highlight>
                <a:latin typeface="Times New Roman" panose="02020603050405020304" pitchFamily="18" charset="0"/>
                <a:ea typeface="宋体" panose="02010600030101010101" pitchFamily="2" charset="-122"/>
                <a:cs typeface="Times New Roman" panose="02020603050405020304" pitchFamily="18" charset="0"/>
              </a:rPr>
              <a:t>2.2)</a:t>
            </a:r>
            <a:endParaRPr lang="zh-CN" altLang="zh-CN" sz="2400" kern="100" dirty="0">
              <a:solidFill>
                <a:schemeClr val="bg1"/>
              </a:solidFill>
              <a:highlight>
                <a:srgbClr val="FF0000"/>
              </a:highlight>
              <a:latin typeface="Times New Roman" panose="02020603050405020304" pitchFamily="18" charset="0"/>
              <a:ea typeface="宋体" panose="02010600030101010101" pitchFamily="2" charset="-122"/>
              <a:cs typeface="Times New Roman (正文 CS 字体)"/>
            </a:endParaRPr>
          </a:p>
        </p:txBody>
      </p:sp>
      <p:sp>
        <p:nvSpPr>
          <p:cNvPr id="19" name="矩形 18">
            <a:extLst>
              <a:ext uri="{FF2B5EF4-FFF2-40B4-BE49-F238E27FC236}">
                <a16:creationId xmlns:a16="http://schemas.microsoft.com/office/drawing/2014/main" id="{BB71C329-2104-4A71-8C44-BD3BDA5119FA}"/>
              </a:ext>
            </a:extLst>
          </p:cNvPr>
          <p:cNvSpPr/>
          <p:nvPr/>
        </p:nvSpPr>
        <p:spPr>
          <a:xfrm>
            <a:off x="-12352" y="0"/>
            <a:ext cx="3393727"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Analysis—2)</a:t>
            </a:r>
            <a:endParaRPr lang="zh-CN" altLang="en-US" sz="3600" b="1"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55235E12-8AAB-4655-ACB5-999262B68771}"/>
              </a:ext>
            </a:extLst>
          </p:cNvPr>
          <p:cNvSpPr/>
          <p:nvPr/>
        </p:nvSpPr>
        <p:spPr>
          <a:xfrm>
            <a:off x="2991565" y="3521846"/>
            <a:ext cx="2031325" cy="338554"/>
          </a:xfrm>
          <a:prstGeom prst="rect">
            <a:avLst/>
          </a:prstGeom>
        </p:spPr>
        <p:txBody>
          <a:bodyPr wrap="square">
            <a:spAutoFit/>
          </a:bodyPr>
          <a:lstStyle/>
          <a:p>
            <a:r>
              <a:rPr lang="zh-CN" altLang="zh-CN" sz="1600" b="1" u="sng" dirty="0">
                <a:solidFill>
                  <a:schemeClr val="accent2">
                    <a:lumMod val="75000"/>
                  </a:schemeClr>
                </a:solidFill>
                <a:latin typeface="Times New Roman" panose="02020603050405020304" pitchFamily="18" charset="0"/>
                <a:cs typeface="Times New Roman" panose="02020603050405020304" pitchFamily="18" charset="0"/>
              </a:rPr>
              <a:t>模板：多系列盒须图</a:t>
            </a:r>
          </a:p>
        </p:txBody>
      </p:sp>
      <p:sp>
        <p:nvSpPr>
          <p:cNvPr id="24" name="矩形 23">
            <a:extLst>
              <a:ext uri="{FF2B5EF4-FFF2-40B4-BE49-F238E27FC236}">
                <a16:creationId xmlns:a16="http://schemas.microsoft.com/office/drawing/2014/main" id="{896ECA40-F31E-40D9-93D9-C0BE1935CDE3}"/>
              </a:ext>
            </a:extLst>
          </p:cNvPr>
          <p:cNvSpPr/>
          <p:nvPr/>
        </p:nvSpPr>
        <p:spPr>
          <a:xfrm>
            <a:off x="2769879" y="5273017"/>
            <a:ext cx="637050" cy="369332"/>
          </a:xfrm>
          <a:prstGeom prst="rect">
            <a:avLst/>
          </a:prstGeom>
        </p:spPr>
        <p:txBody>
          <a:bodyPr wrap="square">
            <a:spAutoFit/>
          </a:bodyPr>
          <a:lstStyle/>
          <a:p>
            <a:r>
              <a:rPr lang="en-US" altLang="zh-CN" dirty="0">
                <a:highlight>
                  <a:srgbClr val="FFFF00"/>
                </a:highlight>
              </a:rPr>
              <a:t>S10</a:t>
            </a:r>
            <a:endParaRPr lang="zh-CN" altLang="en-US" dirty="0"/>
          </a:p>
        </p:txBody>
      </p:sp>
      <p:sp>
        <p:nvSpPr>
          <p:cNvPr id="25" name="矩形 24">
            <a:extLst>
              <a:ext uri="{FF2B5EF4-FFF2-40B4-BE49-F238E27FC236}">
                <a16:creationId xmlns:a16="http://schemas.microsoft.com/office/drawing/2014/main" id="{3078760A-5969-45F2-8028-25C4D96F3B7E}"/>
              </a:ext>
            </a:extLst>
          </p:cNvPr>
          <p:cNvSpPr/>
          <p:nvPr/>
        </p:nvSpPr>
        <p:spPr>
          <a:xfrm>
            <a:off x="8695132" y="5340838"/>
            <a:ext cx="546945" cy="369332"/>
          </a:xfrm>
          <a:prstGeom prst="rect">
            <a:avLst/>
          </a:prstGeom>
        </p:spPr>
        <p:txBody>
          <a:bodyPr wrap="none">
            <a:spAutoFit/>
          </a:bodyPr>
          <a:lstStyle/>
          <a:p>
            <a:r>
              <a:rPr lang="en-US" altLang="zh-CN" dirty="0">
                <a:highlight>
                  <a:srgbClr val="FFFF00"/>
                </a:highlight>
              </a:rPr>
              <a:t>S14</a:t>
            </a:r>
            <a:endParaRPr lang="zh-CN" altLang="en-US" dirty="0"/>
          </a:p>
        </p:txBody>
      </p:sp>
      <p:sp>
        <p:nvSpPr>
          <p:cNvPr id="26" name="矩形 25">
            <a:extLst>
              <a:ext uri="{FF2B5EF4-FFF2-40B4-BE49-F238E27FC236}">
                <a16:creationId xmlns:a16="http://schemas.microsoft.com/office/drawing/2014/main" id="{CC832913-2883-4AED-BD06-F3A175145D8C}"/>
              </a:ext>
            </a:extLst>
          </p:cNvPr>
          <p:cNvSpPr/>
          <p:nvPr/>
        </p:nvSpPr>
        <p:spPr>
          <a:xfrm>
            <a:off x="7364536" y="3172788"/>
            <a:ext cx="3467616" cy="338554"/>
          </a:xfrm>
          <a:prstGeom prst="rect">
            <a:avLst/>
          </a:prstGeom>
        </p:spPr>
        <p:txBody>
          <a:bodyPr wrap="none">
            <a:spAutoFit/>
          </a:bodyPr>
          <a:lstStyle/>
          <a:p>
            <a:r>
              <a:rPr lang="zh-CN" altLang="zh-CN" sz="1600" b="1" u="sng" dirty="0">
                <a:solidFill>
                  <a:schemeClr val="accent2">
                    <a:lumMod val="75000"/>
                  </a:schemeClr>
                </a:solidFill>
                <a:latin typeface="Times New Roman" panose="02020603050405020304" pitchFamily="18" charset="0"/>
                <a:cs typeface="Times New Roman" panose="02020603050405020304" pitchFamily="18" charset="0"/>
              </a:rPr>
              <a:t>模板：堆叠条形图（</a:t>
            </a:r>
            <a:r>
              <a:rPr lang="en-US" altLang="zh-CN" sz="1600" b="1" u="sng" dirty="0">
                <a:solidFill>
                  <a:schemeClr val="accent2">
                    <a:lumMod val="75000"/>
                  </a:schemeClr>
                </a:solidFill>
                <a:latin typeface="Times New Roman" panose="02020603050405020304" pitchFamily="18" charset="0"/>
                <a:cs typeface="Times New Roman" panose="02020603050405020304" pitchFamily="18" charset="0"/>
              </a:rPr>
              <a:t>x</a:t>
            </a:r>
            <a:r>
              <a:rPr lang="zh-CN" altLang="zh-CN" sz="1600" b="1" u="sng" dirty="0">
                <a:solidFill>
                  <a:schemeClr val="accent2">
                    <a:lumMod val="75000"/>
                  </a:schemeClr>
                </a:solidFill>
                <a:latin typeface="Times New Roman" panose="02020603050405020304" pitchFamily="18" charset="0"/>
                <a:cs typeface="Times New Roman" panose="02020603050405020304" pitchFamily="18" charset="0"/>
              </a:rPr>
              <a:t>和</a:t>
            </a:r>
            <a:r>
              <a:rPr lang="en-US" altLang="zh-CN" sz="1600" b="1" u="sng" dirty="0">
                <a:solidFill>
                  <a:schemeClr val="accent2">
                    <a:lumMod val="75000"/>
                  </a:schemeClr>
                </a:solidFill>
                <a:latin typeface="Times New Roman" panose="02020603050405020304" pitchFamily="18" charset="0"/>
                <a:cs typeface="Times New Roman" panose="02020603050405020304" pitchFamily="18" charset="0"/>
              </a:rPr>
              <a:t>y</a:t>
            </a:r>
            <a:r>
              <a:rPr lang="zh-CN" altLang="zh-CN" sz="1600" b="1" u="sng" dirty="0">
                <a:solidFill>
                  <a:schemeClr val="accent2">
                    <a:lumMod val="75000"/>
                  </a:schemeClr>
                </a:solidFill>
                <a:latin typeface="Times New Roman" panose="02020603050405020304" pitchFamily="18" charset="0"/>
                <a:cs typeface="Times New Roman" panose="02020603050405020304" pitchFamily="18" charset="0"/>
              </a:rPr>
              <a:t>轴换一下）</a:t>
            </a:r>
          </a:p>
        </p:txBody>
      </p:sp>
      <p:sp>
        <p:nvSpPr>
          <p:cNvPr id="20" name="文本框 19">
            <a:extLst>
              <a:ext uri="{FF2B5EF4-FFF2-40B4-BE49-F238E27FC236}">
                <a16:creationId xmlns:a16="http://schemas.microsoft.com/office/drawing/2014/main" id="{DDCE37A5-EB42-46C3-A801-47DF4C835FC5}"/>
              </a:ext>
            </a:extLst>
          </p:cNvPr>
          <p:cNvSpPr txBox="1"/>
          <p:nvPr/>
        </p:nvSpPr>
        <p:spPr>
          <a:xfrm>
            <a:off x="3612659" y="1094803"/>
            <a:ext cx="5082473"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 Cellular distribution across lesions</a:t>
            </a:r>
          </a:p>
        </p:txBody>
      </p:sp>
      <p:sp>
        <p:nvSpPr>
          <p:cNvPr id="22" name="文本框 21">
            <a:extLst>
              <a:ext uri="{FF2B5EF4-FFF2-40B4-BE49-F238E27FC236}">
                <a16:creationId xmlns:a16="http://schemas.microsoft.com/office/drawing/2014/main" id="{863BDAED-06C9-4962-88A0-74CA809D9A55}"/>
              </a:ext>
            </a:extLst>
          </p:cNvPr>
          <p:cNvSpPr txBox="1"/>
          <p:nvPr/>
        </p:nvSpPr>
        <p:spPr>
          <a:xfrm>
            <a:off x="3059757" y="653992"/>
            <a:ext cx="5751611" cy="400110"/>
          </a:xfrm>
          <a:prstGeom prst="rect">
            <a:avLst/>
          </a:prstGeom>
          <a:noFill/>
        </p:spPr>
        <p:txBody>
          <a:bodyPr wrap="square" rtlCol="0">
            <a:spAutoFit/>
          </a:bodyPr>
          <a:lstStyle/>
          <a:p>
            <a:pPr algn="ctr"/>
            <a:r>
              <a:rPr lang="en-US" altLang="zh-CN" sz="2000" b="1" u="sng" dirty="0">
                <a:solidFill>
                  <a:srgbClr val="C00000"/>
                </a:solidFill>
                <a:latin typeface="Arial" panose="020B0604020202020204" pitchFamily="34" charset="0"/>
                <a:cs typeface="Arial" panose="020B0604020202020204" pitchFamily="34" charset="0"/>
              </a:rPr>
              <a:t>Cellular Component Analyze (CCA)</a:t>
            </a:r>
            <a:endParaRPr lang="zh-CN" altLang="en-US" sz="2000" b="1" u="sng" dirty="0">
              <a:solidFill>
                <a:srgbClr val="C00000"/>
              </a:solidFill>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DDCE37A5-EB42-46C3-A801-47DF4C835FC5}"/>
              </a:ext>
            </a:extLst>
          </p:cNvPr>
          <p:cNvSpPr txBox="1"/>
          <p:nvPr/>
        </p:nvSpPr>
        <p:spPr>
          <a:xfrm>
            <a:off x="1639947" y="2385453"/>
            <a:ext cx="3657661" cy="646331"/>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pPr marL="0" indent="0" algn="ctr">
              <a:buNone/>
            </a:pPr>
            <a:r>
              <a:rPr lang="en-US" altLang="zh-CN" dirty="0"/>
              <a:t>1) Boxplot plot </a:t>
            </a:r>
          </a:p>
          <a:p>
            <a:pPr marL="0" indent="0" algn="ctr">
              <a:buNone/>
            </a:pPr>
            <a:r>
              <a:rPr lang="en-US" altLang="zh-CN" dirty="0"/>
              <a:t>(</a:t>
            </a:r>
            <a:r>
              <a:rPr lang="en-US" altLang="zh-CN" dirty="0" err="1"/>
              <a:t>CIBERSORTx</a:t>
            </a:r>
            <a:r>
              <a:rPr lang="en-US" altLang="zh-CN" dirty="0"/>
              <a:t> based on bulk data)</a:t>
            </a:r>
          </a:p>
        </p:txBody>
      </p:sp>
      <p:sp>
        <p:nvSpPr>
          <p:cNvPr id="27" name="文本框 26">
            <a:extLst>
              <a:ext uri="{FF2B5EF4-FFF2-40B4-BE49-F238E27FC236}">
                <a16:creationId xmlns:a16="http://schemas.microsoft.com/office/drawing/2014/main" id="{DDCE37A5-EB42-46C3-A801-47DF4C835FC5}"/>
              </a:ext>
            </a:extLst>
          </p:cNvPr>
          <p:cNvSpPr txBox="1"/>
          <p:nvPr/>
        </p:nvSpPr>
        <p:spPr>
          <a:xfrm>
            <a:off x="6765530" y="2344341"/>
            <a:ext cx="3657661" cy="646331"/>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pPr marL="0" indent="0" algn="ctr">
              <a:buNone/>
            </a:pPr>
            <a:r>
              <a:rPr lang="en-US" altLang="zh-CN" dirty="0"/>
              <a:t>2) </a:t>
            </a:r>
            <a:r>
              <a:rPr lang="en-US" altLang="zh-CN" dirty="0" err="1"/>
              <a:t>Barplot</a:t>
            </a:r>
            <a:r>
              <a:rPr lang="en-US" altLang="zh-CN" dirty="0"/>
              <a:t> plot </a:t>
            </a:r>
          </a:p>
          <a:p>
            <a:pPr marL="0" indent="0" algn="ctr">
              <a:buNone/>
            </a:pPr>
            <a:r>
              <a:rPr lang="en-US" altLang="zh-CN" dirty="0"/>
              <a:t>(based on single-cell  data)</a:t>
            </a:r>
          </a:p>
        </p:txBody>
      </p:sp>
      <p:sp>
        <p:nvSpPr>
          <p:cNvPr id="32" name="矩形 31">
            <a:extLst>
              <a:ext uri="{FF2B5EF4-FFF2-40B4-BE49-F238E27FC236}">
                <a16:creationId xmlns:a16="http://schemas.microsoft.com/office/drawing/2014/main" id="{8C268CC0-1DFA-40F0-8496-E4B9519AAF78}"/>
              </a:ext>
            </a:extLst>
          </p:cNvPr>
          <p:cNvSpPr/>
          <p:nvPr/>
        </p:nvSpPr>
        <p:spPr>
          <a:xfrm>
            <a:off x="5596405" y="5227000"/>
            <a:ext cx="514885" cy="369332"/>
          </a:xfrm>
          <a:prstGeom prst="rect">
            <a:avLst/>
          </a:prstGeom>
          <a:solidFill>
            <a:schemeClr val="accent1"/>
          </a:solidFill>
        </p:spPr>
        <p:txBody>
          <a:bodyPr wrap="none">
            <a:spAutoFit/>
          </a:bodyPr>
          <a:lstStyle/>
          <a:p>
            <a:r>
              <a:rPr lang="en-US" altLang="zh-CN" b="1" dirty="0">
                <a:solidFill>
                  <a:schemeClr val="bg1"/>
                </a:solidFill>
              </a:rPr>
              <a:t>GO</a:t>
            </a:r>
            <a:endParaRPr lang="zh-CN" altLang="en-US" b="1" dirty="0">
              <a:solidFill>
                <a:schemeClr val="bg1"/>
              </a:solidFill>
            </a:endParaRPr>
          </a:p>
        </p:txBody>
      </p:sp>
      <p:sp>
        <p:nvSpPr>
          <p:cNvPr id="33" name="矩形 32">
            <a:extLst>
              <a:ext uri="{FF2B5EF4-FFF2-40B4-BE49-F238E27FC236}">
                <a16:creationId xmlns:a16="http://schemas.microsoft.com/office/drawing/2014/main" id="{8C268CC0-1DFA-40F0-8496-E4B9519AAF78}"/>
              </a:ext>
            </a:extLst>
          </p:cNvPr>
          <p:cNvSpPr/>
          <p:nvPr/>
        </p:nvSpPr>
        <p:spPr>
          <a:xfrm>
            <a:off x="9808685" y="5633815"/>
            <a:ext cx="514885" cy="369332"/>
          </a:xfrm>
          <a:prstGeom prst="rect">
            <a:avLst/>
          </a:prstGeom>
          <a:solidFill>
            <a:schemeClr val="accent1"/>
          </a:solidFill>
        </p:spPr>
        <p:txBody>
          <a:bodyPr wrap="none">
            <a:spAutoFit/>
          </a:bodyPr>
          <a:lstStyle/>
          <a:p>
            <a:r>
              <a:rPr lang="en-US" altLang="zh-CN" b="1" dirty="0">
                <a:solidFill>
                  <a:schemeClr val="bg1"/>
                </a:solidFill>
              </a:rPr>
              <a:t>GO</a:t>
            </a:r>
            <a:endParaRPr lang="zh-CN" altLang="en-US" b="1" dirty="0">
              <a:solidFill>
                <a:schemeClr val="bg1"/>
              </a:solidFill>
            </a:endParaRPr>
          </a:p>
        </p:txBody>
      </p:sp>
      <p:sp>
        <p:nvSpPr>
          <p:cNvPr id="34" name="文本框 33">
            <a:extLst>
              <a:ext uri="{FF2B5EF4-FFF2-40B4-BE49-F238E27FC236}">
                <a16:creationId xmlns:a16="http://schemas.microsoft.com/office/drawing/2014/main" id="{DDCE37A5-EB42-46C3-A801-47DF4C835FC5}"/>
              </a:ext>
            </a:extLst>
          </p:cNvPr>
          <p:cNvSpPr txBox="1"/>
          <p:nvPr/>
        </p:nvSpPr>
        <p:spPr>
          <a:xfrm>
            <a:off x="5042950" y="3558259"/>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Project ID</a:t>
            </a:r>
            <a:endParaRPr lang="zh-CN" altLang="en-US" dirty="0"/>
          </a:p>
        </p:txBody>
      </p:sp>
      <p:sp>
        <p:nvSpPr>
          <p:cNvPr id="35" name="文本框 34">
            <a:extLst>
              <a:ext uri="{FF2B5EF4-FFF2-40B4-BE49-F238E27FC236}">
                <a16:creationId xmlns:a16="http://schemas.microsoft.com/office/drawing/2014/main" id="{DDCE37A5-EB42-46C3-A801-47DF4C835FC5}"/>
              </a:ext>
            </a:extLst>
          </p:cNvPr>
          <p:cNvSpPr txBox="1"/>
          <p:nvPr/>
        </p:nvSpPr>
        <p:spPr>
          <a:xfrm>
            <a:off x="5120406" y="3029441"/>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Organ</a:t>
            </a:r>
            <a:endParaRPr lang="zh-CN" altLang="en-US" dirty="0"/>
          </a:p>
        </p:txBody>
      </p:sp>
      <p:sp>
        <p:nvSpPr>
          <p:cNvPr id="36" name="文本框 35">
            <a:extLst>
              <a:ext uri="{FF2B5EF4-FFF2-40B4-BE49-F238E27FC236}">
                <a16:creationId xmlns:a16="http://schemas.microsoft.com/office/drawing/2014/main" id="{DDCE37A5-EB42-46C3-A801-47DF4C835FC5}"/>
              </a:ext>
            </a:extLst>
          </p:cNvPr>
          <p:cNvSpPr txBox="1"/>
          <p:nvPr/>
        </p:nvSpPr>
        <p:spPr>
          <a:xfrm>
            <a:off x="9156544" y="3752048"/>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Project ID</a:t>
            </a:r>
            <a:endParaRPr lang="zh-CN" altLang="en-US" dirty="0"/>
          </a:p>
        </p:txBody>
      </p:sp>
      <p:sp>
        <p:nvSpPr>
          <p:cNvPr id="37" name="文本框 36">
            <a:extLst>
              <a:ext uri="{FF2B5EF4-FFF2-40B4-BE49-F238E27FC236}">
                <a16:creationId xmlns:a16="http://schemas.microsoft.com/office/drawing/2014/main" id="{DDCE37A5-EB42-46C3-A801-47DF4C835FC5}"/>
              </a:ext>
            </a:extLst>
          </p:cNvPr>
          <p:cNvSpPr txBox="1"/>
          <p:nvPr/>
        </p:nvSpPr>
        <p:spPr>
          <a:xfrm>
            <a:off x="9234000" y="3223230"/>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Organ</a:t>
            </a:r>
            <a:endParaRPr lang="zh-CN" altLang="en-US" dirty="0"/>
          </a:p>
        </p:txBody>
      </p:sp>
    </p:spTree>
    <p:extLst>
      <p:ext uri="{BB962C8B-B14F-4D97-AF65-F5344CB8AC3E}">
        <p14:creationId xmlns:p14="http://schemas.microsoft.com/office/powerpoint/2010/main" val="124055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DC3BC44-B6A4-455A-8CB2-7F30BD4D778B}"/>
              </a:ext>
            </a:extLst>
          </p:cNvPr>
          <p:cNvPicPr>
            <a:picLocks noChangeAspect="1"/>
          </p:cNvPicPr>
          <p:nvPr/>
        </p:nvPicPr>
        <p:blipFill>
          <a:blip r:embed="rId2"/>
          <a:stretch>
            <a:fillRect/>
          </a:stretch>
        </p:blipFill>
        <p:spPr>
          <a:xfrm>
            <a:off x="-670753" y="2684536"/>
            <a:ext cx="2757519" cy="3032565"/>
          </a:xfrm>
          <a:prstGeom prst="rect">
            <a:avLst/>
          </a:prstGeom>
        </p:spPr>
      </p:pic>
      <p:pic>
        <p:nvPicPr>
          <p:cNvPr id="6" name="图片 5">
            <a:extLst>
              <a:ext uri="{FF2B5EF4-FFF2-40B4-BE49-F238E27FC236}">
                <a16:creationId xmlns:a16="http://schemas.microsoft.com/office/drawing/2014/main" id="{98734089-3047-4141-9DF0-76014E939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25" y="2832687"/>
            <a:ext cx="6506820" cy="2899243"/>
          </a:xfrm>
          <a:prstGeom prst="rect">
            <a:avLst/>
          </a:prstGeom>
        </p:spPr>
      </p:pic>
      <p:sp>
        <p:nvSpPr>
          <p:cNvPr id="13" name="矩形 12">
            <a:extLst>
              <a:ext uri="{FF2B5EF4-FFF2-40B4-BE49-F238E27FC236}">
                <a16:creationId xmlns:a16="http://schemas.microsoft.com/office/drawing/2014/main" id="{EC1A6359-4B40-4951-AE07-CF1E1F98F30E}"/>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P13</a:t>
            </a:r>
            <a:endParaRPr lang="zh-CN" altLang="en-US" sz="3600" b="1"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C8FFBC0D-6A5D-40C7-8CF5-FD7E6186518D}"/>
              </a:ext>
            </a:extLst>
          </p:cNvPr>
          <p:cNvSpPr/>
          <p:nvPr/>
        </p:nvSpPr>
        <p:spPr>
          <a:xfrm>
            <a:off x="-12352" y="0"/>
            <a:ext cx="3393727"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Analysis—3)</a:t>
            </a:r>
            <a:endParaRPr lang="zh-CN" altLang="en-US" sz="3600" b="1"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B6439484-2778-4A7B-B916-CDDA797FD87C}"/>
              </a:ext>
            </a:extLst>
          </p:cNvPr>
          <p:cNvPicPr>
            <a:picLocks noChangeAspect="1"/>
          </p:cNvPicPr>
          <p:nvPr/>
        </p:nvPicPr>
        <p:blipFill rotWithShape="1">
          <a:blip r:embed="rId4"/>
          <a:srcRect l="72922" b="38446"/>
          <a:stretch/>
        </p:blipFill>
        <p:spPr>
          <a:xfrm>
            <a:off x="2172763" y="2679709"/>
            <a:ext cx="1518512" cy="2433237"/>
          </a:xfrm>
          <a:prstGeom prst="rect">
            <a:avLst/>
          </a:prstGeom>
        </p:spPr>
      </p:pic>
      <p:pic>
        <p:nvPicPr>
          <p:cNvPr id="16" name="图片 15">
            <a:extLst>
              <a:ext uri="{FF2B5EF4-FFF2-40B4-BE49-F238E27FC236}">
                <a16:creationId xmlns:a16="http://schemas.microsoft.com/office/drawing/2014/main" id="{62E3C4A2-0317-4872-A866-91356790D13A}"/>
              </a:ext>
            </a:extLst>
          </p:cNvPr>
          <p:cNvPicPr>
            <a:picLocks noChangeAspect="1"/>
          </p:cNvPicPr>
          <p:nvPr/>
        </p:nvPicPr>
        <p:blipFill rotWithShape="1">
          <a:blip r:embed="rId4"/>
          <a:srcRect l="72922" b="38446"/>
          <a:stretch/>
        </p:blipFill>
        <p:spPr>
          <a:xfrm>
            <a:off x="10484165" y="2805840"/>
            <a:ext cx="1518512" cy="2433237"/>
          </a:xfrm>
          <a:prstGeom prst="rect">
            <a:avLst/>
          </a:prstGeom>
        </p:spPr>
      </p:pic>
      <p:sp>
        <p:nvSpPr>
          <p:cNvPr id="17" name="矩形 16">
            <a:extLst>
              <a:ext uri="{FF2B5EF4-FFF2-40B4-BE49-F238E27FC236}">
                <a16:creationId xmlns:a16="http://schemas.microsoft.com/office/drawing/2014/main" id="{8741A273-F7F2-4BBB-9572-D8F89E340123}"/>
              </a:ext>
            </a:extLst>
          </p:cNvPr>
          <p:cNvSpPr/>
          <p:nvPr/>
        </p:nvSpPr>
        <p:spPr>
          <a:xfrm>
            <a:off x="1313713" y="2039408"/>
            <a:ext cx="671979" cy="579967"/>
          </a:xfrm>
          <a:prstGeom prst="rect">
            <a:avLst/>
          </a:prstGeom>
        </p:spPr>
        <p:txBody>
          <a:bodyPr wrap="none">
            <a:spAutoFit/>
          </a:bodyPr>
          <a:lstStyle/>
          <a:p>
            <a:pPr algn="just">
              <a:lnSpc>
                <a:spcPct val="150000"/>
              </a:lnSpc>
              <a:spcAft>
                <a:spcPts val="0"/>
              </a:spcAft>
            </a:pPr>
            <a:r>
              <a:rPr lang="en-US" altLang="zh-CN" sz="2400" b="1" kern="100" dirty="0">
                <a:solidFill>
                  <a:schemeClr val="bg1"/>
                </a:solidFill>
                <a:highlight>
                  <a:srgbClr val="FF0000"/>
                </a:highlight>
                <a:latin typeface="Times New Roman" panose="02020603050405020304" pitchFamily="18" charset="0"/>
                <a:ea typeface="宋体" panose="02010600030101010101" pitchFamily="2" charset="-122"/>
                <a:cs typeface="Times New Roman" panose="02020603050405020304" pitchFamily="18" charset="0"/>
              </a:rPr>
              <a:t>3.1)</a:t>
            </a:r>
            <a:endParaRPr lang="zh-CN" altLang="zh-CN" sz="2400" kern="100" dirty="0">
              <a:solidFill>
                <a:schemeClr val="bg1"/>
              </a:solidFill>
              <a:highlight>
                <a:srgbClr val="FF0000"/>
              </a:highlight>
              <a:latin typeface="Times New Roman" panose="02020603050405020304" pitchFamily="18" charset="0"/>
              <a:ea typeface="宋体" panose="02010600030101010101" pitchFamily="2" charset="-122"/>
              <a:cs typeface="Times New Roman (正文 CS 字体)"/>
            </a:endParaRPr>
          </a:p>
        </p:txBody>
      </p:sp>
      <p:sp>
        <p:nvSpPr>
          <p:cNvPr id="18" name="矩形 17">
            <a:extLst>
              <a:ext uri="{FF2B5EF4-FFF2-40B4-BE49-F238E27FC236}">
                <a16:creationId xmlns:a16="http://schemas.microsoft.com/office/drawing/2014/main" id="{D7C14FEA-1280-4B26-8220-F3E69AF68417}"/>
              </a:ext>
            </a:extLst>
          </p:cNvPr>
          <p:cNvSpPr/>
          <p:nvPr/>
        </p:nvSpPr>
        <p:spPr>
          <a:xfrm>
            <a:off x="8573696" y="2118231"/>
            <a:ext cx="671979" cy="579967"/>
          </a:xfrm>
          <a:prstGeom prst="rect">
            <a:avLst/>
          </a:prstGeom>
        </p:spPr>
        <p:txBody>
          <a:bodyPr wrap="none">
            <a:spAutoFit/>
          </a:bodyPr>
          <a:lstStyle/>
          <a:p>
            <a:pPr algn="just">
              <a:lnSpc>
                <a:spcPct val="150000"/>
              </a:lnSpc>
              <a:spcAft>
                <a:spcPts val="0"/>
              </a:spcAft>
            </a:pPr>
            <a:r>
              <a:rPr lang="en-US" altLang="zh-CN" sz="2400" b="1" kern="100" dirty="0">
                <a:solidFill>
                  <a:schemeClr val="bg1"/>
                </a:solidFill>
                <a:highlight>
                  <a:srgbClr val="FF0000"/>
                </a:highlight>
                <a:latin typeface="Times New Roman" panose="02020603050405020304" pitchFamily="18" charset="0"/>
                <a:ea typeface="宋体" panose="02010600030101010101" pitchFamily="2" charset="-122"/>
                <a:cs typeface="Times New Roman" panose="02020603050405020304" pitchFamily="18" charset="0"/>
              </a:rPr>
              <a:t>3.2)</a:t>
            </a:r>
            <a:endParaRPr lang="zh-CN" altLang="zh-CN" sz="2400" kern="100" dirty="0">
              <a:solidFill>
                <a:schemeClr val="bg1"/>
              </a:solidFill>
              <a:highlight>
                <a:srgbClr val="FF0000"/>
              </a:highlight>
              <a:latin typeface="Times New Roman" panose="02020603050405020304" pitchFamily="18" charset="0"/>
              <a:ea typeface="宋体" panose="02010600030101010101" pitchFamily="2" charset="-122"/>
              <a:cs typeface="Times New Roman (正文 CS 字体)"/>
            </a:endParaRPr>
          </a:p>
        </p:txBody>
      </p:sp>
      <p:sp>
        <p:nvSpPr>
          <p:cNvPr id="19" name="矩形 18">
            <a:extLst>
              <a:ext uri="{FF2B5EF4-FFF2-40B4-BE49-F238E27FC236}">
                <a16:creationId xmlns:a16="http://schemas.microsoft.com/office/drawing/2014/main" id="{D6405D85-278A-4500-B69B-A51360CAFA3A}"/>
              </a:ext>
            </a:extLst>
          </p:cNvPr>
          <p:cNvSpPr/>
          <p:nvPr/>
        </p:nvSpPr>
        <p:spPr>
          <a:xfrm>
            <a:off x="7507133" y="6273762"/>
            <a:ext cx="2723823" cy="369332"/>
          </a:xfrm>
          <a:prstGeom prst="rect">
            <a:avLst/>
          </a:prstGeom>
        </p:spPr>
        <p:txBody>
          <a:bodyPr wrap="none">
            <a:spAutoFit/>
          </a:bodyPr>
          <a:lstStyle/>
          <a:p>
            <a:r>
              <a:rPr lang="zh-CN" altLang="en-US" dirty="0">
                <a:highlight>
                  <a:srgbClr val="FFFF00"/>
                </a:highlight>
              </a:rPr>
              <a:t>鼠标悬浮可查看详细信息</a:t>
            </a:r>
            <a:endParaRPr lang="zh-CN" altLang="en-US" dirty="0"/>
          </a:p>
        </p:txBody>
      </p:sp>
      <p:sp>
        <p:nvSpPr>
          <p:cNvPr id="20" name="矩形 19">
            <a:extLst>
              <a:ext uri="{FF2B5EF4-FFF2-40B4-BE49-F238E27FC236}">
                <a16:creationId xmlns:a16="http://schemas.microsoft.com/office/drawing/2014/main" id="{70506C78-1DA5-4D9E-BD72-D69404A374CD}"/>
              </a:ext>
            </a:extLst>
          </p:cNvPr>
          <p:cNvSpPr/>
          <p:nvPr/>
        </p:nvSpPr>
        <p:spPr>
          <a:xfrm>
            <a:off x="5530631" y="4287009"/>
            <a:ext cx="1620957" cy="338554"/>
          </a:xfrm>
          <a:prstGeom prst="rect">
            <a:avLst/>
          </a:prstGeom>
        </p:spPr>
        <p:txBody>
          <a:bodyPr wrap="none">
            <a:spAutoFit/>
          </a:bodyPr>
          <a:lstStyle/>
          <a:p>
            <a:r>
              <a:rPr lang="zh-CN" altLang="zh-CN" sz="1600" b="1" u="sng" dirty="0">
                <a:solidFill>
                  <a:schemeClr val="accent2">
                    <a:lumMod val="75000"/>
                  </a:schemeClr>
                </a:solidFill>
                <a:latin typeface="Times New Roman" panose="02020603050405020304" pitchFamily="18" charset="0"/>
                <a:cs typeface="Times New Roman" panose="02020603050405020304" pitchFamily="18" charset="0"/>
              </a:rPr>
              <a:t>模板：数据聚合</a:t>
            </a:r>
          </a:p>
        </p:txBody>
      </p:sp>
      <p:sp>
        <p:nvSpPr>
          <p:cNvPr id="21" name="矩形 20">
            <a:extLst>
              <a:ext uri="{FF2B5EF4-FFF2-40B4-BE49-F238E27FC236}">
                <a16:creationId xmlns:a16="http://schemas.microsoft.com/office/drawing/2014/main" id="{F5E6C83A-7D2E-447A-BA7E-B09EF8765199}"/>
              </a:ext>
            </a:extLst>
          </p:cNvPr>
          <p:cNvSpPr/>
          <p:nvPr/>
        </p:nvSpPr>
        <p:spPr>
          <a:xfrm>
            <a:off x="8793659" y="4042853"/>
            <a:ext cx="1826141" cy="338554"/>
          </a:xfrm>
          <a:prstGeom prst="rect">
            <a:avLst/>
          </a:prstGeom>
        </p:spPr>
        <p:txBody>
          <a:bodyPr wrap="none">
            <a:spAutoFit/>
          </a:bodyPr>
          <a:lstStyle/>
          <a:p>
            <a:r>
              <a:rPr lang="zh-CN" altLang="zh-CN" sz="1600" b="1" u="sng" dirty="0">
                <a:solidFill>
                  <a:schemeClr val="accent2">
                    <a:lumMod val="75000"/>
                  </a:schemeClr>
                </a:solidFill>
                <a:latin typeface="Times New Roman" panose="02020603050405020304" pitchFamily="18" charset="0"/>
                <a:cs typeface="Times New Roman" panose="02020603050405020304" pitchFamily="18" charset="0"/>
              </a:rPr>
              <a:t>模板：折线图堆叠</a:t>
            </a:r>
          </a:p>
        </p:txBody>
      </p:sp>
      <p:sp>
        <p:nvSpPr>
          <p:cNvPr id="22" name="矩形 21">
            <a:extLst>
              <a:ext uri="{FF2B5EF4-FFF2-40B4-BE49-F238E27FC236}">
                <a16:creationId xmlns:a16="http://schemas.microsoft.com/office/drawing/2014/main" id="{4ED1754F-414C-496D-A74F-AF0F2FC15DF1}"/>
              </a:ext>
            </a:extLst>
          </p:cNvPr>
          <p:cNvSpPr/>
          <p:nvPr/>
        </p:nvSpPr>
        <p:spPr>
          <a:xfrm>
            <a:off x="640253" y="4976606"/>
            <a:ext cx="1826141" cy="338554"/>
          </a:xfrm>
          <a:prstGeom prst="rect">
            <a:avLst/>
          </a:prstGeom>
        </p:spPr>
        <p:txBody>
          <a:bodyPr wrap="square">
            <a:spAutoFit/>
          </a:bodyPr>
          <a:lstStyle/>
          <a:p>
            <a:r>
              <a:rPr lang="zh-CN" altLang="zh-CN" sz="1600" b="1" u="sng" dirty="0">
                <a:solidFill>
                  <a:schemeClr val="accent2">
                    <a:lumMod val="75000"/>
                  </a:schemeClr>
                </a:solidFill>
                <a:latin typeface="Times New Roman" panose="02020603050405020304" pitchFamily="18" charset="0"/>
                <a:cs typeface="Times New Roman" panose="02020603050405020304" pitchFamily="18" charset="0"/>
              </a:rPr>
              <a:t>模板：基础盒须图</a:t>
            </a:r>
          </a:p>
        </p:txBody>
      </p:sp>
      <p:sp>
        <p:nvSpPr>
          <p:cNvPr id="23" name="矩形 22">
            <a:extLst>
              <a:ext uri="{FF2B5EF4-FFF2-40B4-BE49-F238E27FC236}">
                <a16:creationId xmlns:a16="http://schemas.microsoft.com/office/drawing/2014/main" id="{F2202236-5229-4052-8D9C-FA82C7C0A07D}"/>
              </a:ext>
            </a:extLst>
          </p:cNvPr>
          <p:cNvSpPr/>
          <p:nvPr/>
        </p:nvSpPr>
        <p:spPr>
          <a:xfrm>
            <a:off x="1102758" y="5847422"/>
            <a:ext cx="546945" cy="369332"/>
          </a:xfrm>
          <a:prstGeom prst="rect">
            <a:avLst/>
          </a:prstGeom>
        </p:spPr>
        <p:txBody>
          <a:bodyPr wrap="none">
            <a:spAutoFit/>
          </a:bodyPr>
          <a:lstStyle/>
          <a:p>
            <a:r>
              <a:rPr lang="en-US" altLang="zh-CN" dirty="0">
                <a:highlight>
                  <a:srgbClr val="FFFF00"/>
                </a:highlight>
              </a:rPr>
              <a:t>S24</a:t>
            </a:r>
            <a:endParaRPr lang="zh-CN" altLang="en-US" dirty="0"/>
          </a:p>
        </p:txBody>
      </p:sp>
      <p:sp>
        <p:nvSpPr>
          <p:cNvPr id="24" name="矩形 23">
            <a:extLst>
              <a:ext uri="{FF2B5EF4-FFF2-40B4-BE49-F238E27FC236}">
                <a16:creationId xmlns:a16="http://schemas.microsoft.com/office/drawing/2014/main" id="{D79DB2AF-5152-447B-85DE-E56162AC0B99}"/>
              </a:ext>
            </a:extLst>
          </p:cNvPr>
          <p:cNvSpPr/>
          <p:nvPr/>
        </p:nvSpPr>
        <p:spPr>
          <a:xfrm>
            <a:off x="8869044" y="5847422"/>
            <a:ext cx="546945" cy="369332"/>
          </a:xfrm>
          <a:prstGeom prst="rect">
            <a:avLst/>
          </a:prstGeom>
        </p:spPr>
        <p:txBody>
          <a:bodyPr wrap="none">
            <a:spAutoFit/>
          </a:bodyPr>
          <a:lstStyle/>
          <a:p>
            <a:r>
              <a:rPr lang="en-US" altLang="zh-CN" dirty="0">
                <a:highlight>
                  <a:srgbClr val="FFFF00"/>
                </a:highlight>
              </a:rPr>
              <a:t>S25</a:t>
            </a:r>
            <a:endParaRPr lang="zh-CN" altLang="en-US" dirty="0"/>
          </a:p>
        </p:txBody>
      </p:sp>
      <p:sp>
        <p:nvSpPr>
          <p:cNvPr id="25" name="文本框 24">
            <a:extLst>
              <a:ext uri="{FF2B5EF4-FFF2-40B4-BE49-F238E27FC236}">
                <a16:creationId xmlns:a16="http://schemas.microsoft.com/office/drawing/2014/main" id="{DDCE37A5-EB42-46C3-A801-47DF4C835FC5}"/>
              </a:ext>
            </a:extLst>
          </p:cNvPr>
          <p:cNvSpPr txBox="1"/>
          <p:nvPr/>
        </p:nvSpPr>
        <p:spPr>
          <a:xfrm>
            <a:off x="3623985" y="979226"/>
            <a:ext cx="5082473"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pPr algn="ctr"/>
            <a:r>
              <a:rPr lang="en-US" altLang="zh-CN" dirty="0"/>
              <a:t> Dynamic genes across lesions</a:t>
            </a:r>
          </a:p>
        </p:txBody>
      </p:sp>
      <p:sp>
        <p:nvSpPr>
          <p:cNvPr id="26" name="文本框 25">
            <a:extLst>
              <a:ext uri="{FF2B5EF4-FFF2-40B4-BE49-F238E27FC236}">
                <a16:creationId xmlns:a16="http://schemas.microsoft.com/office/drawing/2014/main" id="{863BDAED-06C9-4962-88A0-74CA809D9A55}"/>
              </a:ext>
            </a:extLst>
          </p:cNvPr>
          <p:cNvSpPr txBox="1"/>
          <p:nvPr/>
        </p:nvSpPr>
        <p:spPr>
          <a:xfrm>
            <a:off x="3289417" y="611754"/>
            <a:ext cx="5751611" cy="400110"/>
          </a:xfrm>
          <a:prstGeom prst="rect">
            <a:avLst/>
          </a:prstGeom>
          <a:noFill/>
        </p:spPr>
        <p:txBody>
          <a:bodyPr wrap="square" rtlCol="0">
            <a:spAutoFit/>
          </a:bodyPr>
          <a:lstStyle/>
          <a:p>
            <a:pPr algn="ctr"/>
            <a:r>
              <a:rPr lang="en-US" altLang="zh-CN" sz="2000" b="1" u="sng" dirty="0">
                <a:solidFill>
                  <a:srgbClr val="C00000"/>
                </a:solidFill>
                <a:latin typeface="Arial" panose="020B0604020202020204" pitchFamily="34" charset="0"/>
                <a:cs typeface="Arial" panose="020B0604020202020204" pitchFamily="34" charset="0"/>
              </a:rPr>
              <a:t>Dynamic Gene Analyze (DGA) </a:t>
            </a:r>
          </a:p>
        </p:txBody>
      </p:sp>
      <p:sp>
        <p:nvSpPr>
          <p:cNvPr id="27" name="文本框 26">
            <a:extLst>
              <a:ext uri="{FF2B5EF4-FFF2-40B4-BE49-F238E27FC236}">
                <a16:creationId xmlns:a16="http://schemas.microsoft.com/office/drawing/2014/main" id="{DDCE37A5-EB42-46C3-A801-47DF4C835FC5}"/>
              </a:ext>
            </a:extLst>
          </p:cNvPr>
          <p:cNvSpPr txBox="1"/>
          <p:nvPr/>
        </p:nvSpPr>
        <p:spPr>
          <a:xfrm>
            <a:off x="-275508" y="1903057"/>
            <a:ext cx="3657661" cy="646331"/>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pPr marL="0" indent="0" algn="ctr">
              <a:buNone/>
            </a:pPr>
            <a:r>
              <a:rPr lang="en-US" altLang="zh-CN" dirty="0"/>
              <a:t>1) Boxplot plot </a:t>
            </a:r>
          </a:p>
          <a:p>
            <a:pPr marL="0" indent="0" algn="ctr">
              <a:buNone/>
            </a:pPr>
            <a:r>
              <a:rPr lang="en-US" altLang="zh-CN" dirty="0"/>
              <a:t>(bulk data)</a:t>
            </a:r>
          </a:p>
        </p:txBody>
      </p:sp>
      <p:sp>
        <p:nvSpPr>
          <p:cNvPr id="28" name="文本框 27">
            <a:extLst>
              <a:ext uri="{FF2B5EF4-FFF2-40B4-BE49-F238E27FC236}">
                <a16:creationId xmlns:a16="http://schemas.microsoft.com/office/drawing/2014/main" id="{DDCE37A5-EB42-46C3-A801-47DF4C835FC5}"/>
              </a:ext>
            </a:extLst>
          </p:cNvPr>
          <p:cNvSpPr txBox="1"/>
          <p:nvPr/>
        </p:nvSpPr>
        <p:spPr>
          <a:xfrm>
            <a:off x="2195570" y="3711661"/>
            <a:ext cx="1250222"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Gene</a:t>
            </a:r>
            <a:endParaRPr lang="zh-CN" altLang="en-US" dirty="0"/>
          </a:p>
        </p:txBody>
      </p:sp>
      <p:sp>
        <p:nvSpPr>
          <p:cNvPr id="31" name="文本框 30">
            <a:extLst>
              <a:ext uri="{FF2B5EF4-FFF2-40B4-BE49-F238E27FC236}">
                <a16:creationId xmlns:a16="http://schemas.microsoft.com/office/drawing/2014/main" id="{DDCE37A5-EB42-46C3-A801-47DF4C835FC5}"/>
              </a:ext>
            </a:extLst>
          </p:cNvPr>
          <p:cNvSpPr txBox="1"/>
          <p:nvPr/>
        </p:nvSpPr>
        <p:spPr>
          <a:xfrm>
            <a:off x="2009310" y="3149992"/>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Project ID</a:t>
            </a:r>
            <a:endParaRPr lang="zh-CN" altLang="en-US" dirty="0"/>
          </a:p>
        </p:txBody>
      </p:sp>
      <p:sp>
        <p:nvSpPr>
          <p:cNvPr id="32" name="文本框 31">
            <a:extLst>
              <a:ext uri="{FF2B5EF4-FFF2-40B4-BE49-F238E27FC236}">
                <a16:creationId xmlns:a16="http://schemas.microsoft.com/office/drawing/2014/main" id="{DDCE37A5-EB42-46C3-A801-47DF4C835FC5}"/>
              </a:ext>
            </a:extLst>
          </p:cNvPr>
          <p:cNvSpPr txBox="1"/>
          <p:nvPr/>
        </p:nvSpPr>
        <p:spPr>
          <a:xfrm>
            <a:off x="2086766" y="2621174"/>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Organ</a:t>
            </a:r>
            <a:endParaRPr lang="zh-CN" altLang="en-US" dirty="0"/>
          </a:p>
        </p:txBody>
      </p:sp>
      <p:sp>
        <p:nvSpPr>
          <p:cNvPr id="33" name="文本框 32">
            <a:extLst>
              <a:ext uri="{FF2B5EF4-FFF2-40B4-BE49-F238E27FC236}">
                <a16:creationId xmlns:a16="http://schemas.microsoft.com/office/drawing/2014/main" id="{DDCE37A5-EB42-46C3-A801-47DF4C835FC5}"/>
              </a:ext>
            </a:extLst>
          </p:cNvPr>
          <p:cNvSpPr txBox="1"/>
          <p:nvPr/>
        </p:nvSpPr>
        <p:spPr>
          <a:xfrm>
            <a:off x="10331426" y="3399005"/>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Project ID</a:t>
            </a:r>
            <a:endParaRPr lang="zh-CN" altLang="en-US" dirty="0"/>
          </a:p>
        </p:txBody>
      </p:sp>
      <p:sp>
        <p:nvSpPr>
          <p:cNvPr id="34" name="文本框 33">
            <a:extLst>
              <a:ext uri="{FF2B5EF4-FFF2-40B4-BE49-F238E27FC236}">
                <a16:creationId xmlns:a16="http://schemas.microsoft.com/office/drawing/2014/main" id="{DDCE37A5-EB42-46C3-A801-47DF4C835FC5}"/>
              </a:ext>
            </a:extLst>
          </p:cNvPr>
          <p:cNvSpPr txBox="1"/>
          <p:nvPr/>
        </p:nvSpPr>
        <p:spPr>
          <a:xfrm>
            <a:off x="10408882" y="2870187"/>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Organ</a:t>
            </a:r>
            <a:endParaRPr lang="zh-CN" altLang="en-US" dirty="0"/>
          </a:p>
        </p:txBody>
      </p:sp>
      <p:sp>
        <p:nvSpPr>
          <p:cNvPr id="35" name="文本框 34">
            <a:extLst>
              <a:ext uri="{FF2B5EF4-FFF2-40B4-BE49-F238E27FC236}">
                <a16:creationId xmlns:a16="http://schemas.microsoft.com/office/drawing/2014/main" id="{DDCE37A5-EB42-46C3-A801-47DF4C835FC5}"/>
              </a:ext>
            </a:extLst>
          </p:cNvPr>
          <p:cNvSpPr txBox="1"/>
          <p:nvPr/>
        </p:nvSpPr>
        <p:spPr>
          <a:xfrm>
            <a:off x="6243238" y="1903057"/>
            <a:ext cx="3657661" cy="646331"/>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pPr marL="0" indent="0" algn="ctr">
              <a:buNone/>
            </a:pPr>
            <a:r>
              <a:rPr lang="en-US" altLang="zh-CN" dirty="0"/>
              <a:t>2) Pseudo-</a:t>
            </a:r>
            <a:r>
              <a:rPr lang="en-US" altLang="zh-CN" dirty="0" err="1"/>
              <a:t>timurigenesis</a:t>
            </a:r>
            <a:r>
              <a:rPr lang="en-US" altLang="zh-CN" dirty="0"/>
              <a:t> plot </a:t>
            </a:r>
          </a:p>
          <a:p>
            <a:pPr marL="0" indent="0" algn="ctr">
              <a:buNone/>
            </a:pPr>
            <a:r>
              <a:rPr lang="en-US" altLang="zh-CN" dirty="0"/>
              <a:t>(single-cell data)</a:t>
            </a:r>
          </a:p>
        </p:txBody>
      </p:sp>
      <p:sp>
        <p:nvSpPr>
          <p:cNvPr id="36" name="文本框 35">
            <a:extLst>
              <a:ext uri="{FF2B5EF4-FFF2-40B4-BE49-F238E27FC236}">
                <a16:creationId xmlns:a16="http://schemas.microsoft.com/office/drawing/2014/main" id="{DDCE37A5-EB42-46C3-A801-47DF4C835FC5}"/>
              </a:ext>
            </a:extLst>
          </p:cNvPr>
          <p:cNvSpPr txBox="1"/>
          <p:nvPr/>
        </p:nvSpPr>
        <p:spPr>
          <a:xfrm>
            <a:off x="5662295" y="2679709"/>
            <a:ext cx="1565484" cy="338554"/>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pPr marL="0" indent="0">
              <a:buNone/>
            </a:pPr>
            <a:r>
              <a:rPr lang="en-US" altLang="zh-CN" sz="1600" dirty="0"/>
              <a:t>2.1) Lesions</a:t>
            </a:r>
            <a:endParaRPr lang="zh-CN" altLang="en-US" sz="1600" dirty="0"/>
          </a:p>
        </p:txBody>
      </p:sp>
      <p:sp>
        <p:nvSpPr>
          <p:cNvPr id="37" name="文本框 36">
            <a:extLst>
              <a:ext uri="{FF2B5EF4-FFF2-40B4-BE49-F238E27FC236}">
                <a16:creationId xmlns:a16="http://schemas.microsoft.com/office/drawing/2014/main" id="{DDCE37A5-EB42-46C3-A801-47DF4C835FC5}"/>
              </a:ext>
            </a:extLst>
          </p:cNvPr>
          <p:cNvSpPr txBox="1"/>
          <p:nvPr/>
        </p:nvSpPr>
        <p:spPr>
          <a:xfrm>
            <a:off x="8335415" y="2703179"/>
            <a:ext cx="1565484" cy="338554"/>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pPr marL="0" indent="0">
              <a:buNone/>
            </a:pPr>
            <a:r>
              <a:rPr lang="en-US" altLang="zh-CN" sz="1600" dirty="0"/>
              <a:t>2.2) Expression</a:t>
            </a:r>
            <a:endParaRPr lang="zh-CN" altLang="en-US" sz="1600" dirty="0"/>
          </a:p>
        </p:txBody>
      </p:sp>
      <p:sp>
        <p:nvSpPr>
          <p:cNvPr id="38" name="文本框 37">
            <a:extLst>
              <a:ext uri="{FF2B5EF4-FFF2-40B4-BE49-F238E27FC236}">
                <a16:creationId xmlns:a16="http://schemas.microsoft.com/office/drawing/2014/main" id="{DDCE37A5-EB42-46C3-A801-47DF4C835FC5}"/>
              </a:ext>
            </a:extLst>
          </p:cNvPr>
          <p:cNvSpPr txBox="1"/>
          <p:nvPr/>
        </p:nvSpPr>
        <p:spPr>
          <a:xfrm rot="16200000">
            <a:off x="7265829" y="4016152"/>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Expression</a:t>
            </a:r>
            <a:endParaRPr lang="zh-CN" altLang="en-US" dirty="0"/>
          </a:p>
        </p:txBody>
      </p:sp>
      <p:sp>
        <p:nvSpPr>
          <p:cNvPr id="39" name="文本框 38">
            <a:extLst>
              <a:ext uri="{FF2B5EF4-FFF2-40B4-BE49-F238E27FC236}">
                <a16:creationId xmlns:a16="http://schemas.microsoft.com/office/drawing/2014/main" id="{DDCE37A5-EB42-46C3-A801-47DF4C835FC5}"/>
              </a:ext>
            </a:extLst>
          </p:cNvPr>
          <p:cNvSpPr txBox="1"/>
          <p:nvPr/>
        </p:nvSpPr>
        <p:spPr>
          <a:xfrm>
            <a:off x="8652981" y="5233090"/>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err="1"/>
              <a:t>Pseudotime</a:t>
            </a:r>
            <a:endParaRPr lang="zh-CN" altLang="en-US" dirty="0"/>
          </a:p>
        </p:txBody>
      </p:sp>
      <p:sp>
        <p:nvSpPr>
          <p:cNvPr id="40" name="文本框 39">
            <a:extLst>
              <a:ext uri="{FF2B5EF4-FFF2-40B4-BE49-F238E27FC236}">
                <a16:creationId xmlns:a16="http://schemas.microsoft.com/office/drawing/2014/main" id="{DDCE37A5-EB42-46C3-A801-47DF4C835FC5}"/>
              </a:ext>
            </a:extLst>
          </p:cNvPr>
          <p:cNvSpPr txBox="1"/>
          <p:nvPr/>
        </p:nvSpPr>
        <p:spPr>
          <a:xfrm>
            <a:off x="10479504" y="3992321"/>
            <a:ext cx="1250222"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Gene</a:t>
            </a:r>
            <a:endParaRPr lang="zh-CN" altLang="en-US" dirty="0"/>
          </a:p>
        </p:txBody>
      </p:sp>
      <p:sp>
        <p:nvSpPr>
          <p:cNvPr id="51" name="文本框 50">
            <a:extLst>
              <a:ext uri="{FF2B5EF4-FFF2-40B4-BE49-F238E27FC236}">
                <a16:creationId xmlns:a16="http://schemas.microsoft.com/office/drawing/2014/main" id="{6353BF55-370B-4298-B4B0-DB9E4B6F4486}"/>
              </a:ext>
            </a:extLst>
          </p:cNvPr>
          <p:cNvSpPr txBox="1"/>
          <p:nvPr/>
        </p:nvSpPr>
        <p:spPr>
          <a:xfrm>
            <a:off x="6165571" y="3314650"/>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Organ</a:t>
            </a:r>
            <a:endParaRPr lang="zh-CN" altLang="en-US" dirty="0"/>
          </a:p>
        </p:txBody>
      </p:sp>
      <p:sp>
        <p:nvSpPr>
          <p:cNvPr id="52" name="文本框 51">
            <a:extLst>
              <a:ext uri="{FF2B5EF4-FFF2-40B4-BE49-F238E27FC236}">
                <a16:creationId xmlns:a16="http://schemas.microsoft.com/office/drawing/2014/main" id="{B776CB45-E055-47B7-8AF9-78D5BF385DDA}"/>
              </a:ext>
            </a:extLst>
          </p:cNvPr>
          <p:cNvSpPr txBox="1"/>
          <p:nvPr/>
        </p:nvSpPr>
        <p:spPr>
          <a:xfrm>
            <a:off x="6165223" y="3837690"/>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Project ID</a:t>
            </a:r>
            <a:endParaRPr lang="zh-CN" altLang="en-US" dirty="0"/>
          </a:p>
        </p:txBody>
      </p:sp>
    </p:spTree>
    <p:extLst>
      <p:ext uri="{BB962C8B-B14F-4D97-AF65-F5344CB8AC3E}">
        <p14:creationId xmlns:p14="http://schemas.microsoft.com/office/powerpoint/2010/main" val="2459182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89A3AA5-2B46-4897-88C6-B5D09253E7EA}"/>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P14</a:t>
            </a:r>
            <a:endParaRPr lang="zh-CN" altLang="en-US" sz="3600" b="1"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4323BD9-86CF-4603-96F4-180C92CDCFC8}"/>
              </a:ext>
            </a:extLst>
          </p:cNvPr>
          <p:cNvSpPr/>
          <p:nvPr/>
        </p:nvSpPr>
        <p:spPr>
          <a:xfrm>
            <a:off x="-12352" y="0"/>
            <a:ext cx="3393727"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Analysis—4)</a:t>
            </a:r>
            <a:endParaRPr lang="zh-CN" altLang="en-US" sz="36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857BB5C-8F97-44D5-8176-D038C1736D30}"/>
              </a:ext>
            </a:extLst>
          </p:cNvPr>
          <p:cNvPicPr>
            <a:picLocks noChangeAspect="1"/>
          </p:cNvPicPr>
          <p:nvPr/>
        </p:nvPicPr>
        <p:blipFill rotWithShape="1">
          <a:blip r:embed="rId2"/>
          <a:srcRect t="7116"/>
          <a:stretch/>
        </p:blipFill>
        <p:spPr>
          <a:xfrm>
            <a:off x="2143124" y="1419225"/>
            <a:ext cx="7477125" cy="48489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图片 9">
            <a:extLst>
              <a:ext uri="{FF2B5EF4-FFF2-40B4-BE49-F238E27FC236}">
                <a16:creationId xmlns:a16="http://schemas.microsoft.com/office/drawing/2014/main" id="{E2D9AB20-3AF0-4FF0-8E9D-CE103501C8D9}"/>
              </a:ext>
            </a:extLst>
          </p:cNvPr>
          <p:cNvPicPr>
            <a:picLocks noChangeAspect="1"/>
          </p:cNvPicPr>
          <p:nvPr/>
        </p:nvPicPr>
        <p:blipFill rotWithShape="1">
          <a:blip r:embed="rId3">
            <a:extLst>
              <a:ext uri="{28A0092B-C50C-407E-A947-70E740481C1C}">
                <a14:useLocalDpi xmlns:a14="http://schemas.microsoft.com/office/drawing/2010/main" val="0"/>
              </a:ext>
            </a:extLst>
          </a:blip>
          <a:srcRect l="53302" t="37212" r="1641" b="10988"/>
          <a:stretch/>
        </p:blipFill>
        <p:spPr>
          <a:xfrm>
            <a:off x="3933348" y="2205037"/>
            <a:ext cx="5165210" cy="3119438"/>
          </a:xfrm>
          <a:prstGeom prst="rect">
            <a:avLst/>
          </a:prstGeom>
        </p:spPr>
      </p:pic>
      <p:pic>
        <p:nvPicPr>
          <p:cNvPr id="8" name="图片 7">
            <a:extLst>
              <a:ext uri="{FF2B5EF4-FFF2-40B4-BE49-F238E27FC236}">
                <a16:creationId xmlns:a16="http://schemas.microsoft.com/office/drawing/2014/main" id="{9ABEC3BB-84E2-42F6-9C1A-49C8710369EA}"/>
              </a:ext>
            </a:extLst>
          </p:cNvPr>
          <p:cNvPicPr>
            <a:picLocks noChangeAspect="1"/>
          </p:cNvPicPr>
          <p:nvPr/>
        </p:nvPicPr>
        <p:blipFill rotWithShape="1">
          <a:blip r:embed="rId4"/>
          <a:srcRect l="72922" b="38446"/>
          <a:stretch/>
        </p:blipFill>
        <p:spPr>
          <a:xfrm>
            <a:off x="9764941" y="1331519"/>
            <a:ext cx="1518512" cy="2433237"/>
          </a:xfrm>
          <a:prstGeom prst="rect">
            <a:avLst/>
          </a:prstGeom>
        </p:spPr>
      </p:pic>
      <p:sp>
        <p:nvSpPr>
          <p:cNvPr id="4" name="椭圆 3">
            <a:extLst>
              <a:ext uri="{FF2B5EF4-FFF2-40B4-BE49-F238E27FC236}">
                <a16:creationId xmlns:a16="http://schemas.microsoft.com/office/drawing/2014/main" id="{04E910A4-EEA7-4B75-92E0-963FE6D3937F}"/>
              </a:ext>
            </a:extLst>
          </p:cNvPr>
          <p:cNvSpPr/>
          <p:nvPr/>
        </p:nvSpPr>
        <p:spPr>
          <a:xfrm>
            <a:off x="4953000" y="2419350"/>
            <a:ext cx="819150" cy="4476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3604C1C-CFAC-4962-A93B-F6FB1D8DF934}"/>
              </a:ext>
            </a:extLst>
          </p:cNvPr>
          <p:cNvSpPr txBox="1"/>
          <p:nvPr/>
        </p:nvSpPr>
        <p:spPr>
          <a:xfrm>
            <a:off x="5706328" y="2096184"/>
            <a:ext cx="856515" cy="646331"/>
          </a:xfrm>
          <a:prstGeom prst="rect">
            <a:avLst/>
          </a:prstGeom>
          <a:noFill/>
        </p:spPr>
        <p:txBody>
          <a:bodyPr wrap="square" rtlCol="0">
            <a:spAutoFit/>
          </a:bodyPr>
          <a:lstStyle/>
          <a:p>
            <a:r>
              <a:rPr lang="zh-CN" altLang="en-US" b="1" dirty="0"/>
              <a:t>输入节点</a:t>
            </a:r>
          </a:p>
        </p:txBody>
      </p:sp>
      <p:sp>
        <p:nvSpPr>
          <p:cNvPr id="11" name="矩形 10">
            <a:extLst>
              <a:ext uri="{FF2B5EF4-FFF2-40B4-BE49-F238E27FC236}">
                <a16:creationId xmlns:a16="http://schemas.microsoft.com/office/drawing/2014/main" id="{2CA673BA-B97E-4CC1-AE2E-1FDFB620894A}"/>
              </a:ext>
            </a:extLst>
          </p:cNvPr>
          <p:cNvSpPr/>
          <p:nvPr/>
        </p:nvSpPr>
        <p:spPr>
          <a:xfrm>
            <a:off x="6134585" y="5545604"/>
            <a:ext cx="546945" cy="369332"/>
          </a:xfrm>
          <a:prstGeom prst="rect">
            <a:avLst/>
          </a:prstGeom>
        </p:spPr>
        <p:txBody>
          <a:bodyPr wrap="none">
            <a:spAutoFit/>
          </a:bodyPr>
          <a:lstStyle/>
          <a:p>
            <a:r>
              <a:rPr lang="en-US" altLang="zh-CN" dirty="0">
                <a:highlight>
                  <a:srgbClr val="FFFF00"/>
                </a:highlight>
              </a:rPr>
              <a:t>S26</a:t>
            </a:r>
            <a:endParaRPr lang="zh-CN" altLang="en-US" dirty="0"/>
          </a:p>
        </p:txBody>
      </p:sp>
      <p:sp>
        <p:nvSpPr>
          <p:cNvPr id="12" name="文本框 11">
            <a:extLst>
              <a:ext uri="{FF2B5EF4-FFF2-40B4-BE49-F238E27FC236}">
                <a16:creationId xmlns:a16="http://schemas.microsoft.com/office/drawing/2014/main" id="{DDCE37A5-EB42-46C3-A801-47DF4C835FC5}"/>
              </a:ext>
            </a:extLst>
          </p:cNvPr>
          <p:cNvSpPr txBox="1"/>
          <p:nvPr/>
        </p:nvSpPr>
        <p:spPr>
          <a:xfrm>
            <a:off x="3448304" y="807457"/>
            <a:ext cx="5082473"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pPr algn="ctr"/>
            <a:r>
              <a:rPr lang="en-US" altLang="zh-CN" dirty="0"/>
              <a:t>Associating diseases, genes, cell types and drugs </a:t>
            </a:r>
          </a:p>
        </p:txBody>
      </p:sp>
      <p:sp>
        <p:nvSpPr>
          <p:cNvPr id="13" name="文本框 12">
            <a:extLst>
              <a:ext uri="{FF2B5EF4-FFF2-40B4-BE49-F238E27FC236}">
                <a16:creationId xmlns:a16="http://schemas.microsoft.com/office/drawing/2014/main" id="{863BDAED-06C9-4962-88A0-74CA809D9A55}"/>
              </a:ext>
            </a:extLst>
          </p:cNvPr>
          <p:cNvSpPr txBox="1"/>
          <p:nvPr/>
        </p:nvSpPr>
        <p:spPr>
          <a:xfrm>
            <a:off x="3306774" y="275503"/>
            <a:ext cx="5751611" cy="400110"/>
          </a:xfrm>
          <a:prstGeom prst="rect">
            <a:avLst/>
          </a:prstGeom>
          <a:noFill/>
        </p:spPr>
        <p:txBody>
          <a:bodyPr wrap="square" rtlCol="0">
            <a:spAutoFit/>
          </a:bodyPr>
          <a:lstStyle/>
          <a:p>
            <a:pPr algn="ctr"/>
            <a:r>
              <a:rPr lang="en-US" altLang="zh-CN" sz="2000" b="1" u="sng" dirty="0">
                <a:solidFill>
                  <a:srgbClr val="C00000"/>
                </a:solidFill>
                <a:latin typeface="Arial" panose="020B0604020202020204" pitchFamily="34" charset="0"/>
                <a:cs typeface="Arial" panose="020B0604020202020204" pitchFamily="34" charset="0"/>
              </a:rPr>
              <a:t>Multiple Network analyze (MNA). </a:t>
            </a:r>
          </a:p>
        </p:txBody>
      </p:sp>
      <p:sp>
        <p:nvSpPr>
          <p:cNvPr id="14" name="矩形 13"/>
          <p:cNvSpPr/>
          <p:nvPr/>
        </p:nvSpPr>
        <p:spPr>
          <a:xfrm>
            <a:off x="606940" y="1666696"/>
            <a:ext cx="1099981" cy="1200329"/>
          </a:xfrm>
          <a:prstGeom prst="rect">
            <a:avLst/>
          </a:prstGeom>
          <a:ln w="28575">
            <a:solidFill>
              <a:srgbClr val="C00000"/>
            </a:solidFill>
          </a:ln>
        </p:spPr>
        <p:txBody>
          <a:bodyPr wrap="none">
            <a:spAutoFit/>
          </a:bodyPr>
          <a:lstStyle/>
          <a:p>
            <a:pPr algn="ctr"/>
            <a:r>
              <a:rPr lang="en-US" altLang="zh-CN" dirty="0"/>
              <a:t>Diseases</a:t>
            </a:r>
          </a:p>
          <a:p>
            <a:pPr algn="ctr"/>
            <a:r>
              <a:rPr lang="en-US" altLang="zh-CN" dirty="0"/>
              <a:t>Genes</a:t>
            </a:r>
          </a:p>
          <a:p>
            <a:pPr algn="ctr"/>
            <a:r>
              <a:rPr lang="en-US" altLang="zh-CN" dirty="0"/>
              <a:t>cell types</a:t>
            </a:r>
          </a:p>
          <a:p>
            <a:pPr algn="ctr"/>
            <a:r>
              <a:rPr lang="en-US" altLang="zh-CN" dirty="0"/>
              <a:t> drugs </a:t>
            </a:r>
          </a:p>
        </p:txBody>
      </p:sp>
      <p:sp>
        <p:nvSpPr>
          <p:cNvPr id="15" name="文本框 14">
            <a:extLst>
              <a:ext uri="{FF2B5EF4-FFF2-40B4-BE49-F238E27FC236}">
                <a16:creationId xmlns:a16="http://schemas.microsoft.com/office/drawing/2014/main" id="{DDCE37A5-EB42-46C3-A801-47DF4C835FC5}"/>
              </a:ext>
            </a:extLst>
          </p:cNvPr>
          <p:cNvSpPr txBox="1"/>
          <p:nvPr/>
        </p:nvSpPr>
        <p:spPr>
          <a:xfrm>
            <a:off x="9895755" y="1419225"/>
            <a:ext cx="156548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Organ</a:t>
            </a:r>
            <a:endParaRPr lang="zh-CN" altLang="en-US" dirty="0"/>
          </a:p>
        </p:txBody>
      </p:sp>
      <p:sp>
        <p:nvSpPr>
          <p:cNvPr id="16" name="文本框 15">
            <a:extLst>
              <a:ext uri="{FF2B5EF4-FFF2-40B4-BE49-F238E27FC236}">
                <a16:creationId xmlns:a16="http://schemas.microsoft.com/office/drawing/2014/main" id="{DDCE37A5-EB42-46C3-A801-47DF4C835FC5}"/>
              </a:ext>
            </a:extLst>
          </p:cNvPr>
          <p:cNvSpPr txBox="1"/>
          <p:nvPr/>
        </p:nvSpPr>
        <p:spPr>
          <a:xfrm>
            <a:off x="9898730" y="1983888"/>
            <a:ext cx="1250222"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Gene</a:t>
            </a:r>
            <a:endParaRPr lang="zh-CN" altLang="en-US" dirty="0"/>
          </a:p>
        </p:txBody>
      </p:sp>
    </p:spTree>
    <p:extLst>
      <p:ext uri="{BB962C8B-B14F-4D97-AF65-F5344CB8AC3E}">
        <p14:creationId xmlns:p14="http://schemas.microsoft.com/office/powerpoint/2010/main" val="38272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E07DCD3-1033-4404-B94E-A8DDA1B756B1}"/>
              </a:ext>
            </a:extLst>
          </p:cNvPr>
          <p:cNvSpPr/>
          <p:nvPr/>
        </p:nvSpPr>
        <p:spPr>
          <a:xfrm>
            <a:off x="-12352" y="0"/>
            <a:ext cx="3393727"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Download</a:t>
            </a:r>
            <a:endParaRPr lang="zh-CN" altLang="en-US" sz="36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97F25958-E1D7-42B5-AFF9-EF0D26E66090}"/>
              </a:ext>
            </a:extLst>
          </p:cNvPr>
          <p:cNvPicPr>
            <a:picLocks noChangeAspect="1"/>
          </p:cNvPicPr>
          <p:nvPr/>
        </p:nvPicPr>
        <p:blipFill>
          <a:blip r:embed="rId2"/>
          <a:stretch>
            <a:fillRect/>
          </a:stretch>
        </p:blipFill>
        <p:spPr>
          <a:xfrm>
            <a:off x="-49657" y="1343359"/>
            <a:ext cx="6038850" cy="2273788"/>
          </a:xfrm>
          <a:prstGeom prst="rect">
            <a:avLst/>
          </a:prstGeom>
        </p:spPr>
      </p:pic>
      <p:sp>
        <p:nvSpPr>
          <p:cNvPr id="8" name="矩形 7">
            <a:extLst>
              <a:ext uri="{FF2B5EF4-FFF2-40B4-BE49-F238E27FC236}">
                <a16:creationId xmlns:a16="http://schemas.microsoft.com/office/drawing/2014/main" id="{C51108D6-CA20-47F3-81AA-F5765FA24F31}"/>
              </a:ext>
            </a:extLst>
          </p:cNvPr>
          <p:cNvSpPr/>
          <p:nvPr/>
        </p:nvSpPr>
        <p:spPr>
          <a:xfrm>
            <a:off x="450512" y="1343359"/>
            <a:ext cx="2200810" cy="338554"/>
          </a:xfrm>
          <a:prstGeom prst="rect">
            <a:avLst/>
          </a:prstGeom>
          <a:solidFill>
            <a:srgbClr val="D8D8A3"/>
          </a:solidFill>
          <a:ln w="28575">
            <a:solidFill>
              <a:srgbClr val="C00000"/>
            </a:solidFill>
          </a:ln>
        </p:spPr>
        <p:txBody>
          <a:bodyPr wrap="square" rtlCol="0">
            <a:spAutoFit/>
          </a:bodyPr>
          <a:lstStyle/>
          <a:p>
            <a:pPr algn="ctr"/>
            <a:r>
              <a:rPr lang="zh-CN" altLang="en-US" sz="1600" b="1" u="sng" dirty="0">
                <a:solidFill>
                  <a:srgbClr val="C00000"/>
                </a:solidFill>
                <a:latin typeface="Times New Roman" panose="02020603050405020304" pitchFamily="18" charset="0"/>
                <a:cs typeface="Times New Roman" panose="02020603050405020304" pitchFamily="18" charset="0"/>
              </a:rPr>
              <a:t>提供下载链接</a:t>
            </a:r>
            <a:endParaRPr lang="en-US" altLang="zh-CN" sz="1600" b="1" u="sng" dirty="0">
              <a:solidFill>
                <a:srgbClr val="C00000"/>
              </a:solidFill>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048965CE-E198-4CC1-AFDE-8FE55117CB78}"/>
              </a:ext>
            </a:extLst>
          </p:cNvPr>
          <p:cNvPicPr>
            <a:picLocks noChangeAspect="1"/>
          </p:cNvPicPr>
          <p:nvPr/>
        </p:nvPicPr>
        <p:blipFill>
          <a:blip r:embed="rId2"/>
          <a:stretch>
            <a:fillRect/>
          </a:stretch>
        </p:blipFill>
        <p:spPr>
          <a:xfrm>
            <a:off x="568568" y="4239568"/>
            <a:ext cx="4086225" cy="1538573"/>
          </a:xfrm>
          <a:prstGeom prst="rect">
            <a:avLst/>
          </a:prstGeom>
        </p:spPr>
      </p:pic>
      <p:sp>
        <p:nvSpPr>
          <p:cNvPr id="11" name="矩形 10">
            <a:extLst>
              <a:ext uri="{FF2B5EF4-FFF2-40B4-BE49-F238E27FC236}">
                <a16:creationId xmlns:a16="http://schemas.microsoft.com/office/drawing/2014/main" id="{F6F9150C-1505-42A3-92C2-7EFB2123F02F}"/>
              </a:ext>
            </a:extLst>
          </p:cNvPr>
          <p:cNvSpPr/>
          <p:nvPr/>
        </p:nvSpPr>
        <p:spPr>
          <a:xfrm>
            <a:off x="1552828" y="4346375"/>
            <a:ext cx="2200810" cy="338554"/>
          </a:xfrm>
          <a:prstGeom prst="rect">
            <a:avLst/>
          </a:prstGeom>
          <a:solidFill>
            <a:srgbClr val="D8D8A3"/>
          </a:solidFill>
          <a:ln w="28575">
            <a:solidFill>
              <a:srgbClr val="C00000"/>
            </a:solidFill>
          </a:ln>
        </p:spPr>
        <p:txBody>
          <a:bodyPr wrap="square" rtlCol="0">
            <a:spAutoFit/>
          </a:bodyPr>
          <a:lstStyle/>
          <a:p>
            <a:pPr algn="ctr"/>
            <a:r>
              <a:rPr lang="zh-CN" altLang="en-US" sz="1600" b="1" u="sng" dirty="0">
                <a:solidFill>
                  <a:srgbClr val="C00000"/>
                </a:solidFill>
                <a:latin typeface="Times New Roman" panose="02020603050405020304" pitchFamily="18" charset="0"/>
                <a:cs typeface="Times New Roman" panose="02020603050405020304" pitchFamily="18" charset="0"/>
              </a:rPr>
              <a:t>提供下载链接</a:t>
            </a:r>
            <a:endParaRPr lang="en-US" altLang="zh-CN" sz="1600" b="1" u="sng" dirty="0">
              <a:solidFill>
                <a:srgbClr val="C00000"/>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144AE3D1-F853-4CB7-A106-FDC5EBC34E03}"/>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P15</a:t>
            </a:r>
            <a:endParaRPr lang="zh-CN" altLang="en-US" sz="3600" b="1"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4B6BEBA2-CE7B-4570-AF16-C1E7A80E28DD}"/>
              </a:ext>
            </a:extLst>
          </p:cNvPr>
          <p:cNvSpPr/>
          <p:nvPr/>
        </p:nvSpPr>
        <p:spPr>
          <a:xfrm>
            <a:off x="2969768" y="1343359"/>
            <a:ext cx="546945" cy="369332"/>
          </a:xfrm>
          <a:prstGeom prst="rect">
            <a:avLst/>
          </a:prstGeom>
        </p:spPr>
        <p:txBody>
          <a:bodyPr wrap="none">
            <a:spAutoFit/>
          </a:bodyPr>
          <a:lstStyle/>
          <a:p>
            <a:r>
              <a:rPr lang="en-US" altLang="zh-CN" dirty="0">
                <a:highlight>
                  <a:srgbClr val="FFFF00"/>
                </a:highlight>
              </a:rPr>
              <a:t>S27</a:t>
            </a:r>
            <a:endParaRPr lang="zh-CN" altLang="en-US" dirty="0"/>
          </a:p>
        </p:txBody>
      </p:sp>
      <p:sp>
        <p:nvSpPr>
          <p:cNvPr id="17" name="矩形 16">
            <a:extLst>
              <a:ext uri="{FF2B5EF4-FFF2-40B4-BE49-F238E27FC236}">
                <a16:creationId xmlns:a16="http://schemas.microsoft.com/office/drawing/2014/main" id="{F26C9946-C4B1-40C2-8164-3F30B2ACFEC4}"/>
              </a:ext>
            </a:extLst>
          </p:cNvPr>
          <p:cNvSpPr/>
          <p:nvPr/>
        </p:nvSpPr>
        <p:spPr>
          <a:xfrm>
            <a:off x="3092830" y="4862203"/>
            <a:ext cx="546945" cy="369332"/>
          </a:xfrm>
          <a:prstGeom prst="rect">
            <a:avLst/>
          </a:prstGeom>
        </p:spPr>
        <p:txBody>
          <a:bodyPr wrap="none">
            <a:spAutoFit/>
          </a:bodyPr>
          <a:lstStyle/>
          <a:p>
            <a:r>
              <a:rPr lang="en-US" altLang="zh-CN" dirty="0">
                <a:highlight>
                  <a:srgbClr val="FFFF00"/>
                </a:highlight>
              </a:rPr>
              <a:t>S28</a:t>
            </a:r>
            <a:endParaRPr lang="zh-CN" altLang="en-US" dirty="0"/>
          </a:p>
        </p:txBody>
      </p:sp>
      <p:sp>
        <p:nvSpPr>
          <p:cNvPr id="19" name="文本框 18">
            <a:extLst>
              <a:ext uri="{FF2B5EF4-FFF2-40B4-BE49-F238E27FC236}">
                <a16:creationId xmlns:a16="http://schemas.microsoft.com/office/drawing/2014/main" id="{DDCE37A5-EB42-46C3-A801-47DF4C835FC5}"/>
              </a:ext>
            </a:extLst>
          </p:cNvPr>
          <p:cNvSpPr txBox="1"/>
          <p:nvPr/>
        </p:nvSpPr>
        <p:spPr>
          <a:xfrm>
            <a:off x="6096000" y="1728685"/>
            <a:ext cx="5747917" cy="1754326"/>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Download:</a:t>
            </a:r>
            <a:endParaRPr lang="zh-CN" altLang="zh-CN" dirty="0"/>
          </a:p>
          <a:p>
            <a:r>
              <a:rPr lang="en-US" altLang="zh-CN" dirty="0"/>
              <a:t>S27: Curated knowledges for premalignant diseases (S1)</a:t>
            </a:r>
            <a:endParaRPr lang="zh-CN" altLang="zh-CN" dirty="0"/>
          </a:p>
          <a:p>
            <a:r>
              <a:rPr lang="en-US" altLang="zh-CN" dirty="0"/>
              <a:t>S28: Putative DEGs for premalignant diseases</a:t>
            </a:r>
            <a:endParaRPr lang="zh-CN" altLang="zh-CN" dirty="0"/>
          </a:p>
          <a:p>
            <a:r>
              <a:rPr lang="en-US" altLang="zh-CN" dirty="0"/>
              <a:t>S29: Putative Dynamics genes for premalignant diseases</a:t>
            </a:r>
            <a:endParaRPr lang="zh-CN" altLang="zh-CN" dirty="0"/>
          </a:p>
          <a:p>
            <a:r>
              <a:rPr lang="en-US" altLang="zh-CN" dirty="0"/>
              <a:t>S30: Putative dynamics cell types and corresponding markers for premalignant diseases</a:t>
            </a:r>
            <a:endParaRPr lang="zh-CN" altLang="zh-CN" dirty="0"/>
          </a:p>
        </p:txBody>
      </p:sp>
      <p:sp>
        <p:nvSpPr>
          <p:cNvPr id="20" name="文本框 19">
            <a:extLst>
              <a:ext uri="{FF2B5EF4-FFF2-40B4-BE49-F238E27FC236}">
                <a16:creationId xmlns:a16="http://schemas.microsoft.com/office/drawing/2014/main" id="{DDCE37A5-EB42-46C3-A801-47DF4C835FC5}"/>
              </a:ext>
            </a:extLst>
          </p:cNvPr>
          <p:cNvSpPr txBox="1"/>
          <p:nvPr/>
        </p:nvSpPr>
        <p:spPr>
          <a:xfrm>
            <a:off x="45406" y="3709998"/>
            <a:ext cx="5939536"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 Cell markers for premalignant diseases</a:t>
            </a:r>
          </a:p>
        </p:txBody>
      </p:sp>
      <p:sp>
        <p:nvSpPr>
          <p:cNvPr id="21" name="文本框 20">
            <a:extLst>
              <a:ext uri="{FF2B5EF4-FFF2-40B4-BE49-F238E27FC236}">
                <a16:creationId xmlns:a16="http://schemas.microsoft.com/office/drawing/2014/main" id="{DDCE37A5-EB42-46C3-A801-47DF4C835FC5}"/>
              </a:ext>
            </a:extLst>
          </p:cNvPr>
          <p:cNvSpPr txBox="1"/>
          <p:nvPr/>
        </p:nvSpPr>
        <p:spPr>
          <a:xfrm>
            <a:off x="411607" y="577974"/>
            <a:ext cx="5939536"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Curated </a:t>
            </a:r>
            <a:r>
              <a:rPr lang="en-US" altLang="zh-CN" dirty="0" err="1"/>
              <a:t>knowledges</a:t>
            </a:r>
            <a:r>
              <a:rPr lang="en-US" altLang="zh-CN" dirty="0"/>
              <a:t> for premalignant diseases</a:t>
            </a:r>
          </a:p>
        </p:txBody>
      </p:sp>
    </p:spTree>
    <p:extLst>
      <p:ext uri="{BB962C8B-B14F-4D97-AF65-F5344CB8AC3E}">
        <p14:creationId xmlns:p14="http://schemas.microsoft.com/office/powerpoint/2010/main" val="145589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F5EAEFB-1C1E-4639-8401-C62C0309827D}"/>
              </a:ext>
            </a:extLst>
          </p:cNvPr>
          <p:cNvSpPr/>
          <p:nvPr/>
        </p:nvSpPr>
        <p:spPr>
          <a:xfrm>
            <a:off x="763071" y="975588"/>
            <a:ext cx="2200810" cy="338554"/>
          </a:xfrm>
          <a:prstGeom prst="rect">
            <a:avLst/>
          </a:prstGeom>
          <a:solidFill>
            <a:srgbClr val="D8D8A3"/>
          </a:solidFill>
          <a:ln w="28575">
            <a:solidFill>
              <a:srgbClr val="C00000"/>
            </a:solidFill>
          </a:ln>
        </p:spPr>
        <p:txBody>
          <a:bodyPr wrap="square" rtlCol="0">
            <a:spAutoFit/>
          </a:bodyPr>
          <a:lstStyle/>
          <a:p>
            <a:pPr algn="ctr"/>
            <a:r>
              <a:rPr lang="zh-CN" altLang="en-US" sz="1600" b="1" u="sng" dirty="0">
                <a:solidFill>
                  <a:srgbClr val="C00000"/>
                </a:solidFill>
                <a:latin typeface="Times New Roman" panose="02020603050405020304" pitchFamily="18" charset="0"/>
                <a:cs typeface="Times New Roman" panose="02020603050405020304" pitchFamily="18" charset="0"/>
              </a:rPr>
              <a:t>我方提供</a:t>
            </a:r>
            <a:r>
              <a:rPr lang="en-US" altLang="zh-CN" sz="1600" b="1" u="sng" dirty="0">
                <a:solidFill>
                  <a:srgbClr val="C00000"/>
                </a:solidFill>
                <a:latin typeface="Times New Roman" panose="02020603050405020304" pitchFamily="18" charset="0"/>
                <a:cs typeface="Times New Roman" panose="02020603050405020304" pitchFamily="18" charset="0"/>
              </a:rPr>
              <a:t>Word</a:t>
            </a:r>
            <a:r>
              <a:rPr lang="zh-CN" altLang="en-US" sz="1600" b="1" u="sng" dirty="0">
                <a:solidFill>
                  <a:srgbClr val="C00000"/>
                </a:solidFill>
                <a:latin typeface="Times New Roman" panose="02020603050405020304" pitchFamily="18" charset="0"/>
                <a:cs typeface="Times New Roman" panose="02020603050405020304" pitchFamily="18" charset="0"/>
              </a:rPr>
              <a:t>文档</a:t>
            </a:r>
            <a:endParaRPr lang="en-US" altLang="zh-CN" sz="1600" b="1" u="sng" dirty="0">
              <a:solidFill>
                <a:srgbClr val="C00000"/>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02238E2F-33FC-4AF6-8CF0-0BAA89DF96B5}"/>
              </a:ext>
            </a:extLst>
          </p:cNvPr>
          <p:cNvSpPr/>
          <p:nvPr/>
        </p:nvSpPr>
        <p:spPr>
          <a:xfrm>
            <a:off x="0" y="0"/>
            <a:ext cx="3472953" cy="51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Documentation</a:t>
            </a:r>
          </a:p>
        </p:txBody>
      </p:sp>
      <p:sp>
        <p:nvSpPr>
          <p:cNvPr id="7" name="矩形 6">
            <a:extLst>
              <a:ext uri="{FF2B5EF4-FFF2-40B4-BE49-F238E27FC236}">
                <a16:creationId xmlns:a16="http://schemas.microsoft.com/office/drawing/2014/main" id="{E69C64D3-AA9A-4A53-959F-BABF5A9CC361}"/>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P16</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31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F463D-5F4F-4416-9F02-1C0AD2C8BA94}"/>
              </a:ext>
            </a:extLst>
          </p:cNvPr>
          <p:cNvSpPr/>
          <p:nvPr/>
        </p:nvSpPr>
        <p:spPr>
          <a:xfrm>
            <a:off x="0" y="0"/>
            <a:ext cx="2200811" cy="51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Contact</a:t>
            </a:r>
          </a:p>
        </p:txBody>
      </p:sp>
      <p:sp>
        <p:nvSpPr>
          <p:cNvPr id="7" name="矩形 6">
            <a:extLst>
              <a:ext uri="{FF2B5EF4-FFF2-40B4-BE49-F238E27FC236}">
                <a16:creationId xmlns:a16="http://schemas.microsoft.com/office/drawing/2014/main" id="{84DEB905-DEBF-4123-8FE0-BF40F09582AD}"/>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P17</a:t>
            </a:r>
            <a:endParaRPr lang="zh-CN" altLang="en-US" sz="3600" b="1" dirty="0">
              <a:latin typeface="Times New Roman" panose="02020603050405020304" pitchFamily="18" charset="0"/>
              <a:cs typeface="Times New Roman" panose="02020603050405020304" pitchFamily="18" charset="0"/>
            </a:endParaRPr>
          </a:p>
        </p:txBody>
      </p:sp>
      <p:sp>
        <p:nvSpPr>
          <p:cNvPr id="3" name="矩形 2"/>
          <p:cNvSpPr/>
          <p:nvPr/>
        </p:nvSpPr>
        <p:spPr>
          <a:xfrm>
            <a:off x="479750" y="1269304"/>
            <a:ext cx="10094297" cy="1200329"/>
          </a:xfrm>
          <a:prstGeom prst="rect">
            <a:avLst/>
          </a:prstGeom>
          <a:solidFill>
            <a:schemeClr val="bg1">
              <a:lumMod val="95000"/>
            </a:schemeClr>
          </a:solidFill>
        </p:spPr>
        <p:txBody>
          <a:bodyPr wrap="square">
            <a:spAutoFit/>
          </a:bodyPr>
          <a:lstStyle/>
          <a:p>
            <a:pPr algn="just"/>
            <a:r>
              <a:rPr lang="en-US" altLang="zh-CN" dirty="0">
                <a:solidFill>
                  <a:srgbClr val="333333"/>
                </a:solidFill>
                <a:latin typeface="Arial" panose="020B0604020202020204" pitchFamily="34" charset="0"/>
              </a:rPr>
              <a:t>If you have any question or any suggestion/comment, please feel free to contact us via email.</a:t>
            </a:r>
          </a:p>
          <a:p>
            <a:pPr algn="just"/>
            <a:endParaRPr lang="en-US" altLang="zh-CN" dirty="0">
              <a:solidFill>
                <a:srgbClr val="333333"/>
              </a:solidFill>
              <a:latin typeface="Arial" panose="020B0604020202020204" pitchFamily="34" charset="0"/>
            </a:endParaRPr>
          </a:p>
          <a:p>
            <a:pPr algn="just"/>
            <a:r>
              <a:rPr lang="en-US" altLang="zh-CN" dirty="0">
                <a:solidFill>
                  <a:srgbClr val="333333"/>
                </a:solidFill>
                <a:latin typeface="Arial" panose="020B0604020202020204" pitchFamily="34" charset="0"/>
              </a:rPr>
              <a:t>Prof. Shao Li (corresponding author): shaoli@mail.tsinghua.edu.cn </a:t>
            </a:r>
          </a:p>
          <a:p>
            <a:pPr algn="just"/>
            <a:r>
              <a:rPr lang="en-US" altLang="zh-CN" dirty="0">
                <a:solidFill>
                  <a:srgbClr val="333333"/>
                </a:solidFill>
                <a:latin typeface="Arial" panose="020B0604020202020204" pitchFamily="34" charset="0"/>
              </a:rPr>
              <a:t>Dr. Peng Zhang: zpzx@mail.tsinghua.edu.cn</a:t>
            </a:r>
          </a:p>
        </p:txBody>
      </p:sp>
      <p:sp>
        <p:nvSpPr>
          <p:cNvPr id="10" name="矩形 9"/>
          <p:cNvSpPr/>
          <p:nvPr/>
        </p:nvSpPr>
        <p:spPr>
          <a:xfrm>
            <a:off x="479750" y="846574"/>
            <a:ext cx="2377574" cy="369332"/>
          </a:xfrm>
          <a:prstGeom prst="rect">
            <a:avLst/>
          </a:prstGeom>
          <a:solidFill>
            <a:schemeClr val="accent1"/>
          </a:solidFill>
        </p:spPr>
        <p:txBody>
          <a:bodyPr wrap="none">
            <a:spAutoFit/>
          </a:bodyPr>
          <a:lstStyle/>
          <a:p>
            <a:r>
              <a:rPr lang="en-US" altLang="zh-CN" b="1" dirty="0">
                <a:solidFill>
                  <a:schemeClr val="bg1"/>
                </a:solidFill>
                <a:latin typeface="Arial" panose="020B0604020202020204" pitchFamily="34" charset="0"/>
              </a:rPr>
              <a:t>Contact Information</a:t>
            </a:r>
          </a:p>
        </p:txBody>
      </p:sp>
      <p:sp>
        <p:nvSpPr>
          <p:cNvPr id="11" name="矩形 10"/>
          <p:cNvSpPr/>
          <p:nvPr/>
        </p:nvSpPr>
        <p:spPr>
          <a:xfrm>
            <a:off x="479750" y="2707471"/>
            <a:ext cx="1184940" cy="369332"/>
          </a:xfrm>
          <a:prstGeom prst="rect">
            <a:avLst/>
          </a:prstGeom>
          <a:solidFill>
            <a:schemeClr val="accent1"/>
          </a:solidFill>
        </p:spPr>
        <p:txBody>
          <a:bodyPr wrap="none">
            <a:spAutoFit/>
          </a:bodyPr>
          <a:lstStyle/>
          <a:p>
            <a:r>
              <a:rPr lang="en-US" altLang="zh-CN" b="1" dirty="0">
                <a:solidFill>
                  <a:schemeClr val="bg1"/>
                </a:solidFill>
                <a:latin typeface="Arial" panose="020B0604020202020204" pitchFamily="34" charset="0"/>
              </a:rPr>
              <a:t>Address:</a:t>
            </a:r>
          </a:p>
        </p:txBody>
      </p:sp>
      <p:sp>
        <p:nvSpPr>
          <p:cNvPr id="12" name="矩形 11"/>
          <p:cNvSpPr/>
          <p:nvPr/>
        </p:nvSpPr>
        <p:spPr>
          <a:xfrm>
            <a:off x="479750" y="3168441"/>
            <a:ext cx="10328966" cy="646331"/>
          </a:xfrm>
          <a:prstGeom prst="rect">
            <a:avLst/>
          </a:prstGeom>
          <a:solidFill>
            <a:schemeClr val="bg1">
              <a:lumMod val="95000"/>
            </a:schemeClr>
          </a:solidFill>
        </p:spPr>
        <p:txBody>
          <a:bodyPr wrap="square">
            <a:spAutoFit/>
          </a:bodyPr>
          <a:lstStyle/>
          <a:p>
            <a:pPr algn="just"/>
            <a:r>
              <a:rPr lang="en-GB" altLang="zh-CN" dirty="0">
                <a:solidFill>
                  <a:srgbClr val="333333"/>
                </a:solidFill>
                <a:latin typeface="Arial" panose="020B0604020202020204" pitchFamily="34" charset="0"/>
              </a:rPr>
              <a:t>Institute for TCM-X, MOE Key Laboratory of Bioinformatics, Bioinformatics Division, BNRIST, Department of Automation, Tsinghua University, 100084 Beijing, China</a:t>
            </a:r>
            <a:endParaRPr lang="zh-CN" altLang="zh-CN" dirty="0">
              <a:solidFill>
                <a:srgbClr val="333333"/>
              </a:solidFill>
              <a:latin typeface="Arial" panose="020B0604020202020204" pitchFamily="34" charset="0"/>
            </a:endParaRPr>
          </a:p>
        </p:txBody>
      </p:sp>
    </p:spTree>
    <p:extLst>
      <p:ext uri="{BB962C8B-B14F-4D97-AF65-F5344CB8AC3E}">
        <p14:creationId xmlns:p14="http://schemas.microsoft.com/office/powerpoint/2010/main" val="230183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E57F636-6C68-465A-8D05-00009616D2C7}"/>
              </a:ext>
            </a:extLst>
          </p:cNvPr>
          <p:cNvPicPr>
            <a:picLocks noChangeAspect="1"/>
          </p:cNvPicPr>
          <p:nvPr/>
        </p:nvPicPr>
        <p:blipFill>
          <a:blip r:embed="rId2"/>
          <a:stretch>
            <a:fillRect/>
          </a:stretch>
        </p:blipFill>
        <p:spPr>
          <a:xfrm>
            <a:off x="235289" y="3183191"/>
            <a:ext cx="2666867" cy="1776262"/>
          </a:xfrm>
          <a:prstGeom prst="rect">
            <a:avLst/>
          </a:prstGeom>
        </p:spPr>
      </p:pic>
      <p:sp>
        <p:nvSpPr>
          <p:cNvPr id="11" name="矩形 10">
            <a:extLst>
              <a:ext uri="{FF2B5EF4-FFF2-40B4-BE49-F238E27FC236}">
                <a16:creationId xmlns:a16="http://schemas.microsoft.com/office/drawing/2014/main" id="{914C5D24-6168-43D0-AF3D-259E16E4414C}"/>
              </a:ext>
            </a:extLst>
          </p:cNvPr>
          <p:cNvSpPr/>
          <p:nvPr/>
        </p:nvSpPr>
        <p:spPr>
          <a:xfrm>
            <a:off x="345377" y="3196805"/>
            <a:ext cx="1433405" cy="338554"/>
          </a:xfrm>
          <a:prstGeom prst="rect">
            <a:avLst/>
          </a:prstGeom>
          <a:solidFill>
            <a:srgbClr val="D8D8A3"/>
          </a:solidFill>
          <a:ln w="28575">
            <a:solidFill>
              <a:srgbClr val="C00000"/>
            </a:solidFill>
          </a:ln>
        </p:spPr>
        <p:txBody>
          <a:bodyPr wrap="square" rtlCol="0">
            <a:spAutoFit/>
          </a:bodyPr>
          <a:lstStyle/>
          <a:p>
            <a:pPr algn="ctr"/>
            <a:r>
              <a:rPr lang="en-US" altLang="zh-CN" sz="1600" b="1" u="sng" dirty="0">
                <a:solidFill>
                  <a:srgbClr val="C00000"/>
                </a:solidFill>
                <a:latin typeface="Times New Roman" panose="02020603050405020304" pitchFamily="18" charset="0"/>
                <a:cs typeface="Times New Roman" panose="02020603050405020304" pitchFamily="18" charset="0"/>
              </a:rPr>
              <a:t>Recent Events</a:t>
            </a:r>
            <a:endParaRPr lang="zh-CN" altLang="en-US" sz="1600" b="1" u="sng" dirty="0">
              <a:solidFill>
                <a:srgbClr val="C00000"/>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14779C16-A8D9-4632-85B0-7C7AA3F6720B}"/>
              </a:ext>
            </a:extLst>
          </p:cNvPr>
          <p:cNvSpPr/>
          <p:nvPr/>
        </p:nvSpPr>
        <p:spPr>
          <a:xfrm>
            <a:off x="-12351" y="0"/>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Home</a:t>
            </a:r>
            <a:endParaRPr lang="zh-CN" altLang="en-US" sz="3600" b="1"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EA581C2D-793C-44A9-AC83-90AB94479673}"/>
              </a:ext>
            </a:extLst>
          </p:cNvPr>
          <p:cNvSpPr/>
          <p:nvPr/>
        </p:nvSpPr>
        <p:spPr>
          <a:xfrm>
            <a:off x="10725150" y="6429375"/>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P1</a:t>
            </a:r>
            <a:endParaRPr lang="zh-CN" altLang="en-US" sz="3600" b="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3183933" y="3579088"/>
            <a:ext cx="4283625" cy="1477328"/>
          </a:xfrm>
          <a:prstGeom prst="rect">
            <a:avLst/>
          </a:prstGeom>
          <a:noFill/>
          <a:ln w="19050">
            <a:solidFill>
              <a:srgbClr val="FF0000"/>
            </a:solidFill>
          </a:ln>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Add data download function 2022-06-27</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Add four analyze modules 2022-06-18</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Solve network problems 2022-06-05</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Complete data upload 2022-06-01</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Create the service site 2022-05-20</a:t>
            </a:r>
            <a:endParaRPr lang="zh-CN" altLang="en-US" dirty="0">
              <a:latin typeface="Times New Roman" panose="02020603050405020304" pitchFamily="18" charset="0"/>
              <a:cs typeface="Times New Roman" panose="02020603050405020304" pitchFamily="18" charset="0"/>
            </a:endParaRPr>
          </a:p>
        </p:txBody>
      </p:sp>
      <p:sp>
        <p:nvSpPr>
          <p:cNvPr id="20" name="右箭头 19"/>
          <p:cNvSpPr/>
          <p:nvPr/>
        </p:nvSpPr>
        <p:spPr>
          <a:xfrm flipH="1">
            <a:off x="2488301" y="4222631"/>
            <a:ext cx="590718" cy="408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608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F66B261-3580-48F0-92DE-AF58A82EF028}"/>
              </a:ext>
            </a:extLst>
          </p:cNvPr>
          <p:cNvPicPr>
            <a:picLocks noChangeAspect="1"/>
          </p:cNvPicPr>
          <p:nvPr/>
        </p:nvPicPr>
        <p:blipFill>
          <a:blip r:embed="rId2"/>
          <a:stretch>
            <a:fillRect/>
          </a:stretch>
        </p:blipFill>
        <p:spPr>
          <a:xfrm>
            <a:off x="0" y="1171017"/>
            <a:ext cx="12192000" cy="4805893"/>
          </a:xfrm>
          <a:prstGeom prst="rect">
            <a:avLst/>
          </a:prstGeom>
        </p:spPr>
      </p:pic>
      <p:sp>
        <p:nvSpPr>
          <p:cNvPr id="6" name="矩形 5">
            <a:extLst>
              <a:ext uri="{FF2B5EF4-FFF2-40B4-BE49-F238E27FC236}">
                <a16:creationId xmlns:a16="http://schemas.microsoft.com/office/drawing/2014/main" id="{3F94F050-7BA0-49E2-8CE1-8554E72698FB}"/>
              </a:ext>
            </a:extLst>
          </p:cNvPr>
          <p:cNvSpPr/>
          <p:nvPr/>
        </p:nvSpPr>
        <p:spPr>
          <a:xfrm>
            <a:off x="2644153" y="1005018"/>
            <a:ext cx="2007338" cy="369332"/>
          </a:xfrm>
          <a:prstGeom prst="rect">
            <a:avLst/>
          </a:prstGeom>
          <a:solidFill>
            <a:schemeClr val="bg1"/>
          </a:solidFill>
          <a:ln w="19050">
            <a:solidFill>
              <a:srgbClr val="FF0000"/>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Bulk datasets</a:t>
            </a: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85812DB2-966D-4B4A-8D53-34CBEECF8713}"/>
              </a:ext>
            </a:extLst>
          </p:cNvPr>
          <p:cNvSpPr/>
          <p:nvPr/>
        </p:nvSpPr>
        <p:spPr>
          <a:xfrm>
            <a:off x="5036994" y="1005018"/>
            <a:ext cx="2287956" cy="369332"/>
          </a:xfrm>
          <a:prstGeom prst="rect">
            <a:avLst/>
          </a:prstGeom>
          <a:solidFill>
            <a:schemeClr val="bg1"/>
          </a:solidFill>
          <a:ln w="19050">
            <a:solidFill>
              <a:srgbClr val="FF0000"/>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Single-cell datasets</a:t>
            </a: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6CB8381E-0C94-4232-B475-8575C93703DC}"/>
              </a:ext>
            </a:extLst>
          </p:cNvPr>
          <p:cNvSpPr/>
          <p:nvPr/>
        </p:nvSpPr>
        <p:spPr>
          <a:xfrm>
            <a:off x="7710453" y="1005018"/>
            <a:ext cx="2287957" cy="369332"/>
          </a:xfrm>
          <a:prstGeom prst="rect">
            <a:avLst/>
          </a:prstGeom>
          <a:solidFill>
            <a:schemeClr val="bg1"/>
          </a:solidFill>
          <a:ln w="19050">
            <a:solidFill>
              <a:srgbClr val="FF0000"/>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Curated knowledge </a:t>
            </a:r>
            <a:endParaRPr lang="zh-CN" altLang="en-US"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9EA2866F-6A98-4C23-BAEF-B7357CE3FEBF}"/>
              </a:ext>
            </a:extLst>
          </p:cNvPr>
          <p:cNvSpPr/>
          <p:nvPr/>
        </p:nvSpPr>
        <p:spPr>
          <a:xfrm>
            <a:off x="149367" y="1231949"/>
            <a:ext cx="1824349" cy="369332"/>
          </a:xfrm>
          <a:prstGeom prst="rect">
            <a:avLst/>
          </a:prstGeom>
          <a:solidFill>
            <a:schemeClr val="bg1"/>
          </a:solidFill>
          <a:ln w="19050">
            <a:solidFill>
              <a:srgbClr val="FF0000"/>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Organs</a:t>
            </a:r>
            <a:endParaRPr lang="zh-CN" altLang="en-US"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91774407-1D1D-4F93-8CCB-41A7838FD4A5}"/>
              </a:ext>
            </a:extLst>
          </p:cNvPr>
          <p:cNvSpPr/>
          <p:nvPr/>
        </p:nvSpPr>
        <p:spPr>
          <a:xfrm>
            <a:off x="-12351" y="0"/>
            <a:ext cx="1717326"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Browse</a:t>
            </a:r>
            <a:endParaRPr lang="zh-CN" altLang="en-US" sz="3600" b="1"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B8742F15-E6E5-41B4-BB27-DBFF20C41332}"/>
              </a:ext>
            </a:extLst>
          </p:cNvPr>
          <p:cNvSpPr/>
          <p:nvPr/>
        </p:nvSpPr>
        <p:spPr>
          <a:xfrm>
            <a:off x="10725150" y="6429375"/>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P2</a:t>
            </a:r>
            <a:endParaRPr lang="zh-CN" altLang="en-US" sz="3600"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06222C40-A9F2-4497-8D9E-8128248F1E04}"/>
              </a:ext>
            </a:extLst>
          </p:cNvPr>
          <p:cNvSpPr/>
          <p:nvPr/>
        </p:nvSpPr>
        <p:spPr>
          <a:xfrm>
            <a:off x="3841578" y="1509571"/>
            <a:ext cx="425116" cy="369332"/>
          </a:xfrm>
          <a:prstGeom prst="rect">
            <a:avLst/>
          </a:prstGeom>
        </p:spPr>
        <p:txBody>
          <a:bodyPr wrap="none">
            <a:spAutoFit/>
          </a:bodyPr>
          <a:lstStyle/>
          <a:p>
            <a:r>
              <a:rPr lang="en-US" altLang="zh-CN" dirty="0">
                <a:highlight>
                  <a:srgbClr val="FFFF00"/>
                </a:highlight>
              </a:rPr>
              <a:t>S2</a:t>
            </a:r>
            <a:endParaRPr lang="zh-CN" altLang="en-US" dirty="0"/>
          </a:p>
        </p:txBody>
      </p:sp>
      <p:sp>
        <p:nvSpPr>
          <p:cNvPr id="18" name="矩形 17">
            <a:extLst>
              <a:ext uri="{FF2B5EF4-FFF2-40B4-BE49-F238E27FC236}">
                <a16:creationId xmlns:a16="http://schemas.microsoft.com/office/drawing/2014/main" id="{43028ECD-A23E-4BCA-995A-68886796B006}"/>
              </a:ext>
            </a:extLst>
          </p:cNvPr>
          <p:cNvSpPr/>
          <p:nvPr/>
        </p:nvSpPr>
        <p:spPr>
          <a:xfrm>
            <a:off x="6207292" y="1509541"/>
            <a:ext cx="425116" cy="369332"/>
          </a:xfrm>
          <a:prstGeom prst="rect">
            <a:avLst/>
          </a:prstGeom>
        </p:spPr>
        <p:txBody>
          <a:bodyPr wrap="none">
            <a:spAutoFit/>
          </a:bodyPr>
          <a:lstStyle/>
          <a:p>
            <a:r>
              <a:rPr lang="en-US" altLang="zh-CN" dirty="0">
                <a:highlight>
                  <a:srgbClr val="FFFF00"/>
                </a:highlight>
              </a:rPr>
              <a:t>S3</a:t>
            </a:r>
            <a:endParaRPr lang="zh-CN" altLang="en-US" dirty="0"/>
          </a:p>
        </p:txBody>
      </p:sp>
      <p:sp>
        <p:nvSpPr>
          <p:cNvPr id="22" name="矩形 21">
            <a:extLst>
              <a:ext uri="{FF2B5EF4-FFF2-40B4-BE49-F238E27FC236}">
                <a16:creationId xmlns:a16="http://schemas.microsoft.com/office/drawing/2014/main" id="{88F87275-4A8E-4696-8919-5749B7B3F40E}"/>
              </a:ext>
            </a:extLst>
          </p:cNvPr>
          <p:cNvSpPr/>
          <p:nvPr/>
        </p:nvSpPr>
        <p:spPr>
          <a:xfrm>
            <a:off x="8673215" y="1497186"/>
            <a:ext cx="425116" cy="369332"/>
          </a:xfrm>
          <a:prstGeom prst="rect">
            <a:avLst/>
          </a:prstGeom>
        </p:spPr>
        <p:txBody>
          <a:bodyPr wrap="none">
            <a:spAutoFit/>
          </a:bodyPr>
          <a:lstStyle/>
          <a:p>
            <a:r>
              <a:rPr lang="en-US" altLang="zh-CN" dirty="0">
                <a:highlight>
                  <a:srgbClr val="FFFF00"/>
                </a:highlight>
              </a:rPr>
              <a:t>S1</a:t>
            </a:r>
            <a:endParaRPr lang="zh-CN" altLang="en-US" dirty="0"/>
          </a:p>
        </p:txBody>
      </p:sp>
    </p:spTree>
    <p:extLst>
      <p:ext uri="{BB962C8B-B14F-4D97-AF65-F5344CB8AC3E}">
        <p14:creationId xmlns:p14="http://schemas.microsoft.com/office/powerpoint/2010/main" val="301241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8D9E06-DFDB-4B62-8D85-D9FACC0E9788}"/>
              </a:ext>
            </a:extLst>
          </p:cNvPr>
          <p:cNvSpPr/>
          <p:nvPr/>
        </p:nvSpPr>
        <p:spPr>
          <a:xfrm>
            <a:off x="10725150" y="6429375"/>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P3</a:t>
            </a:r>
            <a:endParaRPr lang="zh-CN" altLang="en-US" sz="3600" b="1"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2597BDCE-C4A4-44B5-BFD5-C5FA51B68368}"/>
              </a:ext>
            </a:extLst>
          </p:cNvPr>
          <p:cNvSpPr/>
          <p:nvPr/>
        </p:nvSpPr>
        <p:spPr>
          <a:xfrm>
            <a:off x="0" y="0"/>
            <a:ext cx="639127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a:latin typeface="Times New Roman" panose="02020603050405020304" pitchFamily="18" charset="0"/>
                <a:cs typeface="Times New Roman" panose="02020603050405020304" pitchFamily="18" charset="0"/>
              </a:rPr>
              <a:t>Browse -&gt; Curated knowledges </a:t>
            </a:r>
          </a:p>
        </p:txBody>
      </p:sp>
      <p:sp>
        <p:nvSpPr>
          <p:cNvPr id="3" name="矩形 2">
            <a:extLst>
              <a:ext uri="{FF2B5EF4-FFF2-40B4-BE49-F238E27FC236}">
                <a16:creationId xmlns:a16="http://schemas.microsoft.com/office/drawing/2014/main" id="{9B0A0D18-03C7-4166-BD3F-7CB6A06C284F}"/>
              </a:ext>
            </a:extLst>
          </p:cNvPr>
          <p:cNvSpPr/>
          <p:nvPr/>
        </p:nvSpPr>
        <p:spPr>
          <a:xfrm>
            <a:off x="4313709" y="4341255"/>
            <a:ext cx="425116" cy="369332"/>
          </a:xfrm>
          <a:prstGeom prst="rect">
            <a:avLst/>
          </a:prstGeom>
        </p:spPr>
        <p:txBody>
          <a:bodyPr wrap="none">
            <a:spAutoFit/>
          </a:bodyPr>
          <a:lstStyle/>
          <a:p>
            <a:r>
              <a:rPr lang="en-US" altLang="zh-CN" dirty="0">
                <a:highlight>
                  <a:srgbClr val="FFFF00"/>
                </a:highlight>
              </a:rPr>
              <a:t>S4</a:t>
            </a:r>
            <a:endParaRPr lang="zh-CN" altLang="en-US" dirty="0"/>
          </a:p>
        </p:txBody>
      </p:sp>
      <p:pic>
        <p:nvPicPr>
          <p:cNvPr id="6" name="图片 5">
            <a:extLst>
              <a:ext uri="{FF2B5EF4-FFF2-40B4-BE49-F238E27FC236}">
                <a16:creationId xmlns:a16="http://schemas.microsoft.com/office/drawing/2014/main" id="{2079E942-B431-47FA-AC5F-292861DB9EDA}"/>
              </a:ext>
            </a:extLst>
          </p:cNvPr>
          <p:cNvPicPr>
            <a:picLocks noChangeAspect="1"/>
          </p:cNvPicPr>
          <p:nvPr/>
        </p:nvPicPr>
        <p:blipFill rotWithShape="1">
          <a:blip r:embed="rId2"/>
          <a:srcRect t="26036" r="362" b="1188"/>
          <a:stretch/>
        </p:blipFill>
        <p:spPr>
          <a:xfrm>
            <a:off x="573671" y="1872137"/>
            <a:ext cx="6684883" cy="2418665"/>
          </a:xfrm>
          <a:prstGeom prst="rect">
            <a:avLst/>
          </a:prstGeom>
        </p:spPr>
      </p:pic>
      <p:sp>
        <p:nvSpPr>
          <p:cNvPr id="7" name="矩形 6">
            <a:extLst>
              <a:ext uri="{FF2B5EF4-FFF2-40B4-BE49-F238E27FC236}">
                <a16:creationId xmlns:a16="http://schemas.microsoft.com/office/drawing/2014/main" id="{6CB8381E-0C94-4232-B475-8575C93703DC}"/>
              </a:ext>
            </a:extLst>
          </p:cNvPr>
          <p:cNvSpPr/>
          <p:nvPr/>
        </p:nvSpPr>
        <p:spPr>
          <a:xfrm>
            <a:off x="540910" y="1013110"/>
            <a:ext cx="6834980" cy="369332"/>
          </a:xfrm>
          <a:prstGeom prst="rect">
            <a:avLst/>
          </a:prstGeom>
          <a:solidFill>
            <a:schemeClr val="bg1"/>
          </a:solidFill>
          <a:ln w="19050">
            <a:solidFill>
              <a:srgbClr val="FF0000"/>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Curated knowledges related to specific organ or premalignant disease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55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28EB3B2-F4B3-4C37-BFEA-F4055158F436}"/>
              </a:ext>
            </a:extLst>
          </p:cNvPr>
          <p:cNvPicPr>
            <a:picLocks noChangeAspect="1"/>
          </p:cNvPicPr>
          <p:nvPr/>
        </p:nvPicPr>
        <p:blipFill>
          <a:blip r:embed="rId2"/>
          <a:stretch>
            <a:fillRect/>
          </a:stretch>
        </p:blipFill>
        <p:spPr>
          <a:xfrm>
            <a:off x="6500659" y="3921531"/>
            <a:ext cx="2061774" cy="1734035"/>
          </a:xfrm>
          <a:prstGeom prst="rect">
            <a:avLst/>
          </a:prstGeom>
        </p:spPr>
      </p:pic>
      <p:sp>
        <p:nvSpPr>
          <p:cNvPr id="5" name="矩形 4">
            <a:extLst>
              <a:ext uri="{FF2B5EF4-FFF2-40B4-BE49-F238E27FC236}">
                <a16:creationId xmlns:a16="http://schemas.microsoft.com/office/drawing/2014/main" id="{BA55B61D-252A-415D-A4E9-D02E06A51124}"/>
              </a:ext>
            </a:extLst>
          </p:cNvPr>
          <p:cNvSpPr/>
          <p:nvPr/>
        </p:nvSpPr>
        <p:spPr>
          <a:xfrm>
            <a:off x="834889" y="6131898"/>
            <a:ext cx="4990773" cy="338554"/>
          </a:xfrm>
          <a:prstGeom prst="rect">
            <a:avLst/>
          </a:prstGeom>
        </p:spPr>
        <p:txBody>
          <a:bodyPr wrap="square">
            <a:spAutoFit/>
          </a:bodyPr>
          <a:lstStyle/>
          <a:p>
            <a:pPr algn="ctr">
              <a:spcBef>
                <a:spcPts val="600"/>
              </a:spcBef>
            </a:pPr>
            <a:r>
              <a:rPr lang="zh-CN" altLang="en-US" sz="1600" b="1" u="sng" dirty="0">
                <a:latin typeface="Times New Roman" panose="02020603050405020304" pitchFamily="18" charset="0"/>
                <a:cs typeface="Times New Roman" panose="02020603050405020304" pitchFamily="18" charset="0"/>
              </a:rPr>
              <a:t>输出表 </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页面展示输出前</a:t>
            </a:r>
            <a:r>
              <a:rPr lang="en-US" altLang="zh-CN" sz="1600" b="1" u="sng" dirty="0">
                <a:latin typeface="Times New Roman" panose="02020603050405020304" pitchFamily="18" charset="0"/>
                <a:cs typeface="Times New Roman" panose="02020603050405020304" pitchFamily="18" charset="0"/>
              </a:rPr>
              <a:t>10</a:t>
            </a:r>
            <a:r>
              <a:rPr lang="zh-CN" altLang="en-US" sz="1600" b="1" u="sng" dirty="0">
                <a:latin typeface="Times New Roman" panose="02020603050405020304" pitchFamily="18" charset="0"/>
                <a:cs typeface="Times New Roman" panose="02020603050405020304" pitchFamily="18" charset="0"/>
              </a:rPr>
              <a:t>行</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a:t>
            </a:r>
            <a:endParaRPr lang="zh-CN" altLang="en-US" sz="1600" b="1" u="sng"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6A3B905A-F7BB-40D1-88F1-8F9B6EA3E340}"/>
              </a:ext>
            </a:extLst>
          </p:cNvPr>
          <p:cNvPicPr>
            <a:picLocks noChangeAspect="1"/>
          </p:cNvPicPr>
          <p:nvPr/>
        </p:nvPicPr>
        <p:blipFill>
          <a:blip r:embed="rId3"/>
          <a:stretch>
            <a:fillRect/>
          </a:stretch>
        </p:blipFill>
        <p:spPr>
          <a:xfrm>
            <a:off x="884945" y="1116404"/>
            <a:ext cx="3232758" cy="2284567"/>
          </a:xfrm>
          <a:prstGeom prst="rect">
            <a:avLst/>
          </a:prstGeom>
        </p:spPr>
      </p:pic>
      <p:sp>
        <p:nvSpPr>
          <p:cNvPr id="12" name="矩形 11">
            <a:extLst>
              <a:ext uri="{FF2B5EF4-FFF2-40B4-BE49-F238E27FC236}">
                <a16:creationId xmlns:a16="http://schemas.microsoft.com/office/drawing/2014/main" id="{E0E99AB4-6016-412D-A8FA-82820170FDB6}"/>
              </a:ext>
            </a:extLst>
          </p:cNvPr>
          <p:cNvSpPr/>
          <p:nvPr/>
        </p:nvSpPr>
        <p:spPr>
          <a:xfrm>
            <a:off x="6728578" y="2537031"/>
            <a:ext cx="5507115" cy="338554"/>
          </a:xfrm>
          <a:prstGeom prst="rect">
            <a:avLst/>
          </a:prstGeom>
        </p:spPr>
        <p:txBody>
          <a:bodyPr wrap="square">
            <a:spAutoFit/>
          </a:bodyPr>
          <a:lstStyle/>
          <a:p>
            <a:pPr algn="ctr">
              <a:spcBef>
                <a:spcPts val="600"/>
              </a:spcBef>
            </a:pPr>
            <a:r>
              <a:rPr lang="zh-CN" altLang="en-US" sz="1600" b="1" u="sng" dirty="0">
                <a:latin typeface="Times New Roman" panose="02020603050405020304" pitchFamily="18" charset="0"/>
                <a:cs typeface="Times New Roman" panose="02020603050405020304" pitchFamily="18" charset="0"/>
              </a:rPr>
              <a:t>输出表 </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页面展示输出前</a:t>
            </a:r>
            <a:r>
              <a:rPr lang="en-US" altLang="zh-CN" sz="1600" b="1" u="sng" dirty="0">
                <a:latin typeface="Times New Roman" panose="02020603050405020304" pitchFamily="18" charset="0"/>
                <a:cs typeface="Times New Roman" panose="02020603050405020304" pitchFamily="18" charset="0"/>
              </a:rPr>
              <a:t>10</a:t>
            </a:r>
            <a:r>
              <a:rPr lang="zh-CN" altLang="en-US" sz="1600" b="1" u="sng" dirty="0">
                <a:latin typeface="Times New Roman" panose="02020603050405020304" pitchFamily="18" charset="0"/>
                <a:cs typeface="Times New Roman" panose="02020603050405020304" pitchFamily="18" charset="0"/>
              </a:rPr>
              <a:t>行</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a:t>
            </a:r>
            <a:endParaRPr lang="zh-CN" altLang="en-US" sz="1600" b="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B51AF582-4AB4-4CB5-BACC-C248A55B723A}"/>
              </a:ext>
            </a:extLst>
          </p:cNvPr>
          <p:cNvSpPr/>
          <p:nvPr/>
        </p:nvSpPr>
        <p:spPr>
          <a:xfrm>
            <a:off x="6988280" y="7599143"/>
            <a:ext cx="5507115" cy="584775"/>
          </a:xfrm>
          <a:prstGeom prst="rect">
            <a:avLst/>
          </a:prstGeom>
        </p:spPr>
        <p:txBody>
          <a:bodyPr wrap="square">
            <a:spAutoFit/>
          </a:bodyPr>
          <a:lstStyle/>
          <a:p>
            <a:pPr algn="ctr">
              <a:spcBef>
                <a:spcPts val="600"/>
              </a:spcBef>
            </a:pPr>
            <a:r>
              <a:rPr lang="zh-CN" altLang="en-US" sz="1600" b="1" u="sng" dirty="0">
                <a:latin typeface="Times New Roman" panose="02020603050405020304" pitchFamily="18" charset="0"/>
                <a:cs typeface="Times New Roman" panose="02020603050405020304" pitchFamily="18" charset="0"/>
              </a:rPr>
              <a:t>输出差异基因分析表（可展示</a:t>
            </a:r>
            <a:r>
              <a:rPr lang="en-US" altLang="zh-CN" sz="1600" b="1" u="sng" dirty="0">
                <a:latin typeface="Times New Roman" panose="02020603050405020304" pitchFamily="18" charset="0"/>
                <a:cs typeface="Times New Roman" panose="02020603050405020304" pitchFamily="18" charset="0"/>
              </a:rPr>
              <a:t>top 10</a:t>
            </a:r>
            <a:r>
              <a:rPr lang="zh-CN" altLang="en-US" sz="1600" b="1" u="sng" dirty="0">
                <a:latin typeface="Times New Roman" panose="02020603050405020304" pitchFamily="18" charset="0"/>
                <a:cs typeface="Times New Roman" panose="02020603050405020304" pitchFamily="18" charset="0"/>
              </a:rPr>
              <a:t>）：</a:t>
            </a:r>
            <a:r>
              <a:rPr lang="fr-FR" altLang="zh-CN" sz="1600" b="1" u="sng" dirty="0">
                <a:solidFill>
                  <a:schemeClr val="accent2">
                    <a:lumMod val="75000"/>
                  </a:schemeClr>
                </a:solidFill>
                <a:latin typeface="Times New Roman" panose="02020603050405020304" pitchFamily="18" charset="0"/>
                <a:cs typeface="Times New Roman" panose="02020603050405020304" pitchFamily="18" charset="0"/>
              </a:rPr>
              <a:t>SuppTable5_Premalignant_bulk_DNG_GSExx_Demo_1</a:t>
            </a:r>
            <a:endParaRPr lang="zh-CN" altLang="en-US" sz="1600" b="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175D7349-4BA3-4427-89FB-E66CF52F9BF3}"/>
              </a:ext>
            </a:extLst>
          </p:cNvPr>
          <p:cNvSpPr/>
          <p:nvPr/>
        </p:nvSpPr>
        <p:spPr>
          <a:xfrm>
            <a:off x="6158388" y="5793212"/>
            <a:ext cx="6260948" cy="338554"/>
          </a:xfrm>
          <a:prstGeom prst="rect">
            <a:avLst/>
          </a:prstGeom>
        </p:spPr>
        <p:txBody>
          <a:bodyPr wrap="square">
            <a:spAutoFit/>
          </a:bodyPr>
          <a:lstStyle/>
          <a:p>
            <a:pPr algn="ctr">
              <a:spcBef>
                <a:spcPts val="600"/>
              </a:spcBef>
            </a:pPr>
            <a:r>
              <a:rPr lang="zh-CN" altLang="en-US" sz="1600" b="1" u="sng" dirty="0">
                <a:latin typeface="Times New Roman" panose="02020603050405020304" pitchFamily="18" charset="0"/>
                <a:cs typeface="Times New Roman" panose="02020603050405020304" pitchFamily="18" charset="0"/>
              </a:rPr>
              <a:t>输出表 </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页面展示输出前</a:t>
            </a:r>
            <a:r>
              <a:rPr lang="en-US" altLang="zh-CN" sz="1600" b="1" u="sng" dirty="0">
                <a:latin typeface="Times New Roman" panose="02020603050405020304" pitchFamily="18" charset="0"/>
                <a:cs typeface="Times New Roman" panose="02020603050405020304" pitchFamily="18" charset="0"/>
              </a:rPr>
              <a:t>10</a:t>
            </a:r>
            <a:r>
              <a:rPr lang="zh-CN" altLang="en-US" sz="1600" b="1" u="sng" dirty="0">
                <a:latin typeface="Times New Roman" panose="02020603050405020304" pitchFamily="18" charset="0"/>
                <a:cs typeface="Times New Roman" panose="02020603050405020304" pitchFamily="18" charset="0"/>
              </a:rPr>
              <a:t>行</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a:t>
            </a:r>
            <a:endParaRPr lang="zh-CN" altLang="en-US" sz="1600" b="1" u="sng"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18" name="图片 17">
            <a:extLst>
              <a:ext uri="{FF2B5EF4-FFF2-40B4-BE49-F238E27FC236}">
                <a16:creationId xmlns:a16="http://schemas.microsoft.com/office/drawing/2014/main" id="{768AD2C2-45EB-457A-9C23-30D1DF2EA223}"/>
              </a:ext>
            </a:extLst>
          </p:cNvPr>
          <p:cNvPicPr>
            <a:picLocks noChangeAspect="1"/>
          </p:cNvPicPr>
          <p:nvPr/>
        </p:nvPicPr>
        <p:blipFill>
          <a:blip r:embed="rId4"/>
          <a:stretch>
            <a:fillRect/>
          </a:stretch>
        </p:blipFill>
        <p:spPr>
          <a:xfrm>
            <a:off x="1267454" y="4041357"/>
            <a:ext cx="1767059" cy="1166080"/>
          </a:xfrm>
          <a:prstGeom prst="rect">
            <a:avLst/>
          </a:prstGeom>
        </p:spPr>
      </p:pic>
      <p:pic>
        <p:nvPicPr>
          <p:cNvPr id="20" name="图片 19">
            <a:extLst>
              <a:ext uri="{FF2B5EF4-FFF2-40B4-BE49-F238E27FC236}">
                <a16:creationId xmlns:a16="http://schemas.microsoft.com/office/drawing/2014/main" id="{E93DA77C-97E8-43BF-83EC-139B8FC22F9A}"/>
              </a:ext>
            </a:extLst>
          </p:cNvPr>
          <p:cNvPicPr>
            <a:picLocks noChangeAspect="1"/>
          </p:cNvPicPr>
          <p:nvPr/>
        </p:nvPicPr>
        <p:blipFill>
          <a:blip r:embed="rId5"/>
          <a:stretch>
            <a:fillRect/>
          </a:stretch>
        </p:blipFill>
        <p:spPr>
          <a:xfrm>
            <a:off x="8945919" y="3890601"/>
            <a:ext cx="3086100" cy="1990725"/>
          </a:xfrm>
          <a:prstGeom prst="rect">
            <a:avLst/>
          </a:prstGeom>
        </p:spPr>
      </p:pic>
      <p:sp>
        <p:nvSpPr>
          <p:cNvPr id="29" name="矩形 28">
            <a:extLst>
              <a:ext uri="{FF2B5EF4-FFF2-40B4-BE49-F238E27FC236}">
                <a16:creationId xmlns:a16="http://schemas.microsoft.com/office/drawing/2014/main" id="{22D157D6-1A7B-4D9F-B6CF-B87C739FB82D}"/>
              </a:ext>
            </a:extLst>
          </p:cNvPr>
          <p:cNvSpPr/>
          <p:nvPr/>
        </p:nvSpPr>
        <p:spPr>
          <a:xfrm>
            <a:off x="0" y="0"/>
            <a:ext cx="444817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a:latin typeface="Times New Roman" panose="02020603050405020304" pitchFamily="18" charset="0"/>
                <a:cs typeface="Times New Roman" panose="02020603050405020304" pitchFamily="18" charset="0"/>
              </a:rPr>
              <a:t>Browse -&gt;  Bulk data</a:t>
            </a:r>
          </a:p>
        </p:txBody>
      </p:sp>
      <p:cxnSp>
        <p:nvCxnSpPr>
          <p:cNvPr id="32" name="直接连接符 31">
            <a:extLst>
              <a:ext uri="{FF2B5EF4-FFF2-40B4-BE49-F238E27FC236}">
                <a16:creationId xmlns:a16="http://schemas.microsoft.com/office/drawing/2014/main" id="{68739972-875C-49FF-BDCE-B57A4F2C3D4D}"/>
              </a:ext>
            </a:extLst>
          </p:cNvPr>
          <p:cNvCxnSpPr/>
          <p:nvPr/>
        </p:nvCxnSpPr>
        <p:spPr>
          <a:xfrm>
            <a:off x="6253842" y="293701"/>
            <a:ext cx="70758" cy="6564299"/>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EDC1335E-BAE5-4205-B685-776D6F10511B}"/>
              </a:ext>
            </a:extLst>
          </p:cNvPr>
          <p:cNvSpPr txBox="1"/>
          <p:nvPr/>
        </p:nvSpPr>
        <p:spPr>
          <a:xfrm>
            <a:off x="1220371" y="3622272"/>
            <a:ext cx="538511" cy="369332"/>
          </a:xfrm>
          <a:prstGeom prst="rect">
            <a:avLst/>
          </a:prstGeom>
          <a:noFill/>
        </p:spPr>
        <p:txBody>
          <a:bodyPr wrap="square" rtlCol="0">
            <a:spAutoFit/>
          </a:bodyPr>
          <a:lstStyle/>
          <a:p>
            <a:r>
              <a:rPr lang="en-US" altLang="zh-CN" b="1" u="sng" dirty="0"/>
              <a:t>2.1</a:t>
            </a:r>
            <a:endParaRPr lang="zh-CN" altLang="en-US" b="1" u="sng" dirty="0"/>
          </a:p>
        </p:txBody>
      </p:sp>
      <p:sp>
        <p:nvSpPr>
          <p:cNvPr id="35" name="文本框 34">
            <a:extLst>
              <a:ext uri="{FF2B5EF4-FFF2-40B4-BE49-F238E27FC236}">
                <a16:creationId xmlns:a16="http://schemas.microsoft.com/office/drawing/2014/main" id="{57D85592-987E-41F8-9B97-F7832E734732}"/>
              </a:ext>
            </a:extLst>
          </p:cNvPr>
          <p:cNvSpPr txBox="1"/>
          <p:nvPr/>
        </p:nvSpPr>
        <p:spPr>
          <a:xfrm>
            <a:off x="1265980" y="5841019"/>
            <a:ext cx="538511" cy="369332"/>
          </a:xfrm>
          <a:prstGeom prst="rect">
            <a:avLst/>
          </a:prstGeom>
          <a:noFill/>
        </p:spPr>
        <p:txBody>
          <a:bodyPr wrap="square" rtlCol="0">
            <a:spAutoFit/>
          </a:bodyPr>
          <a:lstStyle/>
          <a:p>
            <a:r>
              <a:rPr lang="en-US" altLang="zh-CN" b="1" u="sng" dirty="0"/>
              <a:t>2.2</a:t>
            </a:r>
            <a:endParaRPr lang="zh-CN" altLang="en-US" b="1" u="sng" dirty="0"/>
          </a:p>
        </p:txBody>
      </p:sp>
      <p:sp>
        <p:nvSpPr>
          <p:cNvPr id="44" name="文本框 43">
            <a:extLst>
              <a:ext uri="{FF2B5EF4-FFF2-40B4-BE49-F238E27FC236}">
                <a16:creationId xmlns:a16="http://schemas.microsoft.com/office/drawing/2014/main" id="{9CA9A468-6FB8-47AE-BE8A-4BBA819D62D3}"/>
              </a:ext>
            </a:extLst>
          </p:cNvPr>
          <p:cNvSpPr txBox="1"/>
          <p:nvPr/>
        </p:nvSpPr>
        <p:spPr>
          <a:xfrm>
            <a:off x="6802668" y="3638716"/>
            <a:ext cx="538511" cy="369332"/>
          </a:xfrm>
          <a:prstGeom prst="rect">
            <a:avLst/>
          </a:prstGeom>
          <a:noFill/>
        </p:spPr>
        <p:txBody>
          <a:bodyPr wrap="square" rtlCol="0">
            <a:spAutoFit/>
          </a:bodyPr>
          <a:lstStyle>
            <a:defPPr>
              <a:defRPr lang="zh-CN"/>
            </a:defPPr>
            <a:lvl1pPr>
              <a:defRPr b="1" u="sng"/>
            </a:lvl1pPr>
          </a:lstStyle>
          <a:p>
            <a:r>
              <a:rPr lang="en-US" altLang="zh-CN" dirty="0"/>
              <a:t>4.1</a:t>
            </a:r>
            <a:endParaRPr lang="zh-CN" altLang="en-US" dirty="0"/>
          </a:p>
        </p:txBody>
      </p:sp>
      <p:sp>
        <p:nvSpPr>
          <p:cNvPr id="45" name="文本框 44">
            <a:extLst>
              <a:ext uri="{FF2B5EF4-FFF2-40B4-BE49-F238E27FC236}">
                <a16:creationId xmlns:a16="http://schemas.microsoft.com/office/drawing/2014/main" id="{7FDB79B5-6D4D-460F-8904-4BCEBF1716F6}"/>
              </a:ext>
            </a:extLst>
          </p:cNvPr>
          <p:cNvSpPr txBox="1"/>
          <p:nvPr/>
        </p:nvSpPr>
        <p:spPr>
          <a:xfrm>
            <a:off x="8381119" y="3592403"/>
            <a:ext cx="538511" cy="369332"/>
          </a:xfrm>
          <a:prstGeom prst="rect">
            <a:avLst/>
          </a:prstGeom>
          <a:noFill/>
        </p:spPr>
        <p:txBody>
          <a:bodyPr wrap="square" rtlCol="0">
            <a:spAutoFit/>
          </a:bodyPr>
          <a:lstStyle>
            <a:defPPr>
              <a:defRPr lang="zh-CN"/>
            </a:defPPr>
            <a:lvl1pPr>
              <a:defRPr b="1" u="sng"/>
            </a:lvl1pPr>
          </a:lstStyle>
          <a:p>
            <a:r>
              <a:rPr lang="en-US" altLang="zh-CN" dirty="0"/>
              <a:t>4.2</a:t>
            </a:r>
            <a:endParaRPr lang="zh-CN" altLang="en-US" dirty="0"/>
          </a:p>
        </p:txBody>
      </p:sp>
      <p:sp>
        <p:nvSpPr>
          <p:cNvPr id="46" name="文本框 45">
            <a:extLst>
              <a:ext uri="{FF2B5EF4-FFF2-40B4-BE49-F238E27FC236}">
                <a16:creationId xmlns:a16="http://schemas.microsoft.com/office/drawing/2014/main" id="{413D612E-90EB-4864-9F0F-7FC1E806F06B}"/>
              </a:ext>
            </a:extLst>
          </p:cNvPr>
          <p:cNvSpPr txBox="1"/>
          <p:nvPr/>
        </p:nvSpPr>
        <p:spPr>
          <a:xfrm>
            <a:off x="6772078" y="5664436"/>
            <a:ext cx="538511" cy="369332"/>
          </a:xfrm>
          <a:prstGeom prst="rect">
            <a:avLst/>
          </a:prstGeom>
          <a:noFill/>
        </p:spPr>
        <p:txBody>
          <a:bodyPr wrap="square" rtlCol="0">
            <a:spAutoFit/>
          </a:bodyPr>
          <a:lstStyle>
            <a:defPPr>
              <a:defRPr lang="zh-CN"/>
            </a:defPPr>
            <a:lvl1pPr>
              <a:defRPr b="1" u="sng"/>
            </a:lvl1pPr>
          </a:lstStyle>
          <a:p>
            <a:r>
              <a:rPr lang="en-US" altLang="zh-CN" dirty="0"/>
              <a:t>4.3</a:t>
            </a:r>
            <a:endParaRPr lang="zh-CN" altLang="en-US" dirty="0"/>
          </a:p>
        </p:txBody>
      </p:sp>
      <p:sp>
        <p:nvSpPr>
          <p:cNvPr id="47" name="矩形 46">
            <a:extLst>
              <a:ext uri="{FF2B5EF4-FFF2-40B4-BE49-F238E27FC236}">
                <a16:creationId xmlns:a16="http://schemas.microsoft.com/office/drawing/2014/main" id="{4137D6FF-0E39-4FC8-A226-266CA9C847E1}"/>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P4</a:t>
            </a:r>
            <a:endParaRPr lang="zh-CN" altLang="en-US" sz="3600" b="1" dirty="0">
              <a:latin typeface="Times New Roman" panose="02020603050405020304" pitchFamily="18" charset="0"/>
              <a:cs typeface="Times New Roman" panose="02020603050405020304" pitchFamily="18" charset="0"/>
            </a:endParaRPr>
          </a:p>
        </p:txBody>
      </p:sp>
      <p:sp>
        <p:nvSpPr>
          <p:cNvPr id="48" name="矩形 47">
            <a:extLst>
              <a:ext uri="{FF2B5EF4-FFF2-40B4-BE49-F238E27FC236}">
                <a16:creationId xmlns:a16="http://schemas.microsoft.com/office/drawing/2014/main" id="{953DF546-BFF6-4DB2-8DA9-9658B8AF5D41}"/>
              </a:ext>
            </a:extLst>
          </p:cNvPr>
          <p:cNvSpPr/>
          <p:nvPr/>
        </p:nvSpPr>
        <p:spPr>
          <a:xfrm>
            <a:off x="6925800" y="4740433"/>
            <a:ext cx="1731204" cy="338554"/>
          </a:xfrm>
          <a:prstGeom prst="rect">
            <a:avLst/>
          </a:prstGeom>
        </p:spPr>
        <p:txBody>
          <a:bodyPr wrap="square">
            <a:spAutoFit/>
          </a:bodyPr>
          <a:lstStyle/>
          <a:p>
            <a:r>
              <a:rPr lang="zh-CN" altLang="zh-CN" sz="1600" b="1" u="sng" dirty="0">
                <a:solidFill>
                  <a:schemeClr val="accent2">
                    <a:lumMod val="75000"/>
                  </a:schemeClr>
                </a:solidFill>
                <a:latin typeface="Times New Roman" panose="02020603050405020304" pitchFamily="18" charset="0"/>
                <a:cs typeface="Times New Roman" panose="02020603050405020304" pitchFamily="18" charset="0"/>
              </a:rPr>
              <a:t>模板：</a:t>
            </a:r>
            <a:r>
              <a:rPr lang="zh-CN" altLang="en-US" sz="1600" b="1" u="sng" dirty="0">
                <a:solidFill>
                  <a:schemeClr val="accent2">
                    <a:lumMod val="75000"/>
                  </a:schemeClr>
                </a:solidFill>
                <a:latin typeface="Times New Roman" panose="02020603050405020304" pitchFamily="18" charset="0"/>
                <a:cs typeface="Times New Roman" panose="02020603050405020304" pitchFamily="18" charset="0"/>
              </a:rPr>
              <a:t>日历</a:t>
            </a:r>
            <a:r>
              <a:rPr lang="zh-CN" altLang="zh-CN" sz="1600" b="1" u="sng" dirty="0">
                <a:solidFill>
                  <a:schemeClr val="accent2">
                    <a:lumMod val="75000"/>
                  </a:schemeClr>
                </a:solidFill>
                <a:latin typeface="Times New Roman" panose="02020603050405020304" pitchFamily="18" charset="0"/>
                <a:cs typeface="Times New Roman" panose="02020603050405020304" pitchFamily="18" charset="0"/>
              </a:rPr>
              <a:t>图</a:t>
            </a:r>
          </a:p>
        </p:txBody>
      </p:sp>
      <p:sp>
        <p:nvSpPr>
          <p:cNvPr id="49" name="矩形 48">
            <a:extLst>
              <a:ext uri="{FF2B5EF4-FFF2-40B4-BE49-F238E27FC236}">
                <a16:creationId xmlns:a16="http://schemas.microsoft.com/office/drawing/2014/main" id="{C5291DED-9C38-4741-9583-A81EECB99D4A}"/>
              </a:ext>
            </a:extLst>
          </p:cNvPr>
          <p:cNvSpPr/>
          <p:nvPr/>
        </p:nvSpPr>
        <p:spPr>
          <a:xfrm>
            <a:off x="9393549" y="3756690"/>
            <a:ext cx="2031325" cy="338554"/>
          </a:xfrm>
          <a:prstGeom prst="rect">
            <a:avLst/>
          </a:prstGeom>
        </p:spPr>
        <p:txBody>
          <a:bodyPr wrap="square">
            <a:spAutoFit/>
          </a:bodyPr>
          <a:lstStyle/>
          <a:p>
            <a:r>
              <a:rPr lang="zh-CN" altLang="zh-CN" sz="1600" b="1" u="sng" dirty="0">
                <a:solidFill>
                  <a:schemeClr val="accent2">
                    <a:lumMod val="75000"/>
                  </a:schemeClr>
                </a:solidFill>
                <a:latin typeface="Times New Roman" panose="02020603050405020304" pitchFamily="18" charset="0"/>
                <a:cs typeface="Times New Roman" panose="02020603050405020304" pitchFamily="18" charset="0"/>
              </a:rPr>
              <a:t>模板：多系列盒须图</a:t>
            </a:r>
          </a:p>
        </p:txBody>
      </p:sp>
      <p:sp>
        <p:nvSpPr>
          <p:cNvPr id="37" name="矩形 36">
            <a:extLst>
              <a:ext uri="{FF2B5EF4-FFF2-40B4-BE49-F238E27FC236}">
                <a16:creationId xmlns:a16="http://schemas.microsoft.com/office/drawing/2014/main" id="{508FD96B-357E-41BA-B94E-9EEF137E23DA}"/>
              </a:ext>
            </a:extLst>
          </p:cNvPr>
          <p:cNvSpPr/>
          <p:nvPr/>
        </p:nvSpPr>
        <p:spPr>
          <a:xfrm>
            <a:off x="4077430" y="2324055"/>
            <a:ext cx="425116" cy="369332"/>
          </a:xfrm>
          <a:prstGeom prst="rect">
            <a:avLst/>
          </a:prstGeom>
        </p:spPr>
        <p:txBody>
          <a:bodyPr wrap="none">
            <a:spAutoFit/>
          </a:bodyPr>
          <a:lstStyle/>
          <a:p>
            <a:r>
              <a:rPr lang="en-US" altLang="zh-CN" dirty="0">
                <a:highlight>
                  <a:srgbClr val="FFFF00"/>
                </a:highlight>
              </a:rPr>
              <a:t>S5</a:t>
            </a:r>
            <a:endParaRPr lang="zh-CN" altLang="en-US" dirty="0"/>
          </a:p>
        </p:txBody>
      </p:sp>
      <p:sp>
        <p:nvSpPr>
          <p:cNvPr id="50" name="矩形 49">
            <a:extLst>
              <a:ext uri="{FF2B5EF4-FFF2-40B4-BE49-F238E27FC236}">
                <a16:creationId xmlns:a16="http://schemas.microsoft.com/office/drawing/2014/main" id="{C3AC0D4A-BE19-4756-9A78-E01E881AB0BF}"/>
              </a:ext>
            </a:extLst>
          </p:cNvPr>
          <p:cNvSpPr/>
          <p:nvPr/>
        </p:nvSpPr>
        <p:spPr>
          <a:xfrm>
            <a:off x="4098564" y="4935343"/>
            <a:ext cx="425116" cy="369332"/>
          </a:xfrm>
          <a:prstGeom prst="rect">
            <a:avLst/>
          </a:prstGeom>
        </p:spPr>
        <p:txBody>
          <a:bodyPr wrap="none">
            <a:spAutoFit/>
          </a:bodyPr>
          <a:lstStyle/>
          <a:p>
            <a:r>
              <a:rPr lang="en-US" altLang="zh-CN" dirty="0">
                <a:highlight>
                  <a:srgbClr val="FFFF00"/>
                </a:highlight>
              </a:rPr>
              <a:t>S6</a:t>
            </a:r>
            <a:endParaRPr lang="zh-CN" altLang="en-US" dirty="0"/>
          </a:p>
        </p:txBody>
      </p:sp>
      <p:pic>
        <p:nvPicPr>
          <p:cNvPr id="51" name="图片 50">
            <a:extLst>
              <a:ext uri="{FF2B5EF4-FFF2-40B4-BE49-F238E27FC236}">
                <a16:creationId xmlns:a16="http://schemas.microsoft.com/office/drawing/2014/main" id="{978E6127-0054-40B5-B7B6-205DE54138EC}"/>
              </a:ext>
            </a:extLst>
          </p:cNvPr>
          <p:cNvPicPr>
            <a:picLocks noChangeAspect="1"/>
          </p:cNvPicPr>
          <p:nvPr/>
        </p:nvPicPr>
        <p:blipFill rotWithShape="1">
          <a:blip r:embed="rId6"/>
          <a:srcRect l="72922" b="86549"/>
          <a:stretch/>
        </p:blipFill>
        <p:spPr>
          <a:xfrm>
            <a:off x="4207367" y="3898762"/>
            <a:ext cx="1518512" cy="531703"/>
          </a:xfrm>
          <a:prstGeom prst="rect">
            <a:avLst/>
          </a:prstGeom>
        </p:spPr>
      </p:pic>
      <p:sp>
        <p:nvSpPr>
          <p:cNvPr id="52" name="矩形 51">
            <a:extLst>
              <a:ext uri="{FF2B5EF4-FFF2-40B4-BE49-F238E27FC236}">
                <a16:creationId xmlns:a16="http://schemas.microsoft.com/office/drawing/2014/main" id="{05E3D921-E9B0-4038-9E06-907CC9F20FAB}"/>
              </a:ext>
            </a:extLst>
          </p:cNvPr>
          <p:cNvSpPr/>
          <p:nvPr/>
        </p:nvSpPr>
        <p:spPr>
          <a:xfrm>
            <a:off x="11000083" y="782730"/>
            <a:ext cx="425116" cy="369332"/>
          </a:xfrm>
          <a:prstGeom prst="rect">
            <a:avLst/>
          </a:prstGeom>
        </p:spPr>
        <p:txBody>
          <a:bodyPr wrap="none">
            <a:spAutoFit/>
          </a:bodyPr>
          <a:lstStyle/>
          <a:p>
            <a:r>
              <a:rPr lang="en-US" altLang="zh-CN" dirty="0">
                <a:highlight>
                  <a:srgbClr val="FFFF00"/>
                </a:highlight>
              </a:rPr>
              <a:t>S7</a:t>
            </a:r>
            <a:endParaRPr lang="zh-CN" altLang="en-US" dirty="0"/>
          </a:p>
        </p:txBody>
      </p:sp>
      <p:sp>
        <p:nvSpPr>
          <p:cNvPr id="53" name="矩形 52">
            <a:extLst>
              <a:ext uri="{FF2B5EF4-FFF2-40B4-BE49-F238E27FC236}">
                <a16:creationId xmlns:a16="http://schemas.microsoft.com/office/drawing/2014/main" id="{36D19991-984C-498F-9DAB-9839BA16695F}"/>
              </a:ext>
            </a:extLst>
          </p:cNvPr>
          <p:cNvSpPr/>
          <p:nvPr/>
        </p:nvSpPr>
        <p:spPr>
          <a:xfrm>
            <a:off x="10972933" y="2480698"/>
            <a:ext cx="425116" cy="369332"/>
          </a:xfrm>
          <a:prstGeom prst="rect">
            <a:avLst/>
          </a:prstGeom>
        </p:spPr>
        <p:txBody>
          <a:bodyPr wrap="none">
            <a:spAutoFit/>
          </a:bodyPr>
          <a:lstStyle/>
          <a:p>
            <a:r>
              <a:rPr lang="en-US" altLang="zh-CN" dirty="0">
                <a:highlight>
                  <a:srgbClr val="FFFF00"/>
                </a:highlight>
              </a:rPr>
              <a:t>S8</a:t>
            </a:r>
            <a:endParaRPr lang="zh-CN" altLang="en-US" dirty="0"/>
          </a:p>
        </p:txBody>
      </p:sp>
      <p:sp>
        <p:nvSpPr>
          <p:cNvPr id="54" name="矩形 53">
            <a:extLst>
              <a:ext uri="{FF2B5EF4-FFF2-40B4-BE49-F238E27FC236}">
                <a16:creationId xmlns:a16="http://schemas.microsoft.com/office/drawing/2014/main" id="{616E9B49-4994-4109-B93E-E08FFC2DCE13}"/>
              </a:ext>
            </a:extLst>
          </p:cNvPr>
          <p:cNvSpPr/>
          <p:nvPr/>
        </p:nvSpPr>
        <p:spPr>
          <a:xfrm>
            <a:off x="4771579" y="5958687"/>
            <a:ext cx="425116" cy="369332"/>
          </a:xfrm>
          <a:prstGeom prst="rect">
            <a:avLst/>
          </a:prstGeom>
        </p:spPr>
        <p:txBody>
          <a:bodyPr wrap="none">
            <a:spAutoFit/>
          </a:bodyPr>
          <a:lstStyle/>
          <a:p>
            <a:r>
              <a:rPr lang="en-US" altLang="zh-CN" dirty="0">
                <a:highlight>
                  <a:srgbClr val="FFFF00"/>
                </a:highlight>
              </a:rPr>
              <a:t>S6</a:t>
            </a:r>
            <a:endParaRPr lang="zh-CN" altLang="en-US" dirty="0"/>
          </a:p>
        </p:txBody>
      </p:sp>
      <p:pic>
        <p:nvPicPr>
          <p:cNvPr id="3" name="图片 2">
            <a:extLst>
              <a:ext uri="{FF2B5EF4-FFF2-40B4-BE49-F238E27FC236}">
                <a16:creationId xmlns:a16="http://schemas.microsoft.com/office/drawing/2014/main" id="{5254B1D9-9D04-475A-9043-51EBD2513343}"/>
              </a:ext>
            </a:extLst>
          </p:cNvPr>
          <p:cNvPicPr>
            <a:picLocks noChangeAspect="1"/>
          </p:cNvPicPr>
          <p:nvPr/>
        </p:nvPicPr>
        <p:blipFill>
          <a:blip r:embed="rId7"/>
          <a:stretch>
            <a:fillRect/>
          </a:stretch>
        </p:blipFill>
        <p:spPr>
          <a:xfrm>
            <a:off x="7836554" y="870608"/>
            <a:ext cx="3109679" cy="1705308"/>
          </a:xfrm>
          <a:prstGeom prst="rect">
            <a:avLst/>
          </a:prstGeom>
        </p:spPr>
      </p:pic>
      <p:sp>
        <p:nvSpPr>
          <p:cNvPr id="55" name="矩形 54">
            <a:extLst>
              <a:ext uri="{FF2B5EF4-FFF2-40B4-BE49-F238E27FC236}">
                <a16:creationId xmlns:a16="http://schemas.microsoft.com/office/drawing/2014/main" id="{20797772-A280-4184-9782-E9BE7DBD0C68}"/>
              </a:ext>
            </a:extLst>
          </p:cNvPr>
          <p:cNvSpPr/>
          <p:nvPr/>
        </p:nvSpPr>
        <p:spPr>
          <a:xfrm>
            <a:off x="8299634" y="1593404"/>
            <a:ext cx="1826141" cy="338554"/>
          </a:xfrm>
          <a:prstGeom prst="rect">
            <a:avLst/>
          </a:prstGeom>
        </p:spPr>
        <p:txBody>
          <a:bodyPr wrap="none">
            <a:spAutoFit/>
          </a:bodyPr>
          <a:lstStyle/>
          <a:p>
            <a:r>
              <a:rPr lang="zh-CN" altLang="zh-CN" sz="1600" b="1" u="sng" dirty="0">
                <a:solidFill>
                  <a:schemeClr val="accent2">
                    <a:lumMod val="75000"/>
                  </a:schemeClr>
                </a:solidFill>
                <a:latin typeface="Times New Roman" panose="02020603050405020304" pitchFamily="18" charset="0"/>
                <a:cs typeface="Times New Roman" panose="02020603050405020304" pitchFamily="18" charset="0"/>
              </a:rPr>
              <a:t>模板：</a:t>
            </a:r>
            <a:r>
              <a:rPr lang="zh-CN" altLang="en-US" sz="1600" b="1" u="sng" dirty="0">
                <a:solidFill>
                  <a:schemeClr val="accent2">
                    <a:lumMod val="75000"/>
                  </a:schemeClr>
                </a:solidFill>
                <a:latin typeface="Times New Roman" panose="02020603050405020304" pitchFamily="18" charset="0"/>
                <a:cs typeface="Times New Roman" panose="02020603050405020304" pitchFamily="18" charset="0"/>
              </a:rPr>
              <a:t>单轴散点图</a:t>
            </a:r>
          </a:p>
        </p:txBody>
      </p:sp>
      <p:sp>
        <p:nvSpPr>
          <p:cNvPr id="56" name="矩形 55">
            <a:extLst>
              <a:ext uri="{FF2B5EF4-FFF2-40B4-BE49-F238E27FC236}">
                <a16:creationId xmlns:a16="http://schemas.microsoft.com/office/drawing/2014/main" id="{FC62CED2-C02D-4855-AF97-C3A9D7046BD6}"/>
              </a:ext>
            </a:extLst>
          </p:cNvPr>
          <p:cNvSpPr/>
          <p:nvPr/>
        </p:nvSpPr>
        <p:spPr>
          <a:xfrm>
            <a:off x="7836554" y="5078359"/>
            <a:ext cx="425116" cy="369332"/>
          </a:xfrm>
          <a:prstGeom prst="rect">
            <a:avLst/>
          </a:prstGeom>
        </p:spPr>
        <p:txBody>
          <a:bodyPr wrap="square">
            <a:spAutoFit/>
          </a:bodyPr>
          <a:lstStyle/>
          <a:p>
            <a:r>
              <a:rPr lang="en-US" altLang="zh-CN" dirty="0">
                <a:highlight>
                  <a:srgbClr val="FFFF00"/>
                </a:highlight>
              </a:rPr>
              <a:t>S9</a:t>
            </a:r>
            <a:endParaRPr lang="zh-CN" altLang="en-US" dirty="0"/>
          </a:p>
        </p:txBody>
      </p:sp>
      <p:sp>
        <p:nvSpPr>
          <p:cNvPr id="57" name="矩形 56">
            <a:extLst>
              <a:ext uri="{FF2B5EF4-FFF2-40B4-BE49-F238E27FC236}">
                <a16:creationId xmlns:a16="http://schemas.microsoft.com/office/drawing/2014/main" id="{3CB8AA36-FBC6-4B1A-B546-2A8F4B2FC91A}"/>
              </a:ext>
            </a:extLst>
          </p:cNvPr>
          <p:cNvSpPr/>
          <p:nvPr/>
        </p:nvSpPr>
        <p:spPr>
          <a:xfrm>
            <a:off x="10546702" y="5038823"/>
            <a:ext cx="637050" cy="369332"/>
          </a:xfrm>
          <a:prstGeom prst="rect">
            <a:avLst/>
          </a:prstGeom>
        </p:spPr>
        <p:txBody>
          <a:bodyPr wrap="square">
            <a:spAutoFit/>
          </a:bodyPr>
          <a:lstStyle/>
          <a:p>
            <a:r>
              <a:rPr lang="en-US" altLang="zh-CN" dirty="0">
                <a:highlight>
                  <a:srgbClr val="FFFF00"/>
                </a:highlight>
              </a:rPr>
              <a:t>S10</a:t>
            </a:r>
            <a:endParaRPr lang="zh-CN" altLang="en-US" dirty="0"/>
          </a:p>
        </p:txBody>
      </p:sp>
      <p:sp>
        <p:nvSpPr>
          <p:cNvPr id="58" name="矩形 57">
            <a:extLst>
              <a:ext uri="{FF2B5EF4-FFF2-40B4-BE49-F238E27FC236}">
                <a16:creationId xmlns:a16="http://schemas.microsoft.com/office/drawing/2014/main" id="{38AFD2E8-CBB5-4BD5-968D-1CE68B569B9A}"/>
              </a:ext>
            </a:extLst>
          </p:cNvPr>
          <p:cNvSpPr/>
          <p:nvPr/>
        </p:nvSpPr>
        <p:spPr>
          <a:xfrm>
            <a:off x="9133385" y="6182138"/>
            <a:ext cx="425116" cy="369332"/>
          </a:xfrm>
          <a:prstGeom prst="rect">
            <a:avLst/>
          </a:prstGeom>
        </p:spPr>
        <p:txBody>
          <a:bodyPr wrap="square">
            <a:spAutoFit/>
          </a:bodyPr>
          <a:lstStyle/>
          <a:p>
            <a:r>
              <a:rPr lang="en-US" altLang="zh-CN" dirty="0">
                <a:highlight>
                  <a:srgbClr val="FFFF00"/>
                </a:highlight>
              </a:rPr>
              <a:t>S9</a:t>
            </a:r>
            <a:endParaRPr lang="zh-CN" altLang="en-US" dirty="0"/>
          </a:p>
        </p:txBody>
      </p:sp>
      <p:sp>
        <p:nvSpPr>
          <p:cNvPr id="41" name="矩形 40">
            <a:extLst>
              <a:ext uri="{FF2B5EF4-FFF2-40B4-BE49-F238E27FC236}">
                <a16:creationId xmlns:a16="http://schemas.microsoft.com/office/drawing/2014/main" id="{6CB8381E-0C94-4232-B475-8575C93703DC}"/>
              </a:ext>
            </a:extLst>
          </p:cNvPr>
          <p:cNvSpPr/>
          <p:nvPr/>
        </p:nvSpPr>
        <p:spPr>
          <a:xfrm>
            <a:off x="494515" y="675230"/>
            <a:ext cx="5042594" cy="369332"/>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Sample counts across premalignant lesions</a:t>
            </a:r>
            <a:endParaRPr lang="zh-CN" altLang="en-US" dirty="0">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6CB8381E-0C94-4232-B475-8575C93703DC}"/>
              </a:ext>
            </a:extLst>
          </p:cNvPr>
          <p:cNvSpPr/>
          <p:nvPr/>
        </p:nvSpPr>
        <p:spPr>
          <a:xfrm>
            <a:off x="387915" y="3271328"/>
            <a:ext cx="5042594" cy="369332"/>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DEGs for each premalignant lesion</a:t>
            </a:r>
            <a:endParaRPr lang="zh-CN" altLang="en-US"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6CB8381E-0C94-4232-B475-8575C93703DC}"/>
              </a:ext>
            </a:extLst>
          </p:cNvPr>
          <p:cNvSpPr/>
          <p:nvPr/>
        </p:nvSpPr>
        <p:spPr>
          <a:xfrm>
            <a:off x="990773" y="3710203"/>
            <a:ext cx="1783128" cy="261610"/>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Volcano plot for DEGs</a:t>
            </a:r>
            <a:endParaRPr lang="zh-CN" altLang="en-US" sz="1100" dirty="0">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6CB8381E-0C94-4232-B475-8575C93703DC}"/>
              </a:ext>
            </a:extLst>
          </p:cNvPr>
          <p:cNvSpPr/>
          <p:nvPr/>
        </p:nvSpPr>
        <p:spPr>
          <a:xfrm>
            <a:off x="1020106" y="5889281"/>
            <a:ext cx="1783128" cy="261610"/>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The DEG table</a:t>
            </a:r>
            <a:endParaRPr lang="zh-CN" altLang="en-US" sz="1100" dirty="0">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6CB8381E-0C94-4232-B475-8575C93703DC}"/>
              </a:ext>
            </a:extLst>
          </p:cNvPr>
          <p:cNvSpPr/>
          <p:nvPr/>
        </p:nvSpPr>
        <p:spPr>
          <a:xfrm>
            <a:off x="4115133" y="3856246"/>
            <a:ext cx="1610746" cy="261610"/>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Premalignant lesion</a:t>
            </a:r>
            <a:endParaRPr lang="zh-CN" altLang="en-US" sz="1100" dirty="0">
              <a:latin typeface="Times New Roman" panose="02020603050405020304" pitchFamily="18" charset="0"/>
              <a:cs typeface="Times New Roman" panose="02020603050405020304" pitchFamily="18" charset="0"/>
            </a:endParaRPr>
          </a:p>
        </p:txBody>
      </p:sp>
      <p:sp>
        <p:nvSpPr>
          <p:cNvPr id="61" name="文本框 60">
            <a:extLst>
              <a:ext uri="{FF2B5EF4-FFF2-40B4-BE49-F238E27FC236}">
                <a16:creationId xmlns:a16="http://schemas.microsoft.com/office/drawing/2014/main" id="{FF4C213A-A42B-407E-AA25-DCF60F7CF0C9}"/>
              </a:ext>
            </a:extLst>
          </p:cNvPr>
          <p:cNvSpPr txBox="1"/>
          <p:nvPr/>
        </p:nvSpPr>
        <p:spPr>
          <a:xfrm>
            <a:off x="721741" y="5312205"/>
            <a:ext cx="4474954" cy="400110"/>
          </a:xfrm>
          <a:prstGeom prst="rect">
            <a:avLst/>
          </a:prstGeom>
          <a:solidFill>
            <a:srgbClr val="D8D8A3"/>
          </a:solidFill>
          <a:ln w="28575">
            <a:noFill/>
          </a:ln>
        </p:spPr>
        <p:txBody>
          <a:bodyPr wrap="square" rtlCol="0">
            <a:spAutoFit/>
          </a:bodyPr>
          <a:lstStyle>
            <a:defPPr>
              <a:defRPr lang="zh-CN"/>
            </a:defPPr>
            <a:lvl1pPr algn="ctr">
              <a:defRPr sz="1600" b="1" u="sng">
                <a:solidFill>
                  <a:srgbClr val="C00000"/>
                </a:solidFill>
                <a:latin typeface="Times New Roman" panose="02020603050405020304" pitchFamily="18" charset="0"/>
                <a:cs typeface="Times New Roman" panose="02020603050405020304" pitchFamily="18" charset="0"/>
              </a:defRPr>
            </a:lvl1pPr>
          </a:lstStyle>
          <a:p>
            <a:r>
              <a:rPr lang="en-US" altLang="zh-CN" sz="1100" b="0" u="none" dirty="0">
                <a:solidFill>
                  <a:schemeClr val="tx1"/>
                </a:solidFill>
              </a:rPr>
              <a:t>Notes: </a:t>
            </a:r>
            <a:r>
              <a:rPr lang="en-US" altLang="zh-CN" sz="900" b="0" u="none" dirty="0">
                <a:solidFill>
                  <a:schemeClr val="tx1"/>
                </a:solidFill>
              </a:rPr>
              <a:t>DEG: Differently Expressed Genes (Premalignant lesion vs Normal control; </a:t>
            </a:r>
          </a:p>
          <a:p>
            <a:r>
              <a:rPr lang="en-US" altLang="zh-CN" sz="900" b="0" u="none" dirty="0">
                <a:solidFill>
                  <a:schemeClr val="tx1"/>
                </a:solidFill>
              </a:rPr>
              <a:t>FDR &lt; 0.05 &amp; fold change &gt; 1.5, student t-test)</a:t>
            </a:r>
            <a:endParaRPr lang="zh-CN" altLang="en-US" sz="900" b="0" u="none" dirty="0">
              <a:solidFill>
                <a:schemeClr val="tx1"/>
              </a:solidFill>
            </a:endParaRPr>
          </a:p>
        </p:txBody>
      </p:sp>
      <p:sp>
        <p:nvSpPr>
          <p:cNvPr id="62" name="矩形 61">
            <a:extLst>
              <a:ext uri="{FF2B5EF4-FFF2-40B4-BE49-F238E27FC236}">
                <a16:creationId xmlns:a16="http://schemas.microsoft.com/office/drawing/2014/main" id="{6CB8381E-0C94-4232-B475-8575C93703DC}"/>
              </a:ext>
            </a:extLst>
          </p:cNvPr>
          <p:cNvSpPr/>
          <p:nvPr/>
        </p:nvSpPr>
        <p:spPr>
          <a:xfrm>
            <a:off x="6728578" y="323687"/>
            <a:ext cx="5042594" cy="369332"/>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Dynamic genes across premalignant lesions</a:t>
            </a:r>
            <a:endParaRPr lang="zh-CN" altLang="en-US" dirty="0">
              <a:latin typeface="Times New Roman" panose="02020603050405020304" pitchFamily="18" charset="0"/>
              <a:cs typeface="Times New Roman" panose="02020603050405020304" pitchFamily="18" charset="0"/>
            </a:endParaRPr>
          </a:p>
        </p:txBody>
      </p:sp>
      <p:sp>
        <p:nvSpPr>
          <p:cNvPr id="63" name="矩形 62">
            <a:extLst>
              <a:ext uri="{FF2B5EF4-FFF2-40B4-BE49-F238E27FC236}">
                <a16:creationId xmlns:a16="http://schemas.microsoft.com/office/drawing/2014/main" id="{6CB8381E-0C94-4232-B475-8575C93703DC}"/>
              </a:ext>
            </a:extLst>
          </p:cNvPr>
          <p:cNvSpPr/>
          <p:nvPr/>
        </p:nvSpPr>
        <p:spPr>
          <a:xfrm>
            <a:off x="7157548" y="755215"/>
            <a:ext cx="3002002" cy="261610"/>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Violin plot for top 5 dynamic genes</a:t>
            </a:r>
            <a:endParaRPr lang="zh-CN" altLang="en-US" sz="1100" dirty="0">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6CB8381E-0C94-4232-B475-8575C93703DC}"/>
              </a:ext>
            </a:extLst>
          </p:cNvPr>
          <p:cNvSpPr/>
          <p:nvPr/>
        </p:nvSpPr>
        <p:spPr>
          <a:xfrm>
            <a:off x="7157548" y="2264819"/>
            <a:ext cx="3002002" cy="261610"/>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The dynamic gene table</a:t>
            </a:r>
            <a:endParaRPr lang="zh-CN" altLang="en-US" sz="1100" dirty="0">
              <a:latin typeface="Times New Roman" panose="02020603050405020304" pitchFamily="18" charset="0"/>
              <a:cs typeface="Times New Roman" panose="02020603050405020304" pitchFamily="18" charset="0"/>
            </a:endParaRPr>
          </a:p>
        </p:txBody>
      </p:sp>
      <p:sp>
        <p:nvSpPr>
          <p:cNvPr id="65" name="文本框 64">
            <a:extLst>
              <a:ext uri="{FF2B5EF4-FFF2-40B4-BE49-F238E27FC236}">
                <a16:creationId xmlns:a16="http://schemas.microsoft.com/office/drawing/2014/main" id="{FF4C213A-A42B-407E-AA25-DCF60F7CF0C9}"/>
              </a:ext>
            </a:extLst>
          </p:cNvPr>
          <p:cNvSpPr txBox="1"/>
          <p:nvPr/>
        </p:nvSpPr>
        <p:spPr>
          <a:xfrm>
            <a:off x="7013144" y="1822806"/>
            <a:ext cx="4937981" cy="400110"/>
          </a:xfrm>
          <a:prstGeom prst="rect">
            <a:avLst/>
          </a:prstGeom>
          <a:solidFill>
            <a:srgbClr val="D8D8A3"/>
          </a:solidFill>
          <a:ln w="28575">
            <a:noFill/>
          </a:ln>
        </p:spPr>
        <p:txBody>
          <a:bodyPr wrap="square" rtlCol="0">
            <a:spAutoFit/>
          </a:bodyPr>
          <a:lstStyle>
            <a:defPPr>
              <a:defRPr lang="zh-CN"/>
            </a:defPPr>
            <a:lvl1pPr algn="ctr">
              <a:defRPr sz="1600" b="1" u="sng">
                <a:solidFill>
                  <a:srgbClr val="C00000"/>
                </a:solidFill>
                <a:latin typeface="Times New Roman" panose="02020603050405020304" pitchFamily="18" charset="0"/>
                <a:cs typeface="Times New Roman" panose="02020603050405020304" pitchFamily="18" charset="0"/>
              </a:defRPr>
            </a:lvl1pPr>
          </a:lstStyle>
          <a:p>
            <a:r>
              <a:rPr lang="en-US" altLang="zh-CN" sz="1100" b="0" u="none" dirty="0">
                <a:solidFill>
                  <a:schemeClr val="tx1"/>
                </a:solidFill>
              </a:rPr>
              <a:t>Notes: </a:t>
            </a:r>
            <a:r>
              <a:rPr lang="en-US" altLang="zh-CN" sz="900" b="0" u="none" dirty="0">
                <a:solidFill>
                  <a:schemeClr val="tx1"/>
                </a:solidFill>
              </a:rPr>
              <a:t>Dynamic genes referred to genes whose expression show gradually increase (UP) or  decrease (DOWN) trend along the evolution of premalignant diseases (FDR &lt; 0.05, </a:t>
            </a:r>
            <a:r>
              <a:rPr lang="en-US" altLang="zh-CN" sz="900" b="0" u="none" dirty="0" err="1">
                <a:solidFill>
                  <a:schemeClr val="tx1"/>
                </a:solidFill>
              </a:rPr>
              <a:t>anova</a:t>
            </a:r>
            <a:r>
              <a:rPr lang="en-US" altLang="zh-CN" sz="900" b="0" u="none" dirty="0">
                <a:solidFill>
                  <a:schemeClr val="tx1"/>
                </a:solidFill>
              </a:rPr>
              <a:t> test)</a:t>
            </a:r>
            <a:endParaRPr lang="zh-CN" altLang="en-US" sz="900" b="0" u="none" dirty="0">
              <a:solidFill>
                <a:schemeClr val="tx1"/>
              </a:solidFill>
            </a:endParaRPr>
          </a:p>
        </p:txBody>
      </p:sp>
      <p:sp>
        <p:nvSpPr>
          <p:cNvPr id="66" name="文本框 65">
            <a:extLst>
              <a:ext uri="{FF2B5EF4-FFF2-40B4-BE49-F238E27FC236}">
                <a16:creationId xmlns:a16="http://schemas.microsoft.com/office/drawing/2014/main" id="{FF4C213A-A42B-407E-AA25-DCF60F7CF0C9}"/>
              </a:ext>
            </a:extLst>
          </p:cNvPr>
          <p:cNvSpPr txBox="1"/>
          <p:nvPr/>
        </p:nvSpPr>
        <p:spPr>
          <a:xfrm>
            <a:off x="6181383" y="6345418"/>
            <a:ext cx="4937981" cy="430887"/>
          </a:xfrm>
          <a:prstGeom prst="rect">
            <a:avLst/>
          </a:prstGeom>
          <a:solidFill>
            <a:srgbClr val="D8D8A3"/>
          </a:solidFill>
          <a:ln w="28575">
            <a:noFill/>
          </a:ln>
        </p:spPr>
        <p:txBody>
          <a:bodyPr wrap="square" rtlCol="0">
            <a:spAutoFit/>
          </a:bodyPr>
          <a:lstStyle>
            <a:defPPr>
              <a:defRPr lang="zh-CN"/>
            </a:defPPr>
            <a:lvl1pPr algn="ctr">
              <a:defRPr sz="1600" b="1" u="sng">
                <a:solidFill>
                  <a:srgbClr val="C00000"/>
                </a:solidFill>
                <a:latin typeface="Times New Roman" panose="02020603050405020304" pitchFamily="18" charset="0"/>
                <a:cs typeface="Times New Roman" panose="02020603050405020304" pitchFamily="18" charset="0"/>
              </a:defRPr>
            </a:lvl1pPr>
          </a:lstStyle>
          <a:p>
            <a:r>
              <a:rPr lang="en-US" altLang="zh-CN" sz="1100" b="0" u="none" dirty="0">
                <a:solidFill>
                  <a:schemeClr val="tx1"/>
                </a:solidFill>
              </a:rPr>
              <a:t>Notes: The deconvolution analysis was performed by the </a:t>
            </a:r>
            <a:r>
              <a:rPr lang="en-US" altLang="zh-CN" sz="1100" b="0" u="none" dirty="0" err="1">
                <a:solidFill>
                  <a:schemeClr val="tx1"/>
                </a:solidFill>
              </a:rPr>
              <a:t>CIBERSORTx</a:t>
            </a:r>
            <a:r>
              <a:rPr lang="en-US" altLang="zh-CN" sz="1100" b="0" u="none" dirty="0">
                <a:solidFill>
                  <a:schemeClr val="tx1"/>
                </a:solidFill>
              </a:rPr>
              <a:t> platform (https://cibersortx.stanford.edu/). TME, tumor microenvironment. </a:t>
            </a:r>
            <a:endParaRPr lang="zh-CN" altLang="en-US" sz="900" b="0" u="none" dirty="0">
              <a:solidFill>
                <a:schemeClr val="tx1"/>
              </a:solidFill>
            </a:endParaRPr>
          </a:p>
        </p:txBody>
      </p:sp>
      <p:sp>
        <p:nvSpPr>
          <p:cNvPr id="67" name="矩形 66">
            <a:extLst>
              <a:ext uri="{FF2B5EF4-FFF2-40B4-BE49-F238E27FC236}">
                <a16:creationId xmlns:a16="http://schemas.microsoft.com/office/drawing/2014/main" id="{6CB8381E-0C94-4232-B475-8575C93703DC}"/>
              </a:ext>
            </a:extLst>
          </p:cNvPr>
          <p:cNvSpPr/>
          <p:nvPr/>
        </p:nvSpPr>
        <p:spPr>
          <a:xfrm>
            <a:off x="6619331" y="3108068"/>
            <a:ext cx="5042594" cy="369332"/>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TME cell types deconvolution analysis</a:t>
            </a:r>
            <a:endParaRPr lang="zh-CN" altLang="en-US" dirty="0">
              <a:latin typeface="Times New Roman" panose="02020603050405020304" pitchFamily="18" charset="0"/>
              <a:cs typeface="Times New Roman" panose="02020603050405020304" pitchFamily="18" charset="0"/>
            </a:endParaRPr>
          </a:p>
        </p:txBody>
      </p:sp>
      <p:sp>
        <p:nvSpPr>
          <p:cNvPr id="68" name="矩形 67">
            <a:extLst>
              <a:ext uri="{FF2B5EF4-FFF2-40B4-BE49-F238E27FC236}">
                <a16:creationId xmlns:a16="http://schemas.microsoft.com/office/drawing/2014/main" id="{6CB8381E-0C94-4232-B475-8575C93703DC}"/>
              </a:ext>
            </a:extLst>
          </p:cNvPr>
          <p:cNvSpPr/>
          <p:nvPr/>
        </p:nvSpPr>
        <p:spPr>
          <a:xfrm>
            <a:off x="6515009" y="3706197"/>
            <a:ext cx="2720132" cy="261610"/>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Violin plot for </a:t>
            </a:r>
            <a:r>
              <a:rPr lang="en-US" altLang="zh-CN" sz="1100" dirty="0" err="1">
                <a:latin typeface="Times New Roman" panose="02020603050405020304" pitchFamily="18" charset="0"/>
                <a:cs typeface="Times New Roman" panose="02020603050405020304" pitchFamily="18" charset="0"/>
              </a:rPr>
              <a:t>deconvoluted</a:t>
            </a:r>
            <a:r>
              <a:rPr lang="en-US" altLang="zh-CN" sz="1100" dirty="0">
                <a:latin typeface="Times New Roman" panose="02020603050405020304" pitchFamily="18" charset="0"/>
                <a:cs typeface="Times New Roman" panose="02020603050405020304" pitchFamily="18" charset="0"/>
              </a:rPr>
              <a:t> TME cells</a:t>
            </a:r>
            <a:endParaRPr lang="zh-CN" altLang="en-US" sz="1100" dirty="0">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6CB8381E-0C94-4232-B475-8575C93703DC}"/>
              </a:ext>
            </a:extLst>
          </p:cNvPr>
          <p:cNvSpPr/>
          <p:nvPr/>
        </p:nvSpPr>
        <p:spPr>
          <a:xfrm>
            <a:off x="9537150" y="3671668"/>
            <a:ext cx="2576627" cy="261610"/>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Boxplot for </a:t>
            </a:r>
            <a:r>
              <a:rPr lang="en-US" altLang="zh-CN" sz="1100" dirty="0" err="1">
                <a:latin typeface="Times New Roman" panose="02020603050405020304" pitchFamily="18" charset="0"/>
                <a:cs typeface="Times New Roman" panose="02020603050405020304" pitchFamily="18" charset="0"/>
              </a:rPr>
              <a:t>deconvoluted</a:t>
            </a:r>
            <a:r>
              <a:rPr lang="en-US" altLang="zh-CN" sz="1100" dirty="0">
                <a:latin typeface="Times New Roman" panose="02020603050405020304" pitchFamily="18" charset="0"/>
                <a:cs typeface="Times New Roman" panose="02020603050405020304" pitchFamily="18" charset="0"/>
              </a:rPr>
              <a:t> TME cells</a:t>
            </a:r>
            <a:endParaRPr lang="zh-CN" altLang="en-US" sz="1100" dirty="0">
              <a:latin typeface="Times New Roman" panose="02020603050405020304" pitchFamily="18" charset="0"/>
              <a:cs typeface="Times New Roman" panose="02020603050405020304" pitchFamily="18" charset="0"/>
            </a:endParaRPr>
          </a:p>
        </p:txBody>
      </p:sp>
      <p:sp>
        <p:nvSpPr>
          <p:cNvPr id="70" name="矩形 69">
            <a:extLst>
              <a:ext uri="{FF2B5EF4-FFF2-40B4-BE49-F238E27FC236}">
                <a16:creationId xmlns:a16="http://schemas.microsoft.com/office/drawing/2014/main" id="{6CB8381E-0C94-4232-B475-8575C93703DC}"/>
              </a:ext>
            </a:extLst>
          </p:cNvPr>
          <p:cNvSpPr/>
          <p:nvPr/>
        </p:nvSpPr>
        <p:spPr>
          <a:xfrm>
            <a:off x="7818014" y="5846023"/>
            <a:ext cx="2860483" cy="261610"/>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Table of </a:t>
            </a:r>
            <a:r>
              <a:rPr lang="en-US" altLang="zh-CN" sz="1100" dirty="0" err="1">
                <a:latin typeface="Times New Roman" panose="02020603050405020304" pitchFamily="18" charset="0"/>
                <a:cs typeface="Times New Roman" panose="02020603050405020304" pitchFamily="18" charset="0"/>
              </a:rPr>
              <a:t>deconvoluted</a:t>
            </a:r>
            <a:r>
              <a:rPr lang="en-US" altLang="zh-CN" sz="1100" dirty="0">
                <a:latin typeface="Times New Roman" panose="02020603050405020304" pitchFamily="18" charset="0"/>
                <a:cs typeface="Times New Roman" panose="02020603050405020304" pitchFamily="18" charset="0"/>
              </a:rPr>
              <a:t> TME cells</a:t>
            </a:r>
            <a:endParaRPr lang="zh-CN" alt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44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5460D59-E49B-423B-9249-6AA708C9A56F}"/>
              </a:ext>
            </a:extLst>
          </p:cNvPr>
          <p:cNvSpPr/>
          <p:nvPr/>
        </p:nvSpPr>
        <p:spPr>
          <a:xfrm>
            <a:off x="342404" y="5915655"/>
            <a:ext cx="5392018" cy="338554"/>
          </a:xfrm>
          <a:prstGeom prst="rect">
            <a:avLst/>
          </a:prstGeom>
        </p:spPr>
        <p:txBody>
          <a:bodyPr wrap="square">
            <a:spAutoFit/>
          </a:bodyPr>
          <a:lstStyle/>
          <a:p>
            <a:pPr algn="ctr">
              <a:spcBef>
                <a:spcPts val="600"/>
              </a:spcBef>
            </a:pPr>
            <a:r>
              <a:rPr lang="zh-CN" altLang="en-US" sz="1600" b="1" u="sng" dirty="0">
                <a:latin typeface="Times New Roman" panose="02020603050405020304" pitchFamily="18" charset="0"/>
                <a:cs typeface="Times New Roman" panose="02020603050405020304" pitchFamily="18" charset="0"/>
              </a:rPr>
              <a:t>输出表 </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页面展示输出前</a:t>
            </a:r>
            <a:r>
              <a:rPr lang="en-US" altLang="zh-CN" sz="1600" b="1" u="sng" dirty="0">
                <a:latin typeface="Times New Roman" panose="02020603050405020304" pitchFamily="18" charset="0"/>
                <a:cs typeface="Times New Roman" panose="02020603050405020304" pitchFamily="18" charset="0"/>
              </a:rPr>
              <a:t>10</a:t>
            </a:r>
            <a:r>
              <a:rPr lang="zh-CN" altLang="en-US" sz="1600" b="1" u="sng" dirty="0">
                <a:latin typeface="Times New Roman" panose="02020603050405020304" pitchFamily="18" charset="0"/>
                <a:cs typeface="Times New Roman" panose="02020603050405020304" pitchFamily="18" charset="0"/>
              </a:rPr>
              <a:t>行</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a:t>
            </a:r>
            <a:endParaRPr lang="zh-CN" altLang="en-US" sz="1600" b="1" u="sng"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22" name="图片 21">
            <a:extLst>
              <a:ext uri="{FF2B5EF4-FFF2-40B4-BE49-F238E27FC236}">
                <a16:creationId xmlns:a16="http://schemas.microsoft.com/office/drawing/2014/main" id="{283744BE-0F3D-4FA7-A95B-B7DB211AEB98}"/>
              </a:ext>
            </a:extLst>
          </p:cNvPr>
          <p:cNvPicPr>
            <a:picLocks noChangeAspect="1"/>
          </p:cNvPicPr>
          <p:nvPr/>
        </p:nvPicPr>
        <p:blipFill>
          <a:blip r:embed="rId2"/>
          <a:stretch>
            <a:fillRect/>
          </a:stretch>
        </p:blipFill>
        <p:spPr>
          <a:xfrm>
            <a:off x="380741" y="1648515"/>
            <a:ext cx="5181859" cy="1745692"/>
          </a:xfrm>
          <a:prstGeom prst="rect">
            <a:avLst/>
          </a:prstGeom>
        </p:spPr>
      </p:pic>
      <p:pic>
        <p:nvPicPr>
          <p:cNvPr id="26" name="图片 25">
            <a:extLst>
              <a:ext uri="{FF2B5EF4-FFF2-40B4-BE49-F238E27FC236}">
                <a16:creationId xmlns:a16="http://schemas.microsoft.com/office/drawing/2014/main" id="{30D200C0-A7E3-47EF-AFE0-455657F30FC2}"/>
              </a:ext>
            </a:extLst>
          </p:cNvPr>
          <p:cNvPicPr>
            <a:picLocks noChangeAspect="1"/>
          </p:cNvPicPr>
          <p:nvPr/>
        </p:nvPicPr>
        <p:blipFill>
          <a:blip r:embed="rId3"/>
          <a:stretch>
            <a:fillRect/>
          </a:stretch>
        </p:blipFill>
        <p:spPr>
          <a:xfrm>
            <a:off x="6857403" y="827983"/>
            <a:ext cx="2182093" cy="1877069"/>
          </a:xfrm>
          <a:prstGeom prst="rect">
            <a:avLst/>
          </a:prstGeom>
        </p:spPr>
      </p:pic>
      <p:pic>
        <p:nvPicPr>
          <p:cNvPr id="30" name="图片 29">
            <a:extLst>
              <a:ext uri="{FF2B5EF4-FFF2-40B4-BE49-F238E27FC236}">
                <a16:creationId xmlns:a16="http://schemas.microsoft.com/office/drawing/2014/main" id="{9D6E8F22-DC9D-41C8-8FF8-2EC50AFAD4B5}"/>
              </a:ext>
            </a:extLst>
          </p:cNvPr>
          <p:cNvPicPr>
            <a:picLocks noChangeAspect="1"/>
          </p:cNvPicPr>
          <p:nvPr/>
        </p:nvPicPr>
        <p:blipFill>
          <a:blip r:embed="rId4"/>
          <a:stretch>
            <a:fillRect/>
          </a:stretch>
        </p:blipFill>
        <p:spPr>
          <a:xfrm>
            <a:off x="9124375" y="916405"/>
            <a:ext cx="2630066" cy="1626890"/>
          </a:xfrm>
          <a:prstGeom prst="rect">
            <a:avLst/>
          </a:prstGeom>
        </p:spPr>
      </p:pic>
      <p:sp>
        <p:nvSpPr>
          <p:cNvPr id="31" name="矩形 30">
            <a:extLst>
              <a:ext uri="{FF2B5EF4-FFF2-40B4-BE49-F238E27FC236}">
                <a16:creationId xmlns:a16="http://schemas.microsoft.com/office/drawing/2014/main" id="{989CDA3E-CAF7-4A6B-962F-C4A9708EC59D}"/>
              </a:ext>
            </a:extLst>
          </p:cNvPr>
          <p:cNvSpPr/>
          <p:nvPr/>
        </p:nvSpPr>
        <p:spPr>
          <a:xfrm>
            <a:off x="6140449" y="2751687"/>
            <a:ext cx="6260948" cy="338554"/>
          </a:xfrm>
          <a:prstGeom prst="rect">
            <a:avLst/>
          </a:prstGeom>
        </p:spPr>
        <p:txBody>
          <a:bodyPr wrap="square">
            <a:spAutoFit/>
          </a:bodyPr>
          <a:lstStyle/>
          <a:p>
            <a:pPr algn="ctr">
              <a:spcBef>
                <a:spcPts val="600"/>
              </a:spcBef>
            </a:pPr>
            <a:r>
              <a:rPr lang="zh-CN" altLang="en-US" sz="1600" b="1" u="sng" dirty="0">
                <a:latin typeface="Times New Roman" panose="02020603050405020304" pitchFamily="18" charset="0"/>
                <a:cs typeface="Times New Roman" panose="02020603050405020304" pitchFamily="18" charset="0"/>
              </a:rPr>
              <a:t>输出表 </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页面展示输出前</a:t>
            </a:r>
            <a:r>
              <a:rPr lang="en-US" altLang="zh-CN" sz="1600" b="1" u="sng" dirty="0">
                <a:latin typeface="Times New Roman" panose="02020603050405020304" pitchFamily="18" charset="0"/>
                <a:cs typeface="Times New Roman" panose="02020603050405020304" pitchFamily="18" charset="0"/>
              </a:rPr>
              <a:t>10</a:t>
            </a:r>
            <a:r>
              <a:rPr lang="zh-CN" altLang="en-US" sz="1600" b="1" u="sng" dirty="0">
                <a:latin typeface="Times New Roman" panose="02020603050405020304" pitchFamily="18" charset="0"/>
                <a:cs typeface="Times New Roman" panose="02020603050405020304" pitchFamily="18" charset="0"/>
              </a:rPr>
              <a:t>行</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a:t>
            </a:r>
            <a:endParaRPr lang="zh-CN" altLang="en-US" sz="1600" b="1" u="sng"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36" name="图片 35">
            <a:extLst>
              <a:ext uri="{FF2B5EF4-FFF2-40B4-BE49-F238E27FC236}">
                <a16:creationId xmlns:a16="http://schemas.microsoft.com/office/drawing/2014/main" id="{A5BF4BFF-3FB8-4A95-A343-810AE803F256}"/>
              </a:ext>
            </a:extLst>
          </p:cNvPr>
          <p:cNvPicPr>
            <a:picLocks noChangeAspect="1"/>
          </p:cNvPicPr>
          <p:nvPr/>
        </p:nvPicPr>
        <p:blipFill rotWithShape="1">
          <a:blip r:embed="rId5">
            <a:extLst>
              <a:ext uri="{28A0092B-C50C-407E-A947-70E740481C1C}">
                <a14:useLocalDpi xmlns:a14="http://schemas.microsoft.com/office/drawing/2010/main" val="0"/>
              </a:ext>
            </a:extLst>
          </a:blip>
          <a:srcRect r="53510"/>
          <a:stretch/>
        </p:blipFill>
        <p:spPr>
          <a:xfrm>
            <a:off x="7797300" y="4092092"/>
            <a:ext cx="1556004" cy="1491300"/>
          </a:xfrm>
          <a:prstGeom prst="rect">
            <a:avLst/>
          </a:prstGeom>
        </p:spPr>
      </p:pic>
      <p:sp>
        <p:nvSpPr>
          <p:cNvPr id="38" name="矩形 37">
            <a:extLst>
              <a:ext uri="{FF2B5EF4-FFF2-40B4-BE49-F238E27FC236}">
                <a16:creationId xmlns:a16="http://schemas.microsoft.com/office/drawing/2014/main" id="{FE822B8F-FF67-4304-8320-94A550D1E854}"/>
              </a:ext>
            </a:extLst>
          </p:cNvPr>
          <p:cNvSpPr/>
          <p:nvPr/>
        </p:nvSpPr>
        <p:spPr>
          <a:xfrm>
            <a:off x="6813035" y="5794019"/>
            <a:ext cx="5392018" cy="338554"/>
          </a:xfrm>
          <a:prstGeom prst="rect">
            <a:avLst/>
          </a:prstGeom>
        </p:spPr>
        <p:txBody>
          <a:bodyPr wrap="square">
            <a:spAutoFit/>
          </a:bodyPr>
          <a:lstStyle/>
          <a:p>
            <a:pPr algn="ctr">
              <a:spcBef>
                <a:spcPts val="600"/>
              </a:spcBef>
            </a:pPr>
            <a:r>
              <a:rPr lang="zh-CN" altLang="en-US" sz="1600" b="1" u="sng" dirty="0">
                <a:latin typeface="Times New Roman" panose="02020603050405020304" pitchFamily="18" charset="0"/>
                <a:cs typeface="Times New Roman" panose="02020603050405020304" pitchFamily="18" charset="0"/>
              </a:rPr>
              <a:t>输出表 </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页面展示输出前</a:t>
            </a:r>
            <a:r>
              <a:rPr lang="en-US" altLang="zh-CN" sz="1600" b="1" u="sng" dirty="0">
                <a:latin typeface="Times New Roman" panose="02020603050405020304" pitchFamily="18" charset="0"/>
                <a:cs typeface="Times New Roman" panose="02020603050405020304" pitchFamily="18" charset="0"/>
              </a:rPr>
              <a:t>10</a:t>
            </a:r>
            <a:r>
              <a:rPr lang="zh-CN" altLang="en-US" sz="1600" b="1" u="sng" dirty="0">
                <a:latin typeface="Times New Roman" panose="02020603050405020304" pitchFamily="18" charset="0"/>
                <a:cs typeface="Times New Roman" panose="02020603050405020304" pitchFamily="18" charset="0"/>
              </a:rPr>
              <a:t>行</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 ：</a:t>
            </a:r>
            <a:endParaRPr lang="fr-FR" altLang="zh-CN" sz="1600" b="1" u="sng"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FC3FB248-E1AF-437D-80DD-781A131F3FEC}"/>
              </a:ext>
            </a:extLst>
          </p:cNvPr>
          <p:cNvSpPr/>
          <p:nvPr/>
        </p:nvSpPr>
        <p:spPr>
          <a:xfrm>
            <a:off x="8563791" y="4025367"/>
            <a:ext cx="2723823" cy="369332"/>
          </a:xfrm>
          <a:prstGeom prst="rect">
            <a:avLst/>
          </a:prstGeom>
        </p:spPr>
        <p:txBody>
          <a:bodyPr wrap="none">
            <a:spAutoFit/>
          </a:bodyPr>
          <a:lstStyle/>
          <a:p>
            <a:r>
              <a:rPr lang="zh-CN" altLang="en-US" dirty="0">
                <a:highlight>
                  <a:srgbClr val="FFFF00"/>
                </a:highlight>
              </a:rPr>
              <a:t>鼠标悬浮可查看详细信息</a:t>
            </a:r>
            <a:endParaRPr lang="zh-CN" altLang="en-US" dirty="0"/>
          </a:p>
        </p:txBody>
      </p:sp>
      <p:sp>
        <p:nvSpPr>
          <p:cNvPr id="35" name="矩形 34">
            <a:extLst>
              <a:ext uri="{FF2B5EF4-FFF2-40B4-BE49-F238E27FC236}">
                <a16:creationId xmlns:a16="http://schemas.microsoft.com/office/drawing/2014/main" id="{0B799247-7AA3-4ED5-B740-8C59E9B4BD08}"/>
              </a:ext>
            </a:extLst>
          </p:cNvPr>
          <p:cNvSpPr/>
          <p:nvPr/>
        </p:nvSpPr>
        <p:spPr>
          <a:xfrm>
            <a:off x="0" y="0"/>
            <a:ext cx="55626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a:latin typeface="Times New Roman" panose="02020603050405020304" pitchFamily="18" charset="0"/>
                <a:cs typeface="Times New Roman" panose="02020603050405020304" pitchFamily="18" charset="0"/>
              </a:rPr>
              <a:t>Browse -&gt;  Single-cell data</a:t>
            </a:r>
          </a:p>
        </p:txBody>
      </p:sp>
      <p:cxnSp>
        <p:nvCxnSpPr>
          <p:cNvPr id="42" name="直接连接符 41">
            <a:extLst>
              <a:ext uri="{FF2B5EF4-FFF2-40B4-BE49-F238E27FC236}">
                <a16:creationId xmlns:a16="http://schemas.microsoft.com/office/drawing/2014/main" id="{98A2E2FA-B77E-4BE5-9539-9FB43CA9A21F}"/>
              </a:ext>
            </a:extLst>
          </p:cNvPr>
          <p:cNvCxnSpPr/>
          <p:nvPr/>
        </p:nvCxnSpPr>
        <p:spPr>
          <a:xfrm>
            <a:off x="6129386" y="264729"/>
            <a:ext cx="70758" cy="6564299"/>
          </a:xfrm>
          <a:prstGeom prst="line">
            <a:avLst/>
          </a:prstGeom>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F5BF504B-28EA-453D-91A7-6CCEDD5570A8}"/>
              </a:ext>
            </a:extLst>
          </p:cNvPr>
          <p:cNvSpPr txBox="1"/>
          <p:nvPr/>
        </p:nvSpPr>
        <p:spPr>
          <a:xfrm>
            <a:off x="700460" y="873871"/>
            <a:ext cx="538511" cy="369332"/>
          </a:xfrm>
          <a:prstGeom prst="rect">
            <a:avLst/>
          </a:prstGeom>
          <a:noFill/>
        </p:spPr>
        <p:txBody>
          <a:bodyPr wrap="square" rtlCol="0">
            <a:spAutoFit/>
          </a:bodyPr>
          <a:lstStyle>
            <a:defPPr>
              <a:defRPr lang="zh-CN"/>
            </a:defPPr>
            <a:lvl1pPr>
              <a:defRPr b="1" u="sng"/>
            </a:lvl1pPr>
          </a:lstStyle>
          <a:p>
            <a:r>
              <a:rPr lang="en-US" altLang="zh-CN" dirty="0"/>
              <a:t>1.1</a:t>
            </a:r>
            <a:endParaRPr lang="zh-CN" altLang="en-US" dirty="0"/>
          </a:p>
        </p:txBody>
      </p:sp>
      <p:sp>
        <p:nvSpPr>
          <p:cNvPr id="45" name="文本框 44">
            <a:extLst>
              <a:ext uri="{FF2B5EF4-FFF2-40B4-BE49-F238E27FC236}">
                <a16:creationId xmlns:a16="http://schemas.microsoft.com/office/drawing/2014/main" id="{14363ED6-89DB-46D7-986E-ABAF032ADB03}"/>
              </a:ext>
            </a:extLst>
          </p:cNvPr>
          <p:cNvSpPr txBox="1"/>
          <p:nvPr/>
        </p:nvSpPr>
        <p:spPr>
          <a:xfrm>
            <a:off x="3586059" y="1383251"/>
            <a:ext cx="538511" cy="369332"/>
          </a:xfrm>
          <a:prstGeom prst="rect">
            <a:avLst/>
          </a:prstGeom>
          <a:noFill/>
        </p:spPr>
        <p:txBody>
          <a:bodyPr wrap="square" rtlCol="0">
            <a:spAutoFit/>
          </a:bodyPr>
          <a:lstStyle>
            <a:defPPr>
              <a:defRPr lang="zh-CN"/>
            </a:defPPr>
            <a:lvl1pPr>
              <a:defRPr b="1" u="sng"/>
            </a:lvl1pPr>
          </a:lstStyle>
          <a:p>
            <a:r>
              <a:rPr lang="en-US" altLang="zh-CN" dirty="0"/>
              <a:t>1.2</a:t>
            </a:r>
            <a:endParaRPr lang="zh-CN" altLang="en-US" dirty="0"/>
          </a:p>
        </p:txBody>
      </p:sp>
      <p:sp>
        <p:nvSpPr>
          <p:cNvPr id="47" name="文本框 46">
            <a:extLst>
              <a:ext uri="{FF2B5EF4-FFF2-40B4-BE49-F238E27FC236}">
                <a16:creationId xmlns:a16="http://schemas.microsoft.com/office/drawing/2014/main" id="{50AEDAB2-2ED2-45BC-8FFD-9A4ED90A05A2}"/>
              </a:ext>
            </a:extLst>
          </p:cNvPr>
          <p:cNvSpPr txBox="1"/>
          <p:nvPr/>
        </p:nvSpPr>
        <p:spPr>
          <a:xfrm>
            <a:off x="635273" y="3848219"/>
            <a:ext cx="538511" cy="369332"/>
          </a:xfrm>
          <a:prstGeom prst="rect">
            <a:avLst/>
          </a:prstGeom>
          <a:noFill/>
        </p:spPr>
        <p:txBody>
          <a:bodyPr wrap="square" rtlCol="0">
            <a:spAutoFit/>
          </a:bodyPr>
          <a:lstStyle>
            <a:defPPr>
              <a:defRPr lang="zh-CN"/>
            </a:defPPr>
            <a:lvl1pPr>
              <a:defRPr b="1" u="sng"/>
            </a:lvl1pPr>
          </a:lstStyle>
          <a:p>
            <a:r>
              <a:rPr lang="en-US" altLang="zh-CN" dirty="0"/>
              <a:t>2.1</a:t>
            </a:r>
            <a:endParaRPr lang="zh-CN" altLang="en-US" dirty="0"/>
          </a:p>
        </p:txBody>
      </p:sp>
      <p:sp>
        <p:nvSpPr>
          <p:cNvPr id="48" name="文本框 47">
            <a:extLst>
              <a:ext uri="{FF2B5EF4-FFF2-40B4-BE49-F238E27FC236}">
                <a16:creationId xmlns:a16="http://schemas.microsoft.com/office/drawing/2014/main" id="{D5A3B583-7ADA-462C-9568-86223198A203}"/>
              </a:ext>
            </a:extLst>
          </p:cNvPr>
          <p:cNvSpPr txBox="1"/>
          <p:nvPr/>
        </p:nvSpPr>
        <p:spPr>
          <a:xfrm>
            <a:off x="736544" y="5884877"/>
            <a:ext cx="538511" cy="369332"/>
          </a:xfrm>
          <a:prstGeom prst="rect">
            <a:avLst/>
          </a:prstGeom>
          <a:noFill/>
        </p:spPr>
        <p:txBody>
          <a:bodyPr wrap="square" rtlCol="0">
            <a:spAutoFit/>
          </a:bodyPr>
          <a:lstStyle/>
          <a:p>
            <a:r>
              <a:rPr lang="en-US" altLang="zh-CN" b="1" u="sng" dirty="0"/>
              <a:t>2.2</a:t>
            </a:r>
            <a:endParaRPr lang="zh-CN" altLang="en-US" b="1" u="sng" dirty="0"/>
          </a:p>
        </p:txBody>
      </p:sp>
      <p:sp>
        <p:nvSpPr>
          <p:cNvPr id="49" name="矩形 48">
            <a:extLst>
              <a:ext uri="{FF2B5EF4-FFF2-40B4-BE49-F238E27FC236}">
                <a16:creationId xmlns:a16="http://schemas.microsoft.com/office/drawing/2014/main" id="{B9499593-16B6-4D1D-A5E2-B917A1AE9EA5}"/>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P5</a:t>
            </a:r>
            <a:endParaRPr lang="zh-CN" altLang="en-US" sz="3600" b="1" dirty="0">
              <a:latin typeface="Times New Roman" panose="02020603050405020304" pitchFamily="18" charset="0"/>
              <a:cs typeface="Times New Roman" panose="02020603050405020304" pitchFamily="18" charset="0"/>
            </a:endParaRPr>
          </a:p>
        </p:txBody>
      </p:sp>
      <p:sp>
        <p:nvSpPr>
          <p:cNvPr id="51" name="文本框 50">
            <a:extLst>
              <a:ext uri="{FF2B5EF4-FFF2-40B4-BE49-F238E27FC236}">
                <a16:creationId xmlns:a16="http://schemas.microsoft.com/office/drawing/2014/main" id="{627069A1-BE4F-42C6-95FD-1C091B4C8B5C}"/>
              </a:ext>
            </a:extLst>
          </p:cNvPr>
          <p:cNvSpPr txBox="1"/>
          <p:nvPr/>
        </p:nvSpPr>
        <p:spPr>
          <a:xfrm>
            <a:off x="6556083" y="788457"/>
            <a:ext cx="538511" cy="369332"/>
          </a:xfrm>
          <a:prstGeom prst="rect">
            <a:avLst/>
          </a:prstGeom>
          <a:noFill/>
        </p:spPr>
        <p:txBody>
          <a:bodyPr wrap="square" rtlCol="0">
            <a:spAutoFit/>
          </a:bodyPr>
          <a:lstStyle>
            <a:defPPr>
              <a:defRPr lang="zh-CN"/>
            </a:defPPr>
            <a:lvl1pPr>
              <a:defRPr b="1" u="sng"/>
            </a:lvl1pPr>
          </a:lstStyle>
          <a:p>
            <a:r>
              <a:rPr lang="en-US" altLang="zh-CN" dirty="0"/>
              <a:t>3.1</a:t>
            </a:r>
            <a:endParaRPr lang="zh-CN" altLang="en-US" dirty="0"/>
          </a:p>
        </p:txBody>
      </p:sp>
      <p:sp>
        <p:nvSpPr>
          <p:cNvPr id="52" name="文本框 51">
            <a:extLst>
              <a:ext uri="{FF2B5EF4-FFF2-40B4-BE49-F238E27FC236}">
                <a16:creationId xmlns:a16="http://schemas.microsoft.com/office/drawing/2014/main" id="{815DAD6F-3464-424E-949D-2907B409D819}"/>
              </a:ext>
            </a:extLst>
          </p:cNvPr>
          <p:cNvSpPr txBox="1"/>
          <p:nvPr/>
        </p:nvSpPr>
        <p:spPr>
          <a:xfrm>
            <a:off x="9046195" y="810392"/>
            <a:ext cx="538511" cy="369332"/>
          </a:xfrm>
          <a:prstGeom prst="rect">
            <a:avLst/>
          </a:prstGeom>
          <a:noFill/>
        </p:spPr>
        <p:txBody>
          <a:bodyPr wrap="square" rtlCol="0">
            <a:spAutoFit/>
          </a:bodyPr>
          <a:lstStyle>
            <a:defPPr>
              <a:defRPr lang="zh-CN"/>
            </a:defPPr>
            <a:lvl1pPr>
              <a:defRPr b="1" u="sng"/>
            </a:lvl1pPr>
          </a:lstStyle>
          <a:p>
            <a:r>
              <a:rPr lang="en-US" altLang="zh-CN" dirty="0"/>
              <a:t>3.2</a:t>
            </a:r>
            <a:endParaRPr lang="zh-CN" altLang="en-US" dirty="0"/>
          </a:p>
        </p:txBody>
      </p:sp>
      <p:sp>
        <p:nvSpPr>
          <p:cNvPr id="53" name="文本框 52">
            <a:extLst>
              <a:ext uri="{FF2B5EF4-FFF2-40B4-BE49-F238E27FC236}">
                <a16:creationId xmlns:a16="http://schemas.microsoft.com/office/drawing/2014/main" id="{25869560-489F-44A2-81A0-F2893C64991A}"/>
              </a:ext>
            </a:extLst>
          </p:cNvPr>
          <p:cNvSpPr txBox="1"/>
          <p:nvPr/>
        </p:nvSpPr>
        <p:spPr>
          <a:xfrm>
            <a:off x="6616125" y="2565071"/>
            <a:ext cx="538511" cy="369332"/>
          </a:xfrm>
          <a:prstGeom prst="rect">
            <a:avLst/>
          </a:prstGeom>
          <a:noFill/>
        </p:spPr>
        <p:txBody>
          <a:bodyPr wrap="square" rtlCol="0">
            <a:spAutoFit/>
          </a:bodyPr>
          <a:lstStyle>
            <a:defPPr>
              <a:defRPr lang="zh-CN"/>
            </a:defPPr>
            <a:lvl1pPr>
              <a:defRPr b="1" u="sng"/>
            </a:lvl1pPr>
          </a:lstStyle>
          <a:p>
            <a:r>
              <a:rPr lang="en-US" altLang="zh-CN" dirty="0"/>
              <a:t>3.3</a:t>
            </a:r>
            <a:endParaRPr lang="zh-CN" altLang="en-US" dirty="0"/>
          </a:p>
        </p:txBody>
      </p:sp>
      <p:sp>
        <p:nvSpPr>
          <p:cNvPr id="54" name="文本框 53">
            <a:extLst>
              <a:ext uri="{FF2B5EF4-FFF2-40B4-BE49-F238E27FC236}">
                <a16:creationId xmlns:a16="http://schemas.microsoft.com/office/drawing/2014/main" id="{5734F868-4BCC-4EF8-BB7A-EE65CCBF76A7}"/>
              </a:ext>
            </a:extLst>
          </p:cNvPr>
          <p:cNvSpPr txBox="1"/>
          <p:nvPr/>
        </p:nvSpPr>
        <p:spPr>
          <a:xfrm>
            <a:off x="7370501" y="3849544"/>
            <a:ext cx="538511" cy="369332"/>
          </a:xfrm>
          <a:prstGeom prst="rect">
            <a:avLst/>
          </a:prstGeom>
          <a:noFill/>
        </p:spPr>
        <p:txBody>
          <a:bodyPr wrap="square" rtlCol="0">
            <a:spAutoFit/>
          </a:bodyPr>
          <a:lstStyle>
            <a:defPPr>
              <a:defRPr lang="zh-CN"/>
            </a:defPPr>
            <a:lvl1pPr>
              <a:defRPr b="1" u="sng"/>
            </a:lvl1pPr>
          </a:lstStyle>
          <a:p>
            <a:r>
              <a:rPr lang="en-US" altLang="zh-CN" dirty="0"/>
              <a:t>4.1</a:t>
            </a:r>
            <a:endParaRPr lang="zh-CN" altLang="en-US" dirty="0"/>
          </a:p>
        </p:txBody>
      </p:sp>
      <p:sp>
        <p:nvSpPr>
          <p:cNvPr id="57" name="文本框 56">
            <a:extLst>
              <a:ext uri="{FF2B5EF4-FFF2-40B4-BE49-F238E27FC236}">
                <a16:creationId xmlns:a16="http://schemas.microsoft.com/office/drawing/2014/main" id="{D0394EB3-F0D3-4381-B451-0506724961B6}"/>
              </a:ext>
            </a:extLst>
          </p:cNvPr>
          <p:cNvSpPr txBox="1"/>
          <p:nvPr/>
        </p:nvSpPr>
        <p:spPr>
          <a:xfrm>
            <a:off x="7362097" y="5456609"/>
            <a:ext cx="538511" cy="369332"/>
          </a:xfrm>
          <a:prstGeom prst="rect">
            <a:avLst/>
          </a:prstGeom>
          <a:noFill/>
        </p:spPr>
        <p:txBody>
          <a:bodyPr wrap="square" rtlCol="0">
            <a:spAutoFit/>
          </a:bodyPr>
          <a:lstStyle>
            <a:defPPr>
              <a:defRPr lang="zh-CN"/>
            </a:defPPr>
            <a:lvl1pPr>
              <a:defRPr b="1" u="sng"/>
            </a:lvl1pPr>
          </a:lstStyle>
          <a:p>
            <a:r>
              <a:rPr lang="en-US" altLang="zh-CN" dirty="0"/>
              <a:t>4.2</a:t>
            </a:r>
            <a:endParaRPr lang="zh-CN" altLang="en-US" dirty="0"/>
          </a:p>
        </p:txBody>
      </p:sp>
      <p:sp>
        <p:nvSpPr>
          <p:cNvPr id="58" name="矩形 57">
            <a:extLst>
              <a:ext uri="{FF2B5EF4-FFF2-40B4-BE49-F238E27FC236}">
                <a16:creationId xmlns:a16="http://schemas.microsoft.com/office/drawing/2014/main" id="{54FE4DED-8951-4A32-8E4C-04C16C1C008E}"/>
              </a:ext>
            </a:extLst>
          </p:cNvPr>
          <p:cNvSpPr/>
          <p:nvPr/>
        </p:nvSpPr>
        <p:spPr>
          <a:xfrm>
            <a:off x="6825338" y="4350924"/>
            <a:ext cx="1620957" cy="338554"/>
          </a:xfrm>
          <a:prstGeom prst="rect">
            <a:avLst/>
          </a:prstGeom>
        </p:spPr>
        <p:txBody>
          <a:bodyPr wrap="none">
            <a:spAutoFit/>
          </a:bodyPr>
          <a:lstStyle/>
          <a:p>
            <a:r>
              <a:rPr lang="zh-CN" altLang="zh-CN" sz="1600" b="1" u="sng" dirty="0">
                <a:solidFill>
                  <a:schemeClr val="accent2">
                    <a:lumMod val="75000"/>
                  </a:schemeClr>
                </a:solidFill>
                <a:latin typeface="Times New Roman" panose="02020603050405020304" pitchFamily="18" charset="0"/>
                <a:cs typeface="Times New Roman" panose="02020603050405020304" pitchFamily="18" charset="0"/>
              </a:rPr>
              <a:t>模板：数据聚合</a:t>
            </a:r>
          </a:p>
        </p:txBody>
      </p:sp>
      <p:pic>
        <p:nvPicPr>
          <p:cNvPr id="50" name="图片 49">
            <a:extLst>
              <a:ext uri="{FF2B5EF4-FFF2-40B4-BE49-F238E27FC236}">
                <a16:creationId xmlns:a16="http://schemas.microsoft.com/office/drawing/2014/main" id="{65ED096F-2F1D-430A-9229-617B2AA7E408}"/>
              </a:ext>
            </a:extLst>
          </p:cNvPr>
          <p:cNvPicPr>
            <a:picLocks noChangeAspect="1"/>
          </p:cNvPicPr>
          <p:nvPr/>
        </p:nvPicPr>
        <p:blipFill>
          <a:blip r:embed="rId6"/>
          <a:stretch>
            <a:fillRect/>
          </a:stretch>
        </p:blipFill>
        <p:spPr>
          <a:xfrm>
            <a:off x="1541837" y="4120633"/>
            <a:ext cx="3109679" cy="1705308"/>
          </a:xfrm>
          <a:prstGeom prst="rect">
            <a:avLst/>
          </a:prstGeom>
        </p:spPr>
      </p:pic>
      <p:sp>
        <p:nvSpPr>
          <p:cNvPr id="61" name="矩形 60">
            <a:extLst>
              <a:ext uri="{FF2B5EF4-FFF2-40B4-BE49-F238E27FC236}">
                <a16:creationId xmlns:a16="http://schemas.microsoft.com/office/drawing/2014/main" id="{1B241829-A8D9-46A4-BA12-4A607CD946FD}"/>
              </a:ext>
            </a:extLst>
          </p:cNvPr>
          <p:cNvSpPr/>
          <p:nvPr/>
        </p:nvSpPr>
        <p:spPr>
          <a:xfrm>
            <a:off x="4616333" y="3104247"/>
            <a:ext cx="546945" cy="369332"/>
          </a:xfrm>
          <a:prstGeom prst="rect">
            <a:avLst/>
          </a:prstGeom>
        </p:spPr>
        <p:txBody>
          <a:bodyPr wrap="none">
            <a:spAutoFit/>
          </a:bodyPr>
          <a:lstStyle/>
          <a:p>
            <a:r>
              <a:rPr lang="en-US" altLang="zh-CN" dirty="0">
                <a:highlight>
                  <a:srgbClr val="FFFF00"/>
                </a:highlight>
              </a:rPr>
              <a:t>S11</a:t>
            </a:r>
            <a:endParaRPr lang="zh-CN" altLang="en-US" dirty="0"/>
          </a:p>
        </p:txBody>
      </p:sp>
      <p:sp>
        <p:nvSpPr>
          <p:cNvPr id="62" name="矩形 61">
            <a:extLst>
              <a:ext uri="{FF2B5EF4-FFF2-40B4-BE49-F238E27FC236}">
                <a16:creationId xmlns:a16="http://schemas.microsoft.com/office/drawing/2014/main" id="{17081DED-7628-4238-ABBA-F570EB328594}"/>
              </a:ext>
            </a:extLst>
          </p:cNvPr>
          <p:cNvSpPr/>
          <p:nvPr/>
        </p:nvSpPr>
        <p:spPr>
          <a:xfrm>
            <a:off x="4784035" y="4529445"/>
            <a:ext cx="546945" cy="369332"/>
          </a:xfrm>
          <a:prstGeom prst="rect">
            <a:avLst/>
          </a:prstGeom>
        </p:spPr>
        <p:txBody>
          <a:bodyPr wrap="none">
            <a:spAutoFit/>
          </a:bodyPr>
          <a:lstStyle/>
          <a:p>
            <a:r>
              <a:rPr lang="en-US" altLang="zh-CN" dirty="0">
                <a:highlight>
                  <a:srgbClr val="FFFF00"/>
                </a:highlight>
              </a:rPr>
              <a:t>S12</a:t>
            </a:r>
            <a:endParaRPr lang="zh-CN" altLang="en-US" dirty="0"/>
          </a:p>
        </p:txBody>
      </p:sp>
      <p:sp>
        <p:nvSpPr>
          <p:cNvPr id="65" name="矩形 64">
            <a:extLst>
              <a:ext uri="{FF2B5EF4-FFF2-40B4-BE49-F238E27FC236}">
                <a16:creationId xmlns:a16="http://schemas.microsoft.com/office/drawing/2014/main" id="{6703829B-D394-43FF-BB2B-E09C8D0B6ACD}"/>
              </a:ext>
            </a:extLst>
          </p:cNvPr>
          <p:cNvSpPr/>
          <p:nvPr/>
        </p:nvSpPr>
        <p:spPr>
          <a:xfrm>
            <a:off x="10597305" y="1864319"/>
            <a:ext cx="546945" cy="369332"/>
          </a:xfrm>
          <a:prstGeom prst="rect">
            <a:avLst/>
          </a:prstGeom>
        </p:spPr>
        <p:txBody>
          <a:bodyPr wrap="none">
            <a:spAutoFit/>
          </a:bodyPr>
          <a:lstStyle/>
          <a:p>
            <a:r>
              <a:rPr lang="en-US" altLang="zh-CN" dirty="0">
                <a:highlight>
                  <a:srgbClr val="FFFF00"/>
                </a:highlight>
              </a:rPr>
              <a:t>S14</a:t>
            </a:r>
            <a:endParaRPr lang="zh-CN" altLang="en-US" dirty="0"/>
          </a:p>
        </p:txBody>
      </p:sp>
      <p:sp>
        <p:nvSpPr>
          <p:cNvPr id="4" name="矩形 3">
            <a:extLst>
              <a:ext uri="{FF2B5EF4-FFF2-40B4-BE49-F238E27FC236}">
                <a16:creationId xmlns:a16="http://schemas.microsoft.com/office/drawing/2014/main" id="{D535376E-E7C2-40D2-873C-84AA2D42E2C0}"/>
              </a:ext>
            </a:extLst>
          </p:cNvPr>
          <p:cNvSpPr/>
          <p:nvPr/>
        </p:nvSpPr>
        <p:spPr>
          <a:xfrm>
            <a:off x="10113934" y="1471261"/>
            <a:ext cx="877163" cy="369332"/>
          </a:xfrm>
          <a:prstGeom prst="rect">
            <a:avLst/>
          </a:prstGeom>
        </p:spPr>
        <p:txBody>
          <a:bodyPr wrap="none">
            <a:spAutoFit/>
          </a:bodyPr>
          <a:lstStyle/>
          <a:p>
            <a:r>
              <a:rPr lang="zh-CN" altLang="en-US" b="1" u="sng" dirty="0">
                <a:latin typeface="Times New Roman" panose="02020603050405020304" pitchFamily="18" charset="0"/>
                <a:cs typeface="Times New Roman" panose="02020603050405020304" pitchFamily="18" charset="0"/>
              </a:rPr>
              <a:t>输出表</a:t>
            </a:r>
            <a:endParaRPr lang="zh-CN" altLang="en-US" dirty="0"/>
          </a:p>
        </p:txBody>
      </p:sp>
      <p:sp>
        <p:nvSpPr>
          <p:cNvPr id="66" name="矩形 65">
            <a:extLst>
              <a:ext uri="{FF2B5EF4-FFF2-40B4-BE49-F238E27FC236}">
                <a16:creationId xmlns:a16="http://schemas.microsoft.com/office/drawing/2014/main" id="{99E07770-9652-4C08-AA13-C23E4E6D1A4A}"/>
              </a:ext>
            </a:extLst>
          </p:cNvPr>
          <p:cNvSpPr/>
          <p:nvPr/>
        </p:nvSpPr>
        <p:spPr>
          <a:xfrm>
            <a:off x="7840659" y="1989512"/>
            <a:ext cx="546945" cy="369332"/>
          </a:xfrm>
          <a:prstGeom prst="rect">
            <a:avLst/>
          </a:prstGeom>
        </p:spPr>
        <p:txBody>
          <a:bodyPr wrap="none">
            <a:spAutoFit/>
          </a:bodyPr>
          <a:lstStyle/>
          <a:p>
            <a:r>
              <a:rPr lang="en-US" altLang="zh-CN" dirty="0">
                <a:highlight>
                  <a:srgbClr val="FFFF00"/>
                </a:highlight>
              </a:rPr>
              <a:t>S14</a:t>
            </a:r>
            <a:endParaRPr lang="zh-CN" altLang="en-US" dirty="0"/>
          </a:p>
        </p:txBody>
      </p:sp>
      <p:sp>
        <p:nvSpPr>
          <p:cNvPr id="67" name="矩形 66">
            <a:extLst>
              <a:ext uri="{FF2B5EF4-FFF2-40B4-BE49-F238E27FC236}">
                <a16:creationId xmlns:a16="http://schemas.microsoft.com/office/drawing/2014/main" id="{5CE62C4F-789A-4634-884F-DCD8B8DF795B}"/>
              </a:ext>
            </a:extLst>
          </p:cNvPr>
          <p:cNvSpPr/>
          <p:nvPr/>
        </p:nvSpPr>
        <p:spPr>
          <a:xfrm>
            <a:off x="10632835" y="2720909"/>
            <a:ext cx="546945" cy="369332"/>
          </a:xfrm>
          <a:prstGeom prst="rect">
            <a:avLst/>
          </a:prstGeom>
        </p:spPr>
        <p:txBody>
          <a:bodyPr wrap="none">
            <a:spAutoFit/>
          </a:bodyPr>
          <a:lstStyle/>
          <a:p>
            <a:r>
              <a:rPr lang="en-US" altLang="zh-CN" dirty="0">
                <a:highlight>
                  <a:srgbClr val="FFFF00"/>
                </a:highlight>
              </a:rPr>
              <a:t>S14</a:t>
            </a:r>
            <a:endParaRPr lang="zh-CN" altLang="en-US" dirty="0"/>
          </a:p>
        </p:txBody>
      </p:sp>
      <p:sp>
        <p:nvSpPr>
          <p:cNvPr id="68" name="矩形 67">
            <a:extLst>
              <a:ext uri="{FF2B5EF4-FFF2-40B4-BE49-F238E27FC236}">
                <a16:creationId xmlns:a16="http://schemas.microsoft.com/office/drawing/2014/main" id="{EE8F58FD-AE5B-40EE-B774-952F027D4FF8}"/>
              </a:ext>
            </a:extLst>
          </p:cNvPr>
          <p:cNvSpPr/>
          <p:nvPr/>
        </p:nvSpPr>
        <p:spPr>
          <a:xfrm>
            <a:off x="9618342" y="4847492"/>
            <a:ext cx="546945" cy="369332"/>
          </a:xfrm>
          <a:prstGeom prst="rect">
            <a:avLst/>
          </a:prstGeom>
        </p:spPr>
        <p:txBody>
          <a:bodyPr wrap="none">
            <a:spAutoFit/>
          </a:bodyPr>
          <a:lstStyle/>
          <a:p>
            <a:r>
              <a:rPr lang="en-US" altLang="zh-CN" dirty="0">
                <a:highlight>
                  <a:srgbClr val="FFFF00"/>
                </a:highlight>
              </a:rPr>
              <a:t>S15</a:t>
            </a:r>
            <a:endParaRPr lang="zh-CN" altLang="en-US" dirty="0"/>
          </a:p>
        </p:txBody>
      </p:sp>
      <p:sp>
        <p:nvSpPr>
          <p:cNvPr id="69" name="矩形 68">
            <a:extLst>
              <a:ext uri="{FF2B5EF4-FFF2-40B4-BE49-F238E27FC236}">
                <a16:creationId xmlns:a16="http://schemas.microsoft.com/office/drawing/2014/main" id="{3CBBDFC8-E19D-48FE-8AB9-A00BDECB0CB6}"/>
              </a:ext>
            </a:extLst>
          </p:cNvPr>
          <p:cNvSpPr/>
          <p:nvPr/>
        </p:nvSpPr>
        <p:spPr>
          <a:xfrm>
            <a:off x="9162644" y="6069543"/>
            <a:ext cx="546945" cy="369332"/>
          </a:xfrm>
          <a:prstGeom prst="rect">
            <a:avLst/>
          </a:prstGeom>
        </p:spPr>
        <p:txBody>
          <a:bodyPr wrap="none">
            <a:spAutoFit/>
          </a:bodyPr>
          <a:lstStyle/>
          <a:p>
            <a:r>
              <a:rPr lang="en-US" altLang="zh-CN" dirty="0">
                <a:highlight>
                  <a:srgbClr val="FFFF00"/>
                </a:highlight>
              </a:rPr>
              <a:t>S16</a:t>
            </a:r>
            <a:endParaRPr lang="zh-CN" altLang="en-US" dirty="0"/>
          </a:p>
        </p:txBody>
      </p:sp>
      <p:sp>
        <p:nvSpPr>
          <p:cNvPr id="43" name="矩形 42">
            <a:extLst>
              <a:ext uri="{FF2B5EF4-FFF2-40B4-BE49-F238E27FC236}">
                <a16:creationId xmlns:a16="http://schemas.microsoft.com/office/drawing/2014/main" id="{6CB8381E-0C94-4232-B475-8575C93703DC}"/>
              </a:ext>
            </a:extLst>
          </p:cNvPr>
          <p:cNvSpPr/>
          <p:nvPr/>
        </p:nvSpPr>
        <p:spPr>
          <a:xfrm>
            <a:off x="494515" y="675230"/>
            <a:ext cx="5042594" cy="369332"/>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General information</a:t>
            </a:r>
            <a:endParaRPr lang="zh-CN" altLang="en-US" dirty="0">
              <a:latin typeface="Times New Roman" panose="02020603050405020304" pitchFamily="18" charset="0"/>
              <a:cs typeface="Times New Roman" panose="02020603050405020304" pitchFamily="18" charset="0"/>
            </a:endParaRPr>
          </a:p>
        </p:txBody>
      </p:sp>
      <p:sp>
        <p:nvSpPr>
          <p:cNvPr id="46" name="矩形 45">
            <a:extLst>
              <a:ext uri="{FF2B5EF4-FFF2-40B4-BE49-F238E27FC236}">
                <a16:creationId xmlns:a16="http://schemas.microsoft.com/office/drawing/2014/main" id="{6CB8381E-0C94-4232-B475-8575C93703DC}"/>
              </a:ext>
            </a:extLst>
          </p:cNvPr>
          <p:cNvSpPr/>
          <p:nvPr/>
        </p:nvSpPr>
        <p:spPr>
          <a:xfrm>
            <a:off x="635273" y="1277084"/>
            <a:ext cx="1848982" cy="369332"/>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Cell clusters</a:t>
            </a:r>
            <a:endParaRPr lang="zh-CN" altLang="en-US" dirty="0">
              <a:latin typeface="Times New Roman" panose="02020603050405020304" pitchFamily="18" charset="0"/>
              <a:cs typeface="Times New Roman" panose="02020603050405020304" pitchFamily="18" charset="0"/>
            </a:endParaRPr>
          </a:p>
        </p:txBody>
      </p:sp>
      <p:sp>
        <p:nvSpPr>
          <p:cNvPr id="56" name="矩形 55">
            <a:extLst>
              <a:ext uri="{FF2B5EF4-FFF2-40B4-BE49-F238E27FC236}">
                <a16:creationId xmlns:a16="http://schemas.microsoft.com/office/drawing/2014/main" id="{6CB8381E-0C94-4232-B475-8575C93703DC}"/>
              </a:ext>
            </a:extLst>
          </p:cNvPr>
          <p:cNvSpPr/>
          <p:nvPr/>
        </p:nvSpPr>
        <p:spPr>
          <a:xfrm>
            <a:off x="3282661" y="1277084"/>
            <a:ext cx="2161364" cy="369332"/>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Disease lesions</a:t>
            </a:r>
            <a:endParaRPr lang="zh-CN" altLang="en-US" dirty="0">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6CB8381E-0C94-4232-B475-8575C93703DC}"/>
              </a:ext>
            </a:extLst>
          </p:cNvPr>
          <p:cNvSpPr/>
          <p:nvPr/>
        </p:nvSpPr>
        <p:spPr>
          <a:xfrm>
            <a:off x="603738" y="3504357"/>
            <a:ext cx="5042594" cy="369332"/>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Putative cell marker analysis </a:t>
            </a:r>
            <a:endParaRPr lang="zh-CN" altLang="en-US" dirty="0">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6CB8381E-0C94-4232-B475-8575C93703DC}"/>
              </a:ext>
            </a:extLst>
          </p:cNvPr>
          <p:cNvSpPr/>
          <p:nvPr/>
        </p:nvSpPr>
        <p:spPr>
          <a:xfrm>
            <a:off x="603737" y="3978598"/>
            <a:ext cx="3680996" cy="261610"/>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Violin plot for top 2 putative markers across cell clusters </a:t>
            </a:r>
            <a:endParaRPr lang="zh-CN" altLang="en-US" sz="1100" dirty="0">
              <a:latin typeface="Times New Roman" panose="02020603050405020304" pitchFamily="18" charset="0"/>
              <a:cs typeface="Times New Roman" panose="02020603050405020304" pitchFamily="18" charset="0"/>
            </a:endParaRPr>
          </a:p>
        </p:txBody>
      </p:sp>
      <p:sp>
        <p:nvSpPr>
          <p:cNvPr id="70" name="矩形 69">
            <a:extLst>
              <a:ext uri="{FF2B5EF4-FFF2-40B4-BE49-F238E27FC236}">
                <a16:creationId xmlns:a16="http://schemas.microsoft.com/office/drawing/2014/main" id="{6CB8381E-0C94-4232-B475-8575C93703DC}"/>
              </a:ext>
            </a:extLst>
          </p:cNvPr>
          <p:cNvSpPr/>
          <p:nvPr/>
        </p:nvSpPr>
        <p:spPr>
          <a:xfrm>
            <a:off x="570020" y="5701686"/>
            <a:ext cx="3680996" cy="261610"/>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Putative cell marker table</a:t>
            </a:r>
            <a:endParaRPr lang="zh-CN" altLang="en-US" sz="1100" dirty="0">
              <a:latin typeface="Times New Roman" panose="02020603050405020304" pitchFamily="18" charset="0"/>
              <a:cs typeface="Times New Roman" panose="02020603050405020304" pitchFamily="18" charset="0"/>
            </a:endParaRPr>
          </a:p>
        </p:txBody>
      </p:sp>
      <p:sp>
        <p:nvSpPr>
          <p:cNvPr id="71" name="矩形 70">
            <a:extLst>
              <a:ext uri="{FF2B5EF4-FFF2-40B4-BE49-F238E27FC236}">
                <a16:creationId xmlns:a16="http://schemas.microsoft.com/office/drawing/2014/main" id="{6CB8381E-0C94-4232-B475-8575C93703DC}"/>
              </a:ext>
            </a:extLst>
          </p:cNvPr>
          <p:cNvSpPr/>
          <p:nvPr/>
        </p:nvSpPr>
        <p:spPr>
          <a:xfrm>
            <a:off x="6469115" y="425107"/>
            <a:ext cx="5042594" cy="369332"/>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Cellular proportion analysis</a:t>
            </a:r>
            <a:endParaRPr lang="zh-CN" altLang="en-US" dirty="0">
              <a:latin typeface="Times New Roman" panose="02020603050405020304" pitchFamily="18" charset="0"/>
              <a:cs typeface="Times New Roman" panose="02020603050405020304" pitchFamily="18" charset="0"/>
            </a:endParaRPr>
          </a:p>
        </p:txBody>
      </p:sp>
      <p:sp>
        <p:nvSpPr>
          <p:cNvPr id="72" name="矩形 71">
            <a:extLst>
              <a:ext uri="{FF2B5EF4-FFF2-40B4-BE49-F238E27FC236}">
                <a16:creationId xmlns:a16="http://schemas.microsoft.com/office/drawing/2014/main" id="{6CB8381E-0C94-4232-B475-8575C93703DC}"/>
              </a:ext>
            </a:extLst>
          </p:cNvPr>
          <p:cNvSpPr/>
          <p:nvPr/>
        </p:nvSpPr>
        <p:spPr>
          <a:xfrm>
            <a:off x="6432938" y="872026"/>
            <a:ext cx="2355012" cy="43088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The boxplot of cellular proportions across lesions</a:t>
            </a:r>
            <a:endParaRPr lang="zh-CN" altLang="en-US" sz="1100" dirty="0">
              <a:latin typeface="Times New Roman" panose="02020603050405020304" pitchFamily="18" charset="0"/>
              <a:cs typeface="Times New Roman" panose="02020603050405020304" pitchFamily="18" charset="0"/>
            </a:endParaRPr>
          </a:p>
        </p:txBody>
      </p:sp>
      <p:sp>
        <p:nvSpPr>
          <p:cNvPr id="73" name="矩形 72">
            <a:extLst>
              <a:ext uri="{FF2B5EF4-FFF2-40B4-BE49-F238E27FC236}">
                <a16:creationId xmlns:a16="http://schemas.microsoft.com/office/drawing/2014/main" id="{6CB8381E-0C94-4232-B475-8575C93703DC}"/>
              </a:ext>
            </a:extLst>
          </p:cNvPr>
          <p:cNvSpPr/>
          <p:nvPr/>
        </p:nvSpPr>
        <p:spPr>
          <a:xfrm>
            <a:off x="9250018" y="884744"/>
            <a:ext cx="2355012" cy="600164"/>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The table of representative cellular proportions across lesions</a:t>
            </a:r>
            <a:endParaRPr lang="zh-CN" altLang="en-US" sz="1100" dirty="0">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6CB8381E-0C94-4232-B475-8575C93703DC}"/>
              </a:ext>
            </a:extLst>
          </p:cNvPr>
          <p:cNvSpPr/>
          <p:nvPr/>
        </p:nvSpPr>
        <p:spPr>
          <a:xfrm>
            <a:off x="7275316" y="2510167"/>
            <a:ext cx="4336241" cy="261610"/>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The table of complete cellular proportions across lesions</a:t>
            </a:r>
            <a:endParaRPr lang="zh-CN" altLang="en-US" sz="1100" dirty="0">
              <a:latin typeface="Times New Roman" panose="02020603050405020304" pitchFamily="18" charset="0"/>
              <a:cs typeface="Times New Roman" panose="02020603050405020304" pitchFamily="18" charset="0"/>
            </a:endParaRPr>
          </a:p>
        </p:txBody>
      </p:sp>
      <p:sp>
        <p:nvSpPr>
          <p:cNvPr id="76" name="矩形 75">
            <a:extLst>
              <a:ext uri="{FF2B5EF4-FFF2-40B4-BE49-F238E27FC236}">
                <a16:creationId xmlns:a16="http://schemas.microsoft.com/office/drawing/2014/main" id="{6CB8381E-0C94-4232-B475-8575C93703DC}"/>
              </a:ext>
            </a:extLst>
          </p:cNvPr>
          <p:cNvSpPr/>
          <p:nvPr/>
        </p:nvSpPr>
        <p:spPr>
          <a:xfrm>
            <a:off x="6637707" y="3307092"/>
            <a:ext cx="5042594" cy="369332"/>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Pseudo-tumorigenesis trajectory analysis</a:t>
            </a:r>
            <a:endParaRPr lang="zh-CN" altLang="en-US" dirty="0">
              <a:latin typeface="Times New Roman" panose="02020603050405020304" pitchFamily="18" charset="0"/>
              <a:cs typeface="Times New Roman" panose="02020603050405020304" pitchFamily="18" charset="0"/>
            </a:endParaRPr>
          </a:p>
        </p:txBody>
      </p:sp>
      <p:sp>
        <p:nvSpPr>
          <p:cNvPr id="77" name="矩形 76">
            <a:extLst>
              <a:ext uri="{FF2B5EF4-FFF2-40B4-BE49-F238E27FC236}">
                <a16:creationId xmlns:a16="http://schemas.microsoft.com/office/drawing/2014/main" id="{6CB8381E-0C94-4232-B475-8575C93703DC}"/>
              </a:ext>
            </a:extLst>
          </p:cNvPr>
          <p:cNvSpPr/>
          <p:nvPr/>
        </p:nvSpPr>
        <p:spPr>
          <a:xfrm>
            <a:off x="8044797" y="3807618"/>
            <a:ext cx="3182902" cy="261610"/>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The putative pseudo-tumorigenesis trajectory</a:t>
            </a:r>
            <a:endParaRPr lang="zh-CN" altLang="en-US" sz="1100" dirty="0">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6CB8381E-0C94-4232-B475-8575C93703DC}"/>
              </a:ext>
            </a:extLst>
          </p:cNvPr>
          <p:cNvSpPr/>
          <p:nvPr/>
        </p:nvSpPr>
        <p:spPr>
          <a:xfrm>
            <a:off x="7996878" y="5586502"/>
            <a:ext cx="3182902" cy="261610"/>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100" dirty="0">
                <a:latin typeface="Times New Roman" panose="02020603050405020304" pitchFamily="18" charset="0"/>
                <a:cs typeface="Times New Roman" panose="02020603050405020304" pitchFamily="18" charset="0"/>
              </a:rPr>
              <a:t>Table of  putative cellular dynamic genes</a:t>
            </a:r>
            <a:endParaRPr lang="zh-CN" altLang="en-US" sz="1100" dirty="0">
              <a:latin typeface="Times New Roman" panose="02020603050405020304" pitchFamily="18" charset="0"/>
              <a:cs typeface="Times New Roman" panose="02020603050405020304" pitchFamily="18" charset="0"/>
            </a:endParaRPr>
          </a:p>
        </p:txBody>
      </p:sp>
      <p:sp>
        <p:nvSpPr>
          <p:cNvPr id="79" name="文本框 78">
            <a:extLst>
              <a:ext uri="{FF2B5EF4-FFF2-40B4-BE49-F238E27FC236}">
                <a16:creationId xmlns:a16="http://schemas.microsoft.com/office/drawing/2014/main" id="{FF4C213A-A42B-407E-AA25-DCF60F7CF0C9}"/>
              </a:ext>
            </a:extLst>
          </p:cNvPr>
          <p:cNvSpPr txBox="1"/>
          <p:nvPr/>
        </p:nvSpPr>
        <p:spPr>
          <a:xfrm>
            <a:off x="3988589" y="5983903"/>
            <a:ext cx="4937981" cy="769441"/>
          </a:xfrm>
          <a:prstGeom prst="rect">
            <a:avLst/>
          </a:prstGeom>
          <a:solidFill>
            <a:srgbClr val="D8D8A3"/>
          </a:solidFill>
          <a:ln w="28575">
            <a:noFill/>
          </a:ln>
        </p:spPr>
        <p:txBody>
          <a:bodyPr wrap="square" rtlCol="0">
            <a:spAutoFit/>
          </a:bodyPr>
          <a:lstStyle>
            <a:defPPr>
              <a:defRPr lang="zh-CN"/>
            </a:defPPr>
            <a:lvl1pPr algn="ctr">
              <a:defRPr sz="1600" b="1" u="sng">
                <a:solidFill>
                  <a:srgbClr val="C00000"/>
                </a:solidFill>
                <a:latin typeface="Times New Roman" panose="02020603050405020304" pitchFamily="18" charset="0"/>
                <a:cs typeface="Times New Roman" panose="02020603050405020304" pitchFamily="18" charset="0"/>
              </a:defRPr>
            </a:lvl1pPr>
          </a:lstStyle>
          <a:p>
            <a:r>
              <a:rPr lang="en-US" altLang="zh-CN" sz="1100" b="0" u="none" dirty="0">
                <a:solidFill>
                  <a:schemeClr val="tx1"/>
                </a:solidFill>
              </a:rPr>
              <a:t>Notes: The pseudo-tumorigenesis trajectory analysis was performed by the Monocle platform (</a:t>
            </a:r>
            <a:r>
              <a:rPr lang="en-US" altLang="zh-CN" sz="1100" b="0" u="none" dirty="0">
                <a:solidFill>
                  <a:schemeClr val="tx1"/>
                </a:solidFill>
                <a:hlinkClick r:id="rId7"/>
              </a:rPr>
              <a:t>http://cole-trapnell-lab.github.io/monocle-release/</a:t>
            </a:r>
            <a:r>
              <a:rPr lang="en-US" altLang="zh-CN" sz="1100" b="0" u="none" dirty="0">
                <a:solidFill>
                  <a:schemeClr val="tx1"/>
                </a:solidFill>
              </a:rPr>
              <a:t>) and the putative cellular dynamic genes referred to those genes whose expression showed significant gradual pattern along the putative pseudo-tumorigenesis trajectory (</a:t>
            </a:r>
            <a:r>
              <a:rPr lang="en-US" altLang="zh-CN" sz="1100" b="0" u="none" dirty="0" err="1">
                <a:solidFill>
                  <a:schemeClr val="tx1"/>
                </a:solidFill>
              </a:rPr>
              <a:t>pseudotime</a:t>
            </a:r>
            <a:r>
              <a:rPr lang="en-US" altLang="zh-CN" sz="1100" b="0" u="none" dirty="0">
                <a:solidFill>
                  <a:schemeClr val="tx1"/>
                </a:solidFill>
              </a:rPr>
              <a:t>)</a:t>
            </a:r>
            <a:endParaRPr lang="zh-CN" altLang="en-US" sz="900" b="0" u="none" dirty="0">
              <a:solidFill>
                <a:schemeClr val="tx1"/>
              </a:solidFill>
            </a:endParaRPr>
          </a:p>
        </p:txBody>
      </p:sp>
    </p:spTree>
    <p:extLst>
      <p:ext uri="{BB962C8B-B14F-4D97-AF65-F5344CB8AC3E}">
        <p14:creationId xmlns:p14="http://schemas.microsoft.com/office/powerpoint/2010/main" val="1733930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DABACF-CAC7-40A2-B9CF-2C0D49D62602}"/>
              </a:ext>
            </a:extLst>
          </p:cNvPr>
          <p:cNvPicPr>
            <a:picLocks noChangeAspect="1"/>
          </p:cNvPicPr>
          <p:nvPr/>
        </p:nvPicPr>
        <p:blipFill rotWithShape="1">
          <a:blip r:embed="rId2"/>
          <a:srcRect l="31626" t="87631" r="54117" b="-210"/>
          <a:stretch/>
        </p:blipFill>
        <p:spPr>
          <a:xfrm>
            <a:off x="4818259" y="4771272"/>
            <a:ext cx="1657350" cy="590551"/>
          </a:xfrm>
          <a:prstGeom prst="rect">
            <a:avLst/>
          </a:prstGeom>
        </p:spPr>
      </p:pic>
      <p:sp>
        <p:nvSpPr>
          <p:cNvPr id="10" name="矩形 9">
            <a:extLst>
              <a:ext uri="{FF2B5EF4-FFF2-40B4-BE49-F238E27FC236}">
                <a16:creationId xmlns:a16="http://schemas.microsoft.com/office/drawing/2014/main" id="{B5916291-E139-4611-9831-A63CDE0070D9}"/>
              </a:ext>
            </a:extLst>
          </p:cNvPr>
          <p:cNvSpPr/>
          <p:nvPr/>
        </p:nvSpPr>
        <p:spPr>
          <a:xfrm>
            <a:off x="-12351" y="0"/>
            <a:ext cx="1717326"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Search</a:t>
            </a:r>
            <a:endParaRPr lang="zh-CN" altLang="en-US" sz="3600" b="1"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96F41B2A-405F-4B72-96D4-DE189832092A}"/>
              </a:ext>
            </a:extLst>
          </p:cNvPr>
          <p:cNvPicPr>
            <a:picLocks noChangeAspect="1"/>
          </p:cNvPicPr>
          <p:nvPr/>
        </p:nvPicPr>
        <p:blipFill rotWithShape="1">
          <a:blip r:embed="rId2"/>
          <a:srcRect t="19946" r="63481" b="40397"/>
          <a:stretch/>
        </p:blipFill>
        <p:spPr>
          <a:xfrm>
            <a:off x="3969031" y="2787099"/>
            <a:ext cx="4452409" cy="1952625"/>
          </a:xfrm>
          <a:prstGeom prst="rect">
            <a:avLst/>
          </a:prstGeom>
        </p:spPr>
      </p:pic>
      <p:pic>
        <p:nvPicPr>
          <p:cNvPr id="15" name="图片 14">
            <a:extLst>
              <a:ext uri="{FF2B5EF4-FFF2-40B4-BE49-F238E27FC236}">
                <a16:creationId xmlns:a16="http://schemas.microsoft.com/office/drawing/2014/main" id="{F8E9B954-483F-4465-B129-1F24733448CA}"/>
              </a:ext>
            </a:extLst>
          </p:cNvPr>
          <p:cNvPicPr>
            <a:picLocks noChangeAspect="1"/>
          </p:cNvPicPr>
          <p:nvPr/>
        </p:nvPicPr>
        <p:blipFill rotWithShape="1">
          <a:blip r:embed="rId2"/>
          <a:srcRect t="19946" r="63481" b="40397"/>
          <a:stretch/>
        </p:blipFill>
        <p:spPr>
          <a:xfrm>
            <a:off x="8094133" y="2813395"/>
            <a:ext cx="4207840" cy="1845368"/>
          </a:xfrm>
          <a:prstGeom prst="rect">
            <a:avLst/>
          </a:prstGeom>
        </p:spPr>
      </p:pic>
      <p:sp>
        <p:nvSpPr>
          <p:cNvPr id="17" name="矩形 16">
            <a:extLst>
              <a:ext uri="{FF2B5EF4-FFF2-40B4-BE49-F238E27FC236}">
                <a16:creationId xmlns:a16="http://schemas.microsoft.com/office/drawing/2014/main" id="{E3DB7AB8-2688-4A83-94AA-E61A4375F30A}"/>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P6</a:t>
            </a:r>
            <a:endParaRPr lang="zh-CN" altLang="en-US" sz="3600" b="1"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14B65954-C2E8-42D9-8794-148B3992E417}"/>
              </a:ext>
            </a:extLst>
          </p:cNvPr>
          <p:cNvSpPr/>
          <p:nvPr/>
        </p:nvSpPr>
        <p:spPr>
          <a:xfrm>
            <a:off x="812124" y="2870535"/>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P7</a:t>
            </a:r>
            <a:endParaRPr lang="zh-CN" altLang="en-US" sz="3600" b="1"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B51F8136-B381-4083-A51D-446E924A4AAA}"/>
              </a:ext>
            </a:extLst>
          </p:cNvPr>
          <p:cNvSpPr/>
          <p:nvPr/>
        </p:nvSpPr>
        <p:spPr>
          <a:xfrm>
            <a:off x="9210594" y="4299266"/>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P9</a:t>
            </a:r>
            <a:endParaRPr lang="zh-CN" altLang="en-US" sz="3600" b="1"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6CB8381E-0C94-4232-B475-8575C93703DC}"/>
              </a:ext>
            </a:extLst>
          </p:cNvPr>
          <p:cNvSpPr/>
          <p:nvPr/>
        </p:nvSpPr>
        <p:spPr>
          <a:xfrm>
            <a:off x="561999" y="2350904"/>
            <a:ext cx="2132203" cy="369332"/>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Search by gene</a:t>
            </a:r>
            <a:endParaRPr lang="zh-CN" altLang="en-US"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6CB8381E-0C94-4232-B475-8575C93703DC}"/>
              </a:ext>
            </a:extLst>
          </p:cNvPr>
          <p:cNvSpPr/>
          <p:nvPr/>
        </p:nvSpPr>
        <p:spPr>
          <a:xfrm>
            <a:off x="4525888" y="2343114"/>
            <a:ext cx="2132203" cy="369332"/>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Search by organ</a:t>
            </a:r>
            <a:endParaRPr lang="zh-CN" altLang="en-US"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6CB8381E-0C94-4232-B475-8575C93703DC}"/>
              </a:ext>
            </a:extLst>
          </p:cNvPr>
          <p:cNvSpPr/>
          <p:nvPr/>
        </p:nvSpPr>
        <p:spPr>
          <a:xfrm>
            <a:off x="8813159" y="2291380"/>
            <a:ext cx="2132203" cy="369332"/>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Search by project</a:t>
            </a:r>
            <a:endParaRPr lang="zh-CN" altLang="en-US" dirty="0">
              <a:latin typeface="Times New Roman" panose="02020603050405020304" pitchFamily="18" charset="0"/>
              <a:cs typeface="Times New Roman" panose="02020603050405020304" pitchFamily="18" charset="0"/>
            </a:endParaRPr>
          </a:p>
        </p:txBody>
      </p:sp>
      <p:pic>
        <p:nvPicPr>
          <p:cNvPr id="25" name="图片 24">
            <a:extLst>
              <a:ext uri="{FF2B5EF4-FFF2-40B4-BE49-F238E27FC236}">
                <a16:creationId xmlns:a16="http://schemas.microsoft.com/office/drawing/2014/main" id="{96F41B2A-405F-4B72-96D4-DE189832092A}"/>
              </a:ext>
            </a:extLst>
          </p:cNvPr>
          <p:cNvPicPr>
            <a:picLocks noChangeAspect="1"/>
          </p:cNvPicPr>
          <p:nvPr/>
        </p:nvPicPr>
        <p:blipFill rotWithShape="1">
          <a:blip r:embed="rId2"/>
          <a:srcRect l="34976" t="17054" r="28505" b="57352"/>
          <a:stretch/>
        </p:blipFill>
        <p:spPr>
          <a:xfrm>
            <a:off x="49569" y="2865218"/>
            <a:ext cx="4452409" cy="1260187"/>
          </a:xfrm>
          <a:prstGeom prst="rect">
            <a:avLst/>
          </a:prstGeom>
        </p:spPr>
      </p:pic>
      <p:sp>
        <p:nvSpPr>
          <p:cNvPr id="26" name="矩形 25">
            <a:extLst>
              <a:ext uri="{FF2B5EF4-FFF2-40B4-BE49-F238E27FC236}">
                <a16:creationId xmlns:a16="http://schemas.microsoft.com/office/drawing/2014/main" id="{6CB8381E-0C94-4232-B475-8575C93703DC}"/>
              </a:ext>
            </a:extLst>
          </p:cNvPr>
          <p:cNvSpPr/>
          <p:nvPr/>
        </p:nvSpPr>
        <p:spPr>
          <a:xfrm>
            <a:off x="412132" y="3457108"/>
            <a:ext cx="1308610" cy="276999"/>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sz="1200" dirty="0">
                <a:latin typeface="Times New Roman" panose="02020603050405020304" pitchFamily="18" charset="0"/>
                <a:cs typeface="Times New Roman" panose="02020603050405020304" pitchFamily="18" charset="0"/>
              </a:rPr>
              <a:t>Gene Symbol</a:t>
            </a:r>
            <a:endParaRPr lang="zh-CN" altLang="en-US" sz="1200"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6CB8381E-0C94-4232-B475-8575C93703DC}"/>
              </a:ext>
            </a:extLst>
          </p:cNvPr>
          <p:cNvSpPr/>
          <p:nvPr/>
        </p:nvSpPr>
        <p:spPr>
          <a:xfrm>
            <a:off x="405190" y="3841530"/>
            <a:ext cx="1308610" cy="276999"/>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200" dirty="0" err="1">
                <a:latin typeface="Times New Roman" panose="02020603050405020304" pitchFamily="18" charset="0"/>
                <a:cs typeface="Times New Roman" panose="02020603050405020304" pitchFamily="18" charset="0"/>
              </a:rPr>
              <a:t>Entrez</a:t>
            </a:r>
            <a:r>
              <a:rPr lang="en-US" altLang="zh-CN" sz="1200" dirty="0">
                <a:latin typeface="Times New Roman" panose="02020603050405020304" pitchFamily="18" charset="0"/>
                <a:cs typeface="Times New Roman" panose="02020603050405020304" pitchFamily="18" charset="0"/>
              </a:rPr>
              <a:t> ID</a:t>
            </a:r>
            <a:endParaRPr lang="zh-CN" altLang="en-US" sz="1200"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6CB8381E-0C94-4232-B475-8575C93703DC}"/>
              </a:ext>
            </a:extLst>
          </p:cNvPr>
          <p:cNvSpPr/>
          <p:nvPr/>
        </p:nvSpPr>
        <p:spPr>
          <a:xfrm>
            <a:off x="4319638" y="3251333"/>
            <a:ext cx="1308610" cy="276999"/>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sz="1200" dirty="0">
                <a:latin typeface="Times New Roman" panose="02020603050405020304" pitchFamily="18" charset="0"/>
                <a:cs typeface="Times New Roman" panose="02020603050405020304" pitchFamily="18" charset="0"/>
              </a:rPr>
              <a:t>Organ</a:t>
            </a:r>
            <a:endParaRPr lang="zh-CN" altLang="en-US" sz="1200" dirty="0">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6CB8381E-0C94-4232-B475-8575C93703DC}"/>
              </a:ext>
            </a:extLst>
          </p:cNvPr>
          <p:cNvSpPr/>
          <p:nvPr/>
        </p:nvSpPr>
        <p:spPr>
          <a:xfrm>
            <a:off x="8343265" y="3271338"/>
            <a:ext cx="1308610" cy="276999"/>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sz="1200" dirty="0">
                <a:latin typeface="Times New Roman" panose="02020603050405020304" pitchFamily="18" charset="0"/>
                <a:cs typeface="Times New Roman" panose="02020603050405020304" pitchFamily="18" charset="0"/>
              </a:rPr>
              <a:t>Project ID</a:t>
            </a:r>
            <a:endParaRPr lang="zh-CN" altLang="en-US" sz="1200" dirty="0">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6CB8381E-0C94-4232-B475-8575C93703DC}"/>
              </a:ext>
            </a:extLst>
          </p:cNvPr>
          <p:cNvSpPr/>
          <p:nvPr/>
        </p:nvSpPr>
        <p:spPr>
          <a:xfrm>
            <a:off x="8343265" y="3591539"/>
            <a:ext cx="1308610" cy="276999"/>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sz="1200" dirty="0">
                <a:latin typeface="Times New Roman" panose="02020603050405020304" pitchFamily="18" charset="0"/>
                <a:cs typeface="Times New Roman" panose="02020603050405020304" pitchFamily="18" charset="0"/>
              </a:rPr>
              <a:t>Data type</a:t>
            </a:r>
            <a:endParaRPr lang="zh-CN" altLang="en-US" sz="1200" dirty="0">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6CB8381E-0C94-4232-B475-8575C93703DC}"/>
              </a:ext>
            </a:extLst>
          </p:cNvPr>
          <p:cNvSpPr/>
          <p:nvPr/>
        </p:nvSpPr>
        <p:spPr>
          <a:xfrm>
            <a:off x="4368686" y="3607352"/>
            <a:ext cx="1308610" cy="276999"/>
          </a:xfrm>
          <a:prstGeom prst="rect">
            <a:avLst/>
          </a:prstGeom>
          <a:solidFill>
            <a:schemeClr val="bg1"/>
          </a:solidFill>
          <a:ln w="19050">
            <a:solidFill>
              <a:srgbClr val="FF0000"/>
            </a:solidFill>
          </a:ln>
        </p:spPr>
        <p:txBody>
          <a:bodyPr wrap="square" rtlCol="0">
            <a:spAutoFit/>
          </a:bodyPr>
          <a:lstStyle/>
          <a:p>
            <a:pPr marL="285750" indent="-285750" algn="ctr">
              <a:buFont typeface="Wingdings" panose="05000000000000000000" pitchFamily="2" charset="2"/>
              <a:buChar char="l"/>
            </a:pPr>
            <a:r>
              <a:rPr lang="en-US" altLang="zh-CN" sz="1200" dirty="0">
                <a:latin typeface="Times New Roman" panose="02020603050405020304" pitchFamily="18" charset="0"/>
                <a:cs typeface="Times New Roman" panose="02020603050405020304" pitchFamily="18" charset="0"/>
              </a:rPr>
              <a:t>Data type</a:t>
            </a:r>
            <a:endParaRPr lang="zh-CN" altLang="en-US" sz="1200"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FF4C213A-A42B-407E-AA25-DCF60F7CF0C9}"/>
              </a:ext>
            </a:extLst>
          </p:cNvPr>
          <p:cNvSpPr txBox="1"/>
          <p:nvPr/>
        </p:nvSpPr>
        <p:spPr>
          <a:xfrm>
            <a:off x="606821" y="5235036"/>
            <a:ext cx="10620796" cy="1015663"/>
          </a:xfrm>
          <a:prstGeom prst="rect">
            <a:avLst/>
          </a:prstGeom>
          <a:solidFill>
            <a:srgbClr val="D8D8A3"/>
          </a:solidFill>
          <a:ln w="28575">
            <a:noFill/>
          </a:ln>
        </p:spPr>
        <p:txBody>
          <a:bodyPr wrap="square" rtlCol="0">
            <a:spAutoFit/>
          </a:bodyPr>
          <a:lstStyle>
            <a:defPPr>
              <a:defRPr lang="zh-CN"/>
            </a:defPPr>
            <a:lvl1pPr algn="ctr">
              <a:defRPr sz="1600" b="1" u="sng">
                <a:solidFill>
                  <a:srgbClr val="C00000"/>
                </a:solidFill>
                <a:latin typeface="Times New Roman" panose="02020603050405020304" pitchFamily="18" charset="0"/>
                <a:cs typeface="Times New Roman" panose="02020603050405020304" pitchFamily="18" charset="0"/>
              </a:defRPr>
            </a:lvl1pPr>
          </a:lstStyle>
          <a:p>
            <a:r>
              <a:rPr lang="en-US" altLang="zh-CN" u="none" dirty="0">
                <a:solidFill>
                  <a:schemeClr val="tx1"/>
                </a:solidFill>
              </a:rPr>
              <a:t>Search notes</a:t>
            </a:r>
          </a:p>
          <a:p>
            <a:r>
              <a:rPr lang="en-US" altLang="zh-CN" sz="1100" b="0" u="none" dirty="0">
                <a:solidFill>
                  <a:schemeClr val="tx1"/>
                </a:solidFill>
              </a:rPr>
              <a:t>The </a:t>
            </a:r>
            <a:r>
              <a:rPr lang="en-US" altLang="zh-CN" sz="1100" b="0" u="none" dirty="0" err="1">
                <a:solidFill>
                  <a:schemeClr val="tx1"/>
                </a:solidFill>
              </a:rPr>
              <a:t>PreAtlas</a:t>
            </a:r>
            <a:r>
              <a:rPr lang="en-US" altLang="zh-CN" sz="1100" b="0" u="none" dirty="0">
                <a:solidFill>
                  <a:schemeClr val="tx1"/>
                </a:solidFill>
              </a:rPr>
              <a:t> provides three main search modules, including </a:t>
            </a:r>
            <a:r>
              <a:rPr lang="en-US" altLang="zh-CN" sz="1100" u="none" dirty="0">
                <a:solidFill>
                  <a:schemeClr val="tx1"/>
                </a:solidFill>
              </a:rPr>
              <a:t>Search by gene</a:t>
            </a:r>
            <a:r>
              <a:rPr lang="en-US" altLang="zh-CN" sz="1100" b="0" u="none" dirty="0">
                <a:solidFill>
                  <a:schemeClr val="tx1"/>
                </a:solidFill>
              </a:rPr>
              <a:t>, </a:t>
            </a:r>
            <a:r>
              <a:rPr lang="en-US" altLang="zh-CN" sz="1100" u="none" dirty="0">
                <a:solidFill>
                  <a:schemeClr val="tx1"/>
                </a:solidFill>
              </a:rPr>
              <a:t>Search by organ</a:t>
            </a:r>
            <a:r>
              <a:rPr lang="en-US" altLang="zh-CN" sz="1100" b="0" u="none" dirty="0">
                <a:solidFill>
                  <a:schemeClr val="tx1"/>
                </a:solidFill>
              </a:rPr>
              <a:t>, </a:t>
            </a:r>
            <a:r>
              <a:rPr lang="en-US" altLang="zh-CN" sz="1100" u="none" dirty="0">
                <a:solidFill>
                  <a:schemeClr val="tx1"/>
                </a:solidFill>
              </a:rPr>
              <a:t>Search by project</a:t>
            </a:r>
            <a:r>
              <a:rPr lang="en-US" altLang="zh-CN" sz="1100" b="0" u="none" dirty="0">
                <a:solidFill>
                  <a:schemeClr val="tx1"/>
                </a:solidFill>
              </a:rPr>
              <a:t>. Here, the </a:t>
            </a:r>
            <a:r>
              <a:rPr lang="en-US" altLang="zh-CN" sz="1100" u="none" dirty="0">
                <a:solidFill>
                  <a:schemeClr val="tx1"/>
                </a:solidFill>
              </a:rPr>
              <a:t>Search by gene </a:t>
            </a:r>
            <a:r>
              <a:rPr lang="en-US" altLang="zh-CN" sz="1100" b="0" u="none" dirty="0">
                <a:solidFill>
                  <a:schemeClr val="tx1"/>
                </a:solidFill>
              </a:rPr>
              <a:t>module enable to provide basic information, associated organs or premalignant diseases, associated cell types, associated drugs and network associations for any input gene symbol or </a:t>
            </a:r>
            <a:r>
              <a:rPr lang="en-US" altLang="zh-CN" sz="1100" b="0" u="none" dirty="0" err="1">
                <a:solidFill>
                  <a:schemeClr val="tx1"/>
                </a:solidFill>
              </a:rPr>
              <a:t>Entrez</a:t>
            </a:r>
            <a:r>
              <a:rPr lang="en-US" altLang="zh-CN" sz="1100" b="0" u="none" dirty="0">
                <a:solidFill>
                  <a:schemeClr val="tx1"/>
                </a:solidFill>
              </a:rPr>
              <a:t> ID. The </a:t>
            </a:r>
            <a:r>
              <a:rPr lang="en-US" altLang="zh-CN" sz="1100" u="none" dirty="0" err="1">
                <a:solidFill>
                  <a:schemeClr val="tx1"/>
                </a:solidFill>
              </a:rPr>
              <a:t>Seach</a:t>
            </a:r>
            <a:r>
              <a:rPr lang="en-US" altLang="zh-CN" sz="1100" u="none" dirty="0">
                <a:solidFill>
                  <a:schemeClr val="tx1"/>
                </a:solidFill>
              </a:rPr>
              <a:t> by organ </a:t>
            </a:r>
            <a:r>
              <a:rPr lang="en-US" altLang="zh-CN" sz="1100" b="0" u="none" dirty="0">
                <a:solidFill>
                  <a:schemeClr val="tx1"/>
                </a:solidFill>
              </a:rPr>
              <a:t>module enable to provide curated related transcriptomic datasets,  associated cellular components and their proportions, associated dynamic genes and associated therapeutic drugs for diverse premalignant disease of any input organ.</a:t>
            </a:r>
            <a:endParaRPr lang="zh-CN" altLang="en-US" sz="900" b="0" u="none" dirty="0">
              <a:solidFill>
                <a:schemeClr val="tx1"/>
              </a:solidFill>
            </a:endParaRPr>
          </a:p>
        </p:txBody>
      </p:sp>
      <p:sp>
        <p:nvSpPr>
          <p:cNvPr id="2" name="文本框 1">
            <a:extLst>
              <a:ext uri="{FF2B5EF4-FFF2-40B4-BE49-F238E27FC236}">
                <a16:creationId xmlns:a16="http://schemas.microsoft.com/office/drawing/2014/main" id="{2CCC23F0-7EB0-4C90-9308-A543F27063A0}"/>
              </a:ext>
            </a:extLst>
          </p:cNvPr>
          <p:cNvSpPr txBox="1"/>
          <p:nvPr/>
        </p:nvSpPr>
        <p:spPr>
          <a:xfrm>
            <a:off x="2188102" y="3467820"/>
            <a:ext cx="1664176" cy="276999"/>
          </a:xfrm>
          <a:prstGeom prst="rect">
            <a:avLst/>
          </a:prstGeom>
          <a:noFill/>
        </p:spPr>
        <p:txBody>
          <a:bodyPr wrap="square" rtlCol="0">
            <a:spAutoFit/>
          </a:bodyPr>
          <a:lstStyle/>
          <a:p>
            <a:r>
              <a:rPr lang="en-US" altLang="zh-CN" sz="1200" dirty="0"/>
              <a:t>e.g. TP53</a:t>
            </a:r>
            <a:endParaRPr lang="zh-CN" altLang="en-US" sz="1200" dirty="0"/>
          </a:p>
        </p:txBody>
      </p:sp>
      <p:sp>
        <p:nvSpPr>
          <p:cNvPr id="30" name="矩形 29">
            <a:extLst>
              <a:ext uri="{FF2B5EF4-FFF2-40B4-BE49-F238E27FC236}">
                <a16:creationId xmlns:a16="http://schemas.microsoft.com/office/drawing/2014/main" id="{66265E02-BF8E-43D6-B416-0E9285B233A5}"/>
              </a:ext>
            </a:extLst>
          </p:cNvPr>
          <p:cNvSpPr/>
          <p:nvPr/>
        </p:nvSpPr>
        <p:spPr>
          <a:xfrm>
            <a:off x="5048830" y="425804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P8</a:t>
            </a:r>
            <a:endParaRPr lang="zh-CN" altLang="en-US" sz="3600" b="1"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F8669FFC-ACC7-4CA7-9FAD-582487F986E8}"/>
              </a:ext>
            </a:extLst>
          </p:cNvPr>
          <p:cNvSpPr/>
          <p:nvPr/>
        </p:nvSpPr>
        <p:spPr>
          <a:xfrm>
            <a:off x="1025973" y="4347421"/>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P7</a:t>
            </a:r>
            <a:endParaRPr lang="zh-CN" altLang="en-US" sz="3600" b="1"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9F1DCB14-0889-49DB-A47D-02B8F97AFB67}"/>
              </a:ext>
            </a:extLst>
          </p:cNvPr>
          <p:cNvSpPr txBox="1"/>
          <p:nvPr/>
        </p:nvSpPr>
        <p:spPr>
          <a:xfrm>
            <a:off x="2180289" y="3796612"/>
            <a:ext cx="1664176" cy="276999"/>
          </a:xfrm>
          <a:prstGeom prst="rect">
            <a:avLst/>
          </a:prstGeom>
          <a:noFill/>
        </p:spPr>
        <p:txBody>
          <a:bodyPr wrap="square" rtlCol="0">
            <a:spAutoFit/>
          </a:bodyPr>
          <a:lstStyle/>
          <a:p>
            <a:r>
              <a:rPr lang="en-US" altLang="zh-CN" sz="1200" dirty="0"/>
              <a:t>e.g. 2831</a:t>
            </a:r>
            <a:endParaRPr lang="zh-CN" altLang="en-US" sz="1200" dirty="0"/>
          </a:p>
        </p:txBody>
      </p:sp>
      <p:sp>
        <p:nvSpPr>
          <p:cNvPr id="37" name="文本框 36">
            <a:extLst>
              <a:ext uri="{FF2B5EF4-FFF2-40B4-BE49-F238E27FC236}">
                <a16:creationId xmlns:a16="http://schemas.microsoft.com/office/drawing/2014/main" id="{9855BA5B-507C-4B04-968D-0F86BCEAB79B}"/>
              </a:ext>
            </a:extLst>
          </p:cNvPr>
          <p:cNvSpPr txBox="1"/>
          <p:nvPr/>
        </p:nvSpPr>
        <p:spPr>
          <a:xfrm>
            <a:off x="5978186" y="3263122"/>
            <a:ext cx="1664176" cy="276999"/>
          </a:xfrm>
          <a:prstGeom prst="rect">
            <a:avLst/>
          </a:prstGeom>
          <a:noFill/>
        </p:spPr>
        <p:txBody>
          <a:bodyPr wrap="square" rtlCol="0">
            <a:spAutoFit/>
          </a:bodyPr>
          <a:lstStyle/>
          <a:p>
            <a:r>
              <a:rPr lang="zh-CN" altLang="en-US" sz="1200" dirty="0">
                <a:solidFill>
                  <a:srgbClr val="FF0000"/>
                </a:solidFill>
              </a:rPr>
              <a:t>下拉选择</a:t>
            </a:r>
          </a:p>
        </p:txBody>
      </p:sp>
      <p:sp>
        <p:nvSpPr>
          <p:cNvPr id="38" name="文本框 37">
            <a:extLst>
              <a:ext uri="{FF2B5EF4-FFF2-40B4-BE49-F238E27FC236}">
                <a16:creationId xmlns:a16="http://schemas.microsoft.com/office/drawing/2014/main" id="{27DDF64F-A1B1-44A1-A69C-457189582B67}"/>
              </a:ext>
            </a:extLst>
          </p:cNvPr>
          <p:cNvSpPr txBox="1"/>
          <p:nvPr/>
        </p:nvSpPr>
        <p:spPr>
          <a:xfrm>
            <a:off x="5953385" y="3591539"/>
            <a:ext cx="2189795" cy="276999"/>
          </a:xfrm>
          <a:prstGeom prst="rect">
            <a:avLst/>
          </a:prstGeom>
          <a:noFill/>
        </p:spPr>
        <p:txBody>
          <a:bodyPr wrap="square" rtlCol="0">
            <a:spAutoFit/>
          </a:bodyPr>
          <a:lstStyle/>
          <a:p>
            <a:r>
              <a:rPr lang="zh-CN" altLang="en-US" sz="1200" dirty="0">
                <a:solidFill>
                  <a:srgbClr val="FF0000"/>
                </a:solidFill>
              </a:rPr>
              <a:t>下拉选择</a:t>
            </a:r>
            <a:r>
              <a:rPr lang="en-US" altLang="zh-CN" sz="1200" dirty="0">
                <a:solidFill>
                  <a:srgbClr val="FF0000"/>
                </a:solidFill>
              </a:rPr>
              <a:t>:Single-cell/Bulk</a:t>
            </a:r>
            <a:endParaRPr lang="zh-CN" altLang="en-US" sz="1200" dirty="0">
              <a:solidFill>
                <a:srgbClr val="FF0000"/>
              </a:solidFill>
            </a:endParaRPr>
          </a:p>
        </p:txBody>
      </p:sp>
      <p:sp>
        <p:nvSpPr>
          <p:cNvPr id="39" name="文本框 38">
            <a:extLst>
              <a:ext uri="{FF2B5EF4-FFF2-40B4-BE49-F238E27FC236}">
                <a16:creationId xmlns:a16="http://schemas.microsoft.com/office/drawing/2014/main" id="{71EF354C-EF27-410E-88C0-6E1D2D1353E8}"/>
              </a:ext>
            </a:extLst>
          </p:cNvPr>
          <p:cNvSpPr txBox="1"/>
          <p:nvPr/>
        </p:nvSpPr>
        <p:spPr>
          <a:xfrm>
            <a:off x="9842569" y="3548337"/>
            <a:ext cx="2189795" cy="461665"/>
          </a:xfrm>
          <a:prstGeom prst="rect">
            <a:avLst/>
          </a:prstGeom>
          <a:noFill/>
        </p:spPr>
        <p:txBody>
          <a:bodyPr wrap="square" rtlCol="0">
            <a:spAutoFit/>
          </a:bodyPr>
          <a:lstStyle/>
          <a:p>
            <a:r>
              <a:rPr lang="zh-CN" altLang="en-US" sz="1200" dirty="0">
                <a:solidFill>
                  <a:srgbClr val="FF0000"/>
                </a:solidFill>
              </a:rPr>
              <a:t>下拉选择</a:t>
            </a:r>
            <a:r>
              <a:rPr lang="en-US" altLang="zh-CN" sz="1200" dirty="0">
                <a:solidFill>
                  <a:srgbClr val="FF0000"/>
                </a:solidFill>
              </a:rPr>
              <a:t>:Single-cell (</a:t>
            </a:r>
            <a:r>
              <a:rPr lang="zh-CN" altLang="en-US" sz="1200" dirty="0">
                <a:solidFill>
                  <a:srgbClr val="FF0000"/>
                </a:solidFill>
              </a:rPr>
              <a:t>跳转</a:t>
            </a:r>
            <a:r>
              <a:rPr lang="en-US" altLang="zh-CN" sz="1200" dirty="0">
                <a:solidFill>
                  <a:srgbClr val="FF0000"/>
                </a:solidFill>
              </a:rPr>
              <a:t>S3)/Bulk (</a:t>
            </a:r>
            <a:r>
              <a:rPr lang="zh-CN" altLang="en-US" sz="1200" dirty="0">
                <a:solidFill>
                  <a:srgbClr val="FF0000"/>
                </a:solidFill>
              </a:rPr>
              <a:t>跳转</a:t>
            </a:r>
            <a:r>
              <a:rPr lang="en-US" altLang="zh-CN" sz="1200" dirty="0">
                <a:solidFill>
                  <a:srgbClr val="FF0000"/>
                </a:solidFill>
              </a:rPr>
              <a:t>S2)</a:t>
            </a:r>
            <a:endParaRPr lang="zh-CN" altLang="en-US" sz="1200" dirty="0">
              <a:solidFill>
                <a:srgbClr val="FF0000"/>
              </a:solidFill>
            </a:endParaRPr>
          </a:p>
        </p:txBody>
      </p:sp>
      <p:sp>
        <p:nvSpPr>
          <p:cNvPr id="40" name="文本框 39">
            <a:extLst>
              <a:ext uri="{FF2B5EF4-FFF2-40B4-BE49-F238E27FC236}">
                <a16:creationId xmlns:a16="http://schemas.microsoft.com/office/drawing/2014/main" id="{B43DBCAF-35FF-41A3-8179-ABDD2BE3A57C}"/>
              </a:ext>
            </a:extLst>
          </p:cNvPr>
          <p:cNvSpPr txBox="1"/>
          <p:nvPr/>
        </p:nvSpPr>
        <p:spPr>
          <a:xfrm>
            <a:off x="9878917" y="3242631"/>
            <a:ext cx="2189795" cy="276999"/>
          </a:xfrm>
          <a:prstGeom prst="rect">
            <a:avLst/>
          </a:prstGeom>
          <a:noFill/>
        </p:spPr>
        <p:txBody>
          <a:bodyPr wrap="square" rtlCol="0">
            <a:spAutoFit/>
          </a:bodyPr>
          <a:lstStyle/>
          <a:p>
            <a:r>
              <a:rPr lang="zh-CN" altLang="en-US" sz="1200" dirty="0">
                <a:solidFill>
                  <a:srgbClr val="FF0000"/>
                </a:solidFill>
              </a:rPr>
              <a:t>下拉选择</a:t>
            </a:r>
          </a:p>
        </p:txBody>
      </p:sp>
    </p:spTree>
    <p:extLst>
      <p:ext uri="{BB962C8B-B14F-4D97-AF65-F5344CB8AC3E}">
        <p14:creationId xmlns:p14="http://schemas.microsoft.com/office/powerpoint/2010/main" val="281349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4A8F3C4F-9C5B-4279-AD4A-D43A6F93EC80}"/>
              </a:ext>
            </a:extLst>
          </p:cNvPr>
          <p:cNvPicPr>
            <a:picLocks noChangeAspect="1"/>
          </p:cNvPicPr>
          <p:nvPr/>
        </p:nvPicPr>
        <p:blipFill>
          <a:blip r:embed="rId2"/>
          <a:stretch>
            <a:fillRect/>
          </a:stretch>
        </p:blipFill>
        <p:spPr>
          <a:xfrm>
            <a:off x="6400349" y="2661775"/>
            <a:ext cx="4410075" cy="1149315"/>
          </a:xfrm>
          <a:prstGeom prst="rect">
            <a:avLst/>
          </a:prstGeom>
        </p:spPr>
      </p:pic>
      <p:pic>
        <p:nvPicPr>
          <p:cNvPr id="36" name="图片 35">
            <a:extLst>
              <a:ext uri="{FF2B5EF4-FFF2-40B4-BE49-F238E27FC236}">
                <a16:creationId xmlns:a16="http://schemas.microsoft.com/office/drawing/2014/main" id="{A4AE2E6C-38F0-4078-969A-07FAA4A0FF65}"/>
              </a:ext>
            </a:extLst>
          </p:cNvPr>
          <p:cNvPicPr>
            <a:picLocks noChangeAspect="1"/>
          </p:cNvPicPr>
          <p:nvPr/>
        </p:nvPicPr>
        <p:blipFill>
          <a:blip r:embed="rId2"/>
          <a:stretch>
            <a:fillRect/>
          </a:stretch>
        </p:blipFill>
        <p:spPr>
          <a:xfrm>
            <a:off x="6344622" y="1062367"/>
            <a:ext cx="4410075" cy="1149315"/>
          </a:xfrm>
          <a:prstGeom prst="rect">
            <a:avLst/>
          </a:prstGeom>
        </p:spPr>
      </p:pic>
      <p:pic>
        <p:nvPicPr>
          <p:cNvPr id="35" name="图片 34">
            <a:extLst>
              <a:ext uri="{FF2B5EF4-FFF2-40B4-BE49-F238E27FC236}">
                <a16:creationId xmlns:a16="http://schemas.microsoft.com/office/drawing/2014/main" id="{264D84B4-685D-4C19-8FF2-C1A62E28FAD4}"/>
              </a:ext>
            </a:extLst>
          </p:cNvPr>
          <p:cNvPicPr>
            <a:picLocks noChangeAspect="1"/>
          </p:cNvPicPr>
          <p:nvPr/>
        </p:nvPicPr>
        <p:blipFill>
          <a:blip r:embed="rId2"/>
          <a:stretch>
            <a:fillRect/>
          </a:stretch>
        </p:blipFill>
        <p:spPr>
          <a:xfrm>
            <a:off x="479454" y="5061774"/>
            <a:ext cx="4410075" cy="1149315"/>
          </a:xfrm>
          <a:prstGeom prst="rect">
            <a:avLst/>
          </a:prstGeom>
        </p:spPr>
      </p:pic>
      <p:pic>
        <p:nvPicPr>
          <p:cNvPr id="6" name="图片 5">
            <a:extLst>
              <a:ext uri="{FF2B5EF4-FFF2-40B4-BE49-F238E27FC236}">
                <a16:creationId xmlns:a16="http://schemas.microsoft.com/office/drawing/2014/main" id="{287C02F8-6012-49BB-A76E-C42A1DE73CF8}"/>
              </a:ext>
            </a:extLst>
          </p:cNvPr>
          <p:cNvPicPr>
            <a:picLocks noChangeAspect="1"/>
          </p:cNvPicPr>
          <p:nvPr/>
        </p:nvPicPr>
        <p:blipFill rotWithShape="1">
          <a:blip r:embed="rId3"/>
          <a:srcRect t="26036" r="24057" b="40421"/>
          <a:stretch/>
        </p:blipFill>
        <p:spPr>
          <a:xfrm>
            <a:off x="-12352" y="1291944"/>
            <a:ext cx="5095129" cy="1114790"/>
          </a:xfrm>
          <a:prstGeom prst="rect">
            <a:avLst/>
          </a:prstGeom>
        </p:spPr>
      </p:pic>
      <p:pic>
        <p:nvPicPr>
          <p:cNvPr id="12" name="图片 11">
            <a:extLst>
              <a:ext uri="{FF2B5EF4-FFF2-40B4-BE49-F238E27FC236}">
                <a16:creationId xmlns:a16="http://schemas.microsoft.com/office/drawing/2014/main" id="{45807768-C178-4069-945B-30214E1D4FF9}"/>
              </a:ext>
            </a:extLst>
          </p:cNvPr>
          <p:cNvPicPr>
            <a:picLocks noChangeAspect="1"/>
          </p:cNvPicPr>
          <p:nvPr/>
        </p:nvPicPr>
        <p:blipFill>
          <a:blip r:embed="rId2"/>
          <a:stretch>
            <a:fillRect/>
          </a:stretch>
        </p:blipFill>
        <p:spPr>
          <a:xfrm>
            <a:off x="354779" y="3393709"/>
            <a:ext cx="4410075" cy="1149315"/>
          </a:xfrm>
          <a:prstGeom prst="rect">
            <a:avLst/>
          </a:prstGeom>
        </p:spPr>
      </p:pic>
      <p:sp>
        <p:nvSpPr>
          <p:cNvPr id="2" name="矩形 1">
            <a:extLst>
              <a:ext uri="{FF2B5EF4-FFF2-40B4-BE49-F238E27FC236}">
                <a16:creationId xmlns:a16="http://schemas.microsoft.com/office/drawing/2014/main" id="{78E170A0-C6B2-4662-8AE4-D22ED5A1D954}"/>
              </a:ext>
            </a:extLst>
          </p:cNvPr>
          <p:cNvSpPr/>
          <p:nvPr/>
        </p:nvSpPr>
        <p:spPr>
          <a:xfrm>
            <a:off x="2206737" y="1608338"/>
            <a:ext cx="3775393" cy="646331"/>
          </a:xfrm>
          <a:prstGeom prst="rect">
            <a:avLst/>
          </a:prstGeom>
        </p:spPr>
        <p:txBody>
          <a:bodyPr wrap="none">
            <a:spAutoFit/>
          </a:bodyPr>
          <a:lstStyle/>
          <a:p>
            <a:r>
              <a:rPr lang="zh-CN" altLang="en-US" dirty="0">
                <a:highlight>
                  <a:srgbClr val="FFFF00"/>
                </a:highlight>
              </a:rPr>
              <a:t>提供表格</a:t>
            </a:r>
            <a:endParaRPr lang="en-US" altLang="zh-CN" dirty="0">
              <a:highlight>
                <a:srgbClr val="FFFF00"/>
              </a:highlight>
            </a:endParaRPr>
          </a:p>
          <a:p>
            <a:r>
              <a:rPr lang="zh-CN" altLang="en-US" dirty="0">
                <a:highlight>
                  <a:srgbClr val="FFFF00"/>
                </a:highlight>
              </a:rPr>
              <a:t>展示格式参考贴图，提供</a:t>
            </a:r>
            <a:r>
              <a:rPr lang="en-US" altLang="zh-CN" dirty="0">
                <a:highlight>
                  <a:srgbClr val="FFFF00"/>
                </a:highlight>
              </a:rPr>
              <a:t>4-5</a:t>
            </a:r>
            <a:r>
              <a:rPr lang="zh-CN" altLang="en-US" dirty="0">
                <a:highlight>
                  <a:srgbClr val="FFFF00"/>
                </a:highlight>
              </a:rPr>
              <a:t>行信息</a:t>
            </a:r>
            <a:endParaRPr lang="zh-CN" altLang="en-US" dirty="0"/>
          </a:p>
        </p:txBody>
      </p:sp>
      <p:sp>
        <p:nvSpPr>
          <p:cNvPr id="29" name="矩形 28">
            <a:extLst>
              <a:ext uri="{FF2B5EF4-FFF2-40B4-BE49-F238E27FC236}">
                <a16:creationId xmlns:a16="http://schemas.microsoft.com/office/drawing/2014/main" id="{A1D2DD3E-D54C-4516-B97F-49964A8D1487}"/>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P7</a:t>
            </a:r>
            <a:endParaRPr lang="zh-CN" altLang="en-US" sz="3600" b="1" dirty="0">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2FAD53E1-23E5-4EA2-BFD8-4C6A7DBAE845}"/>
              </a:ext>
            </a:extLst>
          </p:cNvPr>
          <p:cNvSpPr/>
          <p:nvPr/>
        </p:nvSpPr>
        <p:spPr>
          <a:xfrm>
            <a:off x="-12352" y="0"/>
            <a:ext cx="4050951"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Search </a:t>
            </a:r>
            <a:r>
              <a:rPr lang="en-US" altLang="zh-CN" sz="3600" b="1" dirty="0">
                <a:latin typeface="Times New Roman" panose="02020603050405020304" pitchFamily="18" charset="0"/>
                <a:cs typeface="Times New Roman" panose="02020603050405020304" pitchFamily="18" charset="0"/>
                <a:sym typeface="Wingdings" panose="05000000000000000000" pitchFamily="2" charset="2"/>
              </a:rPr>
              <a:t> Gene</a:t>
            </a:r>
            <a:endParaRPr lang="zh-CN" altLang="en-US" sz="3600" b="1"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46E3CC73-854C-4A12-ADD0-BEDB282F04AB}"/>
              </a:ext>
            </a:extLst>
          </p:cNvPr>
          <p:cNvSpPr txBox="1"/>
          <p:nvPr/>
        </p:nvSpPr>
        <p:spPr>
          <a:xfrm>
            <a:off x="354779" y="3081379"/>
            <a:ext cx="3021916"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pPr marL="0" indent="0">
              <a:buNone/>
            </a:pPr>
            <a:r>
              <a:rPr lang="en-US" altLang="zh-CN" dirty="0"/>
              <a:t>Curated knowledge-based</a:t>
            </a:r>
            <a:endParaRPr lang="zh-CN" altLang="en-US" dirty="0"/>
          </a:p>
        </p:txBody>
      </p:sp>
      <p:sp>
        <p:nvSpPr>
          <p:cNvPr id="3" name="矩形 2">
            <a:extLst>
              <a:ext uri="{FF2B5EF4-FFF2-40B4-BE49-F238E27FC236}">
                <a16:creationId xmlns:a16="http://schemas.microsoft.com/office/drawing/2014/main" id="{1E741A2B-840E-4BCF-8523-D1A11B693C50}"/>
              </a:ext>
            </a:extLst>
          </p:cNvPr>
          <p:cNvSpPr/>
          <p:nvPr/>
        </p:nvSpPr>
        <p:spPr>
          <a:xfrm>
            <a:off x="804704" y="3627765"/>
            <a:ext cx="3041217" cy="338554"/>
          </a:xfrm>
          <a:prstGeom prst="rect">
            <a:avLst/>
          </a:prstGeom>
        </p:spPr>
        <p:txBody>
          <a:bodyPr wrap="none">
            <a:spAutoFit/>
          </a:bodyPr>
          <a:lstStyle/>
          <a:p>
            <a:r>
              <a:rPr lang="zh-CN" altLang="en-US" sz="1600" b="1" u="sng" dirty="0">
                <a:latin typeface="Times New Roman" panose="02020603050405020304" pitchFamily="18" charset="0"/>
                <a:cs typeface="Times New Roman" panose="02020603050405020304" pitchFamily="18" charset="0"/>
              </a:rPr>
              <a:t>输出表 </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页面展示输出前</a:t>
            </a:r>
            <a:r>
              <a:rPr lang="en-US" altLang="zh-CN" sz="1600" b="1" u="sng" dirty="0">
                <a:latin typeface="Times New Roman" panose="02020603050405020304" pitchFamily="18" charset="0"/>
                <a:cs typeface="Times New Roman" panose="02020603050405020304" pitchFamily="18" charset="0"/>
              </a:rPr>
              <a:t>10</a:t>
            </a:r>
            <a:r>
              <a:rPr lang="zh-CN" altLang="en-US" sz="1600" b="1" u="sng" dirty="0">
                <a:latin typeface="Times New Roman" panose="02020603050405020304" pitchFamily="18" charset="0"/>
                <a:cs typeface="Times New Roman" panose="02020603050405020304" pitchFamily="18" charset="0"/>
              </a:rPr>
              <a:t>行</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a:t>
            </a:r>
            <a:endParaRPr lang="en-US" altLang="zh-CN" sz="1600" b="1" u="sng" dirty="0">
              <a:latin typeface="Times New Roman" panose="02020603050405020304" pitchFamily="18" charset="0"/>
              <a:cs typeface="Times New Roman" panose="02020603050405020304" pitchFamily="18" charset="0"/>
            </a:endParaRPr>
          </a:p>
        </p:txBody>
      </p:sp>
      <p:pic>
        <p:nvPicPr>
          <p:cNvPr id="38" name="图片 37">
            <a:extLst>
              <a:ext uri="{FF2B5EF4-FFF2-40B4-BE49-F238E27FC236}">
                <a16:creationId xmlns:a16="http://schemas.microsoft.com/office/drawing/2014/main" id="{60EE3B50-4B07-4A34-9279-E49EFB93E983}"/>
              </a:ext>
            </a:extLst>
          </p:cNvPr>
          <p:cNvPicPr>
            <a:picLocks noChangeAspect="1"/>
          </p:cNvPicPr>
          <p:nvPr/>
        </p:nvPicPr>
        <p:blipFill>
          <a:blip r:embed="rId2"/>
          <a:stretch>
            <a:fillRect/>
          </a:stretch>
        </p:blipFill>
        <p:spPr>
          <a:xfrm>
            <a:off x="6750954" y="4256298"/>
            <a:ext cx="4410075" cy="1149315"/>
          </a:xfrm>
          <a:prstGeom prst="rect">
            <a:avLst/>
          </a:prstGeom>
        </p:spPr>
      </p:pic>
      <p:sp>
        <p:nvSpPr>
          <p:cNvPr id="9" name="矩形 8">
            <a:extLst>
              <a:ext uri="{FF2B5EF4-FFF2-40B4-BE49-F238E27FC236}">
                <a16:creationId xmlns:a16="http://schemas.microsoft.com/office/drawing/2014/main" id="{7EB1EBEF-501F-4437-8C1C-7853079E6A4D}"/>
              </a:ext>
            </a:extLst>
          </p:cNvPr>
          <p:cNvSpPr/>
          <p:nvPr/>
        </p:nvSpPr>
        <p:spPr>
          <a:xfrm>
            <a:off x="4266024" y="5911717"/>
            <a:ext cx="2723823" cy="369332"/>
          </a:xfrm>
          <a:prstGeom prst="rect">
            <a:avLst/>
          </a:prstGeom>
        </p:spPr>
        <p:txBody>
          <a:bodyPr wrap="none">
            <a:spAutoFit/>
          </a:bodyPr>
          <a:lstStyle/>
          <a:p>
            <a:r>
              <a:rPr lang="zh-CN" altLang="en-US" dirty="0">
                <a:highlight>
                  <a:srgbClr val="FFFF00"/>
                </a:highlight>
              </a:rPr>
              <a:t>注：数据表格可提供下载</a:t>
            </a:r>
          </a:p>
        </p:txBody>
      </p:sp>
      <p:sp>
        <p:nvSpPr>
          <p:cNvPr id="26" name="矩形 25">
            <a:extLst>
              <a:ext uri="{FF2B5EF4-FFF2-40B4-BE49-F238E27FC236}">
                <a16:creationId xmlns:a16="http://schemas.microsoft.com/office/drawing/2014/main" id="{BD16947E-60DF-46BF-8149-03AF18C3CC30}"/>
              </a:ext>
            </a:extLst>
          </p:cNvPr>
          <p:cNvSpPr/>
          <p:nvPr/>
        </p:nvSpPr>
        <p:spPr>
          <a:xfrm>
            <a:off x="4509531" y="1289227"/>
            <a:ext cx="546945" cy="369332"/>
          </a:xfrm>
          <a:prstGeom prst="rect">
            <a:avLst/>
          </a:prstGeom>
        </p:spPr>
        <p:txBody>
          <a:bodyPr wrap="none">
            <a:spAutoFit/>
          </a:bodyPr>
          <a:lstStyle/>
          <a:p>
            <a:r>
              <a:rPr lang="en-US" altLang="zh-CN" dirty="0">
                <a:highlight>
                  <a:srgbClr val="FFFF00"/>
                </a:highlight>
              </a:rPr>
              <a:t>S17</a:t>
            </a:r>
            <a:endParaRPr lang="zh-CN" altLang="en-US" dirty="0"/>
          </a:p>
        </p:txBody>
      </p:sp>
      <p:sp>
        <p:nvSpPr>
          <p:cNvPr id="27" name="矩形 26">
            <a:extLst>
              <a:ext uri="{FF2B5EF4-FFF2-40B4-BE49-F238E27FC236}">
                <a16:creationId xmlns:a16="http://schemas.microsoft.com/office/drawing/2014/main" id="{9CD7A2A2-00AE-45AD-913E-303EF0612A13}"/>
              </a:ext>
            </a:extLst>
          </p:cNvPr>
          <p:cNvSpPr/>
          <p:nvPr/>
        </p:nvSpPr>
        <p:spPr>
          <a:xfrm>
            <a:off x="4030419" y="5348239"/>
            <a:ext cx="425116" cy="369332"/>
          </a:xfrm>
          <a:prstGeom prst="rect">
            <a:avLst/>
          </a:prstGeom>
        </p:spPr>
        <p:txBody>
          <a:bodyPr wrap="none">
            <a:spAutoFit/>
          </a:bodyPr>
          <a:lstStyle/>
          <a:p>
            <a:r>
              <a:rPr lang="en-US" altLang="zh-CN" dirty="0">
                <a:highlight>
                  <a:srgbClr val="FFFF00"/>
                </a:highlight>
              </a:rPr>
              <a:t>S6</a:t>
            </a:r>
            <a:endParaRPr lang="zh-CN" altLang="en-US" dirty="0"/>
          </a:p>
        </p:txBody>
      </p:sp>
      <p:sp>
        <p:nvSpPr>
          <p:cNvPr id="28" name="矩形 27">
            <a:extLst>
              <a:ext uri="{FF2B5EF4-FFF2-40B4-BE49-F238E27FC236}">
                <a16:creationId xmlns:a16="http://schemas.microsoft.com/office/drawing/2014/main" id="{0E3861F1-A5F3-4DD5-B297-3433D93F640E}"/>
              </a:ext>
            </a:extLst>
          </p:cNvPr>
          <p:cNvSpPr/>
          <p:nvPr/>
        </p:nvSpPr>
        <p:spPr>
          <a:xfrm>
            <a:off x="4261199" y="3883653"/>
            <a:ext cx="546945" cy="369332"/>
          </a:xfrm>
          <a:prstGeom prst="rect">
            <a:avLst/>
          </a:prstGeom>
        </p:spPr>
        <p:txBody>
          <a:bodyPr wrap="none">
            <a:spAutoFit/>
          </a:bodyPr>
          <a:lstStyle/>
          <a:p>
            <a:r>
              <a:rPr lang="en-US" altLang="zh-CN" dirty="0">
                <a:highlight>
                  <a:srgbClr val="FFFF00"/>
                </a:highlight>
              </a:rPr>
              <a:t>S18</a:t>
            </a:r>
            <a:endParaRPr lang="zh-CN" altLang="en-US" dirty="0"/>
          </a:p>
        </p:txBody>
      </p:sp>
      <p:sp>
        <p:nvSpPr>
          <p:cNvPr id="31" name="矩形 30">
            <a:extLst>
              <a:ext uri="{FF2B5EF4-FFF2-40B4-BE49-F238E27FC236}">
                <a16:creationId xmlns:a16="http://schemas.microsoft.com/office/drawing/2014/main" id="{173DBA9B-2288-45CD-9D27-7EC9190E7878}"/>
              </a:ext>
            </a:extLst>
          </p:cNvPr>
          <p:cNvSpPr/>
          <p:nvPr/>
        </p:nvSpPr>
        <p:spPr>
          <a:xfrm>
            <a:off x="8409046" y="1272980"/>
            <a:ext cx="546945" cy="369332"/>
          </a:xfrm>
          <a:prstGeom prst="rect">
            <a:avLst/>
          </a:prstGeom>
        </p:spPr>
        <p:txBody>
          <a:bodyPr wrap="none">
            <a:spAutoFit/>
          </a:bodyPr>
          <a:lstStyle/>
          <a:p>
            <a:r>
              <a:rPr lang="en-US" altLang="zh-CN" dirty="0">
                <a:highlight>
                  <a:srgbClr val="FFFF00"/>
                </a:highlight>
              </a:rPr>
              <a:t>S13</a:t>
            </a:r>
            <a:endParaRPr lang="zh-CN" altLang="en-US" dirty="0"/>
          </a:p>
        </p:txBody>
      </p:sp>
      <p:sp>
        <p:nvSpPr>
          <p:cNvPr id="34" name="矩形 33">
            <a:extLst>
              <a:ext uri="{FF2B5EF4-FFF2-40B4-BE49-F238E27FC236}">
                <a16:creationId xmlns:a16="http://schemas.microsoft.com/office/drawing/2014/main" id="{0C08DDA4-D627-492D-87FE-54AA101BF94A}"/>
              </a:ext>
            </a:extLst>
          </p:cNvPr>
          <p:cNvSpPr/>
          <p:nvPr/>
        </p:nvSpPr>
        <p:spPr>
          <a:xfrm>
            <a:off x="8605386" y="3129448"/>
            <a:ext cx="546945" cy="369332"/>
          </a:xfrm>
          <a:prstGeom prst="rect">
            <a:avLst/>
          </a:prstGeom>
        </p:spPr>
        <p:txBody>
          <a:bodyPr wrap="none">
            <a:spAutoFit/>
          </a:bodyPr>
          <a:lstStyle/>
          <a:p>
            <a:r>
              <a:rPr lang="en-US" altLang="zh-CN" dirty="0">
                <a:highlight>
                  <a:srgbClr val="FFFF00"/>
                </a:highlight>
              </a:rPr>
              <a:t>S19</a:t>
            </a:r>
            <a:endParaRPr lang="zh-CN" altLang="en-US" dirty="0"/>
          </a:p>
        </p:txBody>
      </p:sp>
      <p:sp>
        <p:nvSpPr>
          <p:cNvPr id="40" name="矩形 39">
            <a:extLst>
              <a:ext uri="{FF2B5EF4-FFF2-40B4-BE49-F238E27FC236}">
                <a16:creationId xmlns:a16="http://schemas.microsoft.com/office/drawing/2014/main" id="{5CED5A84-1992-4E4C-976B-70E470F99652}"/>
              </a:ext>
            </a:extLst>
          </p:cNvPr>
          <p:cNvSpPr/>
          <p:nvPr/>
        </p:nvSpPr>
        <p:spPr>
          <a:xfrm>
            <a:off x="8682518" y="4573552"/>
            <a:ext cx="546945" cy="369332"/>
          </a:xfrm>
          <a:prstGeom prst="rect">
            <a:avLst/>
          </a:prstGeom>
        </p:spPr>
        <p:txBody>
          <a:bodyPr wrap="none">
            <a:spAutoFit/>
          </a:bodyPr>
          <a:lstStyle/>
          <a:p>
            <a:r>
              <a:rPr lang="en-US" altLang="zh-CN" dirty="0">
                <a:highlight>
                  <a:srgbClr val="FFFF00"/>
                </a:highlight>
              </a:rPr>
              <a:t>S20</a:t>
            </a:r>
            <a:endParaRPr lang="zh-CN" altLang="en-US" dirty="0"/>
          </a:p>
        </p:txBody>
      </p:sp>
      <p:sp>
        <p:nvSpPr>
          <p:cNvPr id="39" name="矩形 38">
            <a:extLst>
              <a:ext uri="{FF2B5EF4-FFF2-40B4-BE49-F238E27FC236}">
                <a16:creationId xmlns:a16="http://schemas.microsoft.com/office/drawing/2014/main" id="{6CB8381E-0C94-4232-B475-8575C93703DC}"/>
              </a:ext>
            </a:extLst>
          </p:cNvPr>
          <p:cNvSpPr/>
          <p:nvPr/>
        </p:nvSpPr>
        <p:spPr>
          <a:xfrm>
            <a:off x="435302" y="436488"/>
            <a:ext cx="3496913" cy="369332"/>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Search results for the input gene:</a:t>
            </a:r>
            <a:endParaRPr lang="zh-CN" altLang="en-US" dirty="0">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6CB8381E-0C94-4232-B475-8575C93703DC}"/>
              </a:ext>
            </a:extLst>
          </p:cNvPr>
          <p:cNvSpPr/>
          <p:nvPr/>
        </p:nvSpPr>
        <p:spPr>
          <a:xfrm>
            <a:off x="655238" y="963041"/>
            <a:ext cx="3793794" cy="369332"/>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Basic information for the input gene</a:t>
            </a:r>
            <a:endParaRPr lang="zh-CN" altLang="en-US" dirty="0">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6CB8381E-0C94-4232-B475-8575C93703DC}"/>
              </a:ext>
            </a:extLst>
          </p:cNvPr>
          <p:cNvSpPr/>
          <p:nvPr/>
        </p:nvSpPr>
        <p:spPr>
          <a:xfrm>
            <a:off x="354131" y="2456411"/>
            <a:ext cx="4740998" cy="369332"/>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Associated organs or premalignant diseases</a:t>
            </a:r>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3781849" y="3016674"/>
            <a:ext cx="1435008" cy="369332"/>
          </a:xfrm>
          <a:prstGeom prst="rect">
            <a:avLst/>
          </a:prstGeom>
          <a:solidFill>
            <a:schemeClr val="bg1"/>
          </a:solidFill>
          <a:ln w="19050">
            <a:solidFill>
              <a:srgbClr val="FF0000"/>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Download</a:t>
            </a:r>
            <a:endParaRPr lang="zh-CN" altLang="en-US" dirty="0">
              <a:latin typeface="Times New Roman" panose="02020603050405020304" pitchFamily="18" charset="0"/>
              <a:cs typeface="Times New Roman" panose="02020603050405020304" pitchFamily="18" charset="0"/>
            </a:endParaRPr>
          </a:p>
        </p:txBody>
      </p:sp>
      <p:sp>
        <p:nvSpPr>
          <p:cNvPr id="43" name="矩形 42"/>
          <p:cNvSpPr/>
          <p:nvPr/>
        </p:nvSpPr>
        <p:spPr>
          <a:xfrm>
            <a:off x="3781849" y="4872166"/>
            <a:ext cx="1435008" cy="369332"/>
          </a:xfrm>
          <a:prstGeom prst="rect">
            <a:avLst/>
          </a:prstGeom>
          <a:solidFill>
            <a:schemeClr val="bg1"/>
          </a:solidFill>
          <a:ln w="19050">
            <a:solidFill>
              <a:srgbClr val="FF0000"/>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Download</a:t>
            </a:r>
            <a:endParaRPr lang="zh-CN" altLang="en-US"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46E3CC73-854C-4A12-ADD0-BEDB282F04AB}"/>
              </a:ext>
            </a:extLst>
          </p:cNvPr>
          <p:cNvSpPr txBox="1"/>
          <p:nvPr/>
        </p:nvSpPr>
        <p:spPr>
          <a:xfrm>
            <a:off x="311489" y="4670592"/>
            <a:ext cx="3021916"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pPr marL="0" indent="0">
              <a:buNone/>
            </a:pPr>
            <a:r>
              <a:rPr lang="en-US" altLang="zh-CN" dirty="0"/>
              <a:t>Transcriptomic data-based</a:t>
            </a:r>
            <a:endParaRPr lang="zh-CN" altLang="en-US" dirty="0"/>
          </a:p>
        </p:txBody>
      </p:sp>
      <p:sp>
        <p:nvSpPr>
          <p:cNvPr id="45" name="矩形 44"/>
          <p:cNvSpPr/>
          <p:nvPr/>
        </p:nvSpPr>
        <p:spPr>
          <a:xfrm>
            <a:off x="10037193" y="1020512"/>
            <a:ext cx="1435008" cy="369332"/>
          </a:xfrm>
          <a:prstGeom prst="rect">
            <a:avLst/>
          </a:prstGeom>
          <a:solidFill>
            <a:schemeClr val="bg1"/>
          </a:solidFill>
          <a:ln w="19050">
            <a:solidFill>
              <a:srgbClr val="FF0000"/>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Download</a:t>
            </a:r>
            <a:endParaRPr lang="zh-CN" altLang="en-US" dirty="0">
              <a:latin typeface="Times New Roman" panose="02020603050405020304" pitchFamily="18" charset="0"/>
              <a:cs typeface="Times New Roman" panose="02020603050405020304" pitchFamily="18" charset="0"/>
            </a:endParaRPr>
          </a:p>
        </p:txBody>
      </p:sp>
      <p:sp>
        <p:nvSpPr>
          <p:cNvPr id="7" name="矩形 6"/>
          <p:cNvSpPr/>
          <p:nvPr/>
        </p:nvSpPr>
        <p:spPr>
          <a:xfrm>
            <a:off x="7181162" y="542894"/>
            <a:ext cx="2719444" cy="369332"/>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Associated cell types</a:t>
            </a:r>
            <a:endParaRPr lang="zh-CN" altLang="en-US" dirty="0">
              <a:latin typeface="Times New Roman" panose="02020603050405020304" pitchFamily="18" charset="0"/>
              <a:cs typeface="Times New Roman" panose="02020603050405020304" pitchFamily="18" charset="0"/>
            </a:endParaRPr>
          </a:p>
        </p:txBody>
      </p:sp>
      <p:sp>
        <p:nvSpPr>
          <p:cNvPr id="47" name="矩形 46"/>
          <p:cNvSpPr/>
          <p:nvPr/>
        </p:nvSpPr>
        <p:spPr>
          <a:xfrm>
            <a:off x="7322796" y="2286596"/>
            <a:ext cx="2719444" cy="369332"/>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Associated drugs</a:t>
            </a:r>
            <a:endParaRPr lang="zh-CN" altLang="en-US" dirty="0">
              <a:latin typeface="Times New Roman" panose="02020603050405020304" pitchFamily="18" charset="0"/>
              <a:cs typeface="Times New Roman" panose="02020603050405020304" pitchFamily="18" charset="0"/>
            </a:endParaRPr>
          </a:p>
        </p:txBody>
      </p:sp>
      <p:sp>
        <p:nvSpPr>
          <p:cNvPr id="48" name="矩形 47"/>
          <p:cNvSpPr/>
          <p:nvPr/>
        </p:nvSpPr>
        <p:spPr>
          <a:xfrm>
            <a:off x="7362568" y="3886966"/>
            <a:ext cx="2719444" cy="369332"/>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Network associations</a:t>
            </a:r>
            <a:endParaRPr lang="zh-CN" altLang="en-US" dirty="0">
              <a:latin typeface="Times New Roman" panose="02020603050405020304" pitchFamily="18" charset="0"/>
              <a:cs typeface="Times New Roman" panose="02020603050405020304" pitchFamily="18" charset="0"/>
            </a:endParaRPr>
          </a:p>
        </p:txBody>
      </p:sp>
      <p:sp>
        <p:nvSpPr>
          <p:cNvPr id="50" name="矩形 49"/>
          <p:cNvSpPr/>
          <p:nvPr/>
        </p:nvSpPr>
        <p:spPr>
          <a:xfrm>
            <a:off x="10213869" y="2701581"/>
            <a:ext cx="1435008" cy="369332"/>
          </a:xfrm>
          <a:prstGeom prst="rect">
            <a:avLst/>
          </a:prstGeom>
          <a:solidFill>
            <a:schemeClr val="bg1"/>
          </a:solidFill>
          <a:ln w="19050">
            <a:solidFill>
              <a:srgbClr val="FF0000"/>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Download</a:t>
            </a:r>
            <a:endParaRPr lang="zh-CN" altLang="en-US" dirty="0">
              <a:latin typeface="Times New Roman" panose="02020603050405020304" pitchFamily="18" charset="0"/>
              <a:cs typeface="Times New Roman" panose="02020603050405020304" pitchFamily="18" charset="0"/>
            </a:endParaRPr>
          </a:p>
        </p:txBody>
      </p:sp>
      <p:sp>
        <p:nvSpPr>
          <p:cNvPr id="51" name="矩形 50"/>
          <p:cNvSpPr/>
          <p:nvPr/>
        </p:nvSpPr>
        <p:spPr>
          <a:xfrm>
            <a:off x="10252980" y="4353063"/>
            <a:ext cx="1435008" cy="369332"/>
          </a:xfrm>
          <a:prstGeom prst="rect">
            <a:avLst/>
          </a:prstGeom>
          <a:solidFill>
            <a:schemeClr val="bg1"/>
          </a:solidFill>
          <a:ln w="19050">
            <a:solidFill>
              <a:srgbClr val="FF0000"/>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Download</a:t>
            </a:r>
            <a:endParaRPr lang="zh-CN" altLang="en-US" dirty="0">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BD16947E-60DF-46BF-8149-03AF18C3CC30}"/>
              </a:ext>
            </a:extLst>
          </p:cNvPr>
          <p:cNvSpPr/>
          <p:nvPr/>
        </p:nvSpPr>
        <p:spPr>
          <a:xfrm>
            <a:off x="4276535" y="76012"/>
            <a:ext cx="1880643" cy="369332"/>
          </a:xfrm>
          <a:prstGeom prst="rect">
            <a:avLst/>
          </a:prstGeom>
          <a:solidFill>
            <a:srgbClr val="FFFF00"/>
          </a:solidFill>
        </p:spPr>
        <p:txBody>
          <a:bodyPr wrap="none">
            <a:spAutoFit/>
          </a:bodyPr>
          <a:lstStyle/>
          <a:p>
            <a:r>
              <a:rPr lang="en-US" altLang="zh-CN" dirty="0"/>
              <a:t>P6</a:t>
            </a:r>
            <a:r>
              <a:rPr lang="zh-CN" altLang="en-US" dirty="0"/>
              <a:t>页输入的结果 </a:t>
            </a:r>
          </a:p>
        </p:txBody>
      </p:sp>
      <p:sp>
        <p:nvSpPr>
          <p:cNvPr id="46" name="文本框 45">
            <a:extLst>
              <a:ext uri="{FF2B5EF4-FFF2-40B4-BE49-F238E27FC236}">
                <a16:creationId xmlns:a16="http://schemas.microsoft.com/office/drawing/2014/main" id="{39B69511-7EE4-41A3-81E9-DF94CE94E541}"/>
              </a:ext>
            </a:extLst>
          </p:cNvPr>
          <p:cNvSpPr txBox="1"/>
          <p:nvPr/>
        </p:nvSpPr>
        <p:spPr>
          <a:xfrm>
            <a:off x="3973836" y="446890"/>
            <a:ext cx="963398" cy="369332"/>
          </a:xfrm>
          <a:prstGeom prst="rect">
            <a:avLst/>
          </a:prstGeom>
          <a:solidFill>
            <a:schemeClr val="accent2">
              <a:lumMod val="60000"/>
              <a:lumOff val="40000"/>
            </a:schemeClr>
          </a:solidFill>
        </p:spPr>
        <p:txBody>
          <a:bodyPr wrap="square" rtlCol="0">
            <a:spAutoFit/>
          </a:bodyPr>
          <a:lstStyle/>
          <a:p>
            <a:r>
              <a:rPr lang="en-US" altLang="zh-CN" dirty="0"/>
              <a:t>TP53</a:t>
            </a:r>
            <a:endParaRPr lang="zh-CN" altLang="en-US" dirty="0"/>
          </a:p>
        </p:txBody>
      </p:sp>
      <p:sp>
        <p:nvSpPr>
          <p:cNvPr id="49" name="文本框 48">
            <a:extLst>
              <a:ext uri="{FF2B5EF4-FFF2-40B4-BE49-F238E27FC236}">
                <a16:creationId xmlns:a16="http://schemas.microsoft.com/office/drawing/2014/main" id="{1E73EA9F-FD22-4210-B57C-CB01473D1829}"/>
              </a:ext>
            </a:extLst>
          </p:cNvPr>
          <p:cNvSpPr txBox="1"/>
          <p:nvPr/>
        </p:nvSpPr>
        <p:spPr>
          <a:xfrm>
            <a:off x="5065507" y="446890"/>
            <a:ext cx="963398" cy="369332"/>
          </a:xfrm>
          <a:prstGeom prst="rect">
            <a:avLst/>
          </a:prstGeom>
          <a:solidFill>
            <a:schemeClr val="accent2">
              <a:lumMod val="60000"/>
              <a:lumOff val="40000"/>
            </a:schemeClr>
          </a:solidFill>
        </p:spPr>
        <p:txBody>
          <a:bodyPr wrap="square" rtlCol="0">
            <a:spAutoFit/>
          </a:bodyPr>
          <a:lstStyle/>
          <a:p>
            <a:r>
              <a:rPr lang="en-US" altLang="zh-CN" dirty="0"/>
              <a:t>TP53</a:t>
            </a:r>
            <a:endParaRPr lang="zh-CN" altLang="en-US" dirty="0"/>
          </a:p>
        </p:txBody>
      </p:sp>
    </p:spTree>
    <p:extLst>
      <p:ext uri="{BB962C8B-B14F-4D97-AF65-F5344CB8AC3E}">
        <p14:creationId xmlns:p14="http://schemas.microsoft.com/office/powerpoint/2010/main" val="176891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81389A5-5CD9-472B-8B34-462766D34210}"/>
              </a:ext>
            </a:extLst>
          </p:cNvPr>
          <p:cNvPicPr>
            <a:picLocks noChangeAspect="1"/>
          </p:cNvPicPr>
          <p:nvPr/>
        </p:nvPicPr>
        <p:blipFill>
          <a:blip r:embed="rId2"/>
          <a:stretch>
            <a:fillRect/>
          </a:stretch>
        </p:blipFill>
        <p:spPr>
          <a:xfrm>
            <a:off x="541593" y="1034638"/>
            <a:ext cx="2797961" cy="852677"/>
          </a:xfrm>
          <a:prstGeom prst="rect">
            <a:avLst/>
          </a:prstGeom>
        </p:spPr>
      </p:pic>
      <p:sp>
        <p:nvSpPr>
          <p:cNvPr id="9" name="文本框 8">
            <a:extLst>
              <a:ext uri="{FF2B5EF4-FFF2-40B4-BE49-F238E27FC236}">
                <a16:creationId xmlns:a16="http://schemas.microsoft.com/office/drawing/2014/main" id="{DDCE37A5-EB42-46C3-A801-47DF4C835FC5}"/>
              </a:ext>
            </a:extLst>
          </p:cNvPr>
          <p:cNvSpPr txBox="1"/>
          <p:nvPr/>
        </p:nvSpPr>
        <p:spPr>
          <a:xfrm>
            <a:off x="297247" y="2884563"/>
            <a:ext cx="5812240"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Associated cellular components and their proportions</a:t>
            </a:r>
            <a:endParaRPr lang="zh-CN" altLang="en-US" dirty="0"/>
          </a:p>
        </p:txBody>
      </p:sp>
      <p:pic>
        <p:nvPicPr>
          <p:cNvPr id="10" name="图片 9">
            <a:extLst>
              <a:ext uri="{FF2B5EF4-FFF2-40B4-BE49-F238E27FC236}">
                <a16:creationId xmlns:a16="http://schemas.microsoft.com/office/drawing/2014/main" id="{73CF85C7-1763-4BCC-86FB-0DC78CF5DE3E}"/>
              </a:ext>
            </a:extLst>
          </p:cNvPr>
          <p:cNvPicPr>
            <a:picLocks noChangeAspect="1"/>
          </p:cNvPicPr>
          <p:nvPr/>
        </p:nvPicPr>
        <p:blipFill>
          <a:blip r:embed="rId2"/>
          <a:stretch>
            <a:fillRect/>
          </a:stretch>
        </p:blipFill>
        <p:spPr>
          <a:xfrm>
            <a:off x="397624" y="3595457"/>
            <a:ext cx="4343400" cy="1323648"/>
          </a:xfrm>
          <a:prstGeom prst="rect">
            <a:avLst/>
          </a:prstGeom>
        </p:spPr>
      </p:pic>
      <p:sp>
        <p:nvSpPr>
          <p:cNvPr id="14" name="矩形 13">
            <a:extLst>
              <a:ext uri="{FF2B5EF4-FFF2-40B4-BE49-F238E27FC236}">
                <a16:creationId xmlns:a16="http://schemas.microsoft.com/office/drawing/2014/main" id="{FA243DD9-05C5-44E5-8373-A5B96569F698}"/>
              </a:ext>
            </a:extLst>
          </p:cNvPr>
          <p:cNvSpPr/>
          <p:nvPr/>
        </p:nvSpPr>
        <p:spPr>
          <a:xfrm>
            <a:off x="357827" y="3405968"/>
            <a:ext cx="2605650"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Bulk (by </a:t>
            </a:r>
            <a:r>
              <a:rPr lang="en-US" altLang="zh-CN" sz="1400" dirty="0" err="1">
                <a:latin typeface="Times New Roman" panose="02020603050405020304" pitchFamily="18" charset="0"/>
                <a:cs typeface="Times New Roman" panose="02020603050405020304" pitchFamily="18" charset="0"/>
              </a:rPr>
              <a:t>CIBERSORTx</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72606655-27F3-4C63-B0E0-CE38F7C30CCB}"/>
              </a:ext>
            </a:extLst>
          </p:cNvPr>
          <p:cNvPicPr>
            <a:picLocks noChangeAspect="1"/>
          </p:cNvPicPr>
          <p:nvPr/>
        </p:nvPicPr>
        <p:blipFill>
          <a:blip r:embed="rId2"/>
          <a:stretch>
            <a:fillRect/>
          </a:stretch>
        </p:blipFill>
        <p:spPr>
          <a:xfrm>
            <a:off x="428208" y="5290318"/>
            <a:ext cx="4343400" cy="1323648"/>
          </a:xfrm>
          <a:prstGeom prst="rect">
            <a:avLst/>
          </a:prstGeom>
        </p:spPr>
      </p:pic>
      <p:sp>
        <p:nvSpPr>
          <p:cNvPr id="17" name="矩形 16">
            <a:extLst>
              <a:ext uri="{FF2B5EF4-FFF2-40B4-BE49-F238E27FC236}">
                <a16:creationId xmlns:a16="http://schemas.microsoft.com/office/drawing/2014/main" id="{29608A09-44D4-4F28-856D-73BAD9E49FF6}"/>
              </a:ext>
            </a:extLst>
          </p:cNvPr>
          <p:cNvSpPr/>
          <p:nvPr/>
        </p:nvSpPr>
        <p:spPr>
          <a:xfrm>
            <a:off x="297247" y="4963680"/>
            <a:ext cx="1332416"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Single-cell</a:t>
            </a:r>
            <a:endParaRPr lang="zh-CN" altLang="en-US" sz="14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8FF44668-6665-4200-9A12-F7B112A030A2}"/>
              </a:ext>
            </a:extLst>
          </p:cNvPr>
          <p:cNvSpPr txBox="1"/>
          <p:nvPr/>
        </p:nvSpPr>
        <p:spPr>
          <a:xfrm>
            <a:off x="6429487" y="11060"/>
            <a:ext cx="3933714"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Associated dynamic genes</a:t>
            </a:r>
            <a:endParaRPr lang="zh-CN" altLang="en-US" dirty="0"/>
          </a:p>
        </p:txBody>
      </p:sp>
      <p:pic>
        <p:nvPicPr>
          <p:cNvPr id="19" name="图片 18">
            <a:extLst>
              <a:ext uri="{FF2B5EF4-FFF2-40B4-BE49-F238E27FC236}">
                <a16:creationId xmlns:a16="http://schemas.microsoft.com/office/drawing/2014/main" id="{25357DBD-484F-4209-BF26-1E600F548D4B}"/>
              </a:ext>
            </a:extLst>
          </p:cNvPr>
          <p:cNvPicPr>
            <a:picLocks noChangeAspect="1"/>
          </p:cNvPicPr>
          <p:nvPr/>
        </p:nvPicPr>
        <p:blipFill>
          <a:blip r:embed="rId2"/>
          <a:stretch>
            <a:fillRect/>
          </a:stretch>
        </p:blipFill>
        <p:spPr>
          <a:xfrm>
            <a:off x="6594747" y="748404"/>
            <a:ext cx="4343400" cy="1323648"/>
          </a:xfrm>
          <a:prstGeom prst="rect">
            <a:avLst/>
          </a:prstGeom>
        </p:spPr>
      </p:pic>
      <p:sp>
        <p:nvSpPr>
          <p:cNvPr id="21" name="矩形 20">
            <a:extLst>
              <a:ext uri="{FF2B5EF4-FFF2-40B4-BE49-F238E27FC236}">
                <a16:creationId xmlns:a16="http://schemas.microsoft.com/office/drawing/2014/main" id="{F22C9951-E332-42F9-85E4-139E8D34954A}"/>
              </a:ext>
            </a:extLst>
          </p:cNvPr>
          <p:cNvSpPr/>
          <p:nvPr/>
        </p:nvSpPr>
        <p:spPr>
          <a:xfrm>
            <a:off x="6480287" y="495044"/>
            <a:ext cx="1151277"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Bulk</a:t>
            </a:r>
            <a:endParaRPr lang="zh-CN" altLang="en-US" sz="1400" dirty="0">
              <a:latin typeface="Times New Roman" panose="02020603050405020304" pitchFamily="18" charset="0"/>
              <a:cs typeface="Times New Roman" panose="02020603050405020304" pitchFamily="18" charset="0"/>
            </a:endParaRPr>
          </a:p>
        </p:txBody>
      </p:sp>
      <p:pic>
        <p:nvPicPr>
          <p:cNvPr id="22" name="图片 21">
            <a:extLst>
              <a:ext uri="{FF2B5EF4-FFF2-40B4-BE49-F238E27FC236}">
                <a16:creationId xmlns:a16="http://schemas.microsoft.com/office/drawing/2014/main" id="{95CBAA1A-FA51-45DF-AE5A-C4C8B9F13AA7}"/>
              </a:ext>
            </a:extLst>
          </p:cNvPr>
          <p:cNvPicPr>
            <a:picLocks noChangeAspect="1"/>
          </p:cNvPicPr>
          <p:nvPr/>
        </p:nvPicPr>
        <p:blipFill>
          <a:blip r:embed="rId2"/>
          <a:stretch>
            <a:fillRect/>
          </a:stretch>
        </p:blipFill>
        <p:spPr>
          <a:xfrm>
            <a:off x="6580664" y="2711849"/>
            <a:ext cx="4343400" cy="1323648"/>
          </a:xfrm>
          <a:prstGeom prst="rect">
            <a:avLst/>
          </a:prstGeom>
        </p:spPr>
      </p:pic>
      <p:sp>
        <p:nvSpPr>
          <p:cNvPr id="24" name="矩形 23">
            <a:extLst>
              <a:ext uri="{FF2B5EF4-FFF2-40B4-BE49-F238E27FC236}">
                <a16:creationId xmlns:a16="http://schemas.microsoft.com/office/drawing/2014/main" id="{9E7BF837-26A4-480A-9542-A39520EA3594}"/>
              </a:ext>
            </a:extLst>
          </p:cNvPr>
          <p:cNvSpPr/>
          <p:nvPr/>
        </p:nvSpPr>
        <p:spPr>
          <a:xfrm>
            <a:off x="6466204" y="2374615"/>
            <a:ext cx="1332416"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Single-cell</a:t>
            </a:r>
            <a:endParaRPr lang="zh-CN" altLang="en-US" sz="140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0FA843DB-0247-43B7-8777-65B533D40806}"/>
              </a:ext>
            </a:extLst>
          </p:cNvPr>
          <p:cNvSpPr txBox="1"/>
          <p:nvPr/>
        </p:nvSpPr>
        <p:spPr>
          <a:xfrm>
            <a:off x="6429485" y="4300144"/>
            <a:ext cx="4249012" cy="369332"/>
          </a:xfrm>
          <a:prstGeom prst="rect">
            <a:avLst/>
          </a:prstGeom>
          <a:solidFill>
            <a:schemeClr val="bg1"/>
          </a:solidFill>
          <a:ln w="19050">
            <a:solidFill>
              <a:srgbClr val="FF0000"/>
            </a:solidFill>
          </a:ln>
        </p:spPr>
        <p:txBody>
          <a:bodyPr wrap="square" rtlCol="0">
            <a:spAutoFit/>
          </a:bodyPr>
          <a:lstStyle>
            <a:defPPr>
              <a:defRPr lang="zh-CN"/>
            </a:defPPr>
            <a:lvl1pPr marL="285750" indent="-285750">
              <a:buFont typeface="Wingdings" panose="05000000000000000000" pitchFamily="2" charset="2"/>
              <a:buChar char="l"/>
              <a:defRPr>
                <a:latin typeface="Times New Roman" panose="02020603050405020304" pitchFamily="18" charset="0"/>
                <a:cs typeface="Times New Roman" panose="02020603050405020304" pitchFamily="18" charset="0"/>
              </a:defRPr>
            </a:lvl1pPr>
          </a:lstStyle>
          <a:p>
            <a:r>
              <a:rPr lang="en-US" altLang="zh-CN" dirty="0"/>
              <a:t>Associated </a:t>
            </a:r>
            <a:r>
              <a:rPr lang="en-US" altLang="zh-CN" dirty="0" err="1"/>
              <a:t>threapeutic</a:t>
            </a:r>
            <a:r>
              <a:rPr lang="en-US" altLang="zh-CN" dirty="0"/>
              <a:t> drugs</a:t>
            </a:r>
            <a:endParaRPr lang="zh-CN" altLang="en-US" dirty="0"/>
          </a:p>
        </p:txBody>
      </p:sp>
      <p:sp>
        <p:nvSpPr>
          <p:cNvPr id="28" name="矩形 27">
            <a:extLst>
              <a:ext uri="{FF2B5EF4-FFF2-40B4-BE49-F238E27FC236}">
                <a16:creationId xmlns:a16="http://schemas.microsoft.com/office/drawing/2014/main" id="{E36D1D90-4CE1-429B-AA8F-8AE7AD3B26C9}"/>
              </a:ext>
            </a:extLst>
          </p:cNvPr>
          <p:cNvSpPr/>
          <p:nvPr/>
        </p:nvSpPr>
        <p:spPr>
          <a:xfrm>
            <a:off x="6397859" y="5073101"/>
            <a:ext cx="5416932" cy="369332"/>
          </a:xfrm>
          <a:prstGeom prst="rect">
            <a:avLst/>
          </a:prstGeom>
        </p:spPr>
        <p:txBody>
          <a:bodyPr wrap="none">
            <a:spAutoFit/>
          </a:bodyPr>
          <a:lstStyle/>
          <a:p>
            <a:r>
              <a:rPr lang="en-US" altLang="zh-CN" u="sng" dirty="0">
                <a:solidFill>
                  <a:srgbClr val="C00000"/>
                </a:solidFill>
                <a:latin typeface="Arial" panose="020B0604020202020204" pitchFamily="34" charset="0"/>
                <a:cs typeface="Arial" panose="020B0604020202020204" pitchFamily="34" charset="0"/>
              </a:rPr>
              <a:t>SuppTable12_Premalignant_network_DiseaseDrug</a:t>
            </a:r>
          </a:p>
        </p:txBody>
      </p:sp>
      <p:sp>
        <p:nvSpPr>
          <p:cNvPr id="33" name="矩形 32">
            <a:extLst>
              <a:ext uri="{FF2B5EF4-FFF2-40B4-BE49-F238E27FC236}">
                <a16:creationId xmlns:a16="http://schemas.microsoft.com/office/drawing/2014/main" id="{95B09D0A-D160-4751-867B-BBEC633CC5A3}"/>
              </a:ext>
            </a:extLst>
          </p:cNvPr>
          <p:cNvSpPr/>
          <p:nvPr/>
        </p:nvSpPr>
        <p:spPr>
          <a:xfrm>
            <a:off x="6480287" y="5970328"/>
            <a:ext cx="5109156" cy="369332"/>
          </a:xfrm>
          <a:prstGeom prst="rect">
            <a:avLst/>
          </a:prstGeom>
        </p:spPr>
        <p:txBody>
          <a:bodyPr wrap="none">
            <a:spAutoFit/>
          </a:bodyPr>
          <a:lstStyle/>
          <a:p>
            <a:r>
              <a:rPr lang="en-US" altLang="zh-CN" u="sng" dirty="0">
                <a:solidFill>
                  <a:srgbClr val="C00000"/>
                </a:solidFill>
                <a:latin typeface="Arial" panose="020B0604020202020204" pitchFamily="34" charset="0"/>
                <a:cs typeface="Arial" panose="020B0604020202020204" pitchFamily="34" charset="0"/>
              </a:rPr>
              <a:t>SuppTable16_CancerPreventionDrug_Literature</a:t>
            </a:r>
          </a:p>
        </p:txBody>
      </p:sp>
      <p:sp>
        <p:nvSpPr>
          <p:cNvPr id="27" name="矩形 26">
            <a:extLst>
              <a:ext uri="{FF2B5EF4-FFF2-40B4-BE49-F238E27FC236}">
                <a16:creationId xmlns:a16="http://schemas.microsoft.com/office/drawing/2014/main" id="{FF0E98A8-52EC-482D-B23E-6A4CF1DCBE92}"/>
              </a:ext>
            </a:extLst>
          </p:cNvPr>
          <p:cNvSpPr/>
          <p:nvPr/>
        </p:nvSpPr>
        <p:spPr>
          <a:xfrm>
            <a:off x="10678497" y="6400403"/>
            <a:ext cx="14668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P8</a:t>
            </a:r>
            <a:endParaRPr lang="zh-CN" altLang="en-US" sz="3600" b="1" dirty="0">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697F9394-2B68-43E6-A046-3EE48A520FA2}"/>
              </a:ext>
            </a:extLst>
          </p:cNvPr>
          <p:cNvSpPr/>
          <p:nvPr/>
        </p:nvSpPr>
        <p:spPr>
          <a:xfrm>
            <a:off x="-12352" y="0"/>
            <a:ext cx="4050951" cy="51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Times New Roman" panose="02020603050405020304" pitchFamily="18" charset="0"/>
                <a:cs typeface="Times New Roman" panose="02020603050405020304" pitchFamily="18" charset="0"/>
              </a:rPr>
              <a:t>Search </a:t>
            </a:r>
            <a:r>
              <a:rPr lang="en-US" altLang="zh-CN" sz="3600" b="1" dirty="0">
                <a:latin typeface="Times New Roman" panose="02020603050405020304" pitchFamily="18" charset="0"/>
                <a:cs typeface="Times New Roman" panose="02020603050405020304" pitchFamily="18" charset="0"/>
                <a:sym typeface="Wingdings" panose="05000000000000000000" pitchFamily="2" charset="2"/>
              </a:rPr>
              <a:t> Organ</a:t>
            </a:r>
            <a:endParaRPr lang="zh-CN" altLang="en-US" sz="3600" b="1" dirty="0">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174607EA-2B71-448F-8257-2554D46606B3}"/>
              </a:ext>
            </a:extLst>
          </p:cNvPr>
          <p:cNvSpPr/>
          <p:nvPr/>
        </p:nvSpPr>
        <p:spPr>
          <a:xfrm>
            <a:off x="6594747" y="5343882"/>
            <a:ext cx="3041217" cy="338554"/>
          </a:xfrm>
          <a:prstGeom prst="rect">
            <a:avLst/>
          </a:prstGeom>
        </p:spPr>
        <p:txBody>
          <a:bodyPr wrap="none">
            <a:spAutoFit/>
          </a:bodyPr>
          <a:lstStyle/>
          <a:p>
            <a:r>
              <a:rPr lang="zh-CN" altLang="en-US" sz="1600" b="1" u="sng" dirty="0">
                <a:latin typeface="Times New Roman" panose="02020603050405020304" pitchFamily="18" charset="0"/>
                <a:cs typeface="Times New Roman" panose="02020603050405020304" pitchFamily="18" charset="0"/>
              </a:rPr>
              <a:t>输出表 </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页面展示输出前</a:t>
            </a:r>
            <a:r>
              <a:rPr lang="en-US" altLang="zh-CN" sz="1600" b="1" u="sng" dirty="0">
                <a:latin typeface="Times New Roman" panose="02020603050405020304" pitchFamily="18" charset="0"/>
                <a:cs typeface="Times New Roman" panose="02020603050405020304" pitchFamily="18" charset="0"/>
              </a:rPr>
              <a:t>10</a:t>
            </a:r>
            <a:r>
              <a:rPr lang="zh-CN" altLang="en-US" sz="1600" b="1" u="sng" dirty="0">
                <a:latin typeface="Times New Roman" panose="02020603050405020304" pitchFamily="18" charset="0"/>
                <a:cs typeface="Times New Roman" panose="02020603050405020304" pitchFamily="18" charset="0"/>
              </a:rPr>
              <a:t>行</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a:t>
            </a:r>
            <a:endParaRPr lang="en-US" altLang="zh-CN" sz="1600" b="1" u="sng" dirty="0">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2D0D4325-E1A1-48CE-82BA-DA8E72D3609C}"/>
              </a:ext>
            </a:extLst>
          </p:cNvPr>
          <p:cNvSpPr/>
          <p:nvPr/>
        </p:nvSpPr>
        <p:spPr>
          <a:xfrm>
            <a:off x="6580664" y="6263589"/>
            <a:ext cx="3041217" cy="338554"/>
          </a:xfrm>
          <a:prstGeom prst="rect">
            <a:avLst/>
          </a:prstGeom>
        </p:spPr>
        <p:txBody>
          <a:bodyPr wrap="none">
            <a:spAutoFit/>
          </a:bodyPr>
          <a:lstStyle/>
          <a:p>
            <a:r>
              <a:rPr lang="zh-CN" altLang="en-US" sz="1600" b="1" u="sng" dirty="0">
                <a:latin typeface="Times New Roman" panose="02020603050405020304" pitchFamily="18" charset="0"/>
                <a:cs typeface="Times New Roman" panose="02020603050405020304" pitchFamily="18" charset="0"/>
              </a:rPr>
              <a:t>输出表 </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页面展示输出前</a:t>
            </a:r>
            <a:r>
              <a:rPr lang="en-US" altLang="zh-CN" sz="1600" b="1" u="sng" dirty="0">
                <a:latin typeface="Times New Roman" panose="02020603050405020304" pitchFamily="18" charset="0"/>
                <a:cs typeface="Times New Roman" panose="02020603050405020304" pitchFamily="18" charset="0"/>
              </a:rPr>
              <a:t>10</a:t>
            </a:r>
            <a:r>
              <a:rPr lang="zh-CN" altLang="en-US" sz="1600" b="1" u="sng" dirty="0">
                <a:latin typeface="Times New Roman" panose="02020603050405020304" pitchFamily="18" charset="0"/>
                <a:cs typeface="Times New Roman" panose="02020603050405020304" pitchFamily="18" charset="0"/>
              </a:rPr>
              <a:t>行</a:t>
            </a:r>
            <a:r>
              <a:rPr lang="en-US" altLang="zh-CN" sz="1600" b="1" u="sng"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a:t>
            </a:r>
            <a:endParaRPr lang="en-US" altLang="zh-CN" sz="1600" b="1" u="sng"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4887F4AE-8BE6-4DC6-83BA-6E4B344EA0AE}"/>
              </a:ext>
            </a:extLst>
          </p:cNvPr>
          <p:cNvSpPr/>
          <p:nvPr/>
        </p:nvSpPr>
        <p:spPr>
          <a:xfrm>
            <a:off x="4162136" y="6541831"/>
            <a:ext cx="2723823" cy="369332"/>
          </a:xfrm>
          <a:prstGeom prst="rect">
            <a:avLst/>
          </a:prstGeom>
        </p:spPr>
        <p:txBody>
          <a:bodyPr wrap="none">
            <a:spAutoFit/>
          </a:bodyPr>
          <a:lstStyle/>
          <a:p>
            <a:r>
              <a:rPr lang="zh-CN" altLang="en-US" dirty="0">
                <a:highlight>
                  <a:srgbClr val="FFFF00"/>
                </a:highlight>
              </a:rPr>
              <a:t>注：数据表格可提供下载</a:t>
            </a:r>
          </a:p>
        </p:txBody>
      </p:sp>
      <p:sp>
        <p:nvSpPr>
          <p:cNvPr id="2" name="矩形 1">
            <a:extLst>
              <a:ext uri="{FF2B5EF4-FFF2-40B4-BE49-F238E27FC236}">
                <a16:creationId xmlns:a16="http://schemas.microsoft.com/office/drawing/2014/main" id="{564DC0DF-862F-4163-8893-F30DAED6A217}"/>
              </a:ext>
            </a:extLst>
          </p:cNvPr>
          <p:cNvSpPr/>
          <p:nvPr/>
        </p:nvSpPr>
        <p:spPr>
          <a:xfrm>
            <a:off x="450064" y="921773"/>
            <a:ext cx="1210588" cy="369332"/>
          </a:xfrm>
          <a:prstGeom prst="rect">
            <a:avLst/>
          </a:prstGeom>
        </p:spPr>
        <p:txBody>
          <a:bodyPr wrap="none">
            <a:spAutoFit/>
          </a:bodyPr>
          <a:lstStyle/>
          <a:p>
            <a:r>
              <a:rPr lang="en-US" altLang="zh-CN" b="1" u="sng" dirty="0">
                <a:solidFill>
                  <a:srgbClr val="C00000"/>
                </a:solidFill>
                <a:latin typeface="Arial" panose="020B0604020202020204" pitchFamily="34" charset="0"/>
                <a:cs typeface="Arial" panose="020B0604020202020204" pitchFamily="34" charset="0"/>
              </a:rPr>
              <a:t>1.1) Bulk </a:t>
            </a:r>
            <a:endParaRPr lang="zh-CN" altLang="en-US" dirty="0"/>
          </a:p>
        </p:txBody>
      </p:sp>
      <p:pic>
        <p:nvPicPr>
          <p:cNvPr id="31" name="图片 30">
            <a:extLst>
              <a:ext uri="{FF2B5EF4-FFF2-40B4-BE49-F238E27FC236}">
                <a16:creationId xmlns:a16="http://schemas.microsoft.com/office/drawing/2014/main" id="{2ACECF24-38AF-42E6-A263-E1942A977117}"/>
              </a:ext>
            </a:extLst>
          </p:cNvPr>
          <p:cNvPicPr>
            <a:picLocks noChangeAspect="1"/>
          </p:cNvPicPr>
          <p:nvPr/>
        </p:nvPicPr>
        <p:blipFill>
          <a:blip r:embed="rId2"/>
          <a:stretch>
            <a:fillRect/>
          </a:stretch>
        </p:blipFill>
        <p:spPr>
          <a:xfrm>
            <a:off x="565198" y="1927534"/>
            <a:ext cx="2797961" cy="852677"/>
          </a:xfrm>
          <a:prstGeom prst="rect">
            <a:avLst/>
          </a:prstGeom>
        </p:spPr>
      </p:pic>
      <p:sp>
        <p:nvSpPr>
          <p:cNvPr id="32" name="矩形 31">
            <a:extLst>
              <a:ext uri="{FF2B5EF4-FFF2-40B4-BE49-F238E27FC236}">
                <a16:creationId xmlns:a16="http://schemas.microsoft.com/office/drawing/2014/main" id="{20C48653-CA2C-4889-9472-14AEA051D325}"/>
              </a:ext>
            </a:extLst>
          </p:cNvPr>
          <p:cNvSpPr/>
          <p:nvPr/>
        </p:nvSpPr>
        <p:spPr>
          <a:xfrm>
            <a:off x="397624" y="1783864"/>
            <a:ext cx="1864613" cy="369332"/>
          </a:xfrm>
          <a:prstGeom prst="rect">
            <a:avLst/>
          </a:prstGeom>
        </p:spPr>
        <p:txBody>
          <a:bodyPr wrap="none">
            <a:spAutoFit/>
          </a:bodyPr>
          <a:lstStyle/>
          <a:p>
            <a:r>
              <a:rPr lang="en-US" altLang="zh-CN" b="1" u="sng" dirty="0">
                <a:solidFill>
                  <a:srgbClr val="C00000"/>
                </a:solidFill>
                <a:latin typeface="Arial" panose="020B0604020202020204" pitchFamily="34" charset="0"/>
                <a:cs typeface="Arial" panose="020B0604020202020204" pitchFamily="34" charset="0"/>
              </a:rPr>
              <a:t>1.2) Single-cell </a:t>
            </a:r>
            <a:endParaRPr lang="zh-CN" altLang="en-US" dirty="0"/>
          </a:p>
        </p:txBody>
      </p:sp>
      <p:sp>
        <p:nvSpPr>
          <p:cNvPr id="36" name="矩形 35">
            <a:extLst>
              <a:ext uri="{FF2B5EF4-FFF2-40B4-BE49-F238E27FC236}">
                <a16:creationId xmlns:a16="http://schemas.microsoft.com/office/drawing/2014/main" id="{A199EAFD-01BD-499A-B89B-5E98CFF3DE79}"/>
              </a:ext>
            </a:extLst>
          </p:cNvPr>
          <p:cNvSpPr/>
          <p:nvPr/>
        </p:nvSpPr>
        <p:spPr>
          <a:xfrm>
            <a:off x="2387350" y="1204919"/>
            <a:ext cx="425116" cy="369332"/>
          </a:xfrm>
          <a:prstGeom prst="rect">
            <a:avLst/>
          </a:prstGeom>
        </p:spPr>
        <p:txBody>
          <a:bodyPr wrap="none">
            <a:spAutoFit/>
          </a:bodyPr>
          <a:lstStyle/>
          <a:p>
            <a:r>
              <a:rPr lang="en-US" altLang="zh-CN" dirty="0">
                <a:highlight>
                  <a:srgbClr val="FFFF00"/>
                </a:highlight>
              </a:rPr>
              <a:t>S2</a:t>
            </a:r>
            <a:endParaRPr lang="zh-CN" altLang="en-US" dirty="0"/>
          </a:p>
        </p:txBody>
      </p:sp>
      <p:sp>
        <p:nvSpPr>
          <p:cNvPr id="37" name="矩形 36">
            <a:extLst>
              <a:ext uri="{FF2B5EF4-FFF2-40B4-BE49-F238E27FC236}">
                <a16:creationId xmlns:a16="http://schemas.microsoft.com/office/drawing/2014/main" id="{E21F4E73-F41F-4A12-9308-941B01142C24}"/>
              </a:ext>
            </a:extLst>
          </p:cNvPr>
          <p:cNvSpPr/>
          <p:nvPr/>
        </p:nvSpPr>
        <p:spPr>
          <a:xfrm>
            <a:off x="2387350" y="2329025"/>
            <a:ext cx="425116" cy="369332"/>
          </a:xfrm>
          <a:prstGeom prst="rect">
            <a:avLst/>
          </a:prstGeom>
        </p:spPr>
        <p:txBody>
          <a:bodyPr wrap="none">
            <a:spAutoFit/>
          </a:bodyPr>
          <a:lstStyle/>
          <a:p>
            <a:r>
              <a:rPr lang="en-US" altLang="zh-CN" dirty="0">
                <a:highlight>
                  <a:srgbClr val="FFFF00"/>
                </a:highlight>
              </a:rPr>
              <a:t>S3</a:t>
            </a:r>
            <a:endParaRPr lang="zh-CN" altLang="en-US" dirty="0"/>
          </a:p>
        </p:txBody>
      </p:sp>
      <p:sp>
        <p:nvSpPr>
          <p:cNvPr id="38" name="矩形 37">
            <a:extLst>
              <a:ext uri="{FF2B5EF4-FFF2-40B4-BE49-F238E27FC236}">
                <a16:creationId xmlns:a16="http://schemas.microsoft.com/office/drawing/2014/main" id="{061BCD79-D292-4C6C-8AFD-7834F37078B4}"/>
              </a:ext>
            </a:extLst>
          </p:cNvPr>
          <p:cNvSpPr/>
          <p:nvPr/>
        </p:nvSpPr>
        <p:spPr>
          <a:xfrm>
            <a:off x="3602066" y="1830181"/>
            <a:ext cx="1864614"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Times New Roman" panose="02020603050405020304" pitchFamily="18" charset="0"/>
                <a:cs typeface="Times New Roman" panose="02020603050405020304" pitchFamily="18" charset="0"/>
              </a:rPr>
              <a:t>格式同</a:t>
            </a:r>
            <a:r>
              <a:rPr lang="en-US" altLang="zh-CN" sz="2800" b="1" dirty="0">
                <a:latin typeface="Times New Roman" panose="02020603050405020304" pitchFamily="18" charset="0"/>
                <a:cs typeface="Times New Roman" panose="02020603050405020304" pitchFamily="18" charset="0"/>
              </a:rPr>
              <a:t>P2</a:t>
            </a:r>
            <a:endParaRPr lang="zh-CN" altLang="en-US" sz="2800" b="1" dirty="0">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F51329F4-2C98-434B-9CCE-A98231F8029C}"/>
              </a:ext>
            </a:extLst>
          </p:cNvPr>
          <p:cNvSpPr/>
          <p:nvPr/>
        </p:nvSpPr>
        <p:spPr>
          <a:xfrm>
            <a:off x="2049679" y="4167358"/>
            <a:ext cx="425116" cy="369332"/>
          </a:xfrm>
          <a:prstGeom prst="rect">
            <a:avLst/>
          </a:prstGeom>
        </p:spPr>
        <p:txBody>
          <a:bodyPr wrap="square">
            <a:spAutoFit/>
          </a:bodyPr>
          <a:lstStyle/>
          <a:p>
            <a:r>
              <a:rPr lang="en-US" altLang="zh-CN" dirty="0">
                <a:highlight>
                  <a:srgbClr val="FFFF00"/>
                </a:highlight>
              </a:rPr>
              <a:t>S9</a:t>
            </a:r>
            <a:endParaRPr lang="zh-CN" altLang="en-US" dirty="0"/>
          </a:p>
        </p:txBody>
      </p:sp>
      <p:sp>
        <p:nvSpPr>
          <p:cNvPr id="40" name="矩形 39">
            <a:extLst>
              <a:ext uri="{FF2B5EF4-FFF2-40B4-BE49-F238E27FC236}">
                <a16:creationId xmlns:a16="http://schemas.microsoft.com/office/drawing/2014/main" id="{0CBA4A19-CA78-4B9B-A803-3D60E1E09F36}"/>
              </a:ext>
            </a:extLst>
          </p:cNvPr>
          <p:cNvSpPr/>
          <p:nvPr/>
        </p:nvSpPr>
        <p:spPr>
          <a:xfrm>
            <a:off x="1964178" y="5513159"/>
            <a:ext cx="546945" cy="369332"/>
          </a:xfrm>
          <a:prstGeom prst="rect">
            <a:avLst/>
          </a:prstGeom>
        </p:spPr>
        <p:txBody>
          <a:bodyPr wrap="none">
            <a:spAutoFit/>
          </a:bodyPr>
          <a:lstStyle/>
          <a:p>
            <a:r>
              <a:rPr lang="en-US" altLang="zh-CN" dirty="0">
                <a:highlight>
                  <a:srgbClr val="FFFF00"/>
                </a:highlight>
              </a:rPr>
              <a:t>S14</a:t>
            </a:r>
            <a:endParaRPr lang="zh-CN" altLang="en-US" dirty="0"/>
          </a:p>
        </p:txBody>
      </p:sp>
      <p:sp>
        <p:nvSpPr>
          <p:cNvPr id="41" name="矩形 40">
            <a:extLst>
              <a:ext uri="{FF2B5EF4-FFF2-40B4-BE49-F238E27FC236}">
                <a16:creationId xmlns:a16="http://schemas.microsoft.com/office/drawing/2014/main" id="{0CD4AA21-5FEF-4E5D-836A-FCA70DED6724}"/>
              </a:ext>
            </a:extLst>
          </p:cNvPr>
          <p:cNvSpPr/>
          <p:nvPr/>
        </p:nvSpPr>
        <p:spPr>
          <a:xfrm>
            <a:off x="8327248" y="1225562"/>
            <a:ext cx="425116" cy="369332"/>
          </a:xfrm>
          <a:prstGeom prst="rect">
            <a:avLst/>
          </a:prstGeom>
        </p:spPr>
        <p:txBody>
          <a:bodyPr wrap="none">
            <a:spAutoFit/>
          </a:bodyPr>
          <a:lstStyle/>
          <a:p>
            <a:r>
              <a:rPr lang="en-US" altLang="zh-CN" dirty="0">
                <a:highlight>
                  <a:srgbClr val="FFFF00"/>
                </a:highlight>
              </a:rPr>
              <a:t>S8</a:t>
            </a:r>
            <a:endParaRPr lang="zh-CN" altLang="en-US" dirty="0"/>
          </a:p>
        </p:txBody>
      </p:sp>
      <p:sp>
        <p:nvSpPr>
          <p:cNvPr id="42" name="矩形 41">
            <a:extLst>
              <a:ext uri="{FF2B5EF4-FFF2-40B4-BE49-F238E27FC236}">
                <a16:creationId xmlns:a16="http://schemas.microsoft.com/office/drawing/2014/main" id="{BA979D05-E416-4D3A-BDDC-9BE76A9D3518}"/>
              </a:ext>
            </a:extLst>
          </p:cNvPr>
          <p:cNvSpPr/>
          <p:nvPr/>
        </p:nvSpPr>
        <p:spPr>
          <a:xfrm>
            <a:off x="8478891" y="3226125"/>
            <a:ext cx="546945" cy="369332"/>
          </a:xfrm>
          <a:prstGeom prst="rect">
            <a:avLst/>
          </a:prstGeom>
        </p:spPr>
        <p:txBody>
          <a:bodyPr wrap="none">
            <a:spAutoFit/>
          </a:bodyPr>
          <a:lstStyle/>
          <a:p>
            <a:r>
              <a:rPr lang="en-US" altLang="zh-CN" dirty="0">
                <a:highlight>
                  <a:srgbClr val="FFFF00"/>
                </a:highlight>
              </a:rPr>
              <a:t>S16</a:t>
            </a:r>
            <a:endParaRPr lang="zh-CN" altLang="en-US" dirty="0"/>
          </a:p>
        </p:txBody>
      </p:sp>
      <p:sp>
        <p:nvSpPr>
          <p:cNvPr id="44" name="矩形 43">
            <a:extLst>
              <a:ext uri="{FF2B5EF4-FFF2-40B4-BE49-F238E27FC236}">
                <a16:creationId xmlns:a16="http://schemas.microsoft.com/office/drawing/2014/main" id="{E2553E96-FA23-46EB-9970-ABECE12514AE}"/>
              </a:ext>
            </a:extLst>
          </p:cNvPr>
          <p:cNvSpPr/>
          <p:nvPr/>
        </p:nvSpPr>
        <p:spPr>
          <a:xfrm>
            <a:off x="9296400" y="5237751"/>
            <a:ext cx="546945" cy="369332"/>
          </a:xfrm>
          <a:prstGeom prst="rect">
            <a:avLst/>
          </a:prstGeom>
        </p:spPr>
        <p:txBody>
          <a:bodyPr wrap="none">
            <a:spAutoFit/>
          </a:bodyPr>
          <a:lstStyle/>
          <a:p>
            <a:r>
              <a:rPr lang="en-US" altLang="zh-CN" dirty="0">
                <a:highlight>
                  <a:srgbClr val="FFFF00"/>
                </a:highlight>
              </a:rPr>
              <a:t>S21</a:t>
            </a:r>
            <a:endParaRPr lang="zh-CN" altLang="en-US" dirty="0"/>
          </a:p>
        </p:txBody>
      </p:sp>
      <p:sp>
        <p:nvSpPr>
          <p:cNvPr id="45" name="矩形 44">
            <a:extLst>
              <a:ext uri="{FF2B5EF4-FFF2-40B4-BE49-F238E27FC236}">
                <a16:creationId xmlns:a16="http://schemas.microsoft.com/office/drawing/2014/main" id="{1EE410A0-7FEA-463A-B53D-6563E087ED54}"/>
              </a:ext>
            </a:extLst>
          </p:cNvPr>
          <p:cNvSpPr/>
          <p:nvPr/>
        </p:nvSpPr>
        <p:spPr>
          <a:xfrm>
            <a:off x="9448785" y="6301505"/>
            <a:ext cx="546945" cy="369332"/>
          </a:xfrm>
          <a:prstGeom prst="rect">
            <a:avLst/>
          </a:prstGeom>
        </p:spPr>
        <p:txBody>
          <a:bodyPr wrap="none">
            <a:spAutoFit/>
          </a:bodyPr>
          <a:lstStyle/>
          <a:p>
            <a:r>
              <a:rPr lang="en-US" altLang="zh-CN" dirty="0">
                <a:highlight>
                  <a:srgbClr val="FFFF00"/>
                </a:highlight>
              </a:rPr>
              <a:t>S22</a:t>
            </a:r>
            <a:endParaRPr lang="zh-CN" altLang="en-US" dirty="0"/>
          </a:p>
        </p:txBody>
      </p:sp>
      <p:sp>
        <p:nvSpPr>
          <p:cNvPr id="43" name="矩形 42">
            <a:extLst>
              <a:ext uri="{FF2B5EF4-FFF2-40B4-BE49-F238E27FC236}">
                <a16:creationId xmlns:a16="http://schemas.microsoft.com/office/drawing/2014/main" id="{6CB8381E-0C94-4232-B475-8575C93703DC}"/>
              </a:ext>
            </a:extLst>
          </p:cNvPr>
          <p:cNvSpPr/>
          <p:nvPr/>
        </p:nvSpPr>
        <p:spPr>
          <a:xfrm>
            <a:off x="297247" y="573535"/>
            <a:ext cx="3566369" cy="369332"/>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Search results for the input organ:</a:t>
            </a:r>
            <a:endParaRPr lang="zh-CN" altLang="en-US" dirty="0">
              <a:latin typeface="Times New Roman" panose="02020603050405020304" pitchFamily="18" charset="0"/>
              <a:cs typeface="Times New Roman" panose="02020603050405020304" pitchFamily="18" charset="0"/>
            </a:endParaRPr>
          </a:p>
        </p:txBody>
      </p:sp>
      <p:sp>
        <p:nvSpPr>
          <p:cNvPr id="46" name="矩形 45">
            <a:extLst>
              <a:ext uri="{FF2B5EF4-FFF2-40B4-BE49-F238E27FC236}">
                <a16:creationId xmlns:a16="http://schemas.microsoft.com/office/drawing/2014/main" id="{6CB8381E-0C94-4232-B475-8575C93703DC}"/>
              </a:ext>
            </a:extLst>
          </p:cNvPr>
          <p:cNvSpPr/>
          <p:nvPr/>
        </p:nvSpPr>
        <p:spPr>
          <a:xfrm>
            <a:off x="378686" y="1512328"/>
            <a:ext cx="1281966"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Bulk</a:t>
            </a:r>
            <a:endParaRPr lang="zh-CN" altLang="en-US" sz="1400" dirty="0">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BD16947E-60DF-46BF-8149-03AF18C3CC30}"/>
              </a:ext>
            </a:extLst>
          </p:cNvPr>
          <p:cNvSpPr/>
          <p:nvPr/>
        </p:nvSpPr>
        <p:spPr>
          <a:xfrm>
            <a:off x="3863616" y="576519"/>
            <a:ext cx="1818126" cy="369332"/>
          </a:xfrm>
          <a:prstGeom prst="rect">
            <a:avLst/>
          </a:prstGeom>
          <a:solidFill>
            <a:srgbClr val="FFFF00"/>
          </a:solidFill>
        </p:spPr>
        <p:txBody>
          <a:bodyPr wrap="none">
            <a:spAutoFit/>
          </a:bodyPr>
          <a:lstStyle/>
          <a:p>
            <a:r>
              <a:rPr lang="en-US" altLang="zh-CN" dirty="0"/>
              <a:t>P6</a:t>
            </a:r>
            <a:r>
              <a:rPr lang="zh-CN" altLang="en-US" dirty="0"/>
              <a:t>页输入的结果</a:t>
            </a:r>
          </a:p>
        </p:txBody>
      </p:sp>
      <p:sp>
        <p:nvSpPr>
          <p:cNvPr id="48" name="矩形 47">
            <a:extLst>
              <a:ext uri="{FF2B5EF4-FFF2-40B4-BE49-F238E27FC236}">
                <a16:creationId xmlns:a16="http://schemas.microsoft.com/office/drawing/2014/main" id="{6CB8381E-0C94-4232-B475-8575C93703DC}"/>
              </a:ext>
            </a:extLst>
          </p:cNvPr>
          <p:cNvSpPr/>
          <p:nvPr/>
        </p:nvSpPr>
        <p:spPr>
          <a:xfrm>
            <a:off x="397624" y="1006587"/>
            <a:ext cx="5178189" cy="369332"/>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Curated related transcriptomic datasets</a:t>
            </a:r>
            <a:endParaRPr lang="zh-CN" altLang="en-US" dirty="0">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6CB8381E-0C94-4232-B475-8575C93703DC}"/>
              </a:ext>
            </a:extLst>
          </p:cNvPr>
          <p:cNvSpPr/>
          <p:nvPr/>
        </p:nvSpPr>
        <p:spPr>
          <a:xfrm>
            <a:off x="397624" y="2142891"/>
            <a:ext cx="1302571"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Single-cell</a:t>
            </a:r>
            <a:endParaRPr lang="zh-CN" altLang="en-US" sz="1400" dirty="0">
              <a:latin typeface="Times New Roman" panose="02020603050405020304" pitchFamily="18" charset="0"/>
              <a:cs typeface="Times New Roman" panose="02020603050405020304" pitchFamily="18" charset="0"/>
            </a:endParaRPr>
          </a:p>
        </p:txBody>
      </p:sp>
      <p:sp>
        <p:nvSpPr>
          <p:cNvPr id="50" name="矩形 49"/>
          <p:cNvSpPr/>
          <p:nvPr/>
        </p:nvSpPr>
        <p:spPr>
          <a:xfrm>
            <a:off x="2091353" y="1505571"/>
            <a:ext cx="1435008"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Download</a:t>
            </a:r>
            <a:endParaRPr lang="zh-CN" altLang="en-US" sz="1400" dirty="0">
              <a:latin typeface="Times New Roman" panose="02020603050405020304" pitchFamily="18" charset="0"/>
              <a:cs typeface="Times New Roman" panose="02020603050405020304" pitchFamily="18" charset="0"/>
            </a:endParaRPr>
          </a:p>
        </p:txBody>
      </p:sp>
      <p:sp>
        <p:nvSpPr>
          <p:cNvPr id="51" name="矩形 50"/>
          <p:cNvSpPr/>
          <p:nvPr/>
        </p:nvSpPr>
        <p:spPr>
          <a:xfrm>
            <a:off x="2080431" y="2181943"/>
            <a:ext cx="1435008"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Download</a:t>
            </a:r>
            <a:endParaRPr lang="zh-CN" altLang="en-US" sz="1400" dirty="0">
              <a:latin typeface="Times New Roman" panose="02020603050405020304" pitchFamily="18" charset="0"/>
              <a:cs typeface="Times New Roman" panose="02020603050405020304" pitchFamily="18" charset="0"/>
            </a:endParaRPr>
          </a:p>
        </p:txBody>
      </p:sp>
      <p:sp>
        <p:nvSpPr>
          <p:cNvPr id="3" name="矩形 2"/>
          <p:cNvSpPr/>
          <p:nvPr/>
        </p:nvSpPr>
        <p:spPr>
          <a:xfrm>
            <a:off x="6466204" y="4757264"/>
            <a:ext cx="1731564"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Database-derived</a:t>
            </a:r>
          </a:p>
        </p:txBody>
      </p:sp>
      <p:sp>
        <p:nvSpPr>
          <p:cNvPr id="52" name="矩形 51"/>
          <p:cNvSpPr/>
          <p:nvPr/>
        </p:nvSpPr>
        <p:spPr>
          <a:xfrm>
            <a:off x="6466204" y="5682436"/>
            <a:ext cx="1807902"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Literature-derived</a:t>
            </a:r>
          </a:p>
        </p:txBody>
      </p:sp>
      <p:sp>
        <p:nvSpPr>
          <p:cNvPr id="53" name="矩形 52"/>
          <p:cNvSpPr/>
          <p:nvPr/>
        </p:nvSpPr>
        <p:spPr>
          <a:xfrm>
            <a:off x="3479039" y="3412342"/>
            <a:ext cx="1435008"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Download</a:t>
            </a:r>
            <a:endParaRPr lang="zh-CN" altLang="en-US" sz="1400" dirty="0">
              <a:latin typeface="Times New Roman" panose="02020603050405020304" pitchFamily="18" charset="0"/>
              <a:cs typeface="Times New Roman" panose="02020603050405020304" pitchFamily="18" charset="0"/>
            </a:endParaRPr>
          </a:p>
        </p:txBody>
      </p:sp>
      <p:sp>
        <p:nvSpPr>
          <p:cNvPr id="54" name="矩形 53"/>
          <p:cNvSpPr/>
          <p:nvPr/>
        </p:nvSpPr>
        <p:spPr>
          <a:xfrm>
            <a:off x="3380318" y="5050724"/>
            <a:ext cx="1435008"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Download</a:t>
            </a:r>
            <a:endParaRPr lang="zh-CN" altLang="en-US" sz="1400" dirty="0">
              <a:latin typeface="Times New Roman" panose="02020603050405020304" pitchFamily="18" charset="0"/>
              <a:cs typeface="Times New Roman" panose="02020603050405020304" pitchFamily="18" charset="0"/>
            </a:endParaRPr>
          </a:p>
        </p:txBody>
      </p:sp>
      <p:sp>
        <p:nvSpPr>
          <p:cNvPr id="55" name="矩形 54"/>
          <p:cNvSpPr/>
          <p:nvPr/>
        </p:nvSpPr>
        <p:spPr>
          <a:xfrm>
            <a:off x="9530731" y="531795"/>
            <a:ext cx="1435008"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Download</a:t>
            </a:r>
            <a:endParaRPr lang="zh-CN" altLang="en-US" sz="1400" dirty="0">
              <a:latin typeface="Times New Roman" panose="02020603050405020304" pitchFamily="18" charset="0"/>
              <a:cs typeface="Times New Roman" panose="02020603050405020304" pitchFamily="18" charset="0"/>
            </a:endParaRPr>
          </a:p>
        </p:txBody>
      </p:sp>
      <p:sp>
        <p:nvSpPr>
          <p:cNvPr id="56" name="矩形 55"/>
          <p:cNvSpPr/>
          <p:nvPr/>
        </p:nvSpPr>
        <p:spPr>
          <a:xfrm>
            <a:off x="9466657" y="2374615"/>
            <a:ext cx="1435008"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Download</a:t>
            </a:r>
            <a:endParaRPr lang="zh-CN" altLang="en-US" sz="1400" dirty="0">
              <a:latin typeface="Times New Roman" panose="02020603050405020304" pitchFamily="18" charset="0"/>
              <a:cs typeface="Times New Roman" panose="02020603050405020304" pitchFamily="18" charset="0"/>
            </a:endParaRPr>
          </a:p>
        </p:txBody>
      </p:sp>
      <p:sp>
        <p:nvSpPr>
          <p:cNvPr id="57" name="矩形 56"/>
          <p:cNvSpPr/>
          <p:nvPr/>
        </p:nvSpPr>
        <p:spPr>
          <a:xfrm>
            <a:off x="9780301" y="4763882"/>
            <a:ext cx="1435008"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Download</a:t>
            </a:r>
            <a:endParaRPr lang="zh-CN" altLang="en-US" sz="1400" dirty="0">
              <a:latin typeface="Times New Roman" panose="02020603050405020304" pitchFamily="18" charset="0"/>
              <a:cs typeface="Times New Roman" panose="02020603050405020304" pitchFamily="18" charset="0"/>
            </a:endParaRPr>
          </a:p>
        </p:txBody>
      </p:sp>
      <p:sp>
        <p:nvSpPr>
          <p:cNvPr id="58" name="矩形 57"/>
          <p:cNvSpPr/>
          <p:nvPr/>
        </p:nvSpPr>
        <p:spPr>
          <a:xfrm>
            <a:off x="9976914" y="5721852"/>
            <a:ext cx="1435008" cy="307777"/>
          </a:xfrm>
          <a:prstGeom prst="rect">
            <a:avLst/>
          </a:prstGeom>
          <a:solidFill>
            <a:schemeClr val="bg1"/>
          </a:solidFill>
          <a:ln w="19050">
            <a:solidFill>
              <a:srgbClr val="FF0000"/>
            </a:solidFill>
          </a:ln>
        </p:spPr>
        <p:txBody>
          <a:bodyPr wrap="square" rtlCol="0">
            <a:spAutoFit/>
          </a:bodyPr>
          <a:lstStyle/>
          <a:p>
            <a:pPr marL="285750" indent="-285750">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Download</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5683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24168</TotalTime>
  <Words>1495</Words>
  <Application>Microsoft Office PowerPoint</Application>
  <PresentationFormat>宽屏</PresentationFormat>
  <Paragraphs>326</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Times New Roman (正文 CS 字体)</vt:lpstr>
      <vt:lpstr>等线</vt:lpstr>
      <vt:lpstr>等线 Light</vt:lpstr>
      <vt:lpstr>黑体</vt:lpstr>
      <vt:lpstr>宋体</vt:lpstr>
      <vt:lpstr>Arial</vt:lpstr>
      <vt:lpstr>Helvetica</vt:lpstr>
      <vt:lpstr>Times New Roman</vt:lpstr>
      <vt:lpstr>Wingdings</vt:lpstr>
      <vt:lpstr>Office 主题​​</vt:lpstr>
      <vt:lpstr>数据库文本文字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Ziyi</dc:creator>
  <cp:lastModifiedBy>Zhou Ziyi</cp:lastModifiedBy>
  <cp:revision>258</cp:revision>
  <dcterms:created xsi:type="dcterms:W3CDTF">2022-02-15T13:01:41Z</dcterms:created>
  <dcterms:modified xsi:type="dcterms:W3CDTF">2022-07-02T04:23:13Z</dcterms:modified>
</cp:coreProperties>
</file>