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2"/>
  </p:notesMasterIdLst>
  <p:sldIdLst>
    <p:sldId id="330" r:id="rId2"/>
    <p:sldId id="386" r:id="rId3"/>
    <p:sldId id="373" r:id="rId4"/>
    <p:sldId id="407" r:id="rId5"/>
    <p:sldId id="408" r:id="rId6"/>
    <p:sldId id="322" r:id="rId7"/>
    <p:sldId id="409" r:id="rId8"/>
    <p:sldId id="475" r:id="rId9"/>
    <p:sldId id="410" r:id="rId10"/>
    <p:sldId id="477" r:id="rId11"/>
    <p:sldId id="478" r:id="rId12"/>
    <p:sldId id="479" r:id="rId13"/>
    <p:sldId id="480" r:id="rId14"/>
    <p:sldId id="380" r:id="rId15"/>
    <p:sldId id="481" r:id="rId16"/>
    <p:sldId id="482" r:id="rId17"/>
    <p:sldId id="494" r:id="rId18"/>
    <p:sldId id="495" r:id="rId19"/>
    <p:sldId id="483" r:id="rId20"/>
    <p:sldId id="324" r:id="rId21"/>
    <p:sldId id="484" r:id="rId22"/>
    <p:sldId id="429" r:id="rId23"/>
    <p:sldId id="354" r:id="rId24"/>
    <p:sldId id="437" r:id="rId25"/>
    <p:sldId id="461" r:id="rId26"/>
    <p:sldId id="442" r:id="rId27"/>
    <p:sldId id="258" r:id="rId28"/>
    <p:sldId id="446" r:id="rId29"/>
    <p:sldId id="462" r:id="rId30"/>
    <p:sldId id="450" r:id="rId31"/>
    <p:sldId id="485" r:id="rId32"/>
    <p:sldId id="469" r:id="rId33"/>
    <p:sldId id="473" r:id="rId34"/>
    <p:sldId id="486" r:id="rId35"/>
    <p:sldId id="487" r:id="rId36"/>
    <p:sldId id="488" r:id="rId37"/>
    <p:sldId id="490" r:id="rId38"/>
    <p:sldId id="491" r:id="rId39"/>
    <p:sldId id="489" r:id="rId40"/>
    <p:sldId id="493" r:id="rId41"/>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65" autoAdjust="0"/>
  </p:normalViewPr>
  <p:slideViewPr>
    <p:cSldViewPr>
      <p:cViewPr varScale="1">
        <p:scale>
          <a:sx n="82" d="100"/>
          <a:sy n="82" d="100"/>
        </p:scale>
        <p:origin x="1618" y="67"/>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84"/>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7107"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3188611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1742811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813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939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041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915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017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120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2227"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2227"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pPr>
                <a:defRPr/>
              </a:pPr>
              <a:endParaRPr lang="en-US"/>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pPr>
                  <a:defRPr/>
                </a:pPr>
                <a:endParaRPr lang="en-US"/>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pPr>
                    <a:defRPr/>
                  </a:pPr>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33"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pPr>
                    <a:defRPr/>
                  </a:pPr>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pPr>
                  <a:defRPr/>
                </a:pPr>
                <a:endParaRPr lang="en-US"/>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pPr>
                    <a:defRPr/>
                  </a:pPr>
                  <a:endParaRPr lang="en-US"/>
                </a:p>
              </p:txBody>
            </p:sp>
            <p:sp>
              <p:nvSpPr>
                <p:cNvPr id="12"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pPr>
                    <a:defRPr/>
                  </a:pPr>
                  <a:endParaRPr lang="en-US"/>
                </a:p>
              </p:txBody>
            </p:sp>
            <p:sp>
              <p:nvSpPr>
                <p:cNvPr id="13"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pPr>
                    <a:defRPr/>
                  </a:pPr>
                  <a:endParaRPr lang="en-US"/>
                </a:p>
              </p:txBody>
            </p:sp>
            <p:sp>
              <p:nvSpPr>
                <p:cNvPr id="14"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pPr>
                    <a:defRPr/>
                  </a:pPr>
                  <a:endParaRPr lang="en-US"/>
                </a:p>
              </p:txBody>
            </p:sp>
            <p:sp>
              <p:nvSpPr>
                <p:cNvPr id="15"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pPr>
                    <a:defRPr/>
                  </a:pPr>
                  <a:endParaRPr lang="en-US"/>
                </a:p>
              </p:txBody>
            </p:sp>
            <p:sp>
              <p:nvSpPr>
                <p:cNvPr id="16"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pPr>
                    <a:defRPr/>
                  </a:pPr>
                  <a:endParaRPr lang="en-US"/>
                </a:p>
              </p:txBody>
            </p:sp>
            <p:sp>
              <p:nvSpPr>
                <p:cNvPr id="17"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pPr>
                    <a:defRPr/>
                  </a:pPr>
                  <a:endParaRPr lang="en-US"/>
                </a:p>
              </p:txBody>
            </p:sp>
            <p:sp>
              <p:nvSpPr>
                <p:cNvPr id="18"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pPr>
                    <a:defRPr/>
                  </a:pPr>
                  <a:endParaRPr lang="en-US"/>
                </a:p>
              </p:txBody>
            </p:sp>
            <p:sp>
              <p:nvSpPr>
                <p:cNvPr id="19"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pPr>
                    <a:defRPr/>
                  </a:pPr>
                  <a:endParaRPr lang="en-US"/>
                </a:p>
              </p:txBody>
            </p:sp>
            <p:sp>
              <p:nvSpPr>
                <p:cNvPr id="20"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pPr>
                    <a:defRPr/>
                  </a:pPr>
                  <a:endParaRPr lang="en-US"/>
                </a:p>
              </p:txBody>
            </p:sp>
            <p:sp>
              <p:nvSpPr>
                <p:cNvPr id="21"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pPr>
                    <a:defRPr/>
                  </a:pPr>
                  <a:endParaRPr lang="en-US"/>
                </a:p>
              </p:txBody>
            </p:sp>
            <p:sp>
              <p:nvSpPr>
                <p:cNvPr id="22"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pPr>
                    <a:defRPr/>
                  </a:pPr>
                  <a:endParaRPr lang="en-US"/>
                </a:p>
              </p:txBody>
            </p:sp>
            <p:sp>
              <p:nvSpPr>
                <p:cNvPr id="23"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pPr>
                    <a:defRPr/>
                  </a:pPr>
                  <a:endParaRPr lang="en-US"/>
                </a:p>
              </p:txBody>
            </p:sp>
            <p:sp>
              <p:nvSpPr>
                <p:cNvPr id="24"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pPr>
                    <a:defRPr/>
                  </a:pPr>
                  <a:endParaRPr lang="en-US"/>
                </a:p>
              </p:txBody>
            </p:sp>
            <p:sp>
              <p:nvSpPr>
                <p:cNvPr id="25"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pPr>
                    <a:defRPr/>
                  </a:pPr>
                  <a:endParaRPr lang="en-US"/>
                </a:p>
              </p:txBody>
            </p:sp>
            <p:sp>
              <p:nvSpPr>
                <p:cNvPr id="26"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pPr>
                    <a:defRPr/>
                  </a:pPr>
                  <a:endParaRPr lang="en-US"/>
                </a:p>
              </p:txBody>
            </p:sp>
            <p:sp>
              <p:nvSpPr>
                <p:cNvPr id="27"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pPr>
                    <a:defRPr/>
                  </a:pPr>
                  <a:endParaRPr lang="en-US"/>
                </a:p>
              </p:txBody>
            </p:sp>
            <p:sp>
              <p:nvSpPr>
                <p:cNvPr id="28"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pPr>
                    <a:defRPr/>
                  </a:pPr>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fld id="{67344BA3-5E0A-42CA-A250-C2E0DCE30B08}" type="datetime1">
              <a:rPr lang="en-US"/>
              <a:pPr>
                <a:defRPr/>
              </a:pPr>
              <a:t>1/30/2017</a:t>
            </a:fld>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2012 by Pearson Education, Inc. All Rights Reserved.</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pPr>
              <a:defRPr/>
            </a:pPr>
            <a:fld id="{7FC4AB6D-B5F1-4ED2-B6BD-8D357210A67E}"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fld id="{E13A39E7-E988-4DE9-8877-051F9AF508BA}" type="datetime1">
              <a:rPr lang="en-US"/>
              <a:pPr>
                <a:defRPr/>
              </a:pPr>
              <a:t>1/30/2017</a:t>
            </a:fld>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2DE0128C-18A7-4EDB-AED6-1EC7FD3690A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fld id="{EEE161EA-3EBE-467A-8787-4E7D1D8A7B91}" type="datetime1">
              <a:rPr lang="en-US"/>
              <a:pPr>
                <a:defRPr/>
              </a:pPr>
              <a:t>1/30/2017</a:t>
            </a:fld>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40B782C0-35DB-44B0-BF47-A1F434355BF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fld id="{7E3EBDD4-4315-45E4-82AA-E237B263D923}" type="datetime1">
              <a:rPr lang="en-US"/>
              <a:pPr>
                <a:defRPr/>
              </a:pPr>
              <a:t>1/30/2017</a:t>
            </a:fld>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1771FE0F-1861-4DE9-9F11-B3E6BE7089A9}"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fld id="{43204824-E9D5-4E79-BA36-4D8F04A10D1F}" type="datetime1">
              <a:rPr lang="en-US"/>
              <a:pPr>
                <a:defRPr/>
              </a:pPr>
              <a:t>1/30/2017</a:t>
            </a:fld>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4F853AD8-3F63-4B4D-B6C1-5CB277E67758}"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pPr>
              <a:defRPr/>
            </a:pPr>
            <a:fld id="{4FF65940-B634-465C-A757-172D950FD62D}" type="datetime1">
              <a:rPr lang="en-US"/>
              <a:pPr>
                <a:defRPr/>
              </a:pPr>
              <a:t>1/30/2017</a:t>
            </a:fld>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EC04B38D-F0BB-4D47-875A-061B01F4773B}"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pPr>
              <a:defRPr/>
            </a:pPr>
            <a:fld id="{BECFBF28-BFDC-4FF7-B337-39C454C5E60D}" type="datetime1">
              <a:rPr lang="en-US"/>
              <a:pPr>
                <a:defRPr/>
              </a:pPr>
              <a:t>1/30/2017</a:t>
            </a:fld>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D41E2D9-E906-41FD-A86C-0B64F77DA001}"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p:cNvSpPr>
            <a:spLocks noGrp="1" noChangeArrowheads="1"/>
          </p:cNvSpPr>
          <p:nvPr>
            <p:ph type="dt" sz="half" idx="10"/>
          </p:nvPr>
        </p:nvSpPr>
        <p:spPr>
          <a:ln/>
        </p:spPr>
        <p:txBody>
          <a:bodyPr/>
          <a:lstStyle>
            <a:lvl1pPr>
              <a:defRPr/>
            </a:lvl1pPr>
          </a:lstStyle>
          <a:p>
            <a:pPr>
              <a:defRPr/>
            </a:pPr>
            <a:fld id="{7D0FC1CD-95A3-48B2-B3B9-C5B1D10D14D4}" type="datetime1">
              <a:rPr lang="en-US"/>
              <a:pPr>
                <a:defRPr/>
              </a:pPr>
              <a:t>1/30/2017</a:t>
            </a:fld>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96FD058F-3BB1-49B8-834B-621405655BAE}"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fld id="{118E2D11-470E-476B-8650-47F61B1F03C8}" type="datetime1">
              <a:rPr lang="en-US"/>
              <a:pPr>
                <a:defRPr/>
              </a:pPr>
              <a:t>1/30/2017</a:t>
            </a:fld>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BECBEEA2-94FA-426B-A636-4382F96D2E5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fld id="{53F9815A-CCE4-4F10-81D8-A2FDCEEDDB2A}" type="datetime1">
              <a:rPr lang="en-US"/>
              <a:pPr>
                <a:defRPr/>
              </a:pPr>
              <a:t>1/30/2017</a:t>
            </a:fld>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1757577-35F4-49B4-92EB-E51953FDECDA}"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fld id="{1AC02543-0691-40F0-B4BD-18673B9C09F7}" type="datetime1">
              <a:rPr lang="en-US"/>
              <a:pPr>
                <a:defRPr/>
              </a:pPr>
              <a:t>1/30/2017</a:t>
            </a:fld>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D09477C0-2E5C-4D4B-BC89-C53AD84DFB8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2290"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pPr>
                <a:defRPr/>
              </a:pPr>
              <a:endParaRPr lang="en-US"/>
            </a:p>
          </p:txBody>
        </p:sp>
        <p:grpSp>
          <p:nvGrpSpPr>
            <p:cNvPr id="12297"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pPr>
                  <a:defRPr/>
                </a:pPr>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pPr>
                  <a:defRPr/>
                </a:pPr>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pPr>
                  <a:defRPr/>
                </a:pPr>
                <a:endParaRPr lang="en-US"/>
              </a:p>
            </p:txBody>
          </p:sp>
          <p:grpSp>
            <p:nvGrpSpPr>
              <p:cNvPr id="12304"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pPr>
                    <a:defRPr/>
                  </a:pPr>
                  <a:endParaRPr lang="en-US"/>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pPr>
                    <a:defRPr/>
                  </a:pPr>
                  <a:endParaRPr lang="en-US"/>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pPr>
                    <a:defRPr/>
                  </a:pPr>
                  <a:endParaRPr lang="en-US"/>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pPr>
                    <a:defRPr/>
                  </a:pPr>
                  <a:endParaRPr lang="en-US"/>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pPr>
                    <a:defRPr/>
                  </a:pPr>
                  <a:endParaRPr lang="en-US"/>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pPr>
                    <a:defRPr/>
                  </a:pPr>
                  <a:endParaRPr lang="en-US"/>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pPr>
                    <a:defRPr/>
                  </a:pPr>
                  <a:endParaRPr lang="en-US"/>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pPr>
                    <a:defRPr/>
                  </a:pPr>
                  <a:endParaRPr lang="en-US"/>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pPr>
                    <a:defRPr/>
                  </a:pPr>
                  <a:endParaRPr lang="en-US"/>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pPr>
                    <a:defRPr/>
                  </a:pPr>
                  <a:endParaRPr lang="en-US"/>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pPr>
                    <a:defRPr/>
                  </a:pPr>
                  <a:endParaRPr lang="en-US"/>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pPr>
                    <a:defRPr/>
                  </a:pPr>
                  <a:endParaRPr lang="en-US"/>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pPr>
                    <a:defRPr/>
                  </a:pPr>
                  <a:endParaRPr lang="en-US"/>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pPr>
                    <a:defRPr/>
                  </a:pPr>
                  <a:endParaRPr lang="en-US"/>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pPr>
                    <a:defRPr/>
                  </a:pPr>
                  <a:endParaRPr lang="en-US"/>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pPr>
                    <a:defRPr/>
                  </a:pPr>
                  <a:endParaRPr lang="en-US"/>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pPr>
                    <a:defRPr/>
                  </a:pPr>
                  <a:endParaRPr lang="en-US"/>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pPr>
                    <a:defRPr/>
                  </a:pPr>
                  <a:endParaRPr lang="en-US"/>
                </a:p>
              </p:txBody>
            </p:sp>
          </p:grpSp>
        </p:grpSp>
      </p:grpSp>
      <p:sp>
        <p:nvSpPr>
          <p:cNvPr id="12291"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2292"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pPr>
              <a:defRPr/>
            </a:pPr>
            <a:fld id="{0996744C-47B6-4BBE-94E7-0F3F2B9E5BE9}" type="datetime1">
              <a:rPr lang="en-US"/>
              <a:pPr>
                <a:defRPr/>
              </a:pPr>
              <a:t>1/30/2017</a:t>
            </a:fld>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7EB31DF2-F6EB-4319-99CB-E203A6E8CA89}" type="slidenum">
              <a:rPr lang="en-US"/>
              <a:pPr>
                <a:defRPr/>
              </a:pPr>
              <a:t>‹#›</a:t>
            </a:fld>
            <a:endParaRPr lang="en-US"/>
          </a:p>
        </p:txBody>
      </p:sp>
      <p:sp>
        <p:nvSpPr>
          <p:cNvPr id="1059" name="Rectangle 35"/>
          <p:cNvSpPr>
            <a:spLocks noChangeArrowheads="1"/>
          </p:cNvSpPr>
          <p:nvPr/>
        </p:nvSpPr>
        <p:spPr bwMode="auto">
          <a:xfrm>
            <a:off x="1676400" y="6438900"/>
            <a:ext cx="5581650" cy="419100"/>
          </a:xfrm>
          <a:prstGeom prst="rect">
            <a:avLst/>
          </a:prstGeom>
          <a:noFill/>
          <a:ln w="9525">
            <a:noFill/>
            <a:miter lim="800000"/>
            <a:headEnd/>
            <a:tailEnd/>
          </a:ln>
          <a:effectLst/>
        </p:spPr>
        <p:txBody>
          <a:bodyPr/>
          <a:lstStyle/>
          <a:p>
            <a:pPr algn="ctr" eaLnBrk="1" hangingPunct="1">
              <a:defRPr/>
            </a:pPr>
            <a:r>
              <a:rPr lang="en-US" sz="1000">
                <a:latin typeface="Arial" charset="0"/>
              </a:rPr>
              <a:t>© Copyright 2012 by Pearson Education, Inc. All Rights Reserved.</a:t>
            </a:r>
          </a:p>
        </p:txBody>
      </p:sp>
    </p:spTree>
  </p:cSld>
  <p:clrMap bg1="dk2" tx1="lt1" bg2="dk1" tx2="lt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ml/Welcome.ba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ml/Welcome.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ml/WelcomeWithThreeMessages.ba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ml/ComputeExpression.html" TargetMode="External"/><Relationship Id="rId5" Type="http://schemas.openxmlformats.org/officeDocument/2006/relationships/hyperlink" Target="html/ComputeExpression.bat" TargetMode="External"/><Relationship Id="rId4" Type="http://schemas.openxmlformats.org/officeDocument/2006/relationships/hyperlink" Target="html/WelcomeWithThreeMessages.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p>
            <a:fld id="{27917A15-5021-4E87-8F82-AD43B271AC4E}" type="slidenum">
              <a:rPr lang="en-US" smtClean="0"/>
              <a:pPr/>
              <a:t>1</a:t>
            </a:fld>
            <a:endParaRPr lang="en-US"/>
          </a:p>
        </p:txBody>
      </p:sp>
      <p:sp>
        <p:nvSpPr>
          <p:cNvPr id="14339" name="Rectangle 2"/>
          <p:cNvSpPr>
            <a:spLocks noGrp="1" noChangeArrowheads="1"/>
          </p:cNvSpPr>
          <p:nvPr>
            <p:ph type="title"/>
          </p:nvPr>
        </p:nvSpPr>
        <p:spPr>
          <a:xfrm>
            <a:off x="685800" y="304800"/>
            <a:ext cx="7924800" cy="2438400"/>
          </a:xfrm>
        </p:spPr>
        <p:txBody>
          <a:bodyPr/>
          <a:lstStyle/>
          <a:p>
            <a:r>
              <a:rPr lang="en-US"/>
              <a:t>Chapter 1 </a:t>
            </a:r>
            <a:br>
              <a:rPr lang="en-US"/>
            </a:br>
            <a:r>
              <a:rPr lang="en-US"/>
              <a:t>Introduction to Computers, Programs, and Python</a:t>
            </a:r>
          </a:p>
        </p:txBody>
      </p:sp>
      <p:sp>
        <p:nvSpPr>
          <p:cNvPr id="14340" name="Rectangle 6"/>
          <p:cNvSpPr>
            <a:spLocks noChangeArrowheads="1"/>
          </p:cNvSpPr>
          <p:nvPr/>
        </p:nvSpPr>
        <p:spPr bwMode="auto">
          <a:xfrm>
            <a:off x="3052763" y="2057400"/>
            <a:ext cx="9144000" cy="0"/>
          </a:xfrm>
          <a:prstGeom prst="rect">
            <a:avLst/>
          </a:prstGeom>
          <a:noFill/>
          <a:ln w="12700">
            <a:noFill/>
            <a:miter lim="800000"/>
            <a:headEnd type="none" w="sm" len="sm"/>
            <a:tailEnd type="none" w="sm" len="sm"/>
          </a:ln>
        </p:spPr>
        <p:txBody>
          <a:bodyPr>
            <a:spAutoFit/>
          </a:bodyPr>
          <a:lstStyle/>
          <a:p>
            <a:endParaRPr lang="en-US"/>
          </a:p>
        </p:txBody>
      </p:sp>
      <p:sp>
        <p:nvSpPr>
          <p:cNvPr id="14341" name="Rectangle 1029"/>
          <p:cNvSpPr>
            <a:spLocks noChangeArrowheads="1"/>
          </p:cNvSpPr>
          <p:nvPr/>
        </p:nvSpPr>
        <p:spPr bwMode="auto">
          <a:xfrm>
            <a:off x="0" y="24050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4342" name="Rectangle 1031"/>
          <p:cNvSpPr>
            <a:spLocks noChangeArrowheads="1"/>
          </p:cNvSpPr>
          <p:nvPr/>
        </p:nvSpPr>
        <p:spPr bwMode="auto">
          <a:xfrm>
            <a:off x="0" y="2263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B212D49B-F975-48A4-8A78-6AE76A739011}" type="slidenum">
              <a:rPr lang="en-US" smtClean="0"/>
              <a:pPr/>
              <a:t>10</a:t>
            </a:fld>
            <a:endParaRPr lang="en-US"/>
          </a:p>
        </p:txBody>
      </p:sp>
      <p:sp>
        <p:nvSpPr>
          <p:cNvPr id="6148" name="Rectangle 1026"/>
          <p:cNvSpPr>
            <a:spLocks noGrp="1" noChangeArrowheads="1"/>
          </p:cNvSpPr>
          <p:nvPr>
            <p:ph type="title"/>
          </p:nvPr>
        </p:nvSpPr>
        <p:spPr>
          <a:xfrm>
            <a:off x="685800" y="0"/>
            <a:ext cx="7772400" cy="552450"/>
          </a:xfrm>
        </p:spPr>
        <p:txBody>
          <a:bodyPr/>
          <a:lstStyle/>
          <a:p>
            <a:r>
              <a:rPr lang="en-US" sz="4000" dirty="0"/>
              <a:t>Communication Devices</a:t>
            </a:r>
          </a:p>
        </p:txBody>
      </p:sp>
      <p:sp>
        <p:nvSpPr>
          <p:cNvPr id="6149"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1"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2"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9" name="Content Placeholder 10"/>
          <p:cNvSpPr txBox="1">
            <a:spLocks/>
          </p:cNvSpPr>
          <p:nvPr/>
        </p:nvSpPr>
        <p:spPr bwMode="auto">
          <a:xfrm>
            <a:off x="76200" y="762000"/>
            <a:ext cx="8686800" cy="6096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lang="en-US" sz="2000" kern="0" noProof="0" dirty="0">
                <a:latin typeface="+mn-lt"/>
              </a:rPr>
              <a:t>Communication devices enable the computer to network with other computers</a:t>
            </a:r>
          </a:p>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kumimoji="0" lang="en-US" sz="2000" b="0" i="0" u="none" strike="noStrike" kern="0" cap="none" spc="0" normalizeH="0" baseline="0" dirty="0">
                <a:ln>
                  <a:noFill/>
                </a:ln>
                <a:solidFill>
                  <a:schemeClr val="tx1"/>
                </a:solidFill>
                <a:effectLst/>
                <a:uLnTx/>
                <a:uFillTx/>
                <a:latin typeface="+mn-lt"/>
                <a:ea typeface="+mn-ea"/>
                <a:cs typeface="+mn-cs"/>
              </a:rPr>
              <a:t>DSL</a:t>
            </a:r>
            <a:r>
              <a:rPr kumimoji="0" lang="en-US" sz="2000" b="0" i="0" u="none" strike="noStrike" kern="0" cap="none" spc="0" normalizeH="0" dirty="0">
                <a:ln>
                  <a:noFill/>
                </a:ln>
                <a:solidFill>
                  <a:schemeClr val="tx1"/>
                </a:solidFill>
                <a:effectLst/>
                <a:uLnTx/>
                <a:uFillTx/>
                <a:latin typeface="+mn-lt"/>
                <a:ea typeface="+mn-ea"/>
                <a:cs typeface="+mn-cs"/>
              </a:rPr>
              <a:t> (digital subscriber line) modem uses standard phone line to transfer data</a:t>
            </a:r>
          </a:p>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lang="en-US" sz="2000" kern="0" dirty="0">
                <a:latin typeface="+mn-lt"/>
              </a:rPr>
              <a:t>Cable modem uses the cable TV line to transfer data (generally faster than DSL)</a:t>
            </a:r>
          </a:p>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Network</a:t>
            </a:r>
            <a:r>
              <a:rPr kumimoji="0" lang="en-US" sz="2000" b="0" i="0" u="none" strike="noStrike" kern="0" cap="none" spc="0" normalizeH="0" noProof="0" dirty="0">
                <a:ln>
                  <a:noFill/>
                </a:ln>
                <a:solidFill>
                  <a:schemeClr val="tx1"/>
                </a:solidFill>
                <a:effectLst/>
                <a:uLnTx/>
                <a:uFillTx/>
                <a:latin typeface="+mn-lt"/>
                <a:ea typeface="+mn-ea"/>
                <a:cs typeface="+mn-cs"/>
              </a:rPr>
              <a:t> interface card (NIC) connects a computer to a local area network (LAN)</a:t>
            </a:r>
          </a:p>
          <a:p>
            <a:pPr marL="800100" lvl="1" indent="-342900">
              <a:spcBef>
                <a:spcPct val="20000"/>
              </a:spcBef>
              <a:buClr>
                <a:schemeClr val="tx2"/>
              </a:buClr>
              <a:buSzPct val="75000"/>
              <a:buFont typeface="Arial" pitchFamily="34" charset="0"/>
              <a:buChar char="•"/>
            </a:pPr>
            <a:r>
              <a:rPr lang="en-US" sz="2000" kern="0" baseline="0" dirty="0">
                <a:latin typeface="+mn-lt"/>
              </a:rPr>
              <a:t>Can</a:t>
            </a:r>
            <a:r>
              <a:rPr lang="en-US" sz="2000" kern="0" dirty="0">
                <a:latin typeface="+mn-lt"/>
              </a:rPr>
              <a:t> be wired or wireless</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B212D49B-F975-48A4-8A78-6AE76A739011}" type="slidenum">
              <a:rPr lang="en-US" smtClean="0"/>
              <a:pPr/>
              <a:t>11</a:t>
            </a:fld>
            <a:endParaRPr lang="en-US"/>
          </a:p>
        </p:txBody>
      </p:sp>
      <p:sp>
        <p:nvSpPr>
          <p:cNvPr id="6148" name="Rectangle 1026"/>
          <p:cNvSpPr>
            <a:spLocks noGrp="1" noChangeArrowheads="1"/>
          </p:cNvSpPr>
          <p:nvPr>
            <p:ph type="title"/>
          </p:nvPr>
        </p:nvSpPr>
        <p:spPr>
          <a:xfrm>
            <a:off x="685800" y="0"/>
            <a:ext cx="7772400" cy="552450"/>
          </a:xfrm>
        </p:spPr>
        <p:txBody>
          <a:bodyPr/>
          <a:lstStyle/>
          <a:p>
            <a:r>
              <a:rPr lang="en-US" sz="4000" dirty="0"/>
              <a:t>Programming Languages</a:t>
            </a:r>
          </a:p>
        </p:txBody>
      </p:sp>
      <p:sp>
        <p:nvSpPr>
          <p:cNvPr id="6149"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1"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2"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9" name="Content Placeholder 10"/>
          <p:cNvSpPr txBox="1">
            <a:spLocks/>
          </p:cNvSpPr>
          <p:nvPr/>
        </p:nvSpPr>
        <p:spPr bwMode="auto">
          <a:xfrm>
            <a:off x="76200" y="609600"/>
            <a:ext cx="8915400" cy="6096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lang="en-US" sz="2000" kern="0" noProof="0" dirty="0">
                <a:latin typeface="+mn-lt"/>
              </a:rPr>
              <a:t>Computers do not understand human language</a:t>
            </a:r>
          </a:p>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lang="en-US" sz="2000" kern="0" dirty="0">
                <a:latin typeface="+mn-lt"/>
              </a:rPr>
              <a:t>We communicate with computers by writing programs in a language that a computer understands</a:t>
            </a:r>
          </a:p>
          <a:p>
            <a:pPr marL="800100" lvl="1" indent="-342900">
              <a:spcBef>
                <a:spcPct val="20000"/>
              </a:spcBef>
              <a:buClr>
                <a:schemeClr val="tx2"/>
              </a:buClr>
              <a:buSzPct val="75000"/>
              <a:buFont typeface="Arial" pitchFamily="34" charset="0"/>
              <a:buChar char="•"/>
            </a:pPr>
            <a:r>
              <a:rPr lang="en-US" sz="2000" kern="0" noProof="0" dirty="0">
                <a:latin typeface="+mn-lt"/>
              </a:rPr>
              <a:t>A program, known as software, is a set of instructions that tells a computer what to do</a:t>
            </a:r>
          </a:p>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lang="en-US" sz="2000" kern="0" noProof="0" dirty="0">
                <a:latin typeface="+mn-lt"/>
              </a:rPr>
              <a:t>There are hundreds of programming languages</a:t>
            </a:r>
            <a:r>
              <a:rPr lang="en-US" sz="2000" kern="0" dirty="0">
                <a:latin typeface="+mn-lt"/>
              </a:rPr>
              <a:t>, however each computer understands one “native” language which is its machine language</a:t>
            </a:r>
          </a:p>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lang="en-US" sz="2000" kern="0" noProof="0" dirty="0">
                <a:latin typeface="+mn-lt"/>
              </a:rPr>
              <a:t>Machine language</a:t>
            </a:r>
          </a:p>
          <a:p>
            <a:pPr marL="800100" lvl="1" indent="-342900">
              <a:spcBef>
                <a:spcPct val="20000"/>
              </a:spcBef>
              <a:buClr>
                <a:schemeClr val="tx2"/>
              </a:buClr>
              <a:buSzPct val="75000"/>
              <a:buFont typeface="Arial" pitchFamily="34" charset="0"/>
              <a:buChar char="•"/>
            </a:pPr>
            <a:r>
              <a:rPr lang="en-US" sz="2000" kern="0" dirty="0">
                <a:latin typeface="+mn-lt"/>
              </a:rPr>
              <a:t>A computer’s native language: a set of primitive instructions</a:t>
            </a:r>
          </a:p>
          <a:p>
            <a:pPr marL="800100" lvl="1" indent="-342900">
              <a:spcBef>
                <a:spcPct val="20000"/>
              </a:spcBef>
              <a:buClr>
                <a:schemeClr val="tx2"/>
              </a:buClr>
              <a:buSzPct val="75000"/>
              <a:buFont typeface="Arial" pitchFamily="34" charset="0"/>
              <a:buChar char="•"/>
            </a:pPr>
            <a:r>
              <a:rPr lang="en-US" sz="2000" kern="0" noProof="0" dirty="0">
                <a:latin typeface="+mn-lt"/>
              </a:rPr>
              <a:t>Instructions are in the form of binary code</a:t>
            </a:r>
          </a:p>
          <a:p>
            <a:pPr marL="800100" lvl="1" indent="-342900">
              <a:spcBef>
                <a:spcPct val="20000"/>
              </a:spcBef>
              <a:buClr>
                <a:schemeClr val="tx2"/>
              </a:buClr>
              <a:buSzPct val="75000"/>
              <a:buFont typeface="Arial" pitchFamily="34" charset="0"/>
              <a:buChar char="•"/>
            </a:pPr>
            <a:r>
              <a:rPr lang="en-US" sz="2000" kern="0" dirty="0">
                <a:latin typeface="+mn-lt"/>
              </a:rPr>
              <a:t>Example: to add two numbers, you might write </a:t>
            </a:r>
            <a:r>
              <a:rPr lang="en-US" sz="2000" kern="0" dirty="0">
                <a:solidFill>
                  <a:srgbClr val="FF0000"/>
                </a:solidFill>
                <a:latin typeface="+mn-lt"/>
              </a:rPr>
              <a:t>1101101000110010</a:t>
            </a:r>
          </a:p>
          <a:p>
            <a:pPr marL="800100" lvl="1" indent="-342900">
              <a:spcBef>
                <a:spcPct val="20000"/>
              </a:spcBef>
              <a:buClr>
                <a:schemeClr val="tx2"/>
              </a:buClr>
              <a:buSzPct val="75000"/>
              <a:buFont typeface="Arial" pitchFamily="34" charset="0"/>
              <a:buChar char="•"/>
            </a:pPr>
            <a:r>
              <a:rPr lang="en-US" sz="2000" kern="0" noProof="0" dirty="0">
                <a:latin typeface="+mn-lt"/>
              </a:rPr>
              <a:t>Programming in machine language is tedious, programs are difficult to read and modify</a:t>
            </a:r>
          </a:p>
          <a:p>
            <a:pPr marL="800100" lvl="1" indent="-342900">
              <a:spcBef>
                <a:spcPct val="20000"/>
              </a:spcBef>
              <a:buClr>
                <a:schemeClr val="tx2"/>
              </a:buClr>
              <a:buSzPct val="75000"/>
              <a:buFont typeface="Arial" pitchFamily="34" charset="0"/>
              <a:buChar char="•"/>
            </a:pPr>
            <a:endParaRPr lang="en-US" sz="2000" kern="0" noProof="0" dirty="0">
              <a:latin typeface="+mn-l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B212D49B-F975-48A4-8A78-6AE76A739011}" type="slidenum">
              <a:rPr lang="en-US" smtClean="0"/>
              <a:pPr/>
              <a:t>12</a:t>
            </a:fld>
            <a:endParaRPr lang="en-US"/>
          </a:p>
        </p:txBody>
      </p:sp>
      <p:sp>
        <p:nvSpPr>
          <p:cNvPr id="6148" name="Rectangle 1026"/>
          <p:cNvSpPr>
            <a:spLocks noGrp="1" noChangeArrowheads="1"/>
          </p:cNvSpPr>
          <p:nvPr>
            <p:ph type="title"/>
          </p:nvPr>
        </p:nvSpPr>
        <p:spPr>
          <a:xfrm>
            <a:off x="685800" y="0"/>
            <a:ext cx="7772400" cy="552450"/>
          </a:xfrm>
        </p:spPr>
        <p:txBody>
          <a:bodyPr/>
          <a:lstStyle/>
          <a:p>
            <a:r>
              <a:rPr lang="en-US" sz="4000" dirty="0"/>
              <a:t>Programming Languages</a:t>
            </a:r>
          </a:p>
        </p:txBody>
      </p:sp>
      <p:sp>
        <p:nvSpPr>
          <p:cNvPr id="6149"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1"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2"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9" name="Content Placeholder 10"/>
          <p:cNvSpPr txBox="1">
            <a:spLocks/>
          </p:cNvSpPr>
          <p:nvPr/>
        </p:nvSpPr>
        <p:spPr bwMode="auto">
          <a:xfrm>
            <a:off x="76200" y="609600"/>
            <a:ext cx="8915400" cy="6096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Assembly language</a:t>
            </a:r>
          </a:p>
          <a:p>
            <a:pPr marL="800100" lvl="1" indent="-342900">
              <a:spcBef>
                <a:spcPct val="20000"/>
              </a:spcBef>
              <a:buClr>
                <a:schemeClr val="tx2"/>
              </a:buClr>
              <a:buSzPct val="75000"/>
              <a:buFont typeface="Arial" pitchFamily="34" charset="0"/>
              <a:buChar char="•"/>
            </a:pPr>
            <a:r>
              <a:rPr lang="en-US" sz="2000" kern="0" noProof="0" dirty="0">
                <a:latin typeface="+mn-lt"/>
              </a:rPr>
              <a:t>Created as an alternative to machine languages</a:t>
            </a:r>
          </a:p>
          <a:p>
            <a:pPr marL="800100" lvl="1" indent="-342900">
              <a:spcBef>
                <a:spcPct val="20000"/>
              </a:spcBef>
              <a:buClr>
                <a:schemeClr val="tx2"/>
              </a:buClr>
              <a:buSzPct val="75000"/>
              <a:buFont typeface="Arial" pitchFamily="34" charset="0"/>
              <a:buChar char="•"/>
            </a:pPr>
            <a:r>
              <a:rPr lang="en-US" sz="2000" kern="0" dirty="0">
                <a:latin typeface="+mn-lt"/>
              </a:rPr>
              <a:t>Uses a mnemonic to represent each of the machine language instructions</a:t>
            </a:r>
          </a:p>
          <a:p>
            <a:pPr marL="800100" lvl="1" indent="-342900">
              <a:spcBef>
                <a:spcPct val="20000"/>
              </a:spcBef>
              <a:buClr>
                <a:schemeClr val="tx2"/>
              </a:buClr>
              <a:buSzPct val="75000"/>
              <a:buFont typeface="Arial" pitchFamily="34" charset="0"/>
              <a:buChar char="•"/>
            </a:pPr>
            <a:r>
              <a:rPr lang="en-US" sz="2000" kern="0" noProof="0" dirty="0">
                <a:latin typeface="+mn-lt"/>
              </a:rPr>
              <a:t>Example: to add two numbers, you might write </a:t>
            </a:r>
            <a:r>
              <a:rPr lang="en-US" sz="2000" kern="0" noProof="0" dirty="0">
                <a:solidFill>
                  <a:srgbClr val="FF0000"/>
                </a:solidFill>
                <a:latin typeface="+mn-lt"/>
              </a:rPr>
              <a:t>add 2,3, result</a:t>
            </a:r>
          </a:p>
          <a:p>
            <a:pPr marL="800100" lvl="1" indent="-342900">
              <a:spcBef>
                <a:spcPct val="20000"/>
              </a:spcBef>
              <a:buClr>
                <a:schemeClr val="tx2"/>
              </a:buClr>
              <a:buSzPct val="75000"/>
              <a:buFont typeface="Arial" pitchFamily="34" charset="0"/>
              <a:buChar char="•"/>
            </a:pPr>
            <a:r>
              <a:rPr lang="en-US" sz="2000" kern="0" dirty="0">
                <a:latin typeface="+mn-lt"/>
              </a:rPr>
              <a:t>Another program, assembler, translates assembly-language programs into machine code</a:t>
            </a:r>
            <a:endParaRPr lang="en-US" sz="2000" kern="0" noProof="0" dirty="0">
              <a:latin typeface="+mn-lt"/>
            </a:endParaRPr>
          </a:p>
          <a:p>
            <a:pPr marL="800100" lvl="1" indent="-342900">
              <a:spcBef>
                <a:spcPct val="20000"/>
              </a:spcBef>
              <a:buClr>
                <a:schemeClr val="tx2"/>
              </a:buClr>
              <a:buSzPct val="75000"/>
              <a:buFont typeface="Arial" pitchFamily="34" charset="0"/>
              <a:buChar char="•"/>
            </a:pPr>
            <a:r>
              <a:rPr lang="en-US" sz="2000" kern="0" dirty="0">
                <a:latin typeface="+mn-lt"/>
              </a:rPr>
              <a:t>Easier to write assembly code than writing machine code, but still tedious</a:t>
            </a:r>
          </a:p>
          <a:p>
            <a:pPr marL="800100" lvl="1" indent="-342900">
              <a:spcBef>
                <a:spcPct val="20000"/>
              </a:spcBef>
              <a:buClr>
                <a:schemeClr val="tx2"/>
              </a:buClr>
              <a:buSzPct val="75000"/>
              <a:buFont typeface="Arial" pitchFamily="34" charset="0"/>
              <a:buChar char="•"/>
            </a:pPr>
            <a:r>
              <a:rPr lang="en-US" sz="2000" kern="0" noProof="0" dirty="0">
                <a:latin typeface="+mn-lt"/>
              </a:rPr>
              <a:t>Assembly language is machine dependent, and thus programs can’t be ported easily to another machine</a:t>
            </a:r>
          </a:p>
        </p:txBody>
      </p:sp>
      <p:pic>
        <p:nvPicPr>
          <p:cNvPr id="75778" name="Picture 2"/>
          <p:cNvPicPr>
            <a:picLocks noChangeAspect="1" noChangeArrowheads="1"/>
          </p:cNvPicPr>
          <p:nvPr/>
        </p:nvPicPr>
        <p:blipFill>
          <a:blip r:embed="rId3" cstate="print"/>
          <a:srcRect/>
          <a:stretch>
            <a:fillRect/>
          </a:stretch>
        </p:blipFill>
        <p:spPr bwMode="auto">
          <a:xfrm>
            <a:off x="1066800" y="3962400"/>
            <a:ext cx="6515100" cy="1581150"/>
          </a:xfrm>
          <a:prstGeom prst="rect">
            <a:avLst/>
          </a:prstGeom>
          <a:noFill/>
          <a:ln w="12700" cap="flat" cmpd="sng">
            <a:noFill/>
            <a:prstDash val="solid"/>
            <a:miter lim="800000"/>
            <a:headEnd type="none" w="sm" len="sm"/>
            <a:tailEnd type="none" w="sm" len="sm"/>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B212D49B-F975-48A4-8A78-6AE76A739011}" type="slidenum">
              <a:rPr lang="en-US" smtClean="0"/>
              <a:pPr/>
              <a:t>13</a:t>
            </a:fld>
            <a:endParaRPr lang="en-US"/>
          </a:p>
        </p:txBody>
      </p:sp>
      <p:sp>
        <p:nvSpPr>
          <p:cNvPr id="6148" name="Rectangle 1026"/>
          <p:cNvSpPr>
            <a:spLocks noGrp="1" noChangeArrowheads="1"/>
          </p:cNvSpPr>
          <p:nvPr>
            <p:ph type="title"/>
          </p:nvPr>
        </p:nvSpPr>
        <p:spPr>
          <a:xfrm>
            <a:off x="685800" y="0"/>
            <a:ext cx="7772400" cy="552450"/>
          </a:xfrm>
        </p:spPr>
        <p:txBody>
          <a:bodyPr/>
          <a:lstStyle/>
          <a:p>
            <a:r>
              <a:rPr lang="en-US" sz="4000" dirty="0"/>
              <a:t>Programming Languages</a:t>
            </a:r>
          </a:p>
        </p:txBody>
      </p:sp>
      <p:sp>
        <p:nvSpPr>
          <p:cNvPr id="6149"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1"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2"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9" name="Content Placeholder 10"/>
          <p:cNvSpPr txBox="1">
            <a:spLocks/>
          </p:cNvSpPr>
          <p:nvPr/>
        </p:nvSpPr>
        <p:spPr bwMode="auto">
          <a:xfrm>
            <a:off x="76200" y="533400"/>
            <a:ext cx="8915400" cy="6096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High-level language</a:t>
            </a:r>
          </a:p>
          <a:p>
            <a:pPr marL="800100" lvl="1" indent="-342900">
              <a:spcBef>
                <a:spcPct val="20000"/>
              </a:spcBef>
              <a:buClr>
                <a:schemeClr val="tx2"/>
              </a:buClr>
              <a:buSzPct val="75000"/>
              <a:buFont typeface="Arial" pitchFamily="34" charset="0"/>
              <a:buChar char="•"/>
            </a:pPr>
            <a:r>
              <a:rPr lang="en-US" sz="1800" kern="0" noProof="0" dirty="0">
                <a:latin typeface="+mn-lt"/>
              </a:rPr>
              <a:t>Machine independent: write once, and run on different machines</a:t>
            </a:r>
          </a:p>
          <a:p>
            <a:pPr marL="800100" lvl="1" indent="-342900">
              <a:spcBef>
                <a:spcPct val="20000"/>
              </a:spcBef>
              <a:buClr>
                <a:schemeClr val="tx2"/>
              </a:buClr>
              <a:buSzPct val="75000"/>
              <a:buFont typeface="Arial" pitchFamily="34" charset="0"/>
              <a:buChar char="•"/>
            </a:pPr>
            <a:r>
              <a:rPr lang="en-US" sz="1800" kern="0" dirty="0">
                <a:latin typeface="+mn-lt"/>
              </a:rPr>
              <a:t>English-like and thus easier to learn and use</a:t>
            </a:r>
          </a:p>
          <a:p>
            <a:pPr marL="800100" lvl="1" indent="-342900">
              <a:spcBef>
                <a:spcPct val="20000"/>
              </a:spcBef>
              <a:buClr>
                <a:schemeClr val="tx2"/>
              </a:buClr>
              <a:buSzPct val="75000"/>
              <a:buFont typeface="Arial" pitchFamily="34" charset="0"/>
              <a:buChar char="•"/>
            </a:pPr>
            <a:r>
              <a:rPr lang="en-US" sz="1800" kern="0" noProof="0" dirty="0">
                <a:latin typeface="+mn-lt"/>
              </a:rPr>
              <a:t>A program in a higher level language is a set of statements</a:t>
            </a:r>
          </a:p>
          <a:p>
            <a:pPr marL="800100" lvl="1" indent="-342900">
              <a:spcBef>
                <a:spcPct val="20000"/>
              </a:spcBef>
              <a:buClr>
                <a:schemeClr val="tx2"/>
              </a:buClr>
              <a:buSzPct val="75000"/>
              <a:buFont typeface="Arial" pitchFamily="34" charset="0"/>
              <a:buChar char="•"/>
            </a:pPr>
            <a:r>
              <a:rPr lang="en-US" sz="1800" kern="0" dirty="0">
                <a:latin typeface="+mn-lt"/>
              </a:rPr>
              <a:t>Example: statement to compute the area of a circle</a:t>
            </a:r>
            <a:endParaRPr lang="en-US" sz="1800" kern="0" noProof="0" dirty="0">
              <a:latin typeface="+mn-lt"/>
            </a:endParaRPr>
          </a:p>
          <a:p>
            <a:pPr marL="800100" lvl="1" indent="-342900">
              <a:spcBef>
                <a:spcPct val="20000"/>
              </a:spcBef>
              <a:buClr>
                <a:schemeClr val="tx2"/>
              </a:buClr>
              <a:buSzPct val="75000"/>
              <a:buFont typeface="Arial" pitchFamily="34" charset="0"/>
              <a:buChar char="•"/>
            </a:pPr>
            <a:r>
              <a:rPr lang="en-US" sz="1800" kern="0" dirty="0">
                <a:latin typeface="+mn-lt"/>
              </a:rPr>
              <a:t>A program written in a high level language is called </a:t>
            </a:r>
            <a:r>
              <a:rPr lang="en-US" sz="1800" i="1" kern="0" dirty="0">
                <a:latin typeface="+mn-lt"/>
              </a:rPr>
              <a:t>source program </a:t>
            </a:r>
            <a:r>
              <a:rPr lang="en-US" sz="1800" kern="0" dirty="0">
                <a:latin typeface="+mn-lt"/>
              </a:rPr>
              <a:t>or </a:t>
            </a:r>
            <a:r>
              <a:rPr lang="en-US" sz="1800" i="1" kern="0" dirty="0">
                <a:latin typeface="+mn-lt"/>
              </a:rPr>
              <a:t>source code</a:t>
            </a:r>
          </a:p>
          <a:p>
            <a:pPr marL="800100" lvl="1" indent="-342900">
              <a:spcBef>
                <a:spcPct val="20000"/>
              </a:spcBef>
              <a:buClr>
                <a:schemeClr val="tx2"/>
              </a:buClr>
              <a:buSzPct val="75000"/>
              <a:buFont typeface="Arial" pitchFamily="34" charset="0"/>
              <a:buChar char="•"/>
            </a:pPr>
            <a:r>
              <a:rPr lang="en-US" sz="1800" kern="0" noProof="0" dirty="0">
                <a:latin typeface="+mn-lt"/>
              </a:rPr>
              <a:t>A source program must be translated to machine code for execution using a </a:t>
            </a:r>
            <a:r>
              <a:rPr lang="en-US" sz="1800" i="1" kern="0" noProof="0" dirty="0">
                <a:latin typeface="+mn-lt"/>
              </a:rPr>
              <a:t>compiler </a:t>
            </a:r>
            <a:r>
              <a:rPr lang="en-US" sz="1800" kern="0" dirty="0">
                <a:latin typeface="+mn-lt"/>
              </a:rPr>
              <a:t>or interpreted using an </a:t>
            </a:r>
            <a:r>
              <a:rPr lang="en-US" sz="1800" i="1" kern="0" dirty="0">
                <a:latin typeface="+mn-lt"/>
              </a:rPr>
              <a:t>interpreter</a:t>
            </a:r>
            <a:endParaRPr lang="en-US" sz="1800" i="1" kern="0" noProof="0" dirty="0">
              <a:latin typeface="+mn-lt"/>
            </a:endParaRPr>
          </a:p>
          <a:p>
            <a:pPr marL="1257300" lvl="2" indent="-342900">
              <a:spcBef>
                <a:spcPct val="20000"/>
              </a:spcBef>
              <a:buClr>
                <a:schemeClr val="tx2"/>
              </a:buClr>
              <a:buSzPct val="75000"/>
              <a:buFont typeface="Arial" pitchFamily="34" charset="0"/>
              <a:buChar char="•"/>
            </a:pPr>
            <a:r>
              <a:rPr lang="en-US" sz="2000" kern="0" noProof="0" dirty="0">
                <a:latin typeface="+mn-lt"/>
              </a:rPr>
              <a:t>Interpreter: reads one statement and performs the action(s) indicated by the statement</a:t>
            </a:r>
          </a:p>
          <a:p>
            <a:pPr marL="1257300" lvl="2" indent="-342900">
              <a:spcBef>
                <a:spcPct val="20000"/>
              </a:spcBef>
              <a:buClr>
                <a:schemeClr val="tx2"/>
              </a:buClr>
              <a:buSzPct val="75000"/>
              <a:buFont typeface="Arial" pitchFamily="34" charset="0"/>
              <a:buChar char="•"/>
            </a:pPr>
            <a:r>
              <a:rPr lang="en-US" sz="2000" kern="0" dirty="0">
                <a:latin typeface="+mn-lt"/>
              </a:rPr>
              <a:t>A compiler translates the entire source code in a machine-code file which is then executed</a:t>
            </a:r>
            <a:endParaRPr lang="en-US" sz="2000" kern="0" noProof="0" dirty="0">
              <a:latin typeface="+mn-lt"/>
            </a:endParaRPr>
          </a:p>
          <a:p>
            <a:pPr marL="800100" lvl="1" indent="-342900">
              <a:spcBef>
                <a:spcPct val="20000"/>
              </a:spcBef>
              <a:buClr>
                <a:schemeClr val="tx2"/>
              </a:buClr>
              <a:buSzPct val="75000"/>
              <a:buFont typeface="Arial" pitchFamily="34" charset="0"/>
              <a:buChar char="•"/>
            </a:pPr>
            <a:endParaRPr lang="en-US" sz="2000" kern="0" noProof="0" dirty="0">
              <a:latin typeface="+mn-lt"/>
            </a:endParaRPr>
          </a:p>
        </p:txBody>
      </p:sp>
      <p:pic>
        <p:nvPicPr>
          <p:cNvPr id="76802" name="Picture 2"/>
          <p:cNvPicPr>
            <a:picLocks noChangeAspect="1" noChangeArrowheads="1"/>
          </p:cNvPicPr>
          <p:nvPr/>
        </p:nvPicPr>
        <p:blipFill>
          <a:blip r:embed="rId3" cstate="print"/>
          <a:srcRect/>
          <a:stretch>
            <a:fillRect/>
          </a:stretch>
        </p:blipFill>
        <p:spPr bwMode="auto">
          <a:xfrm>
            <a:off x="5943600" y="1905000"/>
            <a:ext cx="2076450" cy="409575"/>
          </a:xfrm>
          <a:prstGeom prst="rect">
            <a:avLst/>
          </a:prstGeom>
          <a:noFill/>
          <a:ln w="12700" cap="flat" cmpd="sng">
            <a:noFill/>
            <a:prstDash val="solid"/>
            <a:miter lim="800000"/>
            <a:headEnd type="none" w="sm" len="sm"/>
            <a:tailEnd type="none" w="sm" len="sm"/>
          </a:ln>
        </p:spPr>
      </p:pic>
      <p:pic>
        <p:nvPicPr>
          <p:cNvPr id="76803" name="Picture 3"/>
          <p:cNvPicPr>
            <a:picLocks noChangeAspect="1" noChangeArrowheads="1"/>
          </p:cNvPicPr>
          <p:nvPr/>
        </p:nvPicPr>
        <p:blipFill>
          <a:blip r:embed="rId4" cstate="print"/>
          <a:srcRect/>
          <a:stretch>
            <a:fillRect/>
          </a:stretch>
        </p:blipFill>
        <p:spPr bwMode="auto">
          <a:xfrm>
            <a:off x="609600" y="4495800"/>
            <a:ext cx="5886450" cy="2210577"/>
          </a:xfrm>
          <a:prstGeom prst="rect">
            <a:avLst/>
          </a:prstGeom>
          <a:noFill/>
          <a:ln w="12700" cap="flat" cmpd="sng">
            <a:noFill/>
            <a:prstDash val="solid"/>
            <a:miter lim="800000"/>
            <a:headEnd type="none" w="sm" len="sm"/>
            <a:tailEnd type="none" w="sm" len="sm"/>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p>
            <a:fld id="{D89E3098-D95E-4153-B0E3-497FBD0F22FA}" type="slidenum">
              <a:rPr lang="en-US" smtClean="0"/>
              <a:pPr/>
              <a:t>14</a:t>
            </a:fld>
            <a:endParaRPr lang="en-US"/>
          </a:p>
        </p:txBody>
      </p:sp>
      <p:sp>
        <p:nvSpPr>
          <p:cNvPr id="20483" name="Rectangle 1026"/>
          <p:cNvSpPr>
            <a:spLocks noGrp="1" noChangeArrowheads="1"/>
          </p:cNvSpPr>
          <p:nvPr>
            <p:ph type="title"/>
          </p:nvPr>
        </p:nvSpPr>
        <p:spPr>
          <a:xfrm>
            <a:off x="685800" y="0"/>
            <a:ext cx="7772400" cy="762000"/>
          </a:xfrm>
        </p:spPr>
        <p:txBody>
          <a:bodyPr/>
          <a:lstStyle/>
          <a:p>
            <a:r>
              <a:rPr lang="en-US" dirty="0"/>
              <a:t>Popular High-Level Languages</a:t>
            </a:r>
          </a:p>
        </p:txBody>
      </p:sp>
      <p:pic>
        <p:nvPicPr>
          <p:cNvPr id="20485" name="Picture 5"/>
          <p:cNvPicPr>
            <a:picLocks noChangeAspect="1" noChangeArrowheads="1"/>
          </p:cNvPicPr>
          <p:nvPr/>
        </p:nvPicPr>
        <p:blipFill>
          <a:blip r:embed="rId2" cstate="print"/>
          <a:srcRect/>
          <a:stretch>
            <a:fillRect/>
          </a:stretch>
        </p:blipFill>
        <p:spPr bwMode="auto">
          <a:xfrm>
            <a:off x="52388" y="1176338"/>
            <a:ext cx="9039225" cy="4505325"/>
          </a:xfrm>
          <a:prstGeom prst="rect">
            <a:avLst/>
          </a:prstGeom>
          <a:noFill/>
          <a:ln w="12700" cap="flat" cmpd="sng">
            <a:noFill/>
            <a:prstDash val="solid"/>
            <a:miter lim="800000"/>
            <a:headEnd type="none" w="sm" len="sm"/>
            <a:tailEnd type="none" w="sm" len="sm"/>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B212D49B-F975-48A4-8A78-6AE76A739011}" type="slidenum">
              <a:rPr lang="en-US" smtClean="0"/>
              <a:pPr/>
              <a:t>15</a:t>
            </a:fld>
            <a:endParaRPr lang="en-US"/>
          </a:p>
        </p:txBody>
      </p:sp>
      <p:sp>
        <p:nvSpPr>
          <p:cNvPr id="6148" name="Rectangle 1026"/>
          <p:cNvSpPr>
            <a:spLocks noGrp="1" noChangeArrowheads="1"/>
          </p:cNvSpPr>
          <p:nvPr>
            <p:ph type="title"/>
          </p:nvPr>
        </p:nvSpPr>
        <p:spPr>
          <a:xfrm>
            <a:off x="685800" y="0"/>
            <a:ext cx="7772400" cy="552450"/>
          </a:xfrm>
        </p:spPr>
        <p:txBody>
          <a:bodyPr/>
          <a:lstStyle/>
          <a:p>
            <a:r>
              <a:rPr lang="en-US" sz="4000" dirty="0"/>
              <a:t>Operating Systems</a:t>
            </a:r>
          </a:p>
        </p:txBody>
      </p:sp>
      <p:sp>
        <p:nvSpPr>
          <p:cNvPr id="6149"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1"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2"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9" name="Content Placeholder 10"/>
          <p:cNvSpPr txBox="1">
            <a:spLocks/>
          </p:cNvSpPr>
          <p:nvPr/>
        </p:nvSpPr>
        <p:spPr bwMode="auto">
          <a:xfrm>
            <a:off x="76200" y="609600"/>
            <a:ext cx="8915400" cy="6096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An operating system (OS) manages and controls computer activities</a:t>
            </a:r>
          </a:p>
          <a:p>
            <a:pPr marL="342900" indent="-342900">
              <a:spcBef>
                <a:spcPct val="20000"/>
              </a:spcBef>
              <a:buClr>
                <a:schemeClr val="tx2"/>
              </a:buClr>
              <a:buSzPct val="75000"/>
              <a:buFont typeface="Arial" pitchFamily="34" charset="0"/>
              <a:buChar char="•"/>
            </a:pPr>
            <a:r>
              <a:rPr lang="en-US" sz="2000" kern="0" dirty="0">
                <a:latin typeface="+mn-lt"/>
              </a:rPr>
              <a:t>Control and monitor system activities</a:t>
            </a:r>
          </a:p>
          <a:p>
            <a:pPr marL="800100" lvl="1" indent="-342900">
              <a:spcBef>
                <a:spcPct val="20000"/>
              </a:spcBef>
              <a:buClr>
                <a:schemeClr val="tx2"/>
              </a:buClr>
              <a:buSzPct val="75000"/>
              <a:buFont typeface="Arial" pitchFamily="34" charset="0"/>
              <a:buChar char="•"/>
            </a:pPr>
            <a:r>
              <a:rPr lang="en-US" sz="2000" kern="0" dirty="0">
                <a:latin typeface="+mn-lt"/>
              </a:rPr>
              <a:t>Recognize input from keyboard</a:t>
            </a:r>
          </a:p>
          <a:p>
            <a:pPr marL="800100" lvl="1" indent="-342900">
              <a:spcBef>
                <a:spcPct val="20000"/>
              </a:spcBef>
              <a:buClr>
                <a:schemeClr val="tx2"/>
              </a:buClr>
              <a:buSzPct val="75000"/>
              <a:buFont typeface="Arial" pitchFamily="34" charset="0"/>
              <a:buChar char="•"/>
            </a:pPr>
            <a:r>
              <a:rPr lang="en-US" sz="2000" kern="0" dirty="0">
                <a:latin typeface="+mn-lt"/>
              </a:rPr>
              <a:t>Send output to monitor</a:t>
            </a:r>
          </a:p>
          <a:p>
            <a:pPr marL="800100" lvl="1" indent="-342900">
              <a:spcBef>
                <a:spcPct val="20000"/>
              </a:spcBef>
              <a:buClr>
                <a:schemeClr val="tx2"/>
              </a:buClr>
              <a:buSzPct val="75000"/>
              <a:buFont typeface="Arial" pitchFamily="34" charset="0"/>
              <a:buChar char="•"/>
            </a:pPr>
            <a:r>
              <a:rPr lang="en-US" sz="2000" kern="0" dirty="0">
                <a:latin typeface="+mn-lt"/>
              </a:rPr>
              <a:t>Manage files and folders</a:t>
            </a:r>
          </a:p>
          <a:p>
            <a:pPr marL="800100" lvl="1" indent="-342900">
              <a:spcBef>
                <a:spcPct val="20000"/>
              </a:spcBef>
              <a:buClr>
                <a:schemeClr val="tx2"/>
              </a:buClr>
              <a:buSzPct val="75000"/>
              <a:buFont typeface="Arial" pitchFamily="34" charset="0"/>
              <a:buChar char="•"/>
            </a:pPr>
            <a:r>
              <a:rPr lang="en-US" sz="2000" kern="0" dirty="0">
                <a:latin typeface="+mn-lt"/>
              </a:rPr>
              <a:t>Ensure different programs and users don’t interfere with each other</a:t>
            </a:r>
          </a:p>
          <a:p>
            <a:pPr marL="342900" indent="-342900">
              <a:spcBef>
                <a:spcPct val="20000"/>
              </a:spcBef>
              <a:buClr>
                <a:schemeClr val="tx2"/>
              </a:buClr>
              <a:buSzPct val="75000"/>
              <a:buFont typeface="Arial" pitchFamily="34" charset="0"/>
              <a:buChar char="•"/>
            </a:pPr>
            <a:r>
              <a:rPr lang="en-US" sz="2000" kern="0" dirty="0">
                <a:latin typeface="+mn-lt"/>
              </a:rPr>
              <a:t>Allocate and assign resources</a:t>
            </a:r>
          </a:p>
          <a:p>
            <a:pPr marL="800100" lvl="1" indent="-342900">
              <a:spcBef>
                <a:spcPct val="20000"/>
              </a:spcBef>
              <a:buClr>
                <a:schemeClr val="tx2"/>
              </a:buClr>
              <a:buSzPct val="75000"/>
              <a:buFont typeface="Arial" pitchFamily="34" charset="0"/>
              <a:buChar char="•"/>
            </a:pPr>
            <a:r>
              <a:rPr lang="en-US" sz="2000" kern="0" dirty="0">
                <a:latin typeface="+mn-lt"/>
              </a:rPr>
              <a:t>Computer resources (CPU, memory, …) are shared between all programs</a:t>
            </a:r>
          </a:p>
          <a:p>
            <a:pPr marL="800100" lvl="1" indent="-342900">
              <a:spcBef>
                <a:spcPct val="20000"/>
              </a:spcBef>
              <a:buClr>
                <a:schemeClr val="tx2"/>
              </a:buClr>
              <a:buSzPct val="75000"/>
              <a:buFont typeface="Arial" pitchFamily="34" charset="0"/>
              <a:buChar char="•"/>
            </a:pPr>
            <a:r>
              <a:rPr lang="en-US" sz="2000" kern="0" dirty="0">
                <a:latin typeface="+mn-lt"/>
              </a:rPr>
              <a:t>OS allocates such resources and assigns them to running programs based on various criteria</a:t>
            </a:r>
          </a:p>
          <a:p>
            <a:pPr marL="800100" lvl="1" indent="-342900">
              <a:spcBef>
                <a:spcPct val="20000"/>
              </a:spcBef>
              <a:buClr>
                <a:schemeClr val="tx2"/>
              </a:buClr>
              <a:buSzPct val="75000"/>
              <a:buFont typeface="Arial" pitchFamily="34" charset="0"/>
              <a:buChar char="•"/>
            </a:pPr>
            <a:r>
              <a:rPr lang="en-US" sz="2000" kern="0" dirty="0">
                <a:latin typeface="+mn-lt"/>
              </a:rPr>
              <a:t>Examples:</a:t>
            </a:r>
          </a:p>
          <a:p>
            <a:pPr marL="1257300" lvl="2" indent="-342900">
              <a:spcBef>
                <a:spcPct val="20000"/>
              </a:spcBef>
              <a:buClr>
                <a:schemeClr val="tx2"/>
              </a:buClr>
              <a:buSzPct val="75000"/>
              <a:buFont typeface="Arial" pitchFamily="34" charset="0"/>
              <a:buChar char="•"/>
            </a:pPr>
            <a:r>
              <a:rPr lang="en-US" sz="2000" kern="0" dirty="0">
                <a:latin typeface="+mn-lt"/>
              </a:rPr>
              <a:t>Memory: every program has its own memory space independent of all other programs</a:t>
            </a:r>
          </a:p>
          <a:p>
            <a:pPr marL="1257300" lvl="2" indent="-342900">
              <a:spcBef>
                <a:spcPct val="20000"/>
              </a:spcBef>
              <a:buClr>
                <a:schemeClr val="tx2"/>
              </a:buClr>
              <a:buSzPct val="75000"/>
              <a:buFont typeface="Arial" pitchFamily="34" charset="0"/>
              <a:buChar char="•"/>
            </a:pPr>
            <a:r>
              <a:rPr lang="en-US" sz="2000" kern="0" dirty="0">
                <a:latin typeface="+mn-lt"/>
              </a:rPr>
              <a:t>CPU: OS allows multiple programs to run at the same time – each programs has a ‘virtual’ CPU</a:t>
            </a:r>
          </a:p>
          <a:p>
            <a:pPr marL="1257300" lvl="2" indent="-342900">
              <a:spcBef>
                <a:spcPct val="20000"/>
              </a:spcBef>
              <a:buClr>
                <a:schemeClr val="tx2"/>
              </a:buClr>
              <a:buSzPct val="75000"/>
              <a:buFont typeface="Arial" pitchFamily="34" charset="0"/>
              <a:buChar char="•"/>
            </a:pPr>
            <a:r>
              <a:rPr lang="en-US" sz="2000" kern="0" dirty="0">
                <a:latin typeface="+mn-lt"/>
              </a:rPr>
              <a:t>Hard disk: OS manages hard disk through supporting files/directories</a:t>
            </a:r>
          </a:p>
        </p:txBody>
      </p:sp>
      <p:pic>
        <p:nvPicPr>
          <p:cNvPr id="77826" name="Picture 2"/>
          <p:cNvPicPr>
            <a:picLocks noChangeAspect="1" noChangeArrowheads="1"/>
          </p:cNvPicPr>
          <p:nvPr/>
        </p:nvPicPr>
        <p:blipFill>
          <a:blip r:embed="rId3" cstate="print"/>
          <a:srcRect/>
          <a:stretch>
            <a:fillRect/>
          </a:stretch>
        </p:blipFill>
        <p:spPr bwMode="auto">
          <a:xfrm>
            <a:off x="7441809" y="381000"/>
            <a:ext cx="1854591" cy="2133600"/>
          </a:xfrm>
          <a:prstGeom prst="rect">
            <a:avLst/>
          </a:prstGeom>
          <a:noFill/>
          <a:ln w="12700" cap="flat" cmpd="sng">
            <a:noFill/>
            <a:prstDash val="solid"/>
            <a:miter lim="800000"/>
            <a:headEnd type="none" w="sm" len="sm"/>
            <a:tailEnd type="none" w="sm" len="sm"/>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B212D49B-F975-48A4-8A78-6AE76A739011}" type="slidenum">
              <a:rPr lang="en-US" smtClean="0"/>
              <a:pPr/>
              <a:t>16</a:t>
            </a:fld>
            <a:endParaRPr lang="en-US"/>
          </a:p>
        </p:txBody>
      </p:sp>
      <p:sp>
        <p:nvSpPr>
          <p:cNvPr id="6148" name="Rectangle 1026"/>
          <p:cNvSpPr>
            <a:spLocks noGrp="1" noChangeArrowheads="1"/>
          </p:cNvSpPr>
          <p:nvPr>
            <p:ph type="title"/>
          </p:nvPr>
        </p:nvSpPr>
        <p:spPr>
          <a:xfrm>
            <a:off x="685800" y="0"/>
            <a:ext cx="7772400" cy="552450"/>
          </a:xfrm>
        </p:spPr>
        <p:txBody>
          <a:bodyPr/>
          <a:lstStyle/>
          <a:p>
            <a:r>
              <a:rPr lang="en-US" sz="4000" dirty="0"/>
              <a:t>The History of Python</a:t>
            </a:r>
          </a:p>
        </p:txBody>
      </p:sp>
      <p:sp>
        <p:nvSpPr>
          <p:cNvPr id="6149"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1"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2"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9" name="Content Placeholder 10"/>
          <p:cNvSpPr txBox="1">
            <a:spLocks/>
          </p:cNvSpPr>
          <p:nvPr/>
        </p:nvSpPr>
        <p:spPr bwMode="auto">
          <a:xfrm>
            <a:off x="76200" y="533400"/>
            <a:ext cx="8915400" cy="6096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Created by Guido van </a:t>
            </a:r>
            <a:r>
              <a:rPr lang="en-US" sz="2000" kern="0" dirty="0" err="1">
                <a:latin typeface="+mn-lt"/>
              </a:rPr>
              <a:t>Rossum</a:t>
            </a:r>
            <a:r>
              <a:rPr lang="en-US" sz="2000" kern="0" dirty="0">
                <a:latin typeface="+mn-lt"/>
              </a:rPr>
              <a:t> in 1990</a:t>
            </a:r>
          </a:p>
          <a:p>
            <a:pPr marL="342900" indent="-342900">
              <a:spcBef>
                <a:spcPct val="20000"/>
              </a:spcBef>
              <a:buClr>
                <a:schemeClr val="tx2"/>
              </a:buClr>
              <a:buSzPct val="75000"/>
              <a:buFont typeface="Arial" pitchFamily="34" charset="0"/>
              <a:buChar char="•"/>
            </a:pPr>
            <a:r>
              <a:rPr lang="en-US" sz="2000" kern="0" dirty="0">
                <a:latin typeface="+mn-lt"/>
              </a:rPr>
              <a:t>Named after British comedy Monty Python’s Flying Circus</a:t>
            </a:r>
          </a:p>
          <a:p>
            <a:pPr marL="342900" indent="-342900">
              <a:spcBef>
                <a:spcPct val="20000"/>
              </a:spcBef>
              <a:buClr>
                <a:schemeClr val="tx2"/>
              </a:buClr>
              <a:buSzPct val="75000"/>
              <a:buFont typeface="Arial" pitchFamily="34" charset="0"/>
              <a:buChar char="•"/>
            </a:pPr>
            <a:r>
              <a:rPr lang="en-US" sz="2000" kern="0" dirty="0">
                <a:latin typeface="+mn-lt"/>
              </a:rPr>
              <a:t>Python is a popular programming language widely used in industry and academia</a:t>
            </a:r>
          </a:p>
          <a:p>
            <a:pPr marL="342900" indent="-342900">
              <a:spcBef>
                <a:spcPct val="20000"/>
              </a:spcBef>
              <a:buClr>
                <a:schemeClr val="tx2"/>
              </a:buClr>
              <a:buSzPct val="75000"/>
              <a:buFont typeface="Arial" pitchFamily="34" charset="0"/>
              <a:buChar char="•"/>
            </a:pPr>
            <a:r>
              <a:rPr lang="en-US" sz="2000" kern="0" dirty="0">
                <a:latin typeface="+mn-lt"/>
              </a:rPr>
              <a:t>Python is general-purpose programming language</a:t>
            </a:r>
          </a:p>
          <a:p>
            <a:pPr marL="800100" lvl="1" indent="-342900">
              <a:spcBef>
                <a:spcPct val="20000"/>
              </a:spcBef>
              <a:buClr>
                <a:schemeClr val="tx2"/>
              </a:buClr>
              <a:buSzPct val="75000"/>
              <a:buFont typeface="Arial" pitchFamily="34" charset="0"/>
              <a:buChar char="•"/>
            </a:pPr>
            <a:r>
              <a:rPr lang="en-US" sz="2000" kern="0" dirty="0">
                <a:latin typeface="+mn-lt"/>
              </a:rPr>
              <a:t>Used in Google’s search engine</a:t>
            </a:r>
          </a:p>
          <a:p>
            <a:pPr marL="800100" lvl="1" indent="-342900">
              <a:spcBef>
                <a:spcPct val="20000"/>
              </a:spcBef>
              <a:buClr>
                <a:schemeClr val="tx2"/>
              </a:buClr>
              <a:buSzPct val="75000"/>
              <a:buFont typeface="Arial" pitchFamily="34" charset="0"/>
              <a:buChar char="•"/>
            </a:pPr>
            <a:r>
              <a:rPr lang="en-US" sz="2000" kern="0" dirty="0">
                <a:latin typeface="+mn-lt"/>
              </a:rPr>
              <a:t>Mission-critical projects at NASA</a:t>
            </a:r>
          </a:p>
          <a:p>
            <a:pPr marL="800100" lvl="1" indent="-342900">
              <a:spcBef>
                <a:spcPct val="20000"/>
              </a:spcBef>
              <a:buClr>
                <a:schemeClr val="tx2"/>
              </a:buClr>
              <a:buSzPct val="75000"/>
              <a:buFont typeface="Arial" pitchFamily="34" charset="0"/>
              <a:buChar char="•"/>
            </a:pPr>
            <a:r>
              <a:rPr lang="en-US" sz="2000" kern="0" dirty="0">
                <a:latin typeface="+mn-lt"/>
              </a:rPr>
              <a:t>Transaction processing at the New York Stock Exchange </a:t>
            </a:r>
          </a:p>
          <a:p>
            <a:pPr marL="342900" indent="-342900">
              <a:spcBef>
                <a:spcPct val="20000"/>
              </a:spcBef>
              <a:buClr>
                <a:schemeClr val="tx2"/>
              </a:buClr>
              <a:buSzPct val="75000"/>
              <a:buFont typeface="Arial" pitchFamily="34" charset="0"/>
              <a:buChar char="•"/>
            </a:pPr>
            <a:r>
              <a:rPr lang="en-US" sz="2000" kern="0" dirty="0">
                <a:latin typeface="+mn-lt"/>
              </a:rPr>
              <a:t>Python is an interpreted programming language</a:t>
            </a:r>
          </a:p>
          <a:p>
            <a:pPr marL="342900" indent="-342900">
              <a:spcBef>
                <a:spcPct val="20000"/>
              </a:spcBef>
              <a:buClr>
                <a:schemeClr val="tx2"/>
              </a:buClr>
              <a:buSzPct val="75000"/>
              <a:buFont typeface="Arial" pitchFamily="34" charset="0"/>
              <a:buChar char="•"/>
            </a:pPr>
            <a:r>
              <a:rPr lang="en-US" sz="2000" kern="0" dirty="0">
                <a:latin typeface="+mn-lt"/>
              </a:rPr>
              <a:t>Python is an object-oriented programming (OOP) language</a:t>
            </a:r>
          </a:p>
          <a:p>
            <a:pPr marL="342900" indent="-342900">
              <a:spcBef>
                <a:spcPct val="20000"/>
              </a:spcBef>
              <a:buClr>
                <a:schemeClr val="tx2"/>
              </a:buClr>
              <a:buSzPct val="75000"/>
              <a:buFont typeface="Arial" pitchFamily="34" charset="0"/>
              <a:buChar char="•"/>
            </a:pPr>
            <a:r>
              <a:rPr lang="en-US" sz="2000" kern="0" dirty="0">
                <a:latin typeface="+mn-lt"/>
              </a:rPr>
              <a:t>Developed and maintained by Python Software Foundation</a:t>
            </a:r>
          </a:p>
          <a:p>
            <a:pPr marL="342900" indent="-342900">
              <a:spcBef>
                <a:spcPct val="20000"/>
              </a:spcBef>
              <a:buClr>
                <a:schemeClr val="tx2"/>
              </a:buClr>
              <a:buSzPct val="75000"/>
              <a:buFont typeface="Arial" pitchFamily="34" charset="0"/>
              <a:buChar char="•"/>
            </a:pPr>
            <a:r>
              <a:rPr lang="en-US" sz="2000" kern="0" dirty="0">
                <a:latin typeface="+mn-lt"/>
              </a:rPr>
              <a:t>Two versions coexist</a:t>
            </a:r>
          </a:p>
          <a:p>
            <a:pPr marL="800100" lvl="1" indent="-342900">
              <a:spcBef>
                <a:spcPct val="20000"/>
              </a:spcBef>
              <a:buClr>
                <a:schemeClr val="tx2"/>
              </a:buClr>
              <a:buSzPct val="75000"/>
              <a:buFont typeface="Arial" pitchFamily="34" charset="0"/>
              <a:buChar char="•"/>
            </a:pPr>
            <a:r>
              <a:rPr lang="en-US" sz="2000" kern="0" dirty="0">
                <a:latin typeface="+mn-lt"/>
              </a:rPr>
              <a:t>Python 2 and 3: 3 not backward compatible with 2</a:t>
            </a:r>
          </a:p>
          <a:p>
            <a:pPr marL="800100" lvl="1" indent="-342900">
              <a:spcBef>
                <a:spcPct val="20000"/>
              </a:spcBef>
              <a:buClr>
                <a:schemeClr val="tx2"/>
              </a:buClr>
              <a:buSzPct val="75000"/>
              <a:buFont typeface="Arial" pitchFamily="34" charset="0"/>
              <a:buChar char="•"/>
            </a:pPr>
            <a:r>
              <a:rPr lang="en-US" sz="2000" kern="0" dirty="0">
                <a:latin typeface="+mn-lt"/>
              </a:rPr>
              <a:t>We will use Python 3</a:t>
            </a:r>
          </a:p>
          <a:p>
            <a:pPr marL="800100" lvl="1" indent="-342900">
              <a:spcBef>
                <a:spcPct val="20000"/>
              </a:spcBef>
              <a:buClr>
                <a:schemeClr val="tx2"/>
              </a:buClr>
              <a:buSzPct val="75000"/>
              <a:buFont typeface="Arial" pitchFamily="34" charset="0"/>
              <a:buChar char="•"/>
            </a:pPr>
            <a:endParaRPr lang="en-US" sz="2000" kern="0" dirty="0">
              <a:latin typeface="+mn-lt"/>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B212D49B-F975-48A4-8A78-6AE76A739011}" type="slidenum">
              <a:rPr lang="en-US" smtClean="0"/>
              <a:pPr/>
              <a:t>17</a:t>
            </a:fld>
            <a:endParaRPr lang="en-US"/>
          </a:p>
        </p:txBody>
      </p:sp>
      <p:sp>
        <p:nvSpPr>
          <p:cNvPr id="6148" name="Rectangle 1026"/>
          <p:cNvSpPr>
            <a:spLocks noGrp="1" noChangeArrowheads="1"/>
          </p:cNvSpPr>
          <p:nvPr>
            <p:ph type="title"/>
          </p:nvPr>
        </p:nvSpPr>
        <p:spPr>
          <a:xfrm>
            <a:off x="685800" y="0"/>
            <a:ext cx="7772400" cy="552450"/>
          </a:xfrm>
        </p:spPr>
        <p:txBody>
          <a:bodyPr/>
          <a:lstStyle/>
          <a:p>
            <a:r>
              <a:rPr lang="en-US" sz="4000" dirty="0"/>
              <a:t>Getting Started with Python</a:t>
            </a:r>
          </a:p>
        </p:txBody>
      </p:sp>
      <p:sp>
        <p:nvSpPr>
          <p:cNvPr id="6149"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1"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2"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9" name="Content Placeholder 10"/>
          <p:cNvSpPr txBox="1">
            <a:spLocks/>
          </p:cNvSpPr>
          <p:nvPr/>
        </p:nvSpPr>
        <p:spPr bwMode="auto">
          <a:xfrm>
            <a:off x="114300" y="500711"/>
            <a:ext cx="8915400" cy="6096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Functions are important in programming languages</a:t>
            </a:r>
          </a:p>
          <a:p>
            <a:pPr marL="800100" lvl="1" indent="-342900">
              <a:spcBef>
                <a:spcPct val="20000"/>
              </a:spcBef>
              <a:buClr>
                <a:schemeClr val="tx2"/>
              </a:buClr>
              <a:buSzPct val="75000"/>
              <a:buFont typeface="Arial" pitchFamily="34" charset="0"/>
              <a:buChar char="•"/>
            </a:pPr>
            <a:r>
              <a:rPr lang="en-US" sz="2000" kern="0" dirty="0">
                <a:latin typeface="+mn-lt"/>
              </a:rPr>
              <a:t>Abstracts the lines of code that define the function by a </a:t>
            </a:r>
            <a:r>
              <a:rPr lang="en-US" sz="2000" u="sng" kern="0" dirty="0">
                <a:latin typeface="+mn-lt"/>
              </a:rPr>
              <a:t>name</a:t>
            </a:r>
          </a:p>
          <a:p>
            <a:pPr marL="800100" lvl="1" indent="-342900">
              <a:spcBef>
                <a:spcPct val="20000"/>
              </a:spcBef>
              <a:buClr>
                <a:schemeClr val="tx2"/>
              </a:buClr>
              <a:buSzPct val="75000"/>
              <a:buFont typeface="Arial" pitchFamily="34" charset="0"/>
              <a:buChar char="•"/>
            </a:pPr>
            <a:r>
              <a:rPr lang="en-US" sz="2000" kern="0" dirty="0">
                <a:latin typeface="+mn-lt"/>
              </a:rPr>
              <a:t>We can “call” or “invoke” the function using its name</a:t>
            </a:r>
          </a:p>
          <a:p>
            <a:pPr marL="342900" indent="-342900">
              <a:spcBef>
                <a:spcPct val="20000"/>
              </a:spcBef>
              <a:buClr>
                <a:schemeClr val="tx2"/>
              </a:buClr>
              <a:buSzPct val="75000"/>
              <a:buFont typeface="Arial" pitchFamily="34" charset="0"/>
              <a:buChar char="•"/>
            </a:pPr>
            <a:r>
              <a:rPr lang="en-US" sz="2000" kern="0" dirty="0">
                <a:latin typeface="+mn-lt"/>
              </a:rPr>
              <a:t>A function is defined by its input and output</a:t>
            </a:r>
          </a:p>
          <a:p>
            <a:pPr marL="800100" lvl="1" indent="-342900">
              <a:spcBef>
                <a:spcPct val="20000"/>
              </a:spcBef>
              <a:buClr>
                <a:schemeClr val="tx2"/>
              </a:buClr>
              <a:buSzPct val="75000"/>
              <a:buFont typeface="Arial" pitchFamily="34" charset="0"/>
              <a:buChar char="•"/>
            </a:pPr>
            <a:r>
              <a:rPr lang="en-US" sz="2000" kern="0" dirty="0">
                <a:latin typeface="+mn-lt"/>
              </a:rPr>
              <a:t>input: values that the function needs to perform its computation</a:t>
            </a:r>
          </a:p>
          <a:p>
            <a:pPr marL="1257300" lvl="2" indent="-342900">
              <a:spcBef>
                <a:spcPct val="20000"/>
              </a:spcBef>
              <a:buClr>
                <a:schemeClr val="tx2"/>
              </a:buClr>
              <a:buSzPct val="75000"/>
              <a:buFont typeface="Arial" pitchFamily="34" charset="0"/>
              <a:buChar char="•"/>
            </a:pPr>
            <a:r>
              <a:rPr lang="en-US" sz="2000" kern="0" dirty="0">
                <a:latin typeface="+mn-lt"/>
              </a:rPr>
              <a:t>We call the values we pass to a function </a:t>
            </a:r>
            <a:r>
              <a:rPr lang="en-US" sz="2000" u="sng" kern="0" dirty="0">
                <a:latin typeface="+mn-lt"/>
              </a:rPr>
              <a:t>arguments</a:t>
            </a:r>
          </a:p>
          <a:p>
            <a:pPr marL="800100" lvl="1" indent="-342900">
              <a:spcBef>
                <a:spcPct val="20000"/>
              </a:spcBef>
              <a:buClr>
                <a:schemeClr val="tx2"/>
              </a:buClr>
              <a:buSzPct val="75000"/>
              <a:buFont typeface="Arial" pitchFamily="34" charset="0"/>
              <a:buChar char="•"/>
            </a:pPr>
            <a:r>
              <a:rPr lang="en-US" sz="2000" kern="0" dirty="0">
                <a:latin typeface="+mn-lt"/>
              </a:rPr>
              <a:t>output: the result of the computation</a:t>
            </a:r>
          </a:p>
          <a:p>
            <a:pPr marL="342900" indent="-342900">
              <a:spcBef>
                <a:spcPct val="20000"/>
              </a:spcBef>
              <a:buClr>
                <a:schemeClr val="tx2"/>
              </a:buClr>
              <a:buSzPct val="75000"/>
              <a:buFont typeface="Arial" pitchFamily="34" charset="0"/>
              <a:buChar char="•"/>
            </a:pPr>
            <a:r>
              <a:rPr lang="en-US" sz="2000" kern="0" dirty="0">
                <a:latin typeface="+mn-lt"/>
              </a:rPr>
              <a:t>How do we know what arguments a function accepts?</a:t>
            </a:r>
          </a:p>
          <a:p>
            <a:pPr marL="800100" lvl="1" indent="-342900">
              <a:spcBef>
                <a:spcPct val="20000"/>
              </a:spcBef>
              <a:buClr>
                <a:schemeClr val="tx2"/>
              </a:buClr>
              <a:buSzPct val="75000"/>
              <a:buFont typeface="Arial" pitchFamily="34" charset="0"/>
              <a:buChar char="•"/>
            </a:pPr>
            <a:r>
              <a:rPr lang="en-US" sz="2000" kern="0" dirty="0">
                <a:latin typeface="+mn-lt"/>
              </a:rPr>
              <a:t>We look at its documentation</a:t>
            </a:r>
          </a:p>
          <a:p>
            <a:pPr marL="342900" indent="-342900">
              <a:spcBef>
                <a:spcPct val="20000"/>
              </a:spcBef>
              <a:buClr>
                <a:schemeClr val="tx2"/>
              </a:buClr>
              <a:buSzPct val="75000"/>
              <a:buFont typeface="Arial" pitchFamily="34" charset="0"/>
              <a:buChar char="•"/>
            </a:pPr>
            <a:r>
              <a:rPr lang="en-US" sz="2000" kern="0" dirty="0">
                <a:latin typeface="+mn-lt"/>
              </a:rPr>
              <a:t>How do we call or invoke a function?</a:t>
            </a:r>
          </a:p>
          <a:p>
            <a:pPr marL="800100" lvl="1" indent="-342900">
              <a:spcBef>
                <a:spcPct val="20000"/>
              </a:spcBef>
              <a:buClr>
                <a:schemeClr val="tx2"/>
              </a:buClr>
              <a:buSzPct val="75000"/>
              <a:buFont typeface="Arial" pitchFamily="34" charset="0"/>
              <a:buChar char="•"/>
            </a:pPr>
            <a:r>
              <a:rPr lang="en-US" sz="2000" kern="0" dirty="0">
                <a:latin typeface="+mn-lt"/>
              </a:rPr>
              <a:t>We provide the function name followed by the arguments separated by commas</a:t>
            </a:r>
          </a:p>
          <a:p>
            <a:pPr marL="342900" indent="-342900">
              <a:spcBef>
                <a:spcPct val="20000"/>
              </a:spcBef>
              <a:buClr>
                <a:schemeClr val="tx2"/>
              </a:buClr>
              <a:buSzPct val="75000"/>
              <a:buFont typeface="Arial" pitchFamily="34" charset="0"/>
              <a:buChar char="•"/>
            </a:pPr>
            <a:r>
              <a:rPr lang="en-US" sz="2000" kern="0" dirty="0">
                <a:latin typeface="+mn-lt"/>
              </a:rPr>
              <a:t>Computers store and manipulate information using 0s and 1s as we saw</a:t>
            </a:r>
          </a:p>
          <a:p>
            <a:pPr marL="800100" lvl="1" indent="-342900">
              <a:spcBef>
                <a:spcPct val="20000"/>
              </a:spcBef>
              <a:buClr>
                <a:schemeClr val="tx2"/>
              </a:buClr>
              <a:buSzPct val="75000"/>
              <a:buFont typeface="Arial" pitchFamily="34" charset="0"/>
              <a:buChar char="•"/>
            </a:pPr>
            <a:r>
              <a:rPr lang="en-US" sz="2000" kern="0" dirty="0">
                <a:latin typeface="+mn-lt"/>
              </a:rPr>
              <a:t>How do we know whether 0011 represents 3 or some character?</a:t>
            </a:r>
          </a:p>
          <a:p>
            <a:pPr marL="800100" lvl="1" indent="-342900">
              <a:spcBef>
                <a:spcPct val="20000"/>
              </a:spcBef>
              <a:buClr>
                <a:schemeClr val="tx2"/>
              </a:buClr>
              <a:buSzPct val="75000"/>
              <a:buFont typeface="Arial" pitchFamily="34" charset="0"/>
              <a:buChar char="•"/>
            </a:pPr>
            <a:r>
              <a:rPr lang="en-US" sz="2000" kern="0" dirty="0">
                <a:latin typeface="+mn-lt"/>
              </a:rPr>
              <a:t>The type of a value determines how Python understands and interprets it</a:t>
            </a:r>
          </a:p>
          <a:p>
            <a:pPr marL="800100" lvl="1" indent="-342900">
              <a:spcBef>
                <a:spcPct val="20000"/>
              </a:spcBef>
              <a:buClr>
                <a:schemeClr val="tx2"/>
              </a:buClr>
              <a:buSzPct val="75000"/>
              <a:buFont typeface="Arial" pitchFamily="34" charset="0"/>
              <a:buChar char="•"/>
            </a:pPr>
            <a:endParaRPr lang="en-US" sz="2000" kern="0" dirty="0">
              <a:latin typeface="+mn-lt"/>
            </a:endParaRPr>
          </a:p>
        </p:txBody>
      </p:sp>
    </p:spTree>
    <p:extLst>
      <p:ext uri="{BB962C8B-B14F-4D97-AF65-F5344CB8AC3E}">
        <p14:creationId xmlns:p14="http://schemas.microsoft.com/office/powerpoint/2010/main" val="373694879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B212D49B-F975-48A4-8A78-6AE76A739011}" type="slidenum">
              <a:rPr lang="en-US" smtClean="0"/>
              <a:pPr/>
              <a:t>18</a:t>
            </a:fld>
            <a:endParaRPr lang="en-US"/>
          </a:p>
        </p:txBody>
      </p:sp>
      <p:sp>
        <p:nvSpPr>
          <p:cNvPr id="6148" name="Rectangle 1026"/>
          <p:cNvSpPr>
            <a:spLocks noGrp="1" noChangeArrowheads="1"/>
          </p:cNvSpPr>
          <p:nvPr>
            <p:ph type="title"/>
          </p:nvPr>
        </p:nvSpPr>
        <p:spPr>
          <a:xfrm>
            <a:off x="685800" y="0"/>
            <a:ext cx="7772400" cy="552450"/>
          </a:xfrm>
        </p:spPr>
        <p:txBody>
          <a:bodyPr/>
          <a:lstStyle/>
          <a:p>
            <a:r>
              <a:rPr lang="en-US" sz="4000" dirty="0"/>
              <a:t>Getting Started with Python</a:t>
            </a:r>
          </a:p>
        </p:txBody>
      </p:sp>
      <p:sp>
        <p:nvSpPr>
          <p:cNvPr id="6149"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1"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2"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9" name="Content Placeholder 10"/>
          <p:cNvSpPr txBox="1">
            <a:spLocks/>
          </p:cNvSpPr>
          <p:nvPr/>
        </p:nvSpPr>
        <p:spPr bwMode="auto">
          <a:xfrm>
            <a:off x="114300" y="500711"/>
            <a:ext cx="8915400" cy="6096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In examples that follow, we want to print characters on the screen</a:t>
            </a:r>
          </a:p>
          <a:p>
            <a:pPr marL="342900" indent="-342900">
              <a:spcBef>
                <a:spcPct val="20000"/>
              </a:spcBef>
              <a:buClr>
                <a:schemeClr val="tx2"/>
              </a:buClr>
              <a:buSzPct val="75000"/>
              <a:buFont typeface="Arial" pitchFamily="34" charset="0"/>
              <a:buChar char="•"/>
            </a:pPr>
            <a:r>
              <a:rPr lang="en-US" sz="2000" kern="0" dirty="0">
                <a:latin typeface="+mn-lt"/>
              </a:rPr>
              <a:t>Python has string values that are sequence of characters that we enter on the keyboard</a:t>
            </a:r>
          </a:p>
          <a:p>
            <a:pPr marL="342900" indent="-342900">
              <a:spcBef>
                <a:spcPct val="20000"/>
              </a:spcBef>
              <a:buClr>
                <a:schemeClr val="tx2"/>
              </a:buClr>
              <a:buSzPct val="75000"/>
              <a:buFont typeface="Arial" pitchFamily="34" charset="0"/>
              <a:buChar char="•"/>
            </a:pPr>
            <a:r>
              <a:rPr lang="en-US" sz="2000" kern="0" dirty="0">
                <a:latin typeface="+mn-lt"/>
              </a:rPr>
              <a:t>To create a string value surround a sequence of characters with double quotes</a:t>
            </a:r>
          </a:p>
          <a:p>
            <a:pPr marL="800100" lvl="1" indent="-342900">
              <a:spcBef>
                <a:spcPct val="20000"/>
              </a:spcBef>
              <a:buClr>
                <a:schemeClr val="tx2"/>
              </a:buClr>
              <a:buSzPct val="75000"/>
              <a:buFont typeface="Arial" pitchFamily="34" charset="0"/>
              <a:buChar char="•"/>
            </a:pPr>
            <a:r>
              <a:rPr lang="en-US" sz="2000" kern="0" dirty="0">
                <a:latin typeface="+mn-lt"/>
              </a:rPr>
              <a:t>Example: “</a:t>
            </a:r>
            <a:r>
              <a:rPr lang="en-US" sz="2000" kern="0" dirty="0" err="1">
                <a:latin typeface="+mn-lt"/>
              </a:rPr>
              <a:t>abc</a:t>
            </a:r>
            <a:r>
              <a:rPr lang="en-US" sz="2000" kern="0" dirty="0">
                <a:latin typeface="+mn-lt"/>
              </a:rPr>
              <a:t>”, “Hello”, “123”</a:t>
            </a:r>
          </a:p>
          <a:p>
            <a:pPr marL="342900" indent="-342900">
              <a:spcBef>
                <a:spcPct val="20000"/>
              </a:spcBef>
              <a:buClr>
                <a:schemeClr val="tx2"/>
              </a:buClr>
              <a:buSzPct val="75000"/>
              <a:buFont typeface="Arial" pitchFamily="34" charset="0"/>
              <a:buChar char="•"/>
            </a:pPr>
            <a:r>
              <a:rPr lang="en-US" sz="2000" kern="0" dirty="0">
                <a:latin typeface="+mn-lt"/>
              </a:rPr>
              <a:t>To create an integer value type the digits that make up the number</a:t>
            </a:r>
          </a:p>
          <a:p>
            <a:pPr marL="800100" lvl="1" indent="-342900">
              <a:spcBef>
                <a:spcPct val="20000"/>
              </a:spcBef>
              <a:buClr>
                <a:schemeClr val="tx2"/>
              </a:buClr>
              <a:buSzPct val="75000"/>
              <a:buFont typeface="Arial" pitchFamily="34" charset="0"/>
              <a:buChar char="•"/>
            </a:pPr>
            <a:r>
              <a:rPr lang="en-US" sz="2000" kern="0" dirty="0">
                <a:latin typeface="+mn-lt"/>
              </a:rPr>
              <a:t>Example: 123, 34, 5</a:t>
            </a:r>
          </a:p>
          <a:p>
            <a:pPr lvl="1">
              <a:spcBef>
                <a:spcPct val="20000"/>
              </a:spcBef>
              <a:buClr>
                <a:schemeClr val="tx2"/>
              </a:buClr>
              <a:buSzPct val="75000"/>
            </a:pPr>
            <a:endParaRPr lang="en-US" sz="2000" kern="0" dirty="0">
              <a:latin typeface="+mn-lt"/>
            </a:endParaRPr>
          </a:p>
          <a:p>
            <a:pPr marL="800100" lvl="1" indent="-342900">
              <a:spcBef>
                <a:spcPct val="20000"/>
              </a:spcBef>
              <a:buClr>
                <a:schemeClr val="tx2"/>
              </a:buClr>
              <a:buSzPct val="75000"/>
              <a:buFont typeface="Arial" pitchFamily="34" charset="0"/>
              <a:buChar char="•"/>
            </a:pPr>
            <a:endParaRPr lang="en-US" sz="2000" kern="0" dirty="0">
              <a:latin typeface="+mn-lt"/>
            </a:endParaRPr>
          </a:p>
        </p:txBody>
      </p:sp>
    </p:spTree>
    <p:extLst>
      <p:ext uri="{BB962C8B-B14F-4D97-AF65-F5344CB8AC3E}">
        <p14:creationId xmlns:p14="http://schemas.microsoft.com/office/powerpoint/2010/main" val="24427626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B212D49B-F975-48A4-8A78-6AE76A739011}" type="slidenum">
              <a:rPr lang="en-US" smtClean="0"/>
              <a:pPr/>
              <a:t>19</a:t>
            </a:fld>
            <a:endParaRPr lang="en-US"/>
          </a:p>
        </p:txBody>
      </p:sp>
      <p:sp>
        <p:nvSpPr>
          <p:cNvPr id="6148" name="Rectangle 1026"/>
          <p:cNvSpPr>
            <a:spLocks noGrp="1" noChangeArrowheads="1"/>
          </p:cNvSpPr>
          <p:nvPr>
            <p:ph type="title"/>
          </p:nvPr>
        </p:nvSpPr>
        <p:spPr>
          <a:xfrm>
            <a:off x="685800" y="0"/>
            <a:ext cx="7772400" cy="552450"/>
          </a:xfrm>
        </p:spPr>
        <p:txBody>
          <a:bodyPr/>
          <a:lstStyle/>
          <a:p>
            <a:r>
              <a:rPr lang="en-US" sz="4000" dirty="0"/>
              <a:t>Getting Started with Python</a:t>
            </a:r>
          </a:p>
        </p:txBody>
      </p:sp>
      <p:sp>
        <p:nvSpPr>
          <p:cNvPr id="6149"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1"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2"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9" name="Content Placeholder 10"/>
          <p:cNvSpPr txBox="1">
            <a:spLocks/>
          </p:cNvSpPr>
          <p:nvPr/>
        </p:nvSpPr>
        <p:spPr bwMode="auto">
          <a:xfrm>
            <a:off x="76200" y="457200"/>
            <a:ext cx="8915400" cy="6096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Write a program to display </a:t>
            </a:r>
            <a:r>
              <a:rPr lang="en-US" sz="2000" kern="0" dirty="0">
                <a:solidFill>
                  <a:srgbClr val="92D050"/>
                </a:solidFill>
                <a:latin typeface="+mn-lt"/>
              </a:rPr>
              <a:t>Welcome to Python </a:t>
            </a:r>
            <a:r>
              <a:rPr lang="en-US" sz="2000" kern="0" dirty="0">
                <a:latin typeface="+mn-lt"/>
              </a:rPr>
              <a:t>and </a:t>
            </a:r>
            <a:r>
              <a:rPr lang="en-US" sz="2000" kern="0" dirty="0">
                <a:solidFill>
                  <a:srgbClr val="92D050"/>
                </a:solidFill>
                <a:latin typeface="+mn-lt"/>
              </a:rPr>
              <a:t>Python is fun</a:t>
            </a:r>
          </a:p>
          <a:p>
            <a:pPr marL="342900" indent="-342900">
              <a:spcBef>
                <a:spcPct val="20000"/>
              </a:spcBef>
              <a:buClr>
                <a:schemeClr val="tx2"/>
              </a:buClr>
              <a:buSzPct val="75000"/>
              <a:buFont typeface="Arial" pitchFamily="34" charset="0"/>
              <a:buChar char="•"/>
            </a:pPr>
            <a:r>
              <a:rPr lang="en-US" sz="2000" kern="0" dirty="0">
                <a:latin typeface="+mn-lt"/>
              </a:rPr>
              <a:t>Console: term is used to text entry and display devices of a computer</a:t>
            </a:r>
          </a:p>
          <a:p>
            <a:pPr marL="800100" lvl="1" indent="-342900">
              <a:spcBef>
                <a:spcPct val="20000"/>
              </a:spcBef>
              <a:buClr>
                <a:schemeClr val="tx2"/>
              </a:buClr>
              <a:buSzPct val="75000"/>
              <a:buFont typeface="Arial" pitchFamily="34" charset="0"/>
              <a:buChar char="•"/>
            </a:pPr>
            <a:r>
              <a:rPr lang="en-US" sz="2000" kern="0" dirty="0">
                <a:latin typeface="+mn-lt"/>
              </a:rPr>
              <a:t>Console input: input from the keyboard</a:t>
            </a:r>
          </a:p>
          <a:p>
            <a:pPr marL="800100" lvl="1" indent="-342900">
              <a:spcBef>
                <a:spcPct val="20000"/>
              </a:spcBef>
              <a:buClr>
                <a:schemeClr val="tx2"/>
              </a:buClr>
              <a:buSzPct val="75000"/>
              <a:buFont typeface="Arial" pitchFamily="34" charset="0"/>
              <a:buChar char="•"/>
            </a:pPr>
            <a:r>
              <a:rPr lang="en-US" sz="2000" kern="0" dirty="0">
                <a:latin typeface="+mn-lt"/>
              </a:rPr>
              <a:t>Console output: output to the monitor</a:t>
            </a:r>
          </a:p>
          <a:p>
            <a:pPr marL="342900" indent="-342900">
              <a:spcBef>
                <a:spcPct val="20000"/>
              </a:spcBef>
              <a:buClr>
                <a:schemeClr val="tx2"/>
              </a:buClr>
              <a:buSzPct val="75000"/>
              <a:buFont typeface="Arial" pitchFamily="34" charset="0"/>
              <a:buChar char="•"/>
            </a:pPr>
            <a:r>
              <a:rPr lang="en-US" sz="2000" kern="0" dirty="0">
                <a:latin typeface="+mn-lt"/>
              </a:rPr>
              <a:t>Launching Python</a:t>
            </a:r>
          </a:p>
          <a:p>
            <a:pPr marL="800100" lvl="1" indent="-342900">
              <a:spcBef>
                <a:spcPct val="20000"/>
              </a:spcBef>
              <a:buClr>
                <a:schemeClr val="tx2"/>
              </a:buClr>
              <a:buSzPct val="75000"/>
              <a:buFont typeface="Arial" pitchFamily="34" charset="0"/>
              <a:buChar char="•"/>
            </a:pPr>
            <a:r>
              <a:rPr lang="en-US" sz="2000" kern="0" dirty="0">
                <a:latin typeface="+mn-lt"/>
              </a:rPr>
              <a:t>Install Python on OS (see document in Week 1)</a:t>
            </a:r>
          </a:p>
          <a:p>
            <a:pPr marL="800100" lvl="1" indent="-342900">
              <a:spcBef>
                <a:spcPct val="20000"/>
              </a:spcBef>
              <a:buClr>
                <a:schemeClr val="tx2"/>
              </a:buClr>
              <a:buSzPct val="75000"/>
              <a:buFont typeface="Arial" pitchFamily="34" charset="0"/>
              <a:buChar char="•"/>
            </a:pPr>
            <a:r>
              <a:rPr lang="en-US" sz="2000" kern="0" dirty="0">
                <a:latin typeface="+mn-lt"/>
              </a:rPr>
              <a:t>Can start by</a:t>
            </a:r>
          </a:p>
          <a:p>
            <a:pPr marL="1257300" lvl="2" indent="-342900">
              <a:spcBef>
                <a:spcPct val="20000"/>
              </a:spcBef>
              <a:buClr>
                <a:schemeClr val="tx2"/>
              </a:buClr>
              <a:buSzPct val="75000"/>
              <a:buFont typeface="Arial" pitchFamily="34" charset="0"/>
              <a:buChar char="•"/>
            </a:pPr>
            <a:r>
              <a:rPr lang="en-US" sz="2000" kern="0" dirty="0">
                <a:latin typeface="+mn-lt"/>
              </a:rPr>
              <a:t>Typing python at the command prompt</a:t>
            </a:r>
          </a:p>
          <a:p>
            <a:pPr marL="1257300" lvl="2" indent="-342900">
              <a:spcBef>
                <a:spcPct val="20000"/>
              </a:spcBef>
              <a:buClr>
                <a:schemeClr val="tx2"/>
              </a:buClr>
              <a:buSzPct val="75000"/>
              <a:buFont typeface="Arial" pitchFamily="34" charset="0"/>
              <a:buChar char="•"/>
            </a:pPr>
            <a:r>
              <a:rPr lang="en-US" sz="2000" kern="0" dirty="0">
                <a:latin typeface="+mn-lt"/>
              </a:rPr>
              <a:t>Running IDLE (Interactive Development Environment)</a:t>
            </a:r>
          </a:p>
          <a:p>
            <a:pPr marL="342900" indent="-342900">
              <a:spcBef>
                <a:spcPct val="20000"/>
              </a:spcBef>
              <a:buClr>
                <a:schemeClr val="tx2"/>
              </a:buClr>
              <a:buSzPct val="75000"/>
              <a:buFont typeface="Arial" pitchFamily="34" charset="0"/>
              <a:buChar char="•"/>
            </a:pPr>
            <a:r>
              <a:rPr lang="en-US" sz="2000" kern="0" dirty="0">
                <a:solidFill>
                  <a:srgbClr val="92D050"/>
                </a:solidFill>
                <a:latin typeface="+mn-lt"/>
              </a:rPr>
              <a:t>print</a:t>
            </a:r>
            <a:r>
              <a:rPr lang="en-US" sz="2000" kern="0" dirty="0">
                <a:latin typeface="+mn-lt"/>
              </a:rPr>
              <a:t> statement: </a:t>
            </a:r>
            <a:r>
              <a:rPr lang="en-US" sz="2000" i="1" kern="0" dirty="0">
                <a:latin typeface="+mn-lt"/>
              </a:rPr>
              <a:t>built-in</a:t>
            </a:r>
            <a:r>
              <a:rPr lang="en-US" sz="2000" kern="0" dirty="0">
                <a:latin typeface="+mn-lt"/>
              </a:rPr>
              <a:t> </a:t>
            </a:r>
            <a:r>
              <a:rPr lang="en-US" sz="2000" i="1" kern="0" dirty="0">
                <a:latin typeface="+mn-lt"/>
              </a:rPr>
              <a:t>function</a:t>
            </a:r>
            <a:r>
              <a:rPr lang="en-US" sz="2000" kern="0" dirty="0">
                <a:latin typeface="+mn-lt"/>
              </a:rPr>
              <a:t> that can be used to display a </a:t>
            </a:r>
            <a:r>
              <a:rPr lang="en-US" sz="2000" i="1" kern="0" dirty="0">
                <a:latin typeface="+mn-lt"/>
              </a:rPr>
              <a:t>string</a:t>
            </a:r>
            <a:r>
              <a:rPr lang="en-US" sz="2000" kern="0" dirty="0">
                <a:latin typeface="+mn-lt"/>
              </a:rPr>
              <a:t> on the console</a:t>
            </a:r>
          </a:p>
          <a:p>
            <a:pPr marL="800100" lvl="1" indent="-342900">
              <a:spcBef>
                <a:spcPct val="20000"/>
              </a:spcBef>
              <a:buClr>
                <a:schemeClr val="tx2"/>
              </a:buClr>
              <a:buSzPct val="75000"/>
              <a:buFont typeface="Arial" pitchFamily="34" charset="0"/>
              <a:buChar char="•"/>
            </a:pPr>
            <a:r>
              <a:rPr lang="en-US" sz="2000" kern="0" dirty="0">
                <a:latin typeface="+mn-lt"/>
              </a:rPr>
              <a:t>function: a group of statements that perform a specific task</a:t>
            </a:r>
          </a:p>
          <a:p>
            <a:pPr marL="1257300" lvl="2" indent="-342900">
              <a:spcBef>
                <a:spcPct val="20000"/>
              </a:spcBef>
              <a:buClr>
                <a:schemeClr val="tx2"/>
              </a:buClr>
              <a:buSzPct val="75000"/>
              <a:buFont typeface="Arial" pitchFamily="34" charset="0"/>
              <a:buChar char="•"/>
            </a:pPr>
            <a:r>
              <a:rPr lang="en-US" sz="2000" kern="0" dirty="0">
                <a:latin typeface="+mn-lt"/>
              </a:rPr>
              <a:t>We will often use the terminology “invoke a function” or “call a function” whenever we are using a function</a:t>
            </a:r>
          </a:p>
          <a:p>
            <a:pPr marL="800100" lvl="1" indent="-342900">
              <a:spcBef>
                <a:spcPct val="20000"/>
              </a:spcBef>
              <a:buClr>
                <a:schemeClr val="tx2"/>
              </a:buClr>
              <a:buSzPct val="75000"/>
              <a:buFont typeface="Arial" pitchFamily="34" charset="0"/>
              <a:buChar char="•"/>
            </a:pPr>
            <a:r>
              <a:rPr lang="en-US" sz="2000" kern="0" dirty="0">
                <a:latin typeface="+mn-lt"/>
              </a:rPr>
              <a:t>built-in: provided by Python </a:t>
            </a:r>
          </a:p>
          <a:p>
            <a:pPr marL="800100" lvl="1" indent="-342900">
              <a:spcBef>
                <a:spcPct val="20000"/>
              </a:spcBef>
              <a:buClr>
                <a:schemeClr val="tx2"/>
              </a:buClr>
              <a:buSzPct val="75000"/>
              <a:buFont typeface="Arial" pitchFamily="34" charset="0"/>
              <a:buChar char="•"/>
            </a:pPr>
            <a:r>
              <a:rPr lang="en-US" sz="2000" kern="0" dirty="0">
                <a:latin typeface="+mn-lt"/>
              </a:rPr>
              <a:t>string: A sequence of characters enclosed in quotes</a:t>
            </a:r>
          </a:p>
          <a:p>
            <a:pPr marL="800100" lvl="1" indent="-342900">
              <a:spcBef>
                <a:spcPct val="20000"/>
              </a:spcBef>
              <a:buClr>
                <a:schemeClr val="tx2"/>
              </a:buClr>
              <a:buSzPct val="75000"/>
              <a:buFont typeface="Arial" pitchFamily="34" charset="0"/>
              <a:buChar char="•"/>
            </a:pPr>
            <a:r>
              <a:rPr lang="en-US" sz="2000" kern="0" dirty="0">
                <a:latin typeface="+mn-lt"/>
              </a:rPr>
              <a:t>Example: </a:t>
            </a:r>
            <a:r>
              <a:rPr lang="en-US" sz="2000" kern="0" dirty="0">
                <a:solidFill>
                  <a:srgbClr val="92D050"/>
                </a:solidFill>
                <a:latin typeface="+mn-lt"/>
              </a:rPr>
              <a:t>print(“Python is fun”)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p>
            <a:fld id="{0A8F5C46-B8D5-46D5-A651-E5821017BF1C}" type="slidenum">
              <a:rPr lang="en-US" smtClean="0"/>
              <a:pPr/>
              <a:t>2</a:t>
            </a:fld>
            <a:endParaRPr lang="en-US"/>
          </a:p>
        </p:txBody>
      </p:sp>
      <p:sp>
        <p:nvSpPr>
          <p:cNvPr id="15363" name="Rectangle 2"/>
          <p:cNvSpPr>
            <a:spLocks noGrp="1" noChangeArrowheads="1"/>
          </p:cNvSpPr>
          <p:nvPr>
            <p:ph type="title"/>
          </p:nvPr>
        </p:nvSpPr>
        <p:spPr>
          <a:xfrm>
            <a:off x="685800" y="304800"/>
            <a:ext cx="7772400" cy="838200"/>
          </a:xfrm>
        </p:spPr>
        <p:txBody>
          <a:bodyPr/>
          <a:lstStyle/>
          <a:p>
            <a:r>
              <a:rPr lang="en-US"/>
              <a:t>Objectives</a:t>
            </a:r>
          </a:p>
        </p:txBody>
      </p:sp>
      <p:sp>
        <p:nvSpPr>
          <p:cNvPr id="15364" name="Rectangle 2"/>
          <p:cNvSpPr>
            <a:spLocks noChangeArrowheads="1"/>
          </p:cNvSpPr>
          <p:nvPr/>
        </p:nvSpPr>
        <p:spPr bwMode="auto">
          <a:xfrm>
            <a:off x="228600" y="1219200"/>
            <a:ext cx="8610600" cy="51054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Char char="F"/>
            </a:pPr>
            <a:r>
              <a:rPr lang="en-US" sz="2800" dirty="0"/>
              <a:t>To understand computer basics, programs, and operating systems (§§1.2-1.4)</a:t>
            </a:r>
          </a:p>
          <a:p>
            <a:pPr marL="342900" indent="-342900">
              <a:spcBef>
                <a:spcPct val="20000"/>
              </a:spcBef>
              <a:buClr>
                <a:schemeClr val="tx2"/>
              </a:buClr>
              <a:buSzPct val="75000"/>
              <a:buFont typeface="Monotype Sorts" pitchFamily="2" charset="2"/>
              <a:buChar char="F"/>
            </a:pPr>
            <a:r>
              <a:rPr lang="en-US" sz="2800" dirty="0"/>
              <a:t>To describe the history of Python (§1.5)</a:t>
            </a:r>
          </a:p>
          <a:p>
            <a:pPr marL="342900" indent="-342900">
              <a:spcBef>
                <a:spcPct val="20000"/>
              </a:spcBef>
              <a:buClr>
                <a:schemeClr val="tx2"/>
              </a:buClr>
              <a:buSzPct val="75000"/>
              <a:buFont typeface="Monotype Sorts" pitchFamily="2" charset="2"/>
              <a:buChar char="F"/>
            </a:pPr>
            <a:r>
              <a:rPr lang="en-US" sz="2800" dirty="0"/>
              <a:t>To write and run a simple Python program (§1.5)</a:t>
            </a:r>
          </a:p>
          <a:p>
            <a:pPr marL="342900" indent="-342900">
              <a:spcBef>
                <a:spcPct val="20000"/>
              </a:spcBef>
              <a:buClr>
                <a:schemeClr val="tx2"/>
              </a:buClr>
              <a:buSzPct val="75000"/>
              <a:buFont typeface="Monotype Sorts" pitchFamily="2" charset="2"/>
              <a:buChar char="F"/>
            </a:pPr>
            <a:r>
              <a:rPr lang="en-US" sz="2800" dirty="0"/>
              <a:t>To explain the basic syntax of a Python program (§1.5)</a:t>
            </a:r>
          </a:p>
          <a:p>
            <a:pPr marL="342900" indent="-342900">
              <a:spcBef>
                <a:spcPct val="20000"/>
              </a:spcBef>
              <a:buClr>
                <a:schemeClr val="tx2"/>
              </a:buClr>
              <a:buSzPct val="75000"/>
              <a:buFont typeface="Monotype Sorts" pitchFamily="2" charset="2"/>
              <a:buChar char="F"/>
            </a:pPr>
            <a:r>
              <a:rPr lang="en-US" sz="2800" dirty="0"/>
              <a:t>To explain the importance of, and provide examples of, proper programming style and documentation (§1.7)</a:t>
            </a:r>
          </a:p>
          <a:p>
            <a:pPr marL="342900" indent="-342900">
              <a:spcBef>
                <a:spcPct val="20000"/>
              </a:spcBef>
              <a:buClr>
                <a:schemeClr val="tx2"/>
              </a:buClr>
              <a:buSzPct val="75000"/>
              <a:buFont typeface="Monotype Sorts" pitchFamily="2" charset="2"/>
              <a:buChar char="F"/>
            </a:pPr>
            <a:r>
              <a:rPr lang="en-US" sz="2800" dirty="0"/>
              <a:t>To explain the differences between syntax errors, runtime errors, and logic errors (§1.8)</a:t>
            </a:r>
          </a:p>
          <a:p>
            <a:pPr marL="342900" indent="-342900">
              <a:spcBef>
                <a:spcPct val="20000"/>
              </a:spcBef>
              <a:buClr>
                <a:schemeClr val="tx2"/>
              </a:buClr>
              <a:buSzPct val="75000"/>
              <a:buFont typeface="Monotype Sorts" pitchFamily="2" charset="2"/>
              <a:buChar char="F"/>
            </a:pPr>
            <a:r>
              <a:rPr lang="en-US" sz="2800" dirty="0"/>
              <a:t>To create a basic graphics program using Turtle (§1.9)</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p>
            <a:fld id="{6AF033E4-9C3E-4C4C-B824-EC87D99E5BBC}" type="slidenum">
              <a:rPr lang="en-US" smtClean="0"/>
              <a:pPr/>
              <a:t>20</a:t>
            </a:fld>
            <a:endParaRPr lang="en-US"/>
          </a:p>
        </p:txBody>
      </p:sp>
      <p:sp>
        <p:nvSpPr>
          <p:cNvPr id="26627" name="Rectangle 2"/>
          <p:cNvSpPr>
            <a:spLocks noGrp="1" noChangeArrowheads="1"/>
          </p:cNvSpPr>
          <p:nvPr>
            <p:ph type="title"/>
          </p:nvPr>
        </p:nvSpPr>
        <p:spPr>
          <a:xfrm>
            <a:off x="685800" y="228600"/>
            <a:ext cx="7772400" cy="685800"/>
          </a:xfrm>
        </p:spPr>
        <p:txBody>
          <a:bodyPr/>
          <a:lstStyle/>
          <a:p>
            <a:r>
              <a:rPr lang="en-US" dirty="0"/>
              <a:t>Getting Started with Python</a:t>
            </a:r>
          </a:p>
        </p:txBody>
      </p:sp>
      <p:pic>
        <p:nvPicPr>
          <p:cNvPr id="26628" name="Picture 3"/>
          <p:cNvPicPr>
            <a:picLocks noChangeAspect="1" noChangeArrowheads="1"/>
          </p:cNvPicPr>
          <p:nvPr/>
        </p:nvPicPr>
        <p:blipFill>
          <a:blip r:embed="rId2" cstate="print"/>
          <a:srcRect/>
          <a:stretch>
            <a:fillRect/>
          </a:stretch>
        </p:blipFill>
        <p:spPr bwMode="auto">
          <a:xfrm>
            <a:off x="304800" y="1066800"/>
            <a:ext cx="8610600" cy="2503488"/>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211137" y="3733800"/>
            <a:ext cx="8856663" cy="2416175"/>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B212D49B-F975-48A4-8A78-6AE76A739011}" type="slidenum">
              <a:rPr lang="en-US" smtClean="0"/>
              <a:pPr/>
              <a:t>21</a:t>
            </a:fld>
            <a:endParaRPr lang="en-US"/>
          </a:p>
        </p:txBody>
      </p:sp>
      <p:sp>
        <p:nvSpPr>
          <p:cNvPr id="6148" name="Rectangle 1026"/>
          <p:cNvSpPr>
            <a:spLocks noGrp="1" noChangeArrowheads="1"/>
          </p:cNvSpPr>
          <p:nvPr>
            <p:ph type="title"/>
          </p:nvPr>
        </p:nvSpPr>
        <p:spPr>
          <a:xfrm>
            <a:off x="685800" y="0"/>
            <a:ext cx="7772400" cy="552450"/>
          </a:xfrm>
        </p:spPr>
        <p:txBody>
          <a:bodyPr/>
          <a:lstStyle/>
          <a:p>
            <a:r>
              <a:rPr lang="en-US" sz="2800" dirty="0"/>
              <a:t>Creating and Running Python Source Code Files</a:t>
            </a:r>
          </a:p>
        </p:txBody>
      </p:sp>
      <p:sp>
        <p:nvSpPr>
          <p:cNvPr id="6149"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1"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2"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9" name="Content Placeholder 10"/>
          <p:cNvSpPr txBox="1">
            <a:spLocks/>
          </p:cNvSpPr>
          <p:nvPr/>
        </p:nvSpPr>
        <p:spPr bwMode="auto">
          <a:xfrm>
            <a:off x="76200" y="609600"/>
            <a:ext cx="8915400" cy="6096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Statements entered at Python prompt are not saved</a:t>
            </a:r>
          </a:p>
          <a:p>
            <a:pPr marL="342900" indent="-342900">
              <a:spcBef>
                <a:spcPct val="20000"/>
              </a:spcBef>
              <a:buClr>
                <a:schemeClr val="tx2"/>
              </a:buClr>
              <a:buSzPct val="75000"/>
              <a:buFont typeface="Arial" pitchFamily="34" charset="0"/>
              <a:buChar char="•"/>
            </a:pPr>
            <a:r>
              <a:rPr lang="en-US" sz="2000" kern="0" dirty="0">
                <a:latin typeface="+mn-lt"/>
              </a:rPr>
              <a:t>To save statements, create a text file and then run the command:</a:t>
            </a:r>
          </a:p>
          <a:p>
            <a:pPr marL="342900" indent="-342900">
              <a:spcBef>
                <a:spcPct val="20000"/>
              </a:spcBef>
              <a:buClr>
                <a:schemeClr val="tx2"/>
              </a:buClr>
              <a:buSzPct val="75000"/>
              <a:buFont typeface="Arial" pitchFamily="34" charset="0"/>
              <a:buChar char="•"/>
            </a:pPr>
            <a:r>
              <a:rPr lang="en-US" sz="2000" kern="0" dirty="0">
                <a:latin typeface="+mn-lt"/>
              </a:rPr>
              <a:t>Process is referred to as running Python in </a:t>
            </a:r>
            <a:r>
              <a:rPr lang="en-US" sz="2000" i="1" kern="0" dirty="0">
                <a:latin typeface="+mn-lt"/>
              </a:rPr>
              <a:t>script mode</a:t>
            </a:r>
          </a:p>
          <a:p>
            <a:pPr marL="342900" indent="-342900">
              <a:spcBef>
                <a:spcPct val="20000"/>
              </a:spcBef>
              <a:buClr>
                <a:schemeClr val="tx2"/>
              </a:buClr>
              <a:buSzPct val="75000"/>
              <a:buFont typeface="Arial" pitchFamily="34" charset="0"/>
              <a:buChar char="•"/>
            </a:pPr>
            <a:r>
              <a:rPr lang="en-US" sz="2000" kern="0" dirty="0">
                <a:latin typeface="+mn-lt"/>
              </a:rPr>
              <a:t>Filename is a Python source file or script file or module</a:t>
            </a:r>
          </a:p>
          <a:p>
            <a:pPr marL="342900" indent="-342900">
              <a:spcBef>
                <a:spcPct val="20000"/>
              </a:spcBef>
              <a:buClr>
                <a:schemeClr val="tx2"/>
              </a:buClr>
              <a:buSzPct val="75000"/>
              <a:buFont typeface="Arial" pitchFamily="34" charset="0"/>
              <a:buChar char="•"/>
            </a:pPr>
            <a:r>
              <a:rPr lang="en-US" sz="2000" kern="0" dirty="0">
                <a:latin typeface="+mn-lt"/>
              </a:rPr>
              <a:t>Python files are named with the extension .</a:t>
            </a:r>
            <a:r>
              <a:rPr lang="en-US" sz="2000" kern="0" dirty="0" err="1">
                <a:latin typeface="+mn-lt"/>
              </a:rPr>
              <a:t>py</a:t>
            </a:r>
            <a:endParaRPr lang="en-US" sz="2000" kern="0" dirty="0">
              <a:latin typeface="+mn-lt"/>
            </a:endParaRPr>
          </a:p>
          <a:p>
            <a:pPr marL="342900" indent="-342900">
              <a:spcBef>
                <a:spcPct val="20000"/>
              </a:spcBef>
              <a:buClr>
                <a:schemeClr val="tx2"/>
              </a:buClr>
              <a:buSzPct val="75000"/>
              <a:buFont typeface="Arial" pitchFamily="34" charset="0"/>
              <a:buChar char="•"/>
            </a:pPr>
            <a:r>
              <a:rPr lang="en-US" sz="2000" kern="0" dirty="0">
                <a:latin typeface="+mn-lt"/>
              </a:rPr>
              <a:t>Other alternatives</a:t>
            </a:r>
          </a:p>
          <a:p>
            <a:pPr marL="800100" lvl="1" indent="-342900">
              <a:spcBef>
                <a:spcPct val="20000"/>
              </a:spcBef>
              <a:buClr>
                <a:schemeClr val="tx2"/>
              </a:buClr>
              <a:buSzPct val="75000"/>
              <a:buFont typeface="Arial" pitchFamily="34" charset="0"/>
              <a:buChar char="•"/>
            </a:pPr>
            <a:r>
              <a:rPr lang="en-US" sz="2000" kern="0" dirty="0">
                <a:latin typeface="+mn-lt"/>
              </a:rPr>
              <a:t>Use IDLE to create, save and modify a script</a:t>
            </a:r>
          </a:p>
          <a:p>
            <a:pPr marL="800100" lvl="1" indent="-342900">
              <a:spcBef>
                <a:spcPct val="20000"/>
              </a:spcBef>
              <a:buClr>
                <a:schemeClr val="tx2"/>
              </a:buClr>
              <a:buSzPct val="75000"/>
              <a:buFont typeface="Arial" pitchFamily="34" charset="0"/>
              <a:buChar char="•"/>
            </a:pPr>
            <a:r>
              <a:rPr lang="en-US" sz="2000" kern="0" dirty="0">
                <a:latin typeface="+mn-lt"/>
              </a:rPr>
              <a:t>Use Eclipse</a:t>
            </a:r>
          </a:p>
          <a:p>
            <a:pPr marL="1257300" lvl="2" indent="-342900">
              <a:spcBef>
                <a:spcPct val="20000"/>
              </a:spcBef>
              <a:buClr>
                <a:schemeClr val="tx2"/>
              </a:buClr>
              <a:buSzPct val="75000"/>
              <a:buFont typeface="Arial" pitchFamily="34" charset="0"/>
              <a:buChar char="•"/>
            </a:pPr>
            <a:r>
              <a:rPr lang="en-US" sz="2000" kern="0" dirty="0">
                <a:latin typeface="+mn-lt"/>
              </a:rPr>
              <a:t>Popular development environment (IDE)</a:t>
            </a:r>
          </a:p>
          <a:p>
            <a:pPr marL="800100" lvl="1" indent="-342900">
              <a:spcBef>
                <a:spcPct val="20000"/>
              </a:spcBef>
              <a:buClr>
                <a:schemeClr val="tx2"/>
              </a:buClr>
              <a:buSzPct val="75000"/>
              <a:buFont typeface="Arial" pitchFamily="34" charset="0"/>
              <a:buChar char="•"/>
            </a:pPr>
            <a:r>
              <a:rPr lang="en-US" sz="2000" kern="0" dirty="0">
                <a:latin typeface="+mn-lt"/>
              </a:rPr>
              <a:t>Check Supplement I.C and I.D on course website: </a:t>
            </a:r>
            <a:r>
              <a:rPr lang="en-US" sz="2000" dirty="0"/>
              <a:t>www.cs.armstrong.edu/liang/py</a:t>
            </a:r>
          </a:p>
          <a:p>
            <a:pPr marL="800100" lvl="1"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solidFill>
                <a:srgbClr val="92D050"/>
              </a:solidFill>
              <a:latin typeface="+mn-lt"/>
            </a:endParaRPr>
          </a:p>
        </p:txBody>
      </p:sp>
      <p:pic>
        <p:nvPicPr>
          <p:cNvPr id="78850" name="Picture 2"/>
          <p:cNvPicPr>
            <a:picLocks noChangeAspect="1" noChangeArrowheads="1"/>
          </p:cNvPicPr>
          <p:nvPr/>
        </p:nvPicPr>
        <p:blipFill>
          <a:blip r:embed="rId3" cstate="print"/>
          <a:srcRect/>
          <a:stretch>
            <a:fillRect/>
          </a:stretch>
        </p:blipFill>
        <p:spPr bwMode="auto">
          <a:xfrm>
            <a:off x="7086600" y="990600"/>
            <a:ext cx="1809750" cy="426689"/>
          </a:xfrm>
          <a:prstGeom prst="rect">
            <a:avLst/>
          </a:prstGeom>
          <a:noFill/>
          <a:ln w="12700" cap="flat" cmpd="sng">
            <a:noFill/>
            <a:prstDash val="solid"/>
            <a:miter lim="800000"/>
            <a:headEnd type="none" w="sm" len="sm"/>
            <a:tailEnd type="none" w="sm" len="sm"/>
          </a:ln>
        </p:spPr>
      </p:pic>
      <p:pic>
        <p:nvPicPr>
          <p:cNvPr id="10" name="Picture 4"/>
          <p:cNvPicPr>
            <a:picLocks noChangeAspect="1" noChangeArrowheads="1"/>
          </p:cNvPicPr>
          <p:nvPr/>
        </p:nvPicPr>
        <p:blipFill>
          <a:blip r:embed="rId4" cstate="print"/>
          <a:srcRect/>
          <a:stretch>
            <a:fillRect/>
          </a:stretch>
        </p:blipFill>
        <p:spPr bwMode="auto">
          <a:xfrm>
            <a:off x="3429000" y="4594622"/>
            <a:ext cx="6629400" cy="1653778"/>
          </a:xfrm>
          <a:prstGeom prst="rect">
            <a:avLst/>
          </a:prstGeom>
          <a:noFill/>
          <a:ln w="12700">
            <a:noFill/>
            <a:miter lim="800000"/>
            <a:headEnd type="none" w="sm" len="sm"/>
            <a:tailEnd type="none" w="sm" len="sm"/>
          </a:ln>
        </p:spPr>
      </p:pic>
      <p:pic>
        <p:nvPicPr>
          <p:cNvPr id="11" name="Picture 5"/>
          <p:cNvPicPr>
            <a:picLocks noChangeAspect="1" noChangeArrowheads="1"/>
          </p:cNvPicPr>
          <p:nvPr/>
        </p:nvPicPr>
        <p:blipFill>
          <a:blip r:embed="rId5" cstate="print"/>
          <a:srcRect/>
          <a:stretch>
            <a:fillRect/>
          </a:stretch>
        </p:blipFill>
        <p:spPr bwMode="auto">
          <a:xfrm>
            <a:off x="0" y="4648200"/>
            <a:ext cx="3389223" cy="1295400"/>
          </a:xfrm>
          <a:prstGeom prst="rect">
            <a:avLst/>
          </a:prstGeom>
          <a:noFill/>
          <a:ln w="12700" cap="flat" cmpd="sng">
            <a:noFill/>
            <a:prstDash val="solid"/>
            <a:miter lim="800000"/>
            <a:headEnd type="none" w="sm" len="sm"/>
            <a:tailEnd type="none" w="sm" len="sm"/>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p>
            <a:fld id="{22759859-28F4-4966-88D6-FFAFFAB73786}" type="slidenum">
              <a:rPr lang="en-US" smtClean="0"/>
              <a:pPr/>
              <a:t>22</a:t>
            </a:fld>
            <a:endParaRPr lang="en-US"/>
          </a:p>
        </p:txBody>
      </p:sp>
      <p:sp>
        <p:nvSpPr>
          <p:cNvPr id="30723" name="Rectangle 2"/>
          <p:cNvSpPr>
            <a:spLocks noGrp="1" noChangeArrowheads="1"/>
          </p:cNvSpPr>
          <p:nvPr>
            <p:ph type="title"/>
          </p:nvPr>
        </p:nvSpPr>
        <p:spPr>
          <a:xfrm>
            <a:off x="228600" y="228600"/>
            <a:ext cx="8534400" cy="609600"/>
          </a:xfrm>
        </p:spPr>
        <p:txBody>
          <a:bodyPr/>
          <a:lstStyle/>
          <a:p>
            <a:r>
              <a:rPr lang="en-US" sz="4000" dirty="0"/>
              <a:t>Creating and Editing Using Notepad</a:t>
            </a:r>
          </a:p>
        </p:txBody>
      </p:sp>
      <p:sp>
        <p:nvSpPr>
          <p:cNvPr id="30724" name="Rectangle 3"/>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sz="3000">
                <a:latin typeface="Palatino" pitchFamily="18" charset="0"/>
                <a:cs typeface="Times New Roman" pitchFamily="18" charset="0"/>
              </a:rPr>
              <a:t>To use Notepad, type </a:t>
            </a:r>
          </a:p>
          <a:p>
            <a:pPr lvl="1">
              <a:lnSpc>
                <a:spcPct val="90000"/>
              </a:lnSpc>
              <a:buFontTx/>
              <a:buNone/>
            </a:pPr>
            <a:r>
              <a:rPr lang="en-US" sz="3000">
                <a:latin typeface="Palatino" pitchFamily="18" charset="0"/>
                <a:cs typeface="Times New Roman" pitchFamily="18" charset="0"/>
              </a:rPr>
              <a:t>notepad Welcome.py </a:t>
            </a:r>
          </a:p>
          <a:p>
            <a:pPr>
              <a:lnSpc>
                <a:spcPct val="90000"/>
              </a:lnSpc>
              <a:buFont typeface="Monotype Sorts" pitchFamily="2" charset="2"/>
              <a:buNone/>
            </a:pPr>
            <a:r>
              <a:rPr lang="en-US" sz="3000">
                <a:latin typeface="Palatino" pitchFamily="18" charset="0"/>
                <a:cs typeface="Times New Roman" pitchFamily="18" charset="0"/>
              </a:rPr>
              <a:t>from the DOS prompt.</a:t>
            </a:r>
          </a:p>
        </p:txBody>
      </p:sp>
      <p:sp>
        <p:nvSpPr>
          <p:cNvPr id="30725" name="Line 7"/>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p:spPr>
        <p:txBody>
          <a:bodyPr/>
          <a:lstStyle/>
          <a:p>
            <a:endParaRPr lang="en-US"/>
          </a:p>
        </p:txBody>
      </p:sp>
      <p:sp>
        <p:nvSpPr>
          <p:cNvPr id="30726" name="Line 8"/>
          <p:cNvSpPr>
            <a:spLocks noChangeShapeType="1"/>
          </p:cNvSpPr>
          <p:nvPr/>
        </p:nvSpPr>
        <p:spPr bwMode="auto">
          <a:xfrm>
            <a:off x="4191000" y="1828800"/>
            <a:ext cx="381000" cy="0"/>
          </a:xfrm>
          <a:prstGeom prst="line">
            <a:avLst/>
          </a:prstGeom>
          <a:noFill/>
          <a:ln w="12700">
            <a:solidFill>
              <a:srgbClr val="FF0000"/>
            </a:solidFill>
            <a:round/>
            <a:headEnd type="none" w="sm" len="sm"/>
            <a:tailEnd type="triangle" w="sm" len="sm"/>
          </a:ln>
        </p:spPr>
        <p:txBody>
          <a:bodyPr/>
          <a:lstStyle/>
          <a:p>
            <a:endParaRPr lang="en-US"/>
          </a:p>
        </p:txBody>
      </p:sp>
      <p:pic>
        <p:nvPicPr>
          <p:cNvPr id="30727" name="Picture 9"/>
          <p:cNvPicPr>
            <a:picLocks noChangeAspect="1" noChangeArrowheads="1"/>
          </p:cNvPicPr>
          <p:nvPr/>
        </p:nvPicPr>
        <p:blipFill>
          <a:blip r:embed="rId2" cstate="print"/>
          <a:srcRect/>
          <a:stretch>
            <a:fillRect/>
          </a:stretch>
        </p:blipFill>
        <p:spPr bwMode="auto">
          <a:xfrm>
            <a:off x="1828800" y="3276600"/>
            <a:ext cx="6477000" cy="2640013"/>
          </a:xfrm>
          <a:prstGeom prst="rect">
            <a:avLst/>
          </a:prstGeom>
          <a:noFill/>
          <a:ln w="12700">
            <a:noFill/>
            <a:miter lim="800000"/>
            <a:headEnd type="none" w="sm" len="sm"/>
            <a:tailEnd type="none" w="sm" len="sm"/>
          </a:ln>
        </p:spPr>
      </p:pic>
      <p:pic>
        <p:nvPicPr>
          <p:cNvPr id="30728" name="Picture 10"/>
          <p:cNvPicPr>
            <a:picLocks noChangeAspect="1" noChangeArrowheads="1"/>
          </p:cNvPicPr>
          <p:nvPr/>
        </p:nvPicPr>
        <p:blipFill>
          <a:blip r:embed="rId3" cstate="print"/>
          <a:srcRect/>
          <a:stretch>
            <a:fillRect/>
          </a:stretch>
        </p:blipFill>
        <p:spPr bwMode="auto">
          <a:xfrm>
            <a:off x="4648200" y="1265238"/>
            <a:ext cx="4495800" cy="1255712"/>
          </a:xfrm>
          <a:prstGeom prst="rect">
            <a:avLst/>
          </a:prstGeom>
          <a:noFill/>
          <a:ln w="12700">
            <a:noFill/>
            <a:miter lim="800000"/>
            <a:headEnd type="none" w="sm" len="sm"/>
            <a:tailEnd type="none" w="sm" len="sm"/>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F358EEAC-E099-45DF-9631-82158C0365C8}" type="slidenum">
              <a:rPr lang="en-US" smtClean="0"/>
              <a:pPr/>
              <a:t>23</a:t>
            </a:fld>
            <a:endParaRPr lang="en-US"/>
          </a:p>
        </p:txBody>
      </p:sp>
      <p:sp>
        <p:nvSpPr>
          <p:cNvPr id="29699" name="Rectangle 2"/>
          <p:cNvSpPr>
            <a:spLocks noGrp="1" noChangeArrowheads="1"/>
          </p:cNvSpPr>
          <p:nvPr>
            <p:ph type="title"/>
          </p:nvPr>
        </p:nvSpPr>
        <p:spPr>
          <a:xfrm>
            <a:off x="685800" y="0"/>
            <a:ext cx="7772400" cy="609600"/>
          </a:xfrm>
          <a:noFill/>
        </p:spPr>
        <p:txBody>
          <a:bodyPr/>
          <a:lstStyle/>
          <a:p>
            <a:r>
              <a:rPr lang="en-US" dirty="0"/>
              <a:t>A Simple Python Program</a:t>
            </a:r>
            <a:endParaRPr lang="en-US" dirty="0">
              <a:solidFill>
                <a:schemeClr val="tx1"/>
              </a:solidFill>
            </a:endParaRPr>
          </a:p>
        </p:txBody>
      </p:sp>
      <p:sp>
        <p:nvSpPr>
          <p:cNvPr id="29701" name="AutoShape 4">
            <a:hlinkClick r:id="rId3" action="ppaction://program" highlightClick="1"/>
          </p:cNvPr>
          <p:cNvSpPr>
            <a:spLocks noChangeArrowheads="1"/>
          </p:cNvSpPr>
          <p:nvPr/>
        </p:nvSpPr>
        <p:spPr bwMode="auto">
          <a:xfrm>
            <a:off x="2286000" y="5638800"/>
            <a:ext cx="1143000" cy="5334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atin typeface="Book Antiqua" pitchFamily="18" charset="0"/>
              </a:rPr>
              <a:t>Run</a:t>
            </a:r>
            <a:endParaRPr lang="en-US"/>
          </a:p>
        </p:txBody>
      </p:sp>
      <p:sp>
        <p:nvSpPr>
          <p:cNvPr id="129029" name="AutoShape 5">
            <a:hlinkClick r:id="" action="ppaction://noaction" highlightClick="1"/>
          </p:cNvPr>
          <p:cNvSpPr>
            <a:spLocks noChangeArrowheads="1"/>
          </p:cNvSpPr>
          <p:nvPr/>
        </p:nvSpPr>
        <p:spPr bwMode="auto">
          <a:xfrm>
            <a:off x="533400" y="5638800"/>
            <a:ext cx="1600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4" action="ppaction://program"/>
              </a:rPr>
              <a:t>Welcome</a:t>
            </a:r>
            <a:endParaRPr lang="en-US" dirty="0">
              <a:solidFill>
                <a:schemeClr val="accent1"/>
              </a:solidFill>
            </a:endParaRPr>
          </a:p>
        </p:txBody>
      </p:sp>
      <p:sp>
        <p:nvSpPr>
          <p:cNvPr id="8" name="Content Placeholder 10"/>
          <p:cNvSpPr txBox="1">
            <a:spLocks/>
          </p:cNvSpPr>
          <p:nvPr/>
        </p:nvSpPr>
        <p:spPr bwMode="auto">
          <a:xfrm>
            <a:off x="76200" y="1752600"/>
            <a:ext cx="8915400" cy="4191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Line 1 is a comment </a:t>
            </a:r>
          </a:p>
          <a:p>
            <a:pPr marL="800100" lvl="1" indent="-342900">
              <a:spcBef>
                <a:spcPct val="20000"/>
              </a:spcBef>
              <a:buClr>
                <a:schemeClr val="tx2"/>
              </a:buClr>
              <a:buSzPct val="75000"/>
              <a:buFont typeface="Arial" pitchFamily="34" charset="0"/>
              <a:buChar char="•"/>
            </a:pPr>
            <a:r>
              <a:rPr lang="en-US" sz="2000" kern="0" dirty="0">
                <a:latin typeface="+mn-lt"/>
              </a:rPr>
              <a:t>Documents what the program is </a:t>
            </a:r>
          </a:p>
          <a:p>
            <a:pPr marL="800100" lvl="1" indent="-342900">
              <a:spcBef>
                <a:spcPct val="20000"/>
              </a:spcBef>
              <a:buClr>
                <a:schemeClr val="tx2"/>
              </a:buClr>
              <a:buSzPct val="75000"/>
              <a:buFont typeface="Arial" pitchFamily="34" charset="0"/>
              <a:buChar char="•"/>
            </a:pPr>
            <a:r>
              <a:rPr lang="en-US" sz="2000" kern="0" dirty="0">
                <a:latin typeface="+mn-lt"/>
              </a:rPr>
              <a:t>Helps programmers communicate and understand</a:t>
            </a:r>
          </a:p>
          <a:p>
            <a:pPr marL="800100" lvl="1" indent="-342900">
              <a:spcBef>
                <a:spcPct val="20000"/>
              </a:spcBef>
              <a:buClr>
                <a:schemeClr val="tx2"/>
              </a:buClr>
              <a:buSzPct val="75000"/>
              <a:buFont typeface="Arial" pitchFamily="34" charset="0"/>
              <a:buChar char="•"/>
            </a:pPr>
            <a:r>
              <a:rPr lang="en-US" sz="2000" kern="0" dirty="0">
                <a:latin typeface="+mn-lt"/>
              </a:rPr>
              <a:t>Ignored by the interpreter</a:t>
            </a:r>
          </a:p>
          <a:p>
            <a:pPr marL="342900" indent="-342900">
              <a:spcBef>
                <a:spcPct val="20000"/>
              </a:spcBef>
              <a:buClr>
                <a:schemeClr val="tx2"/>
              </a:buClr>
              <a:buSzPct val="75000"/>
              <a:buFont typeface="Arial" pitchFamily="34" charset="0"/>
              <a:buChar char="•"/>
            </a:pPr>
            <a:r>
              <a:rPr lang="en-US" sz="2000" kern="0" dirty="0">
                <a:latin typeface="+mn-lt"/>
              </a:rPr>
              <a:t>Line comments are preceded by a pound sign (#)</a:t>
            </a:r>
          </a:p>
          <a:p>
            <a:pPr marL="800100" lvl="1" indent="-342900">
              <a:spcBef>
                <a:spcPct val="20000"/>
              </a:spcBef>
              <a:buClr>
                <a:schemeClr val="tx2"/>
              </a:buClr>
              <a:buSzPct val="75000"/>
              <a:buFont typeface="Arial" pitchFamily="34" charset="0"/>
              <a:buChar char="•"/>
            </a:pPr>
            <a:r>
              <a:rPr lang="en-US" sz="2000" kern="0" dirty="0">
                <a:latin typeface="+mn-lt"/>
              </a:rPr>
              <a:t>Interpreter ignores all text after #</a:t>
            </a:r>
          </a:p>
          <a:p>
            <a:pPr marL="342900" indent="-342900">
              <a:spcBef>
                <a:spcPct val="20000"/>
              </a:spcBef>
              <a:buClr>
                <a:schemeClr val="tx2"/>
              </a:buClr>
              <a:buSzPct val="75000"/>
              <a:buFont typeface="Arial" pitchFamily="34" charset="0"/>
              <a:buChar char="•"/>
            </a:pPr>
            <a:r>
              <a:rPr lang="en-US" sz="2000" kern="0" dirty="0">
                <a:latin typeface="+mn-lt"/>
              </a:rPr>
              <a:t>Paragraph comments are enclosed by 3 single quotation marks (‘’’)</a:t>
            </a:r>
          </a:p>
          <a:p>
            <a:pPr marL="800100" lvl="1" indent="-342900">
              <a:spcBef>
                <a:spcPct val="20000"/>
              </a:spcBef>
              <a:buClr>
                <a:schemeClr val="tx2"/>
              </a:buClr>
              <a:buSzPct val="75000"/>
              <a:buFont typeface="Arial" pitchFamily="34" charset="0"/>
              <a:buChar char="•"/>
            </a:pPr>
            <a:r>
              <a:rPr lang="en-US" sz="2000" kern="0" dirty="0">
                <a:latin typeface="+mn-lt"/>
              </a:rPr>
              <a:t>Interpreter ignores any text between quotation marks</a:t>
            </a:r>
          </a:p>
          <a:p>
            <a:pPr marL="342900" indent="-342900">
              <a:spcBef>
                <a:spcPct val="20000"/>
              </a:spcBef>
              <a:buClr>
                <a:schemeClr val="tx2"/>
              </a:buClr>
              <a:buSzPct val="75000"/>
              <a:buFont typeface="Arial" pitchFamily="34" charset="0"/>
              <a:buChar char="•"/>
            </a:pPr>
            <a:r>
              <a:rPr lang="en-US" sz="2000" kern="0" dirty="0">
                <a:latin typeface="+mn-lt"/>
              </a:rPr>
              <a:t>No punctuation marks at end of statement </a:t>
            </a:r>
          </a:p>
          <a:p>
            <a:pPr marL="342900" indent="-342900">
              <a:spcBef>
                <a:spcPct val="20000"/>
              </a:spcBef>
              <a:buClr>
                <a:schemeClr val="tx2"/>
              </a:buClr>
              <a:buSzPct val="75000"/>
              <a:buFont typeface="Arial" pitchFamily="34" charset="0"/>
              <a:buChar char="•"/>
            </a:pPr>
            <a:r>
              <a:rPr lang="en-US" sz="2000" kern="0" dirty="0">
                <a:latin typeface="+mn-lt"/>
              </a:rPr>
              <a:t>Python programs are case sensitive (print and Print are different)</a:t>
            </a:r>
          </a:p>
          <a:p>
            <a:pPr marL="342900" indent="-342900">
              <a:spcBef>
                <a:spcPct val="20000"/>
              </a:spcBef>
              <a:buClr>
                <a:schemeClr val="tx2"/>
              </a:buClr>
              <a:buSzPct val="75000"/>
              <a:buFont typeface="Arial" pitchFamily="34" charset="0"/>
              <a:buChar char="•"/>
            </a:pPr>
            <a:endParaRPr lang="en-US" sz="2000" kern="0" dirty="0">
              <a:solidFill>
                <a:srgbClr val="92D050"/>
              </a:solidFill>
              <a:latin typeface="+mn-lt"/>
            </a:endParaRPr>
          </a:p>
        </p:txBody>
      </p:sp>
      <p:pic>
        <p:nvPicPr>
          <p:cNvPr id="10" name="Picture 5"/>
          <p:cNvPicPr>
            <a:picLocks noChangeAspect="1" noChangeArrowheads="1"/>
          </p:cNvPicPr>
          <p:nvPr/>
        </p:nvPicPr>
        <p:blipFill>
          <a:blip r:embed="rId5" cstate="print"/>
          <a:srcRect/>
          <a:stretch>
            <a:fillRect/>
          </a:stretch>
        </p:blipFill>
        <p:spPr bwMode="auto">
          <a:xfrm>
            <a:off x="192177" y="533400"/>
            <a:ext cx="3389223" cy="1295400"/>
          </a:xfrm>
          <a:prstGeom prst="rect">
            <a:avLst/>
          </a:prstGeom>
          <a:noFill/>
          <a:ln w="12700" cap="flat" cmpd="sng">
            <a:noFill/>
            <a:prstDash val="solid"/>
            <a:miter lim="800000"/>
            <a:headEnd type="none" w="sm" len="sm"/>
            <a:tailEnd type="none" w="sm" len="sm"/>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p>
            <a:fld id="{8E8E5AE7-8620-4AD2-9F80-69B3A1F502F0}" type="slidenum">
              <a:rPr lang="en-US" smtClean="0"/>
              <a:pPr/>
              <a:t>24</a:t>
            </a:fld>
            <a:endParaRPr lang="en-US"/>
          </a:p>
        </p:txBody>
      </p:sp>
      <p:sp>
        <p:nvSpPr>
          <p:cNvPr id="31747" name="Rectangle 9"/>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r>
              <a:rPr lang="en-US" sz="3200">
                <a:solidFill>
                  <a:schemeClr val="bg2"/>
                </a:solidFill>
                <a:latin typeface="Courier New" pitchFamily="49" charset="0"/>
              </a:rPr>
              <a:t># Display two messages</a:t>
            </a:r>
          </a:p>
          <a:p>
            <a:pPr marL="342900" indent="-342900">
              <a:spcBef>
                <a:spcPct val="20000"/>
              </a:spcBef>
              <a:buClr>
                <a:schemeClr val="tx2"/>
              </a:buClr>
              <a:buSzPct val="75000"/>
              <a:buFont typeface="Monotype Sorts" pitchFamily="2" charset="2"/>
              <a:buNone/>
            </a:pPr>
            <a:r>
              <a:rPr lang="en-US" sz="3200">
                <a:solidFill>
                  <a:schemeClr val="bg2"/>
                </a:solidFill>
                <a:latin typeface="Courier New" pitchFamily="49" charset="0"/>
              </a:rPr>
              <a:t>print("Welcome to Python")</a:t>
            </a:r>
          </a:p>
          <a:p>
            <a:pPr marL="342900" indent="-342900">
              <a:spcBef>
                <a:spcPct val="20000"/>
              </a:spcBef>
              <a:buClr>
                <a:schemeClr val="tx2"/>
              </a:buClr>
              <a:buSzPct val="75000"/>
              <a:buFont typeface="Monotype Sorts" pitchFamily="2" charset="2"/>
              <a:buNone/>
            </a:pPr>
            <a:r>
              <a:rPr lang="en-US" sz="3200">
                <a:solidFill>
                  <a:schemeClr val="bg2"/>
                </a:solidFill>
                <a:latin typeface="Courier New" pitchFamily="49" charset="0"/>
              </a:rPr>
              <a:t>print("Python is fun")</a:t>
            </a:r>
          </a:p>
        </p:txBody>
      </p:sp>
      <p:sp>
        <p:nvSpPr>
          <p:cNvPr id="31748" name="Rectangle 2"/>
          <p:cNvSpPr>
            <a:spLocks noGrp="1" noChangeArrowheads="1"/>
          </p:cNvSpPr>
          <p:nvPr>
            <p:ph type="title"/>
          </p:nvPr>
        </p:nvSpPr>
        <p:spPr>
          <a:xfrm>
            <a:off x="685800" y="457200"/>
            <a:ext cx="7772400" cy="533400"/>
          </a:xfrm>
          <a:noFill/>
        </p:spPr>
        <p:txBody>
          <a:bodyPr/>
          <a:lstStyle/>
          <a:p>
            <a:r>
              <a:rPr lang="en-US" sz="4300"/>
              <a:t>Trace a Program Execution</a:t>
            </a:r>
          </a:p>
        </p:txBody>
      </p:sp>
      <p:sp>
        <p:nvSpPr>
          <p:cNvPr id="31749" name="Rectangle 6"/>
          <p:cNvSpPr>
            <a:spLocks noChangeArrowheads="1"/>
          </p:cNvSpPr>
          <p:nvPr/>
        </p:nvSpPr>
        <p:spPr bwMode="auto">
          <a:xfrm>
            <a:off x="533400" y="3048000"/>
            <a:ext cx="70866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84679" name="AutoShape 7"/>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Execute a statement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p>
            <a:fld id="{1BCE784B-C52C-4B40-875C-926A63A43AA9}" type="slidenum">
              <a:rPr lang="en-US" smtClean="0"/>
              <a:pPr/>
              <a:t>25</a:t>
            </a:fld>
            <a:endParaRPr lang="en-US"/>
          </a:p>
        </p:txBody>
      </p:sp>
      <p:sp>
        <p:nvSpPr>
          <p:cNvPr id="32771"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r>
              <a:rPr lang="en-US" sz="3200">
                <a:solidFill>
                  <a:schemeClr val="bg2"/>
                </a:solidFill>
                <a:latin typeface="Courier New" pitchFamily="49" charset="0"/>
              </a:rPr>
              <a:t># Display two messages</a:t>
            </a:r>
          </a:p>
          <a:p>
            <a:pPr marL="342900" indent="-342900">
              <a:spcBef>
                <a:spcPct val="20000"/>
              </a:spcBef>
              <a:buClr>
                <a:schemeClr val="tx2"/>
              </a:buClr>
              <a:buSzPct val="75000"/>
              <a:buFont typeface="Monotype Sorts" pitchFamily="2" charset="2"/>
              <a:buNone/>
            </a:pPr>
            <a:r>
              <a:rPr lang="en-US" sz="3200">
                <a:solidFill>
                  <a:schemeClr val="bg2"/>
                </a:solidFill>
                <a:latin typeface="Courier New" pitchFamily="49" charset="0"/>
              </a:rPr>
              <a:t>print("Welcome to Python")</a:t>
            </a:r>
          </a:p>
          <a:p>
            <a:pPr marL="342900" indent="-342900">
              <a:spcBef>
                <a:spcPct val="20000"/>
              </a:spcBef>
              <a:buClr>
                <a:schemeClr val="tx2"/>
              </a:buClr>
              <a:buSzPct val="75000"/>
              <a:buFont typeface="Monotype Sorts" pitchFamily="2" charset="2"/>
              <a:buNone/>
            </a:pPr>
            <a:r>
              <a:rPr lang="en-US" sz="3200">
                <a:solidFill>
                  <a:schemeClr val="bg2"/>
                </a:solidFill>
                <a:latin typeface="Courier New" pitchFamily="49" charset="0"/>
              </a:rPr>
              <a:t>print("Python is fun")</a:t>
            </a:r>
          </a:p>
        </p:txBody>
      </p:sp>
      <p:sp>
        <p:nvSpPr>
          <p:cNvPr id="32772" name="Rectangle 3"/>
          <p:cNvSpPr>
            <a:spLocks noGrp="1" noChangeArrowheads="1"/>
          </p:cNvSpPr>
          <p:nvPr>
            <p:ph type="title"/>
          </p:nvPr>
        </p:nvSpPr>
        <p:spPr>
          <a:xfrm>
            <a:off x="685800" y="457200"/>
            <a:ext cx="7772400" cy="533400"/>
          </a:xfrm>
          <a:noFill/>
        </p:spPr>
        <p:txBody>
          <a:bodyPr/>
          <a:lstStyle/>
          <a:p>
            <a:r>
              <a:rPr lang="en-US" sz="4300"/>
              <a:t>Trace a Program Execution</a:t>
            </a:r>
          </a:p>
        </p:txBody>
      </p:sp>
      <p:sp>
        <p:nvSpPr>
          <p:cNvPr id="32773" name="Rectangle 4"/>
          <p:cNvSpPr>
            <a:spLocks noChangeArrowheads="1"/>
          </p:cNvSpPr>
          <p:nvPr/>
        </p:nvSpPr>
        <p:spPr bwMode="auto">
          <a:xfrm>
            <a:off x="533400" y="3657600"/>
            <a:ext cx="70866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315397" name="AutoShape 5"/>
          <p:cNvSpPr>
            <a:spLocks noChangeArrowheads="1"/>
          </p:cNvSpPr>
          <p:nvPr/>
        </p:nvSpPr>
        <p:spPr bwMode="auto">
          <a:xfrm>
            <a:off x="5943600" y="1219200"/>
            <a:ext cx="2490788" cy="615950"/>
          </a:xfrm>
          <a:prstGeom prst="wedgeRoundRectCallout">
            <a:avLst>
              <a:gd name="adj1" fmla="val -88370"/>
              <a:gd name="adj2" fmla="val 342782"/>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Execute a statement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5397"/>
                                        </p:tgtEl>
                                        <p:attrNameLst>
                                          <p:attrName>style.visibility</p:attrName>
                                        </p:attrNameLst>
                                      </p:cBhvr>
                                      <p:to>
                                        <p:strVal val="visible"/>
                                      </p:to>
                                    </p:set>
                                    <p:anim calcmode="lin" valueType="num">
                                      <p:cBhvr additive="base">
                                        <p:cTn id="7" dur="500" fill="hold"/>
                                        <p:tgtEl>
                                          <p:spTgt spid="315397"/>
                                        </p:tgtEl>
                                        <p:attrNameLst>
                                          <p:attrName>ppt_x</p:attrName>
                                        </p:attrNameLst>
                                      </p:cBhvr>
                                      <p:tavLst>
                                        <p:tav tm="0">
                                          <p:val>
                                            <p:strVal val="0-#ppt_w/2"/>
                                          </p:val>
                                        </p:tav>
                                        <p:tav tm="100000">
                                          <p:val>
                                            <p:strVal val="#ppt_x"/>
                                          </p:val>
                                        </p:tav>
                                      </p:tavLst>
                                    </p:anim>
                                    <p:anim calcmode="lin" valueType="num">
                                      <p:cBhvr additive="base">
                                        <p:cTn id="8" dur="500" fill="hold"/>
                                        <p:tgtEl>
                                          <p:spTgt spid="315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p>
            <a:fld id="{8C75DA94-769A-4242-A905-36AFBB850ED9}" type="slidenum">
              <a:rPr lang="en-US" smtClean="0"/>
              <a:pPr/>
              <a:t>26</a:t>
            </a:fld>
            <a:endParaRPr lang="en-US"/>
          </a:p>
        </p:txBody>
      </p:sp>
      <p:sp>
        <p:nvSpPr>
          <p:cNvPr id="33795" name="Rectangle 2"/>
          <p:cNvSpPr>
            <a:spLocks noGrp="1" noChangeArrowheads="1"/>
          </p:cNvSpPr>
          <p:nvPr>
            <p:ph type="title"/>
          </p:nvPr>
        </p:nvSpPr>
        <p:spPr>
          <a:xfrm>
            <a:off x="685800" y="152400"/>
            <a:ext cx="7772400" cy="609600"/>
          </a:xfrm>
          <a:noFill/>
        </p:spPr>
        <p:txBody>
          <a:bodyPr/>
          <a:lstStyle/>
          <a:p>
            <a:r>
              <a:rPr lang="en-US"/>
              <a:t>Two More Simple Examples</a:t>
            </a:r>
            <a:endParaRPr lang="en-US">
              <a:solidFill>
                <a:schemeClr val="tx1"/>
              </a:solidFill>
            </a:endParaRPr>
          </a:p>
        </p:txBody>
      </p:sp>
      <p:sp>
        <p:nvSpPr>
          <p:cNvPr id="33796" name="AutoShape 4">
            <a:hlinkClick r:id="rId3" action="ppaction://program" highlightClick="1"/>
          </p:cNvPr>
          <p:cNvSpPr>
            <a:spLocks noChangeArrowheads="1"/>
          </p:cNvSpPr>
          <p:nvPr/>
        </p:nvSpPr>
        <p:spPr bwMode="auto">
          <a:xfrm>
            <a:off x="4876800" y="1905000"/>
            <a:ext cx="1143000" cy="5334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atin typeface="Book Antiqua" pitchFamily="18" charset="0"/>
              </a:rPr>
              <a:t>Run</a:t>
            </a:r>
            <a:endParaRPr lang="en-US"/>
          </a:p>
        </p:txBody>
      </p:sp>
      <p:sp>
        <p:nvSpPr>
          <p:cNvPr id="292869" name="AutoShape 5">
            <a:hlinkClick r:id="" action="ppaction://noaction" highlightClick="1"/>
          </p:cNvPr>
          <p:cNvSpPr>
            <a:spLocks noChangeArrowheads="1"/>
          </p:cNvSpPr>
          <p:nvPr/>
        </p:nvSpPr>
        <p:spPr bwMode="auto">
          <a:xfrm>
            <a:off x="381000" y="1905000"/>
            <a:ext cx="4191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WelcomeWithThreeMessages</a:t>
            </a:r>
            <a:endParaRPr lang="en-US">
              <a:solidFill>
                <a:schemeClr val="accent1"/>
              </a:solidFill>
            </a:endParaRPr>
          </a:p>
        </p:txBody>
      </p:sp>
      <p:sp>
        <p:nvSpPr>
          <p:cNvPr id="33798" name="AutoShape 9">
            <a:hlinkClick r:id="rId5" action="ppaction://program" highlightClick="1"/>
          </p:cNvPr>
          <p:cNvSpPr>
            <a:spLocks noChangeArrowheads="1"/>
          </p:cNvSpPr>
          <p:nvPr/>
        </p:nvSpPr>
        <p:spPr bwMode="auto">
          <a:xfrm>
            <a:off x="4876800" y="3505200"/>
            <a:ext cx="1143000" cy="5334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atin typeface="Book Antiqua" pitchFamily="18" charset="0"/>
              </a:rPr>
              <a:t>Run</a:t>
            </a:r>
            <a:endParaRPr lang="en-US"/>
          </a:p>
        </p:txBody>
      </p:sp>
      <p:sp>
        <p:nvSpPr>
          <p:cNvPr id="292874" name="AutoShape 10">
            <a:hlinkClick r:id="" action="ppaction://noaction" highlightClick="1"/>
          </p:cNvPr>
          <p:cNvSpPr>
            <a:spLocks noChangeArrowheads="1"/>
          </p:cNvSpPr>
          <p:nvPr/>
        </p:nvSpPr>
        <p:spPr bwMode="auto">
          <a:xfrm>
            <a:off x="838200" y="3505200"/>
            <a:ext cx="2895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6" action="ppaction://program"/>
              </a:rPr>
              <a:t>ComputeExpression</a:t>
            </a:r>
            <a:endParaRPr lang="en-US">
              <a:solidFill>
                <a:schemeClr val="accent1"/>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p>
            <a:fld id="{D48DE347-01DD-4119-889C-DACBDC4E5B2E}" type="slidenum">
              <a:rPr lang="en-US" smtClean="0"/>
              <a:pPr/>
              <a:t>27</a:t>
            </a:fld>
            <a:endParaRPr lang="en-US"/>
          </a:p>
        </p:txBody>
      </p:sp>
      <p:sp>
        <p:nvSpPr>
          <p:cNvPr id="35843" name="Rectangle 2"/>
          <p:cNvSpPr>
            <a:spLocks noGrp="1" noChangeArrowheads="1"/>
          </p:cNvSpPr>
          <p:nvPr>
            <p:ph type="title"/>
          </p:nvPr>
        </p:nvSpPr>
        <p:spPr>
          <a:xfrm>
            <a:off x="685800" y="0"/>
            <a:ext cx="7772400" cy="1428750"/>
          </a:xfrm>
          <a:noFill/>
        </p:spPr>
        <p:txBody>
          <a:bodyPr/>
          <a:lstStyle/>
          <a:p>
            <a:r>
              <a:rPr lang="en-US"/>
              <a:t>Anatomy of a Python Program</a:t>
            </a:r>
            <a:endParaRPr lang="en-US">
              <a:solidFill>
                <a:schemeClr val="tx1"/>
              </a:solidFill>
            </a:endParaRPr>
          </a:p>
        </p:txBody>
      </p:sp>
      <p:sp>
        <p:nvSpPr>
          <p:cNvPr id="35844" name="Rectangle 3"/>
          <p:cNvSpPr>
            <a:spLocks noGrp="1" noChangeArrowheads="1"/>
          </p:cNvSpPr>
          <p:nvPr>
            <p:ph type="body" idx="1"/>
          </p:nvPr>
        </p:nvSpPr>
        <p:spPr>
          <a:xfrm>
            <a:off x="457200" y="1295400"/>
            <a:ext cx="8382000" cy="5029200"/>
          </a:xfrm>
          <a:noFill/>
        </p:spPr>
        <p:txBody>
          <a:bodyPr/>
          <a:lstStyle/>
          <a:p>
            <a:r>
              <a:rPr lang="en-US" sz="3400"/>
              <a:t>Statements</a:t>
            </a:r>
          </a:p>
          <a:p>
            <a:r>
              <a:rPr lang="en-US" sz="3400"/>
              <a:t>Comments</a:t>
            </a:r>
          </a:p>
          <a:p>
            <a:r>
              <a:rPr lang="en-US" sz="3400"/>
              <a:t>Indentation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p>
            <a:fld id="{8710B553-5A75-47F3-AA7C-77941C38851C}" type="slidenum">
              <a:rPr lang="en-US" smtClean="0"/>
              <a:pPr/>
              <a:t>28</a:t>
            </a:fld>
            <a:endParaRPr lang="en-US"/>
          </a:p>
        </p:txBody>
      </p:sp>
      <p:sp>
        <p:nvSpPr>
          <p:cNvPr id="36867" name="Rectangle 2"/>
          <p:cNvSpPr>
            <a:spLocks noChangeArrowheads="1"/>
          </p:cNvSpPr>
          <p:nvPr/>
        </p:nvSpPr>
        <p:spPr bwMode="auto">
          <a:xfrm>
            <a:off x="381000" y="3733800"/>
            <a:ext cx="8305800" cy="2590800"/>
          </a:xfrm>
          <a:prstGeom prst="rect">
            <a:avLst/>
          </a:prstGeom>
          <a:solidFill>
            <a:schemeClr val="tx1"/>
          </a:solidFill>
          <a:ln w="9525">
            <a:solidFill>
              <a:schemeClr val="bg2"/>
            </a:solid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Display two messages</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print("Welcome to Python")</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print("Python is fun")</a:t>
            </a:r>
          </a:p>
        </p:txBody>
      </p:sp>
      <p:sp>
        <p:nvSpPr>
          <p:cNvPr id="36868" name="Rectangle 3"/>
          <p:cNvSpPr>
            <a:spLocks noGrp="1" noChangeArrowheads="1"/>
          </p:cNvSpPr>
          <p:nvPr>
            <p:ph type="title"/>
          </p:nvPr>
        </p:nvSpPr>
        <p:spPr>
          <a:xfrm>
            <a:off x="685800" y="381000"/>
            <a:ext cx="7772400" cy="533400"/>
          </a:xfrm>
          <a:noFill/>
        </p:spPr>
        <p:txBody>
          <a:bodyPr/>
          <a:lstStyle/>
          <a:p>
            <a:r>
              <a:rPr lang="en-US" sz="4700"/>
              <a:t>Statement</a:t>
            </a:r>
          </a:p>
        </p:txBody>
      </p:sp>
      <p:sp>
        <p:nvSpPr>
          <p:cNvPr id="36869" name="Rectangle 4"/>
          <p:cNvSpPr>
            <a:spLocks noChangeArrowheads="1"/>
          </p:cNvSpPr>
          <p:nvPr/>
        </p:nvSpPr>
        <p:spPr bwMode="auto">
          <a:xfrm>
            <a:off x="457200" y="4267200"/>
            <a:ext cx="7239000" cy="304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36870" name="Rectangle 6"/>
          <p:cNvSpPr>
            <a:spLocks noGrp="1" noChangeArrowheads="1"/>
          </p:cNvSpPr>
          <p:nvPr>
            <p:ph type="body" idx="1"/>
          </p:nvPr>
        </p:nvSpPr>
        <p:spPr>
          <a:xfrm>
            <a:off x="381000" y="1066800"/>
            <a:ext cx="8382000" cy="1828800"/>
          </a:xfrm>
          <a:noFill/>
        </p:spPr>
        <p:txBody>
          <a:bodyPr/>
          <a:lstStyle/>
          <a:p>
            <a:pPr marL="0" indent="0">
              <a:buFont typeface="Monotype Sorts" pitchFamily="2" charset="2"/>
              <a:buNone/>
            </a:pPr>
            <a:r>
              <a:rPr lang="en-US" sz="2800"/>
              <a:t>A statement represents an action or a sequence of actions. The statement print("Welcome to Python") in the program in Listing 1.1 is a statement to display the greeting "Welcome to Python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p>
            <a:fld id="{7E08F41E-4C62-470E-B58F-47C087E90B6E}" type="slidenum">
              <a:rPr lang="en-US" smtClean="0"/>
              <a:pPr/>
              <a:t>29</a:t>
            </a:fld>
            <a:endParaRPr lang="en-US"/>
          </a:p>
        </p:txBody>
      </p:sp>
      <p:sp>
        <p:nvSpPr>
          <p:cNvPr id="37891" name="Rectangle 2"/>
          <p:cNvSpPr>
            <a:spLocks noChangeArrowheads="1"/>
          </p:cNvSpPr>
          <p:nvPr/>
        </p:nvSpPr>
        <p:spPr bwMode="auto">
          <a:xfrm>
            <a:off x="381000" y="3733800"/>
            <a:ext cx="8305800" cy="2590800"/>
          </a:xfrm>
          <a:prstGeom prst="rect">
            <a:avLst/>
          </a:prstGeom>
          <a:solidFill>
            <a:schemeClr val="tx1"/>
          </a:solidFill>
          <a:ln w="9525">
            <a:solidFill>
              <a:schemeClr val="bg2"/>
            </a:solid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Display two messages</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print("Welcome to Python")</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print("Python is fun")</a:t>
            </a:r>
          </a:p>
        </p:txBody>
      </p:sp>
      <p:sp>
        <p:nvSpPr>
          <p:cNvPr id="37892" name="Rectangle 3"/>
          <p:cNvSpPr>
            <a:spLocks noGrp="1" noChangeArrowheads="1"/>
          </p:cNvSpPr>
          <p:nvPr>
            <p:ph type="title"/>
          </p:nvPr>
        </p:nvSpPr>
        <p:spPr>
          <a:xfrm>
            <a:off x="685800" y="381000"/>
            <a:ext cx="7772400" cy="533400"/>
          </a:xfrm>
          <a:noFill/>
        </p:spPr>
        <p:txBody>
          <a:bodyPr/>
          <a:lstStyle/>
          <a:p>
            <a:r>
              <a:rPr lang="en-US" sz="4700"/>
              <a:t>Indentation</a:t>
            </a:r>
          </a:p>
        </p:txBody>
      </p:sp>
      <p:sp>
        <p:nvSpPr>
          <p:cNvPr id="37893" name="Rectangle 4"/>
          <p:cNvSpPr>
            <a:spLocks noChangeArrowheads="1"/>
          </p:cNvSpPr>
          <p:nvPr/>
        </p:nvSpPr>
        <p:spPr bwMode="auto">
          <a:xfrm>
            <a:off x="609600" y="4267200"/>
            <a:ext cx="7239000" cy="304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37894" name="Rectangle 5"/>
          <p:cNvSpPr>
            <a:spLocks noGrp="1" noChangeArrowheads="1"/>
          </p:cNvSpPr>
          <p:nvPr>
            <p:ph type="body" idx="1"/>
          </p:nvPr>
        </p:nvSpPr>
        <p:spPr>
          <a:xfrm>
            <a:off x="381000" y="1066800"/>
            <a:ext cx="8382000" cy="1828800"/>
          </a:xfrm>
          <a:noFill/>
        </p:spPr>
        <p:txBody>
          <a:bodyPr/>
          <a:lstStyle/>
          <a:p>
            <a:pPr marL="0" indent="0">
              <a:lnSpc>
                <a:spcPct val="80000"/>
              </a:lnSpc>
              <a:buFont typeface="Monotype Sorts" pitchFamily="2" charset="2"/>
              <a:buNone/>
            </a:pPr>
            <a:r>
              <a:rPr lang="en-US"/>
              <a:t>The indentation matters in Python. Note that the statements are entered from the first column in the new line. It would cause an error if the program is typed as follows: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p:cNvSpPr>
            <a:spLocks noGrp="1"/>
          </p:cNvSpPr>
          <p:nvPr>
            <p:ph type="sldNum" sz="quarter" idx="11"/>
          </p:nvPr>
        </p:nvSpPr>
        <p:spPr>
          <a:noFill/>
        </p:spPr>
        <p:txBody>
          <a:bodyPr/>
          <a:lstStyle/>
          <a:p>
            <a:fld id="{0B5D4F2D-055D-45B9-8EF1-98F684E51997}" type="slidenum">
              <a:rPr lang="en-US" smtClean="0"/>
              <a:pPr/>
              <a:t>3</a:t>
            </a:fld>
            <a:endParaRPr lang="en-US"/>
          </a:p>
        </p:txBody>
      </p:sp>
      <p:sp>
        <p:nvSpPr>
          <p:cNvPr id="1028" name="Rectangle 2"/>
          <p:cNvSpPr>
            <a:spLocks noGrp="1" noChangeArrowheads="1"/>
          </p:cNvSpPr>
          <p:nvPr>
            <p:ph type="title"/>
          </p:nvPr>
        </p:nvSpPr>
        <p:spPr>
          <a:xfrm>
            <a:off x="685800" y="0"/>
            <a:ext cx="7772400" cy="914400"/>
          </a:xfrm>
        </p:spPr>
        <p:txBody>
          <a:bodyPr/>
          <a:lstStyle/>
          <a:p>
            <a:r>
              <a:rPr lang="en-US" dirty="0"/>
              <a:t>What is a Computer?</a:t>
            </a:r>
          </a:p>
        </p:txBody>
      </p:sp>
      <p:sp>
        <p:nvSpPr>
          <p:cNvPr id="1029" name="Rectangle 6"/>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1030" name="Text Box 7"/>
          <p:cNvSpPr txBox="1">
            <a:spLocks noChangeArrowheads="1"/>
          </p:cNvSpPr>
          <p:nvPr/>
        </p:nvSpPr>
        <p:spPr bwMode="auto">
          <a:xfrm>
            <a:off x="304800" y="838200"/>
            <a:ext cx="8153400" cy="822325"/>
          </a:xfrm>
          <a:prstGeom prst="rect">
            <a:avLst/>
          </a:prstGeom>
          <a:noFill/>
          <a:ln w="12700">
            <a:noFill/>
            <a:miter lim="800000"/>
            <a:headEnd type="none" w="sm" len="sm"/>
            <a:tailEnd type="none" w="sm" len="sm"/>
          </a:ln>
        </p:spPr>
        <p:txBody>
          <a:bodyPr>
            <a:spAutoFit/>
          </a:bodyPr>
          <a:lstStyle/>
          <a:p>
            <a:pPr>
              <a:spcBef>
                <a:spcPct val="50000"/>
              </a:spcBef>
            </a:pPr>
            <a:r>
              <a:rPr lang="en-US" dirty="0">
                <a:cs typeface="Times New Roman" pitchFamily="18" charset="0"/>
              </a:rPr>
              <a:t>A computer consists of a CPU, memory, hard disk, floppy disk, monitor, printer, and communication devices</a:t>
            </a:r>
            <a:r>
              <a:rPr lang="en-US" dirty="0"/>
              <a:t>.</a:t>
            </a:r>
          </a:p>
        </p:txBody>
      </p:sp>
      <p:sp>
        <p:nvSpPr>
          <p:cNvPr id="1031" name="Rectangle 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1032" name="Rectangle 11"/>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1033" name="Rectangle 1032"/>
          <p:cNvSpPr>
            <a:spLocks noChangeArrowheads="1"/>
          </p:cNvSpPr>
          <p:nvPr/>
        </p:nvSpPr>
        <p:spPr bwMode="auto">
          <a:xfrm>
            <a:off x="0" y="2797175"/>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1034" name="Picture 10"/>
          <p:cNvPicPr>
            <a:picLocks noChangeAspect="1" noChangeArrowheads="1"/>
          </p:cNvPicPr>
          <p:nvPr/>
        </p:nvPicPr>
        <p:blipFill>
          <a:blip r:embed="rId3" cstate="print"/>
          <a:srcRect/>
          <a:stretch>
            <a:fillRect/>
          </a:stretch>
        </p:blipFill>
        <p:spPr bwMode="auto">
          <a:xfrm>
            <a:off x="2514600" y="1639692"/>
            <a:ext cx="4648200" cy="4857108"/>
          </a:xfrm>
          <a:prstGeom prst="rect">
            <a:avLst/>
          </a:prstGeom>
          <a:noFill/>
          <a:ln w="12700" cap="flat" cmpd="sng">
            <a:noFill/>
            <a:prstDash val="solid"/>
            <a:miter lim="800000"/>
            <a:headEnd type="none" w="sm" len="sm"/>
            <a:tailEnd type="none" w="sm" len="sm"/>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a:noFill/>
        </p:spPr>
        <p:txBody>
          <a:bodyPr/>
          <a:lstStyle/>
          <a:p>
            <a:fld id="{4E327481-D0AA-4DED-A25D-618A7BE6E4B6}" type="slidenum">
              <a:rPr lang="en-US" smtClean="0"/>
              <a:pPr/>
              <a:t>30</a:t>
            </a:fld>
            <a:endParaRPr lang="en-US"/>
          </a:p>
        </p:txBody>
      </p:sp>
      <p:sp>
        <p:nvSpPr>
          <p:cNvPr id="11268" name="Rectangle 2"/>
          <p:cNvSpPr>
            <a:spLocks noGrp="1" noChangeArrowheads="1"/>
          </p:cNvSpPr>
          <p:nvPr>
            <p:ph type="title"/>
          </p:nvPr>
        </p:nvSpPr>
        <p:spPr>
          <a:xfrm>
            <a:off x="685800" y="152400"/>
            <a:ext cx="7772400" cy="609600"/>
          </a:xfrm>
          <a:noFill/>
        </p:spPr>
        <p:txBody>
          <a:bodyPr/>
          <a:lstStyle/>
          <a:p>
            <a:r>
              <a:rPr lang="en-US" sz="4000"/>
              <a:t>Special Symbols</a:t>
            </a:r>
            <a:endParaRPr lang="en-US" sz="4000">
              <a:solidFill>
                <a:schemeClr val="tx1"/>
              </a:solidFill>
            </a:endParaRPr>
          </a:p>
        </p:txBody>
      </p:sp>
      <p:sp>
        <p:nvSpPr>
          <p:cNvPr id="11269" name="Rectangle 6"/>
          <p:cNvSpPr>
            <a:spLocks noChangeArrowheads="1"/>
          </p:cNvSpPr>
          <p:nvPr/>
        </p:nvSpPr>
        <p:spPr bwMode="auto">
          <a:xfrm>
            <a:off x="0" y="2514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1270" name="Rectangle 10"/>
          <p:cNvSpPr>
            <a:spLocks noChangeArrowheads="1"/>
          </p:cNvSpPr>
          <p:nvPr/>
        </p:nvSpPr>
        <p:spPr bwMode="auto">
          <a:xfrm>
            <a:off x="0" y="2747963"/>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11271" name="Picture 7"/>
          <p:cNvPicPr>
            <a:picLocks noChangeAspect="1" noChangeArrowheads="1"/>
          </p:cNvPicPr>
          <p:nvPr/>
        </p:nvPicPr>
        <p:blipFill>
          <a:blip r:embed="rId3" cstate="print"/>
          <a:srcRect/>
          <a:stretch>
            <a:fillRect/>
          </a:stretch>
        </p:blipFill>
        <p:spPr bwMode="auto">
          <a:xfrm>
            <a:off x="381000" y="914400"/>
            <a:ext cx="8382000" cy="2009775"/>
          </a:xfrm>
          <a:prstGeom prst="rect">
            <a:avLst/>
          </a:prstGeom>
          <a:noFill/>
          <a:ln w="12700" cap="flat" cmpd="sng">
            <a:noFill/>
            <a:prstDash val="solid"/>
            <a:miter lim="800000"/>
            <a:headEnd type="none" w="sm" len="sm"/>
            <a:tailEnd type="none" w="sm" len="sm"/>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F358EEAC-E099-45DF-9631-82158C0365C8}" type="slidenum">
              <a:rPr lang="en-US" smtClean="0"/>
              <a:pPr/>
              <a:t>31</a:t>
            </a:fld>
            <a:endParaRPr lang="en-US"/>
          </a:p>
        </p:txBody>
      </p:sp>
      <p:sp>
        <p:nvSpPr>
          <p:cNvPr id="29699" name="Rectangle 2"/>
          <p:cNvSpPr>
            <a:spLocks noGrp="1" noChangeArrowheads="1"/>
          </p:cNvSpPr>
          <p:nvPr>
            <p:ph type="title"/>
          </p:nvPr>
        </p:nvSpPr>
        <p:spPr>
          <a:xfrm>
            <a:off x="685800" y="0"/>
            <a:ext cx="7772400" cy="609600"/>
          </a:xfrm>
          <a:noFill/>
        </p:spPr>
        <p:txBody>
          <a:bodyPr/>
          <a:lstStyle/>
          <a:p>
            <a:r>
              <a:rPr lang="en-US" sz="3600" dirty="0"/>
              <a:t>Programming Style and Documentation</a:t>
            </a:r>
            <a:endParaRPr lang="en-US" sz="3600" dirty="0">
              <a:solidFill>
                <a:schemeClr val="tx1"/>
              </a:solidFill>
            </a:endParaRPr>
          </a:p>
        </p:txBody>
      </p:sp>
      <p:sp>
        <p:nvSpPr>
          <p:cNvPr id="8" name="Content Placeholder 10"/>
          <p:cNvSpPr txBox="1">
            <a:spLocks/>
          </p:cNvSpPr>
          <p:nvPr/>
        </p:nvSpPr>
        <p:spPr bwMode="auto">
          <a:xfrm>
            <a:off x="76200" y="609600"/>
            <a:ext cx="8915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Programming style: how programs look like</a:t>
            </a:r>
          </a:p>
          <a:p>
            <a:pPr marL="800100" lvl="1" indent="-342900">
              <a:spcBef>
                <a:spcPct val="20000"/>
              </a:spcBef>
              <a:buClr>
                <a:schemeClr val="tx2"/>
              </a:buClr>
              <a:buSzPct val="75000"/>
              <a:buFont typeface="Arial" pitchFamily="34" charset="0"/>
              <a:buChar char="•"/>
            </a:pPr>
            <a:r>
              <a:rPr lang="en-US" sz="2000" kern="0" dirty="0">
                <a:latin typeface="+mn-lt"/>
              </a:rPr>
              <a:t>Easier for people to read, understand, and modify</a:t>
            </a:r>
          </a:p>
          <a:p>
            <a:pPr marL="342900" indent="-342900">
              <a:spcBef>
                <a:spcPct val="20000"/>
              </a:spcBef>
              <a:buClr>
                <a:schemeClr val="tx2"/>
              </a:buClr>
              <a:buSzPct val="75000"/>
              <a:buFont typeface="Arial" pitchFamily="34" charset="0"/>
              <a:buChar char="•"/>
            </a:pPr>
            <a:r>
              <a:rPr lang="en-US" sz="2000" kern="0" dirty="0">
                <a:latin typeface="+mn-lt"/>
              </a:rPr>
              <a:t>Documentation: comments pertaining to program</a:t>
            </a:r>
          </a:p>
          <a:p>
            <a:pPr marL="800100" lvl="1" indent="-342900">
              <a:spcBef>
                <a:spcPct val="20000"/>
              </a:spcBef>
              <a:buClr>
                <a:schemeClr val="tx2"/>
              </a:buClr>
              <a:buSzPct val="75000"/>
              <a:buFont typeface="Arial" pitchFamily="34" charset="0"/>
              <a:buChar char="•"/>
            </a:pPr>
            <a:r>
              <a:rPr lang="en-US" sz="2000" dirty="0">
                <a:cs typeface="Times New Roman" pitchFamily="18" charset="0"/>
              </a:rPr>
              <a:t>Include a summary at the beginning of the program to explain what the program does, its key features</a:t>
            </a:r>
          </a:p>
          <a:p>
            <a:pPr marL="800100" lvl="1" indent="-342900">
              <a:spcBef>
                <a:spcPct val="20000"/>
              </a:spcBef>
              <a:buClr>
                <a:schemeClr val="tx2"/>
              </a:buClr>
              <a:buSzPct val="75000"/>
              <a:buFont typeface="Arial" pitchFamily="34" charset="0"/>
              <a:buChar char="•"/>
            </a:pPr>
            <a:r>
              <a:rPr lang="en-US" sz="2000" dirty="0">
                <a:cs typeface="Times New Roman" pitchFamily="18" charset="0"/>
              </a:rPr>
              <a:t>Include your name, class section, instructor, date, and a brief description at the beginning of the program</a:t>
            </a:r>
          </a:p>
          <a:p>
            <a:pPr marL="342900" indent="-342900">
              <a:spcBef>
                <a:spcPct val="20000"/>
              </a:spcBef>
              <a:buClr>
                <a:schemeClr val="tx2"/>
              </a:buClr>
              <a:buSzPct val="75000"/>
              <a:buFont typeface="Arial" pitchFamily="34" charset="0"/>
              <a:buChar char="•"/>
            </a:pPr>
            <a:r>
              <a:rPr lang="en-US" sz="2000" dirty="0">
                <a:cs typeface="Times New Roman" pitchFamily="18" charset="0"/>
              </a:rPr>
              <a:t>Indentation</a:t>
            </a:r>
          </a:p>
          <a:p>
            <a:pPr marL="800100" lvl="1" indent="-342900">
              <a:spcBef>
                <a:spcPct val="20000"/>
              </a:spcBef>
              <a:buClr>
                <a:schemeClr val="tx2"/>
              </a:buClr>
              <a:buSzPct val="75000"/>
              <a:buFont typeface="Arial" pitchFamily="34" charset="0"/>
              <a:buChar char="•"/>
            </a:pPr>
            <a:r>
              <a:rPr lang="en-US" sz="2000" dirty="0">
                <a:cs typeface="Times New Roman" pitchFamily="18" charset="0"/>
              </a:rPr>
              <a:t>A consistent spacing style makes programs clear and easy to read, debug, and maintain</a:t>
            </a:r>
          </a:p>
          <a:p>
            <a:pPr marL="800100" lvl="1" indent="-342900">
              <a:spcBef>
                <a:spcPct val="20000"/>
              </a:spcBef>
              <a:buClr>
                <a:schemeClr val="tx2"/>
              </a:buClr>
              <a:buSzPct val="75000"/>
              <a:buFont typeface="Arial" pitchFamily="34" charset="0"/>
              <a:buChar char="•"/>
            </a:pPr>
            <a:r>
              <a:rPr lang="en-US" sz="2000" dirty="0">
                <a:cs typeface="Times New Roman" pitchFamily="18" charset="0"/>
              </a:rPr>
              <a:t>Indent four spaces for nested blocks </a:t>
            </a:r>
          </a:p>
          <a:p>
            <a:pPr marL="342900" indent="-342900">
              <a:spcBef>
                <a:spcPct val="20000"/>
              </a:spcBef>
              <a:buClr>
                <a:schemeClr val="tx2"/>
              </a:buClr>
              <a:buSzPct val="75000"/>
              <a:buFont typeface="Arial" pitchFamily="34" charset="0"/>
              <a:buChar char="•"/>
            </a:pPr>
            <a:r>
              <a:rPr lang="en-US" sz="2000" dirty="0">
                <a:cs typeface="Times New Roman" pitchFamily="18" charset="0"/>
              </a:rPr>
              <a:t>Spacing </a:t>
            </a:r>
          </a:p>
          <a:p>
            <a:pPr marL="800100" lvl="1" indent="-342900">
              <a:spcBef>
                <a:spcPct val="20000"/>
              </a:spcBef>
              <a:buClr>
                <a:schemeClr val="tx2"/>
              </a:buClr>
              <a:buSzPct val="75000"/>
              <a:buFont typeface="Arial" pitchFamily="34" charset="0"/>
              <a:buChar char="•"/>
            </a:pPr>
            <a:r>
              <a:rPr lang="en-US" sz="2000" dirty="0">
                <a:cs typeface="Times New Roman" pitchFamily="18" charset="0"/>
              </a:rPr>
              <a:t>Use blank line to separate segments of the code</a:t>
            </a:r>
          </a:p>
          <a:p>
            <a:pPr marL="800100" lvl="1" indent="-342900">
              <a:spcBef>
                <a:spcPct val="20000"/>
              </a:spcBef>
              <a:buClr>
                <a:schemeClr val="tx2"/>
              </a:buClr>
              <a:buSzPct val="75000"/>
              <a:buFont typeface="Arial" pitchFamily="34" charset="0"/>
              <a:buChar char="•"/>
            </a:pPr>
            <a:r>
              <a:rPr lang="en-US" sz="2000" dirty="0">
                <a:cs typeface="Times New Roman" pitchFamily="18" charset="0"/>
              </a:rPr>
              <a:t>Add single space on both sides of separators</a:t>
            </a:r>
          </a:p>
          <a:p>
            <a:pPr marL="342900" indent="-342900">
              <a:spcBef>
                <a:spcPct val="20000"/>
              </a:spcBef>
              <a:buClr>
                <a:schemeClr val="tx2"/>
              </a:buClr>
              <a:buSzPct val="75000"/>
              <a:buFont typeface="Arial" pitchFamily="34" charset="0"/>
              <a:buChar char="•"/>
            </a:pPr>
            <a:endParaRPr lang="en-US" sz="2000" dirty="0">
              <a:cs typeface="Times New Roman" pitchFamily="18" charset="0"/>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solidFill>
                <a:srgbClr val="92D050"/>
              </a:solidFill>
              <a:latin typeface="+mn-lt"/>
            </a:endParaRPr>
          </a:p>
          <a:p>
            <a:pPr marL="342900" indent="-342900">
              <a:spcBef>
                <a:spcPct val="20000"/>
              </a:spcBef>
              <a:buClr>
                <a:schemeClr val="tx2"/>
              </a:buClr>
              <a:buSzPct val="75000"/>
              <a:buFont typeface="Arial" pitchFamily="34" charset="0"/>
              <a:buChar char="•"/>
            </a:pPr>
            <a:endParaRPr lang="en-US" sz="2000" kern="0" dirty="0">
              <a:solidFill>
                <a:srgbClr val="92D050"/>
              </a:solidFill>
              <a:latin typeface="+mn-lt"/>
            </a:endParaRPr>
          </a:p>
        </p:txBody>
      </p:sp>
      <p:pic>
        <p:nvPicPr>
          <p:cNvPr id="5" name="Picture 4"/>
          <p:cNvPicPr>
            <a:picLocks noChangeAspect="1" noChangeArrowheads="1"/>
          </p:cNvPicPr>
          <p:nvPr/>
        </p:nvPicPr>
        <p:blipFill>
          <a:blip r:embed="rId3" cstate="print"/>
          <a:srcRect/>
          <a:stretch>
            <a:fillRect/>
          </a:stretch>
        </p:blipFill>
        <p:spPr bwMode="auto">
          <a:xfrm>
            <a:off x="2362200" y="5562600"/>
            <a:ext cx="3886200" cy="1155700"/>
          </a:xfrm>
          <a:prstGeom prst="rect">
            <a:avLst/>
          </a:prstGeom>
          <a:noFill/>
          <a:ln w="12700">
            <a:noFill/>
            <a:miter lim="800000"/>
            <a:headEnd type="none" w="sm" len="sm"/>
            <a:tailEnd type="none" w="sm" len="sm"/>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p>
            <a:fld id="{2F830534-E663-4A3F-A58D-F877608F3BA5}" type="slidenum">
              <a:rPr lang="en-US" smtClean="0"/>
              <a:pPr/>
              <a:t>32</a:t>
            </a:fld>
            <a:endParaRPr lang="en-US"/>
          </a:p>
        </p:txBody>
      </p:sp>
      <p:sp>
        <p:nvSpPr>
          <p:cNvPr id="41987" name="Rectangle 2"/>
          <p:cNvSpPr>
            <a:spLocks noGrp="1" noChangeArrowheads="1"/>
          </p:cNvSpPr>
          <p:nvPr>
            <p:ph type="title"/>
          </p:nvPr>
        </p:nvSpPr>
        <p:spPr>
          <a:xfrm>
            <a:off x="685800" y="0"/>
            <a:ext cx="7772400" cy="1428750"/>
          </a:xfrm>
          <a:noFill/>
        </p:spPr>
        <p:txBody>
          <a:bodyPr/>
          <a:lstStyle/>
          <a:p>
            <a:r>
              <a:rPr lang="en-US"/>
              <a:t>Programming Errors</a:t>
            </a:r>
          </a:p>
        </p:txBody>
      </p:sp>
      <p:sp>
        <p:nvSpPr>
          <p:cNvPr id="41988" name="Rectangle 3"/>
          <p:cNvSpPr>
            <a:spLocks noGrp="1" noChangeArrowheads="1"/>
          </p:cNvSpPr>
          <p:nvPr>
            <p:ph type="body" idx="1"/>
          </p:nvPr>
        </p:nvSpPr>
        <p:spPr>
          <a:xfrm>
            <a:off x="685800" y="990600"/>
            <a:ext cx="7696200" cy="4114800"/>
          </a:xfrm>
          <a:noFill/>
        </p:spPr>
        <p:txBody>
          <a:bodyPr/>
          <a:lstStyle/>
          <a:p>
            <a:pPr algn="just"/>
            <a:r>
              <a:rPr lang="en-US"/>
              <a:t>Syntax Errors</a:t>
            </a:r>
          </a:p>
          <a:p>
            <a:pPr lvl="1" algn="just"/>
            <a:r>
              <a:rPr lang="en-US"/>
              <a:t>Error in code construction</a:t>
            </a:r>
          </a:p>
          <a:p>
            <a:pPr algn="just"/>
            <a:endParaRPr lang="en-US"/>
          </a:p>
          <a:p>
            <a:pPr algn="just"/>
            <a:endParaRPr lang="en-US"/>
          </a:p>
          <a:p>
            <a:pPr algn="just"/>
            <a:r>
              <a:rPr lang="en-US"/>
              <a:t>Runtime Errors</a:t>
            </a:r>
          </a:p>
          <a:p>
            <a:pPr lvl="1" algn="just"/>
            <a:r>
              <a:rPr lang="en-US"/>
              <a:t>Causes the program to abort</a:t>
            </a:r>
          </a:p>
          <a:p>
            <a:pPr lvl="1" algn="just"/>
            <a:endParaRPr lang="en-US"/>
          </a:p>
          <a:p>
            <a:pPr lvl="1" algn="just"/>
            <a:endParaRPr lang="en-US"/>
          </a:p>
          <a:p>
            <a:pPr algn="just"/>
            <a:r>
              <a:rPr lang="en-US"/>
              <a:t>Logic Errors</a:t>
            </a:r>
          </a:p>
          <a:p>
            <a:pPr lvl="1" algn="just"/>
            <a:r>
              <a:rPr lang="en-US"/>
              <a:t>Produces incorrect result</a:t>
            </a:r>
          </a:p>
        </p:txBody>
      </p:sp>
      <p:pic>
        <p:nvPicPr>
          <p:cNvPr id="41989" name="Picture 6"/>
          <p:cNvPicPr>
            <a:picLocks noChangeAspect="1" noChangeArrowheads="1"/>
          </p:cNvPicPr>
          <p:nvPr/>
        </p:nvPicPr>
        <p:blipFill>
          <a:blip r:embed="rId2" cstate="print"/>
          <a:srcRect/>
          <a:stretch>
            <a:fillRect/>
          </a:stretch>
        </p:blipFill>
        <p:spPr bwMode="auto">
          <a:xfrm>
            <a:off x="1447800" y="2057400"/>
            <a:ext cx="6581775" cy="1211263"/>
          </a:xfrm>
          <a:prstGeom prst="rect">
            <a:avLst/>
          </a:prstGeom>
          <a:noFill/>
          <a:ln w="12700">
            <a:noFill/>
            <a:miter lim="800000"/>
            <a:headEnd type="none" w="sm" len="sm"/>
            <a:tailEnd type="none" w="sm" len="sm"/>
          </a:ln>
        </p:spPr>
      </p:pic>
      <p:pic>
        <p:nvPicPr>
          <p:cNvPr id="41990" name="Picture 7"/>
          <p:cNvPicPr>
            <a:picLocks noChangeAspect="1" noChangeArrowheads="1"/>
          </p:cNvPicPr>
          <p:nvPr/>
        </p:nvPicPr>
        <p:blipFill>
          <a:blip r:embed="rId3" cstate="print"/>
          <a:srcRect/>
          <a:stretch>
            <a:fillRect/>
          </a:stretch>
        </p:blipFill>
        <p:spPr bwMode="auto">
          <a:xfrm>
            <a:off x="1371600" y="4330700"/>
            <a:ext cx="6515100" cy="1003300"/>
          </a:xfrm>
          <a:prstGeom prst="rect">
            <a:avLst/>
          </a:prstGeom>
          <a:noFill/>
          <a:ln w="12700">
            <a:noFill/>
            <a:miter lim="800000"/>
            <a:headEnd type="none" w="sm" len="sm"/>
            <a:tailEnd type="none" w="sm" len="sm"/>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p>
            <a:fld id="{092ACCCD-9882-4A33-AF1C-53FD2A745BDF}" type="slidenum">
              <a:rPr lang="en-US" smtClean="0"/>
              <a:pPr/>
              <a:t>33</a:t>
            </a:fld>
            <a:endParaRPr lang="en-US"/>
          </a:p>
        </p:txBody>
      </p:sp>
      <p:sp>
        <p:nvSpPr>
          <p:cNvPr id="43011" name="Rectangle 2"/>
          <p:cNvSpPr>
            <a:spLocks noGrp="1" noChangeArrowheads="1"/>
          </p:cNvSpPr>
          <p:nvPr>
            <p:ph type="title"/>
          </p:nvPr>
        </p:nvSpPr>
        <p:spPr>
          <a:xfrm>
            <a:off x="685800" y="0"/>
            <a:ext cx="7772400" cy="1428750"/>
          </a:xfrm>
          <a:noFill/>
        </p:spPr>
        <p:txBody>
          <a:bodyPr/>
          <a:lstStyle/>
          <a:p>
            <a:r>
              <a:rPr lang="en-US"/>
              <a:t>Programming Errors</a:t>
            </a:r>
          </a:p>
        </p:txBody>
      </p:sp>
      <p:sp>
        <p:nvSpPr>
          <p:cNvPr id="43012" name="Rectangle 3"/>
          <p:cNvSpPr>
            <a:spLocks noGrp="1" noChangeArrowheads="1"/>
          </p:cNvSpPr>
          <p:nvPr>
            <p:ph type="body" idx="1"/>
          </p:nvPr>
        </p:nvSpPr>
        <p:spPr>
          <a:xfrm>
            <a:off x="685800" y="990600"/>
            <a:ext cx="7696200" cy="4114800"/>
          </a:xfrm>
          <a:noFill/>
        </p:spPr>
        <p:txBody>
          <a:bodyPr/>
          <a:lstStyle/>
          <a:p>
            <a:pPr algn="just"/>
            <a:r>
              <a:rPr lang="en-US"/>
              <a:t>Logic Errors</a:t>
            </a:r>
          </a:p>
          <a:p>
            <a:pPr lvl="1" algn="just"/>
            <a:r>
              <a:rPr lang="en-US"/>
              <a:t>Produces incorrect result</a:t>
            </a:r>
          </a:p>
        </p:txBody>
      </p:sp>
      <p:pic>
        <p:nvPicPr>
          <p:cNvPr id="43013" name="Picture 3"/>
          <p:cNvPicPr>
            <a:picLocks noChangeAspect="1" noChangeArrowheads="1"/>
          </p:cNvPicPr>
          <p:nvPr/>
        </p:nvPicPr>
        <p:blipFill>
          <a:blip r:embed="rId2" cstate="print"/>
          <a:srcRect/>
          <a:stretch>
            <a:fillRect/>
          </a:stretch>
        </p:blipFill>
        <p:spPr bwMode="auto">
          <a:xfrm>
            <a:off x="333375" y="2209800"/>
            <a:ext cx="8477250" cy="1771650"/>
          </a:xfrm>
          <a:prstGeom prst="rect">
            <a:avLst/>
          </a:prstGeom>
          <a:noFill/>
          <a:ln w="12700">
            <a:noFill/>
            <a:miter lim="800000"/>
            <a:headEnd type="none" w="sm" len="sm"/>
            <a:tailEnd type="none" w="sm" len="sm"/>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F358EEAC-E099-45DF-9631-82158C0365C8}" type="slidenum">
              <a:rPr lang="en-US" smtClean="0"/>
              <a:pPr/>
              <a:t>34</a:t>
            </a:fld>
            <a:endParaRPr lang="en-US"/>
          </a:p>
        </p:txBody>
      </p:sp>
      <p:sp>
        <p:nvSpPr>
          <p:cNvPr id="29699" name="Rectangle 2"/>
          <p:cNvSpPr>
            <a:spLocks noGrp="1" noChangeArrowheads="1"/>
          </p:cNvSpPr>
          <p:nvPr>
            <p:ph type="title"/>
          </p:nvPr>
        </p:nvSpPr>
        <p:spPr>
          <a:xfrm>
            <a:off x="685800" y="0"/>
            <a:ext cx="7772400" cy="609600"/>
          </a:xfrm>
          <a:noFill/>
        </p:spPr>
        <p:txBody>
          <a:bodyPr/>
          <a:lstStyle/>
          <a:p>
            <a:r>
              <a:rPr lang="en-US" sz="3600" dirty="0"/>
              <a:t>Getting Started with GUI Programming</a:t>
            </a:r>
            <a:endParaRPr lang="en-US" sz="3600" dirty="0">
              <a:solidFill>
                <a:schemeClr val="tx1"/>
              </a:solidFill>
            </a:endParaRPr>
          </a:p>
        </p:txBody>
      </p:sp>
      <p:sp>
        <p:nvSpPr>
          <p:cNvPr id="8" name="Content Placeholder 10"/>
          <p:cNvSpPr txBox="1">
            <a:spLocks/>
          </p:cNvSpPr>
          <p:nvPr/>
        </p:nvSpPr>
        <p:spPr bwMode="auto">
          <a:xfrm>
            <a:off x="76200" y="609600"/>
            <a:ext cx="8915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Turtle is Python’s built-in graphics module for drawing lines, circles and other shapes</a:t>
            </a:r>
          </a:p>
          <a:p>
            <a:pPr marL="342900" indent="-342900">
              <a:spcBef>
                <a:spcPct val="20000"/>
              </a:spcBef>
              <a:buClr>
                <a:schemeClr val="tx2"/>
              </a:buClr>
              <a:buSzPct val="75000"/>
              <a:buFont typeface="Arial" pitchFamily="34" charset="0"/>
              <a:buChar char="•"/>
            </a:pPr>
            <a:r>
              <a:rPr lang="en-US" sz="2000" kern="0" dirty="0">
                <a:latin typeface="+mn-lt"/>
              </a:rPr>
              <a:t>Drawing and adding color to a figure</a:t>
            </a:r>
          </a:p>
          <a:p>
            <a:pPr marL="800100" lvl="1" indent="-342900">
              <a:spcBef>
                <a:spcPct val="20000"/>
              </a:spcBef>
              <a:buClr>
                <a:schemeClr val="tx2"/>
              </a:buClr>
              <a:buSzPct val="75000"/>
              <a:buFont typeface="Arial" pitchFamily="34" charset="0"/>
              <a:buChar char="•"/>
            </a:pPr>
            <a:r>
              <a:rPr lang="en-US" sz="2000" kern="0" dirty="0">
                <a:latin typeface="+mn-lt"/>
              </a:rPr>
              <a:t>The command to import all functions defined in the turtle module is:</a:t>
            </a:r>
          </a:p>
          <a:p>
            <a:pPr marL="1257300" lvl="2" indent="-342900">
              <a:spcBef>
                <a:spcPct val="20000"/>
              </a:spcBef>
              <a:buClr>
                <a:schemeClr val="tx2"/>
              </a:buClr>
              <a:buSzPct val="75000"/>
            </a:pPr>
            <a:r>
              <a:rPr lang="en-US" sz="2000" kern="0">
                <a:latin typeface="+mn-lt"/>
              </a:rPr>
              <a:t>	</a:t>
            </a:r>
            <a:r>
              <a:rPr lang="en-US" sz="2000" kern="0">
                <a:solidFill>
                  <a:srgbClr val="00B050"/>
                </a:solidFill>
                <a:latin typeface="+mn-lt"/>
              </a:rPr>
              <a:t>import </a:t>
            </a:r>
            <a:r>
              <a:rPr lang="en-US" sz="2000" kern="0" dirty="0">
                <a:solidFill>
                  <a:srgbClr val="00B050"/>
                </a:solidFill>
                <a:latin typeface="+mn-lt"/>
              </a:rPr>
              <a:t>turtle</a:t>
            </a:r>
          </a:p>
          <a:p>
            <a:pPr marL="800100" lvl="1" indent="-342900">
              <a:spcBef>
                <a:spcPct val="20000"/>
              </a:spcBef>
              <a:buClr>
                <a:schemeClr val="tx2"/>
              </a:buClr>
              <a:buSzPct val="75000"/>
              <a:buFont typeface="Arial" pitchFamily="34" charset="0"/>
              <a:buChar char="•"/>
            </a:pPr>
            <a:r>
              <a:rPr lang="en-US" sz="2000" kern="0" dirty="0">
                <a:latin typeface="+mn-lt"/>
              </a:rPr>
              <a:t>To show current location and direction of the turtle </a:t>
            </a:r>
          </a:p>
          <a:p>
            <a:pPr marL="1257300" lvl="2" indent="-342900">
              <a:spcBef>
                <a:spcPct val="20000"/>
              </a:spcBef>
              <a:buClr>
                <a:schemeClr val="tx2"/>
              </a:buClr>
              <a:buSzPct val="75000"/>
            </a:pPr>
            <a:r>
              <a:rPr lang="en-US" sz="2000" kern="0" dirty="0">
                <a:latin typeface="+mn-lt"/>
              </a:rPr>
              <a:t>	</a:t>
            </a:r>
            <a:r>
              <a:rPr lang="en-US" sz="2000" kern="0" dirty="0" err="1">
                <a:solidFill>
                  <a:srgbClr val="00B050"/>
                </a:solidFill>
                <a:latin typeface="+mn-lt"/>
              </a:rPr>
              <a:t>turtle.showturtle</a:t>
            </a:r>
            <a:r>
              <a:rPr lang="en-US" sz="2000" kern="0" dirty="0">
                <a:solidFill>
                  <a:srgbClr val="00B050"/>
                </a:solidFill>
                <a:latin typeface="+mn-lt"/>
              </a:rPr>
              <a:t>(</a:t>
            </a:r>
            <a:r>
              <a:rPr lang="en-US" sz="2000" kern="0" dirty="0">
                <a:latin typeface="+mn-lt"/>
              </a:rPr>
              <a:t>)</a:t>
            </a:r>
          </a:p>
          <a:p>
            <a:pPr marL="1257300" lvl="2" indent="-342900">
              <a:spcBef>
                <a:spcPct val="20000"/>
              </a:spcBef>
              <a:buClr>
                <a:schemeClr val="tx2"/>
              </a:buClr>
              <a:buSzPct val="75000"/>
              <a:buFont typeface="Arial" pitchFamily="34" charset="0"/>
              <a:buChar char="•"/>
            </a:pPr>
            <a:r>
              <a:rPr lang="en-US" sz="2000" kern="0" dirty="0">
                <a:latin typeface="+mn-lt"/>
              </a:rPr>
              <a:t>turtle is the object for drawing graphics</a:t>
            </a:r>
          </a:p>
          <a:p>
            <a:pPr marL="1257300" lvl="2" indent="-342900">
              <a:spcBef>
                <a:spcPct val="20000"/>
              </a:spcBef>
              <a:buClr>
                <a:schemeClr val="tx2"/>
              </a:buClr>
              <a:buSzPct val="75000"/>
              <a:buFont typeface="Arial" pitchFamily="34" charset="0"/>
              <a:buChar char="•"/>
            </a:pPr>
            <a:r>
              <a:rPr lang="en-US" sz="2000" kern="0" dirty="0">
                <a:latin typeface="+mn-lt"/>
              </a:rPr>
              <a:t>Arrowhead indicates current position and direction of pen</a:t>
            </a:r>
          </a:p>
          <a:p>
            <a:pPr marL="800100" lvl="1" indent="-342900">
              <a:spcBef>
                <a:spcPct val="20000"/>
              </a:spcBef>
              <a:buClr>
                <a:schemeClr val="tx2"/>
              </a:buClr>
              <a:buSzPct val="75000"/>
              <a:buFont typeface="Arial" pitchFamily="34" charset="0"/>
              <a:buChar char="•"/>
            </a:pPr>
            <a:endParaRPr lang="en-US" sz="2000" kern="0" dirty="0">
              <a:solidFill>
                <a:srgbClr val="92D050"/>
              </a:solidFill>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2667000" y="4572000"/>
            <a:ext cx="2066925" cy="1428750"/>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F358EEAC-E099-45DF-9631-82158C0365C8}" type="slidenum">
              <a:rPr lang="en-US" smtClean="0"/>
              <a:pPr/>
              <a:t>35</a:t>
            </a:fld>
            <a:endParaRPr lang="en-US"/>
          </a:p>
        </p:txBody>
      </p:sp>
      <p:sp>
        <p:nvSpPr>
          <p:cNvPr id="29699" name="Rectangle 2"/>
          <p:cNvSpPr>
            <a:spLocks noGrp="1" noChangeArrowheads="1"/>
          </p:cNvSpPr>
          <p:nvPr>
            <p:ph type="title"/>
          </p:nvPr>
        </p:nvSpPr>
        <p:spPr>
          <a:xfrm>
            <a:off x="685800" y="0"/>
            <a:ext cx="7772400" cy="609600"/>
          </a:xfrm>
          <a:noFill/>
        </p:spPr>
        <p:txBody>
          <a:bodyPr/>
          <a:lstStyle/>
          <a:p>
            <a:r>
              <a:rPr lang="en-US" sz="3600" dirty="0"/>
              <a:t>Getting Started with GUI Programming</a:t>
            </a:r>
            <a:endParaRPr lang="en-US" sz="3600" dirty="0">
              <a:solidFill>
                <a:schemeClr val="tx1"/>
              </a:solidFill>
            </a:endParaRPr>
          </a:p>
        </p:txBody>
      </p:sp>
      <p:sp>
        <p:nvSpPr>
          <p:cNvPr id="8" name="Content Placeholder 10"/>
          <p:cNvSpPr txBox="1">
            <a:spLocks/>
          </p:cNvSpPr>
          <p:nvPr/>
        </p:nvSpPr>
        <p:spPr bwMode="auto">
          <a:xfrm>
            <a:off x="76200" y="609600"/>
            <a:ext cx="64008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To draw a text string “Welcome to Python”</a:t>
            </a:r>
          </a:p>
          <a:p>
            <a:pPr marL="800100" lvl="1" indent="-342900">
              <a:spcBef>
                <a:spcPct val="20000"/>
              </a:spcBef>
              <a:buClr>
                <a:schemeClr val="tx2"/>
              </a:buClr>
              <a:buSzPct val="75000"/>
            </a:pPr>
            <a:r>
              <a:rPr lang="en-US" sz="2000" kern="0" dirty="0">
                <a:solidFill>
                  <a:srgbClr val="00B050"/>
                </a:solidFill>
                <a:latin typeface="+mn-lt"/>
              </a:rPr>
              <a:t>	</a:t>
            </a:r>
            <a:r>
              <a:rPr lang="en-US" sz="2000" kern="0" dirty="0" err="1">
                <a:solidFill>
                  <a:srgbClr val="00B050"/>
                </a:solidFill>
                <a:latin typeface="+mn-lt"/>
              </a:rPr>
              <a:t>turtle.write</a:t>
            </a:r>
            <a:r>
              <a:rPr lang="en-US" sz="2000" kern="0" dirty="0">
                <a:solidFill>
                  <a:srgbClr val="00B050"/>
                </a:solidFill>
                <a:latin typeface="+mn-lt"/>
              </a:rPr>
              <a:t>(“Welcome to Python”)</a:t>
            </a:r>
          </a:p>
          <a:p>
            <a:pPr marL="800100" lvl="1" indent="-342900">
              <a:spcBef>
                <a:spcPct val="20000"/>
              </a:spcBef>
              <a:buClr>
                <a:schemeClr val="tx2"/>
              </a:buClr>
              <a:buSzPct val="75000"/>
              <a:buFont typeface="Arial" pitchFamily="34" charset="0"/>
              <a:buChar char="•"/>
            </a:pPr>
            <a:endParaRPr lang="en-US" sz="2000" kern="0" dirty="0">
              <a:latin typeface="+mn-lt"/>
            </a:endParaRPr>
          </a:p>
          <a:p>
            <a:pPr marL="800100" lvl="1"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r>
              <a:rPr lang="en-US" sz="2000" kern="0" dirty="0">
                <a:latin typeface="+mn-lt"/>
              </a:rPr>
              <a:t>To draw a line in direction of arrow of 100 pixels</a:t>
            </a:r>
          </a:p>
          <a:p>
            <a:pPr marL="800100" lvl="1" indent="-342900">
              <a:spcBef>
                <a:spcPct val="20000"/>
              </a:spcBef>
              <a:buClr>
                <a:schemeClr val="tx2"/>
              </a:buClr>
              <a:buSzPct val="75000"/>
            </a:pPr>
            <a:r>
              <a:rPr lang="en-US" sz="2000" kern="0" dirty="0">
                <a:solidFill>
                  <a:srgbClr val="00B050"/>
                </a:solidFill>
                <a:latin typeface="+mn-lt"/>
              </a:rPr>
              <a:t>	</a:t>
            </a:r>
            <a:r>
              <a:rPr lang="en-US" sz="2000" kern="0" dirty="0" err="1">
                <a:solidFill>
                  <a:srgbClr val="00B050"/>
                </a:solidFill>
                <a:latin typeface="+mn-lt"/>
              </a:rPr>
              <a:t>tutle.forward</a:t>
            </a:r>
            <a:r>
              <a:rPr lang="en-US" sz="2000" kern="0" dirty="0">
                <a:solidFill>
                  <a:srgbClr val="00B050"/>
                </a:solidFill>
                <a:latin typeface="+mn-lt"/>
              </a:rPr>
              <a:t>(100)</a:t>
            </a:r>
          </a:p>
          <a:p>
            <a:pPr marL="800100" lvl="1" indent="-342900">
              <a:spcBef>
                <a:spcPct val="20000"/>
              </a:spcBef>
              <a:buClr>
                <a:schemeClr val="tx2"/>
              </a:buClr>
              <a:buSzPct val="75000"/>
              <a:buFont typeface="Arial" pitchFamily="34" charset="0"/>
              <a:buChar char="•"/>
            </a:pPr>
            <a:endParaRPr lang="en-US" sz="2000" kern="0" dirty="0">
              <a:latin typeface="+mn-lt"/>
            </a:endParaRPr>
          </a:p>
          <a:p>
            <a:pPr marL="800100" lvl="1" indent="-342900">
              <a:spcBef>
                <a:spcPct val="20000"/>
              </a:spcBef>
              <a:buClr>
                <a:schemeClr val="tx2"/>
              </a:buClr>
              <a:buSzPct val="75000"/>
              <a:buFont typeface="Arial" pitchFamily="34" charset="0"/>
              <a:buChar char="•"/>
            </a:pPr>
            <a:endParaRPr lang="en-US" sz="2000" kern="0" dirty="0">
              <a:latin typeface="+mn-lt"/>
            </a:endParaRPr>
          </a:p>
          <a:p>
            <a:pPr marL="800100" lvl="1"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r>
              <a:rPr lang="en-US" sz="2000" kern="0" dirty="0">
                <a:latin typeface="+mn-lt"/>
              </a:rPr>
              <a:t>Turn arrowhead right 90 degrees, change color to red, and move forward by 50 pixels</a:t>
            </a:r>
          </a:p>
          <a:p>
            <a:pPr marL="800100" lvl="1" indent="-342900">
              <a:spcBef>
                <a:spcPct val="20000"/>
              </a:spcBef>
              <a:buClr>
                <a:schemeClr val="tx2"/>
              </a:buClr>
              <a:buSzPct val="75000"/>
            </a:pPr>
            <a:r>
              <a:rPr lang="en-US" sz="2000" kern="0" dirty="0">
                <a:latin typeface="+mn-lt"/>
              </a:rPr>
              <a:t>	</a:t>
            </a:r>
            <a:r>
              <a:rPr lang="en-US" sz="2000" kern="0" dirty="0" err="1">
                <a:solidFill>
                  <a:srgbClr val="00B050"/>
                </a:solidFill>
                <a:latin typeface="+mn-lt"/>
              </a:rPr>
              <a:t>turtle.right</a:t>
            </a:r>
            <a:r>
              <a:rPr lang="en-US" sz="2000" kern="0" dirty="0">
                <a:solidFill>
                  <a:srgbClr val="00B050"/>
                </a:solidFill>
                <a:latin typeface="+mn-lt"/>
              </a:rPr>
              <a:t>(90)</a:t>
            </a:r>
          </a:p>
          <a:p>
            <a:pPr marL="800100" lvl="1" indent="-342900">
              <a:spcBef>
                <a:spcPct val="20000"/>
              </a:spcBef>
              <a:buClr>
                <a:schemeClr val="tx2"/>
              </a:buClr>
              <a:buSzPct val="75000"/>
            </a:pPr>
            <a:r>
              <a:rPr lang="en-US" sz="2000" kern="0" dirty="0">
                <a:solidFill>
                  <a:srgbClr val="00B050"/>
                </a:solidFill>
                <a:latin typeface="+mn-lt"/>
              </a:rPr>
              <a:t>	</a:t>
            </a:r>
            <a:r>
              <a:rPr lang="en-US" sz="2000" kern="0" dirty="0" err="1">
                <a:solidFill>
                  <a:srgbClr val="00B050"/>
                </a:solidFill>
                <a:latin typeface="+mn-lt"/>
              </a:rPr>
              <a:t>turtle.color</a:t>
            </a:r>
            <a:r>
              <a:rPr lang="en-US" sz="2000" kern="0" dirty="0">
                <a:solidFill>
                  <a:srgbClr val="00B050"/>
                </a:solidFill>
                <a:latin typeface="+mn-lt"/>
              </a:rPr>
              <a:t>(“red”)</a:t>
            </a:r>
          </a:p>
          <a:p>
            <a:pPr marL="800100" lvl="1" indent="-342900">
              <a:spcBef>
                <a:spcPct val="20000"/>
              </a:spcBef>
              <a:buClr>
                <a:schemeClr val="tx2"/>
              </a:buClr>
              <a:buSzPct val="75000"/>
            </a:pPr>
            <a:r>
              <a:rPr lang="en-US" sz="2000" kern="0" dirty="0">
                <a:solidFill>
                  <a:srgbClr val="00B050"/>
                </a:solidFill>
                <a:latin typeface="+mn-lt"/>
              </a:rPr>
              <a:t>	</a:t>
            </a:r>
            <a:r>
              <a:rPr lang="en-US" sz="2000" kern="0" dirty="0" err="1">
                <a:solidFill>
                  <a:srgbClr val="00B050"/>
                </a:solidFill>
                <a:latin typeface="+mn-lt"/>
              </a:rPr>
              <a:t>turtle.forward</a:t>
            </a:r>
            <a:r>
              <a:rPr lang="en-US" sz="2000" kern="0" dirty="0">
                <a:solidFill>
                  <a:srgbClr val="00B050"/>
                </a:solidFill>
                <a:latin typeface="+mn-lt"/>
              </a:rPr>
              <a:t>(50)</a:t>
            </a:r>
          </a:p>
          <a:p>
            <a:pPr marL="800100" lvl="1" indent="-342900">
              <a:spcBef>
                <a:spcPct val="20000"/>
              </a:spcBef>
              <a:buClr>
                <a:schemeClr val="tx2"/>
              </a:buClr>
              <a:buSzPct val="75000"/>
              <a:buFont typeface="Arial" pitchFamily="34" charset="0"/>
              <a:buChar char="•"/>
            </a:pPr>
            <a:endParaRPr lang="en-US" sz="2000" kern="0" dirty="0">
              <a:latin typeface="+mn-lt"/>
            </a:endParaRPr>
          </a:p>
        </p:txBody>
      </p:sp>
      <p:pic>
        <p:nvPicPr>
          <p:cNvPr id="2050" name="Picture 2"/>
          <p:cNvPicPr>
            <a:picLocks noChangeAspect="1" noChangeArrowheads="1"/>
          </p:cNvPicPr>
          <p:nvPr/>
        </p:nvPicPr>
        <p:blipFill>
          <a:blip r:embed="rId3" cstate="print"/>
          <a:srcRect/>
          <a:stretch>
            <a:fillRect/>
          </a:stretch>
        </p:blipFill>
        <p:spPr bwMode="auto">
          <a:xfrm>
            <a:off x="6096000" y="609600"/>
            <a:ext cx="2886636" cy="21336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211544" y="2819400"/>
            <a:ext cx="2732243" cy="198120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6096000" y="4800600"/>
            <a:ext cx="3048000" cy="1894318"/>
          </a:xfrm>
          <a:prstGeom prst="rect">
            <a:avLst/>
          </a:prstGeom>
          <a:noFill/>
          <a:ln w="9525">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F358EEAC-E099-45DF-9631-82158C0365C8}" type="slidenum">
              <a:rPr lang="en-US" smtClean="0"/>
              <a:pPr/>
              <a:t>36</a:t>
            </a:fld>
            <a:endParaRPr lang="en-US"/>
          </a:p>
        </p:txBody>
      </p:sp>
      <p:sp>
        <p:nvSpPr>
          <p:cNvPr id="29699" name="Rectangle 2"/>
          <p:cNvSpPr>
            <a:spLocks noGrp="1" noChangeArrowheads="1"/>
          </p:cNvSpPr>
          <p:nvPr>
            <p:ph type="title"/>
          </p:nvPr>
        </p:nvSpPr>
        <p:spPr>
          <a:xfrm>
            <a:off x="685800" y="0"/>
            <a:ext cx="7772400" cy="609600"/>
          </a:xfrm>
          <a:noFill/>
        </p:spPr>
        <p:txBody>
          <a:bodyPr/>
          <a:lstStyle/>
          <a:p>
            <a:r>
              <a:rPr lang="en-US" sz="3600" dirty="0"/>
              <a:t>Getting Started with GUI Programming</a:t>
            </a:r>
            <a:endParaRPr lang="en-US" sz="3600" dirty="0">
              <a:solidFill>
                <a:schemeClr val="tx1"/>
              </a:solidFill>
            </a:endParaRPr>
          </a:p>
        </p:txBody>
      </p:sp>
      <p:sp>
        <p:nvSpPr>
          <p:cNvPr id="8" name="Content Placeholder 10"/>
          <p:cNvSpPr txBox="1">
            <a:spLocks/>
          </p:cNvSpPr>
          <p:nvPr/>
        </p:nvSpPr>
        <p:spPr bwMode="auto">
          <a:xfrm>
            <a:off x="76200" y="609600"/>
            <a:ext cx="8915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Turn arrowhead right 90 degrees, change color to green, and move forward by 100 pixels</a:t>
            </a:r>
          </a:p>
          <a:p>
            <a:pPr marL="800100" lvl="1" indent="-342900">
              <a:spcBef>
                <a:spcPct val="20000"/>
              </a:spcBef>
              <a:buClr>
                <a:schemeClr val="tx2"/>
              </a:buClr>
              <a:buSzPct val="75000"/>
            </a:pPr>
            <a:r>
              <a:rPr lang="en-US" sz="2000" kern="0" dirty="0">
                <a:latin typeface="+mn-lt"/>
              </a:rPr>
              <a:t>	</a:t>
            </a:r>
            <a:r>
              <a:rPr lang="en-US" sz="2000" kern="0" dirty="0" err="1">
                <a:solidFill>
                  <a:srgbClr val="00B050"/>
                </a:solidFill>
                <a:latin typeface="+mn-lt"/>
              </a:rPr>
              <a:t>turtle.right</a:t>
            </a:r>
            <a:r>
              <a:rPr lang="en-US" sz="2000" kern="0" dirty="0">
                <a:solidFill>
                  <a:srgbClr val="00B050"/>
                </a:solidFill>
                <a:latin typeface="+mn-lt"/>
              </a:rPr>
              <a:t>(90)</a:t>
            </a:r>
          </a:p>
          <a:p>
            <a:pPr marL="800100" lvl="1" indent="-342900">
              <a:spcBef>
                <a:spcPct val="20000"/>
              </a:spcBef>
              <a:buClr>
                <a:schemeClr val="tx2"/>
              </a:buClr>
              <a:buSzPct val="75000"/>
            </a:pPr>
            <a:r>
              <a:rPr lang="en-US" sz="2000" kern="0" dirty="0">
                <a:solidFill>
                  <a:srgbClr val="00B050"/>
                </a:solidFill>
                <a:latin typeface="+mn-lt"/>
              </a:rPr>
              <a:t>	</a:t>
            </a:r>
            <a:r>
              <a:rPr lang="en-US" sz="2000" kern="0" dirty="0" err="1">
                <a:solidFill>
                  <a:srgbClr val="00B050"/>
                </a:solidFill>
                <a:latin typeface="+mn-lt"/>
              </a:rPr>
              <a:t>turtle.color</a:t>
            </a:r>
            <a:r>
              <a:rPr lang="en-US" sz="2000" kern="0" dirty="0">
                <a:solidFill>
                  <a:srgbClr val="00B050"/>
                </a:solidFill>
                <a:latin typeface="+mn-lt"/>
              </a:rPr>
              <a:t>(“green”)</a:t>
            </a:r>
          </a:p>
          <a:p>
            <a:pPr marL="800100" lvl="1" indent="-342900">
              <a:spcBef>
                <a:spcPct val="20000"/>
              </a:spcBef>
              <a:buClr>
                <a:schemeClr val="tx2"/>
              </a:buClr>
              <a:buSzPct val="75000"/>
            </a:pPr>
            <a:r>
              <a:rPr lang="en-US" sz="2000" kern="0" dirty="0">
                <a:solidFill>
                  <a:srgbClr val="00B050"/>
                </a:solidFill>
                <a:latin typeface="+mn-lt"/>
              </a:rPr>
              <a:t>	</a:t>
            </a:r>
            <a:r>
              <a:rPr lang="en-US" sz="2000" kern="0" dirty="0" err="1">
                <a:solidFill>
                  <a:srgbClr val="00B050"/>
                </a:solidFill>
                <a:latin typeface="+mn-lt"/>
              </a:rPr>
              <a:t>turtle.forward</a:t>
            </a:r>
            <a:r>
              <a:rPr lang="en-US" sz="2000" kern="0" dirty="0">
                <a:solidFill>
                  <a:srgbClr val="00B050"/>
                </a:solidFill>
                <a:latin typeface="+mn-lt"/>
              </a:rPr>
              <a:t>(100)</a:t>
            </a: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r>
              <a:rPr lang="en-US" sz="2000" kern="0" dirty="0">
                <a:latin typeface="+mn-lt"/>
              </a:rPr>
              <a:t>Turn arrowhead right 45 degrees, and draw a line with 80 pixels</a:t>
            </a:r>
          </a:p>
          <a:p>
            <a:pPr marL="800100" lvl="1" indent="-342900">
              <a:spcBef>
                <a:spcPct val="20000"/>
              </a:spcBef>
              <a:buClr>
                <a:schemeClr val="tx2"/>
              </a:buClr>
              <a:buSzPct val="75000"/>
            </a:pPr>
            <a:r>
              <a:rPr lang="en-US" sz="2000" kern="0" dirty="0">
                <a:solidFill>
                  <a:srgbClr val="00B050"/>
                </a:solidFill>
              </a:rPr>
              <a:t>	</a:t>
            </a:r>
            <a:r>
              <a:rPr lang="en-US" sz="2000" kern="0" dirty="0" err="1">
                <a:solidFill>
                  <a:srgbClr val="00B050"/>
                </a:solidFill>
              </a:rPr>
              <a:t>turtle.right</a:t>
            </a:r>
            <a:r>
              <a:rPr lang="en-US" sz="2000" kern="0" dirty="0">
                <a:solidFill>
                  <a:srgbClr val="00B050"/>
                </a:solidFill>
              </a:rPr>
              <a:t>(45)</a:t>
            </a:r>
          </a:p>
          <a:p>
            <a:pPr marL="800100" lvl="1" indent="-342900">
              <a:spcBef>
                <a:spcPct val="20000"/>
              </a:spcBef>
              <a:buClr>
                <a:schemeClr val="tx2"/>
              </a:buClr>
              <a:buSzPct val="75000"/>
            </a:pPr>
            <a:r>
              <a:rPr lang="en-US" sz="2000" kern="0" dirty="0">
                <a:solidFill>
                  <a:srgbClr val="00B050"/>
                </a:solidFill>
              </a:rPr>
              <a:t>	</a:t>
            </a:r>
            <a:r>
              <a:rPr lang="en-US" sz="2000" kern="0" dirty="0" err="1">
                <a:solidFill>
                  <a:srgbClr val="00B050"/>
                </a:solidFill>
              </a:rPr>
              <a:t>turtle.forward</a:t>
            </a:r>
            <a:r>
              <a:rPr lang="en-US" sz="2000" kern="0" dirty="0">
                <a:solidFill>
                  <a:srgbClr val="00B050"/>
                </a:solidFill>
              </a:rPr>
              <a:t>(80)</a:t>
            </a: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p:txBody>
      </p:sp>
      <p:pic>
        <p:nvPicPr>
          <p:cNvPr id="3074" name="Picture 2"/>
          <p:cNvPicPr>
            <a:picLocks noChangeAspect="1" noChangeArrowheads="1"/>
          </p:cNvPicPr>
          <p:nvPr/>
        </p:nvPicPr>
        <p:blipFill>
          <a:blip r:embed="rId3" cstate="print"/>
          <a:srcRect/>
          <a:stretch>
            <a:fillRect/>
          </a:stretch>
        </p:blipFill>
        <p:spPr bwMode="auto">
          <a:xfrm>
            <a:off x="3542180" y="1143000"/>
            <a:ext cx="3191996" cy="20574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657600" y="4267200"/>
            <a:ext cx="3273136" cy="2057400"/>
          </a:xfrm>
          <a:prstGeom prst="rect">
            <a:avLst/>
          </a:prstGeom>
          <a:noFill/>
          <a:ln w="9525">
            <a:noFill/>
            <a:miter lim="800000"/>
            <a:headEnd/>
            <a:tailEnd/>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F358EEAC-E099-45DF-9631-82158C0365C8}" type="slidenum">
              <a:rPr lang="en-US" smtClean="0"/>
              <a:pPr/>
              <a:t>37</a:t>
            </a:fld>
            <a:endParaRPr lang="en-US"/>
          </a:p>
        </p:txBody>
      </p:sp>
      <p:sp>
        <p:nvSpPr>
          <p:cNvPr id="29699" name="Rectangle 2"/>
          <p:cNvSpPr>
            <a:spLocks noGrp="1" noChangeArrowheads="1"/>
          </p:cNvSpPr>
          <p:nvPr>
            <p:ph type="title"/>
          </p:nvPr>
        </p:nvSpPr>
        <p:spPr>
          <a:xfrm>
            <a:off x="685800" y="0"/>
            <a:ext cx="7772400" cy="609600"/>
          </a:xfrm>
          <a:noFill/>
        </p:spPr>
        <p:txBody>
          <a:bodyPr/>
          <a:lstStyle/>
          <a:p>
            <a:r>
              <a:rPr lang="en-US" sz="3600" dirty="0"/>
              <a:t>Getting Started with GUI Programming</a:t>
            </a:r>
            <a:endParaRPr lang="en-US" sz="3600" dirty="0">
              <a:solidFill>
                <a:schemeClr val="tx1"/>
              </a:solidFill>
            </a:endParaRPr>
          </a:p>
        </p:txBody>
      </p:sp>
      <p:sp>
        <p:nvSpPr>
          <p:cNvPr id="8" name="Content Placeholder 10"/>
          <p:cNvSpPr txBox="1">
            <a:spLocks/>
          </p:cNvSpPr>
          <p:nvPr/>
        </p:nvSpPr>
        <p:spPr bwMode="auto">
          <a:xfrm>
            <a:off x="76200" y="609600"/>
            <a:ext cx="8915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When program starts arrowhead is at center of window (coordinates 0,0)</a:t>
            </a:r>
          </a:p>
          <a:p>
            <a:pPr marL="342900" indent="-342900">
              <a:spcBef>
                <a:spcPct val="20000"/>
              </a:spcBef>
              <a:buClr>
                <a:schemeClr val="tx2"/>
              </a:buClr>
              <a:buSzPct val="75000"/>
              <a:buFont typeface="Arial" pitchFamily="34" charset="0"/>
              <a:buChar char="•"/>
            </a:pPr>
            <a:r>
              <a:rPr lang="en-US" sz="2000" kern="0" dirty="0" err="1">
                <a:latin typeface="+mn-lt"/>
              </a:rPr>
              <a:t>goto</a:t>
            </a:r>
            <a:r>
              <a:rPr lang="en-US" sz="2000" kern="0" dirty="0">
                <a:latin typeface="+mn-lt"/>
              </a:rPr>
              <a:t>(</a:t>
            </a:r>
            <a:r>
              <a:rPr lang="en-US" sz="2000" kern="0" dirty="0" err="1">
                <a:latin typeface="+mn-lt"/>
              </a:rPr>
              <a:t>x,y</a:t>
            </a:r>
            <a:r>
              <a:rPr lang="en-US" sz="2000" kern="0" dirty="0">
                <a:latin typeface="+mn-lt"/>
              </a:rPr>
              <a:t>): go to points with (</a:t>
            </a:r>
            <a:r>
              <a:rPr lang="en-US" sz="2000" kern="0" dirty="0" err="1">
                <a:latin typeface="+mn-lt"/>
              </a:rPr>
              <a:t>x,y</a:t>
            </a:r>
            <a:r>
              <a:rPr lang="en-US" sz="2000" kern="0" dirty="0">
                <a:latin typeface="+mn-lt"/>
              </a:rPr>
              <a:t>) coordinates</a:t>
            </a:r>
          </a:p>
          <a:p>
            <a:pPr marL="800100" lvl="1" indent="-342900">
              <a:spcBef>
                <a:spcPct val="20000"/>
              </a:spcBef>
              <a:buClr>
                <a:schemeClr val="tx2"/>
              </a:buClr>
              <a:buSzPct val="75000"/>
            </a:pPr>
            <a:r>
              <a:rPr lang="en-US" sz="2000" kern="0" dirty="0">
                <a:latin typeface="+mn-lt"/>
              </a:rPr>
              <a:t>	</a:t>
            </a:r>
            <a:r>
              <a:rPr lang="en-US" sz="2000" kern="0" dirty="0" err="1">
                <a:solidFill>
                  <a:srgbClr val="00B050"/>
                </a:solidFill>
                <a:latin typeface="+mn-lt"/>
              </a:rPr>
              <a:t>turtle.goto</a:t>
            </a:r>
            <a:r>
              <a:rPr lang="en-US" sz="2000" kern="0" dirty="0">
                <a:solidFill>
                  <a:srgbClr val="00B050"/>
                </a:solidFill>
                <a:latin typeface="+mn-lt"/>
              </a:rPr>
              <a:t>(0,50)</a:t>
            </a:r>
          </a:p>
          <a:p>
            <a:pPr marL="800100" lvl="1" indent="-342900">
              <a:spcBef>
                <a:spcPct val="20000"/>
              </a:spcBef>
              <a:buClr>
                <a:schemeClr val="tx2"/>
              </a:buClr>
              <a:buSzPct val="75000"/>
            </a:pPr>
            <a:r>
              <a:rPr lang="en-US" sz="2000" kern="0" dirty="0">
                <a:solidFill>
                  <a:srgbClr val="00B050"/>
                </a:solidFill>
                <a:latin typeface="+mn-lt"/>
              </a:rPr>
              <a:t>	</a:t>
            </a: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r>
              <a:rPr lang="en-US" sz="2000" kern="0" dirty="0">
                <a:latin typeface="+mn-lt"/>
              </a:rPr>
              <a:t>To control  whether to draw a line when pen is moved, use </a:t>
            </a:r>
            <a:r>
              <a:rPr lang="en-US" sz="2000" kern="0" dirty="0" err="1">
                <a:latin typeface="+mn-lt"/>
              </a:rPr>
              <a:t>penup</a:t>
            </a:r>
            <a:r>
              <a:rPr lang="en-US" sz="2000" kern="0" dirty="0">
                <a:latin typeface="+mn-lt"/>
              </a:rPr>
              <a:t>() and </a:t>
            </a:r>
            <a:r>
              <a:rPr lang="en-US" sz="2000" kern="0" dirty="0" err="1">
                <a:latin typeface="+mn-lt"/>
              </a:rPr>
              <a:t>pendown</a:t>
            </a:r>
            <a:r>
              <a:rPr lang="en-US" sz="2000" kern="0" dirty="0">
                <a:latin typeface="+mn-lt"/>
              </a:rPr>
              <a:t>()</a:t>
            </a:r>
          </a:p>
          <a:p>
            <a:pPr marL="342900" indent="-342900">
              <a:spcBef>
                <a:spcPct val="20000"/>
              </a:spcBef>
              <a:buClr>
                <a:schemeClr val="tx2"/>
              </a:buClr>
              <a:buSzPct val="75000"/>
            </a:pPr>
            <a:r>
              <a:rPr lang="en-US" sz="2000" kern="0" dirty="0">
                <a:solidFill>
                  <a:srgbClr val="00B050"/>
                </a:solidFill>
                <a:latin typeface="+mn-lt"/>
              </a:rPr>
              <a:t>	</a:t>
            </a:r>
            <a:r>
              <a:rPr lang="en-US" sz="2000" kern="0" dirty="0">
                <a:solidFill>
                  <a:srgbClr val="00B050"/>
                </a:solidFill>
              </a:rPr>
              <a:t>       </a:t>
            </a:r>
            <a:r>
              <a:rPr lang="en-US" sz="2000" kern="0" dirty="0" err="1">
                <a:solidFill>
                  <a:srgbClr val="00B050"/>
                </a:solidFill>
              </a:rPr>
              <a:t>turtle.penup</a:t>
            </a:r>
            <a:r>
              <a:rPr lang="en-US" sz="2000" kern="0" dirty="0">
                <a:solidFill>
                  <a:srgbClr val="00B050"/>
                </a:solidFill>
              </a:rPr>
              <a:t>()</a:t>
            </a:r>
          </a:p>
          <a:p>
            <a:pPr marL="800100" lvl="1" indent="-342900">
              <a:spcBef>
                <a:spcPct val="20000"/>
              </a:spcBef>
              <a:buClr>
                <a:schemeClr val="tx2"/>
              </a:buClr>
              <a:buSzPct val="75000"/>
            </a:pPr>
            <a:r>
              <a:rPr lang="en-US" sz="2000" kern="0" dirty="0">
                <a:solidFill>
                  <a:srgbClr val="00B050"/>
                </a:solidFill>
              </a:rPr>
              <a:t>	</a:t>
            </a:r>
            <a:r>
              <a:rPr lang="en-US" sz="2000" kern="0" dirty="0" err="1">
                <a:solidFill>
                  <a:srgbClr val="00B050"/>
                </a:solidFill>
              </a:rPr>
              <a:t>turtle.goto</a:t>
            </a:r>
            <a:r>
              <a:rPr lang="en-US" sz="2000" kern="0" dirty="0">
                <a:solidFill>
                  <a:srgbClr val="00B050"/>
                </a:solidFill>
              </a:rPr>
              <a:t>(50,-50)</a:t>
            </a:r>
          </a:p>
          <a:p>
            <a:pPr marL="800100" lvl="1" indent="-342900">
              <a:spcBef>
                <a:spcPct val="20000"/>
              </a:spcBef>
              <a:buClr>
                <a:schemeClr val="tx2"/>
              </a:buClr>
              <a:buSzPct val="75000"/>
            </a:pPr>
            <a:r>
              <a:rPr lang="en-US" sz="2000" kern="0" dirty="0">
                <a:solidFill>
                  <a:srgbClr val="00B050"/>
                </a:solidFill>
                <a:latin typeface="+mn-lt"/>
              </a:rPr>
              <a:t>	</a:t>
            </a:r>
            <a:r>
              <a:rPr lang="en-US" sz="2000" kern="0" dirty="0" err="1">
                <a:solidFill>
                  <a:srgbClr val="00B050"/>
                </a:solidFill>
                <a:latin typeface="+mn-lt"/>
              </a:rPr>
              <a:t>turtle.pendown</a:t>
            </a:r>
            <a:r>
              <a:rPr lang="en-US" sz="2000" kern="0" dirty="0">
                <a:solidFill>
                  <a:srgbClr val="00B050"/>
                </a:solidFill>
                <a:latin typeface="+mn-lt"/>
              </a:rPr>
              <a:t>()</a:t>
            </a: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p:txBody>
      </p:sp>
      <p:pic>
        <p:nvPicPr>
          <p:cNvPr id="2050" name="Picture 2"/>
          <p:cNvPicPr>
            <a:picLocks noChangeAspect="1" noChangeArrowheads="1"/>
          </p:cNvPicPr>
          <p:nvPr/>
        </p:nvPicPr>
        <p:blipFill>
          <a:blip r:embed="rId3" cstate="print"/>
          <a:srcRect/>
          <a:stretch>
            <a:fillRect/>
          </a:stretch>
        </p:blipFill>
        <p:spPr bwMode="auto">
          <a:xfrm>
            <a:off x="3048000" y="1371600"/>
            <a:ext cx="4476750" cy="216425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029200" y="3895725"/>
            <a:ext cx="2743200" cy="2657475"/>
          </a:xfrm>
          <a:prstGeom prst="rect">
            <a:avLst/>
          </a:prstGeom>
          <a:no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F358EEAC-E099-45DF-9631-82158C0365C8}" type="slidenum">
              <a:rPr lang="en-US" smtClean="0"/>
              <a:pPr/>
              <a:t>38</a:t>
            </a:fld>
            <a:endParaRPr lang="en-US"/>
          </a:p>
        </p:txBody>
      </p:sp>
      <p:sp>
        <p:nvSpPr>
          <p:cNvPr id="29699" name="Rectangle 2"/>
          <p:cNvSpPr>
            <a:spLocks noGrp="1" noChangeArrowheads="1"/>
          </p:cNvSpPr>
          <p:nvPr>
            <p:ph type="title"/>
          </p:nvPr>
        </p:nvSpPr>
        <p:spPr>
          <a:xfrm>
            <a:off x="685800" y="0"/>
            <a:ext cx="7772400" cy="609600"/>
          </a:xfrm>
          <a:noFill/>
        </p:spPr>
        <p:txBody>
          <a:bodyPr/>
          <a:lstStyle/>
          <a:p>
            <a:r>
              <a:rPr lang="en-US" sz="3600" dirty="0"/>
              <a:t>Getting Started with GUI Programming</a:t>
            </a:r>
            <a:endParaRPr lang="en-US" sz="3600" dirty="0">
              <a:solidFill>
                <a:schemeClr val="tx1"/>
              </a:solidFill>
            </a:endParaRPr>
          </a:p>
        </p:txBody>
      </p:sp>
      <p:sp>
        <p:nvSpPr>
          <p:cNvPr id="8" name="Content Placeholder 10"/>
          <p:cNvSpPr txBox="1">
            <a:spLocks/>
          </p:cNvSpPr>
          <p:nvPr/>
        </p:nvSpPr>
        <p:spPr bwMode="auto">
          <a:xfrm>
            <a:off x="76200" y="609600"/>
            <a:ext cx="8915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a:latin typeface="+mn-lt"/>
              </a:rPr>
              <a:t>To draw circle with radius 50 and red color</a:t>
            </a:r>
          </a:p>
          <a:p>
            <a:pPr marL="800100" lvl="1" indent="-342900">
              <a:spcBef>
                <a:spcPct val="20000"/>
              </a:spcBef>
              <a:buClr>
                <a:schemeClr val="tx2"/>
              </a:buClr>
              <a:buSzPct val="75000"/>
            </a:pPr>
            <a:r>
              <a:rPr lang="en-US" sz="2000" kern="0" dirty="0">
                <a:latin typeface="+mn-lt"/>
              </a:rPr>
              <a:t>	</a:t>
            </a:r>
            <a:r>
              <a:rPr lang="en-US" sz="2000" kern="0" dirty="0" err="1">
                <a:solidFill>
                  <a:srgbClr val="00B050"/>
                </a:solidFill>
                <a:latin typeface="+mn-lt"/>
              </a:rPr>
              <a:t>turtle.color</a:t>
            </a:r>
            <a:r>
              <a:rPr lang="en-US" sz="2000" kern="0" dirty="0">
                <a:solidFill>
                  <a:srgbClr val="00B050"/>
                </a:solidFill>
                <a:latin typeface="+mn-lt"/>
              </a:rPr>
              <a:t>(“red”)</a:t>
            </a:r>
          </a:p>
          <a:p>
            <a:pPr marL="800100" lvl="1" indent="-342900">
              <a:spcBef>
                <a:spcPct val="20000"/>
              </a:spcBef>
              <a:buClr>
                <a:schemeClr val="tx2"/>
              </a:buClr>
              <a:buSzPct val="75000"/>
            </a:pPr>
            <a:r>
              <a:rPr lang="en-US" sz="2000" kern="0" dirty="0">
                <a:solidFill>
                  <a:srgbClr val="00B050"/>
                </a:solidFill>
                <a:latin typeface="+mn-lt"/>
              </a:rPr>
              <a:t>	</a:t>
            </a:r>
            <a:r>
              <a:rPr lang="en-US" sz="2000" kern="0" dirty="0" err="1">
                <a:solidFill>
                  <a:srgbClr val="00B050"/>
                </a:solidFill>
                <a:latin typeface="+mn-lt"/>
              </a:rPr>
              <a:t>turtle.circle</a:t>
            </a:r>
            <a:r>
              <a:rPr lang="en-US" sz="2000" kern="0" dirty="0">
                <a:solidFill>
                  <a:srgbClr val="00B050"/>
                </a:solidFill>
                <a:latin typeface="+mn-lt"/>
              </a:rPr>
              <a:t>(50)</a:t>
            </a:r>
          </a:p>
          <a:p>
            <a:pPr marL="800100" lvl="1" indent="-342900">
              <a:spcBef>
                <a:spcPct val="20000"/>
              </a:spcBef>
              <a:buClr>
                <a:schemeClr val="tx2"/>
              </a:buClr>
              <a:buSzPct val="75000"/>
            </a:pPr>
            <a:r>
              <a:rPr lang="en-US" sz="2000" kern="0" dirty="0" err="1"/>
              <a:t>turtle.circle</a:t>
            </a:r>
            <a:r>
              <a:rPr lang="en-US" sz="2000" kern="0" dirty="0"/>
              <a:t>(r): draw a circle with radius r whose center is r units left of current position</a:t>
            </a:r>
            <a:endParaRPr lang="en-US" sz="2000" kern="0" dirty="0">
              <a:solidFill>
                <a:srgbClr val="00B050"/>
              </a:solidFill>
              <a:latin typeface="+mn-lt"/>
            </a:endParaRPr>
          </a:p>
          <a:p>
            <a:pPr marL="800100" lvl="1" indent="-342900">
              <a:spcBef>
                <a:spcPct val="20000"/>
              </a:spcBef>
              <a:buClr>
                <a:schemeClr val="tx2"/>
              </a:buClr>
              <a:buSzPct val="75000"/>
            </a:pPr>
            <a:r>
              <a:rPr lang="en-US" sz="2000" kern="0" dirty="0">
                <a:solidFill>
                  <a:srgbClr val="00B050"/>
                </a:solidFill>
                <a:latin typeface="+mn-lt"/>
              </a:rPr>
              <a:t>	</a:t>
            </a: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p:txBody>
      </p:sp>
      <p:pic>
        <p:nvPicPr>
          <p:cNvPr id="3074" name="Picture 2"/>
          <p:cNvPicPr>
            <a:picLocks noChangeAspect="1" noChangeArrowheads="1"/>
          </p:cNvPicPr>
          <p:nvPr/>
        </p:nvPicPr>
        <p:blipFill>
          <a:blip r:embed="rId3" cstate="print"/>
          <a:srcRect/>
          <a:stretch>
            <a:fillRect/>
          </a:stretch>
        </p:blipFill>
        <p:spPr bwMode="auto">
          <a:xfrm>
            <a:off x="2667000" y="3181350"/>
            <a:ext cx="2857500" cy="2457450"/>
          </a:xfrm>
          <a:prstGeom prst="rect">
            <a:avLst/>
          </a:prstGeom>
          <a:noFill/>
          <a:ln w="9525">
            <a:noFill/>
            <a:miter lim="800000"/>
            <a:headEnd/>
            <a:tailEnd/>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F358EEAC-E099-45DF-9631-82158C0365C8}" type="slidenum">
              <a:rPr lang="en-US" smtClean="0"/>
              <a:pPr/>
              <a:t>39</a:t>
            </a:fld>
            <a:endParaRPr lang="en-US"/>
          </a:p>
        </p:txBody>
      </p:sp>
      <p:sp>
        <p:nvSpPr>
          <p:cNvPr id="29699" name="Rectangle 2"/>
          <p:cNvSpPr>
            <a:spLocks noGrp="1" noChangeArrowheads="1"/>
          </p:cNvSpPr>
          <p:nvPr>
            <p:ph type="title"/>
          </p:nvPr>
        </p:nvSpPr>
        <p:spPr>
          <a:xfrm>
            <a:off x="685800" y="0"/>
            <a:ext cx="7772400" cy="609600"/>
          </a:xfrm>
          <a:noFill/>
        </p:spPr>
        <p:txBody>
          <a:bodyPr/>
          <a:lstStyle/>
          <a:p>
            <a:r>
              <a:rPr lang="en-US" sz="3600" dirty="0"/>
              <a:t>Getting Started with GUI Programming</a:t>
            </a:r>
            <a:endParaRPr lang="en-US" sz="3600" dirty="0">
              <a:solidFill>
                <a:schemeClr val="tx1"/>
              </a:solidFill>
            </a:endParaRPr>
          </a:p>
        </p:txBody>
      </p:sp>
      <p:pic>
        <p:nvPicPr>
          <p:cNvPr id="4099" name="Picture 3"/>
          <p:cNvPicPr>
            <a:picLocks noChangeAspect="1" noChangeArrowheads="1"/>
          </p:cNvPicPr>
          <p:nvPr/>
        </p:nvPicPr>
        <p:blipFill>
          <a:blip r:embed="rId3" cstate="print"/>
          <a:srcRect/>
          <a:stretch>
            <a:fillRect/>
          </a:stretch>
        </p:blipFill>
        <p:spPr bwMode="auto">
          <a:xfrm>
            <a:off x="304800" y="685800"/>
            <a:ext cx="3560980" cy="1981200"/>
          </a:xfrm>
          <a:prstGeom prst="rect">
            <a:avLst/>
          </a:prstGeom>
          <a:noFill/>
          <a:ln w="9525">
            <a:noFill/>
            <a:miter lim="800000"/>
            <a:headEnd/>
            <a:tailEnd/>
          </a:ln>
        </p:spPr>
      </p:pic>
      <p:grpSp>
        <p:nvGrpSpPr>
          <p:cNvPr id="11" name="Group 10"/>
          <p:cNvGrpSpPr/>
          <p:nvPr/>
        </p:nvGrpSpPr>
        <p:grpSpPr>
          <a:xfrm>
            <a:off x="4038600" y="685800"/>
            <a:ext cx="3657600" cy="1858530"/>
            <a:chOff x="3733800" y="2514600"/>
            <a:chExt cx="3657600" cy="1858530"/>
          </a:xfrm>
        </p:grpSpPr>
        <p:pic>
          <p:nvPicPr>
            <p:cNvPr id="4100" name="Picture 4"/>
            <p:cNvPicPr>
              <a:picLocks noChangeAspect="1" noChangeArrowheads="1"/>
            </p:cNvPicPr>
            <p:nvPr/>
          </p:nvPicPr>
          <p:blipFill>
            <a:blip r:embed="rId4" cstate="print"/>
            <a:srcRect/>
            <a:stretch>
              <a:fillRect/>
            </a:stretch>
          </p:blipFill>
          <p:spPr bwMode="auto">
            <a:xfrm>
              <a:off x="3733800" y="2514600"/>
              <a:ext cx="3581400" cy="1858530"/>
            </a:xfrm>
            <a:prstGeom prst="rect">
              <a:avLst/>
            </a:prstGeom>
            <a:noFill/>
            <a:ln w="9525">
              <a:noFill/>
              <a:miter lim="800000"/>
              <a:headEnd/>
              <a:tailEnd/>
            </a:ln>
          </p:spPr>
        </p:pic>
        <p:pic>
          <p:nvPicPr>
            <p:cNvPr id="4101" name="Picture 5"/>
            <p:cNvPicPr>
              <a:picLocks noChangeAspect="1" noChangeArrowheads="1"/>
            </p:cNvPicPr>
            <p:nvPr/>
          </p:nvPicPr>
          <p:blipFill>
            <a:blip r:embed="rId5" cstate="print"/>
            <a:srcRect/>
            <a:stretch>
              <a:fillRect/>
            </a:stretch>
          </p:blipFill>
          <p:spPr bwMode="auto">
            <a:xfrm>
              <a:off x="3826328" y="2514600"/>
              <a:ext cx="3565072" cy="381000"/>
            </a:xfrm>
            <a:prstGeom prst="rect">
              <a:avLst/>
            </a:prstGeom>
            <a:noFill/>
            <a:ln w="9525">
              <a:noFill/>
              <a:miter lim="800000"/>
              <a:headEnd/>
              <a:tailEnd/>
            </a:ln>
          </p:spPr>
        </p:pic>
      </p:grpSp>
      <p:pic>
        <p:nvPicPr>
          <p:cNvPr id="4102" name="Picture 6"/>
          <p:cNvPicPr>
            <a:picLocks noChangeAspect="1" noChangeArrowheads="1"/>
          </p:cNvPicPr>
          <p:nvPr/>
        </p:nvPicPr>
        <p:blipFill>
          <a:blip r:embed="rId6" cstate="print"/>
          <a:srcRect/>
          <a:stretch>
            <a:fillRect/>
          </a:stretch>
        </p:blipFill>
        <p:spPr bwMode="auto">
          <a:xfrm>
            <a:off x="228600" y="2895600"/>
            <a:ext cx="3583675" cy="1752600"/>
          </a:xfrm>
          <a:prstGeom prst="rect">
            <a:avLst/>
          </a:prstGeom>
          <a:noFill/>
          <a:ln w="9525">
            <a:noFill/>
            <a:miter lim="800000"/>
            <a:headEnd/>
            <a:tailEnd/>
          </a:ln>
        </p:spPr>
      </p:pic>
      <p:pic>
        <p:nvPicPr>
          <p:cNvPr id="4103" name="Picture 7"/>
          <p:cNvPicPr>
            <a:picLocks noChangeAspect="1" noChangeArrowheads="1"/>
          </p:cNvPicPr>
          <p:nvPr/>
        </p:nvPicPr>
        <p:blipFill>
          <a:blip r:embed="rId7" cstate="print"/>
          <a:srcRect/>
          <a:stretch>
            <a:fillRect/>
          </a:stretch>
        </p:blipFill>
        <p:spPr bwMode="auto">
          <a:xfrm>
            <a:off x="4038600" y="2819400"/>
            <a:ext cx="3907265" cy="1871662"/>
          </a:xfrm>
          <a:prstGeom prst="rect">
            <a:avLst/>
          </a:prstGeom>
          <a:noFill/>
          <a:ln w="9525">
            <a:noFill/>
            <a:miter lim="800000"/>
            <a:headEnd/>
            <a:tailEnd/>
          </a:ln>
        </p:spPr>
      </p:pic>
      <p:pic>
        <p:nvPicPr>
          <p:cNvPr id="4104" name="Picture 8"/>
          <p:cNvPicPr>
            <a:picLocks noChangeAspect="1" noChangeArrowheads="1"/>
          </p:cNvPicPr>
          <p:nvPr/>
        </p:nvPicPr>
        <p:blipFill>
          <a:blip r:embed="rId8" cstate="print"/>
          <a:srcRect/>
          <a:stretch>
            <a:fillRect/>
          </a:stretch>
        </p:blipFill>
        <p:spPr bwMode="auto">
          <a:xfrm>
            <a:off x="206274" y="4724400"/>
            <a:ext cx="3603726" cy="2057400"/>
          </a:xfrm>
          <a:prstGeom prst="rect">
            <a:avLst/>
          </a:prstGeom>
          <a:noFill/>
          <a:ln w="9525">
            <a:noFill/>
            <a:miter lim="800000"/>
            <a:headEnd/>
            <a:tailEnd/>
          </a:ln>
        </p:spPr>
      </p:pic>
      <p:pic>
        <p:nvPicPr>
          <p:cNvPr id="4105" name="Picture 9"/>
          <p:cNvPicPr>
            <a:picLocks noChangeAspect="1" noChangeArrowheads="1"/>
          </p:cNvPicPr>
          <p:nvPr/>
        </p:nvPicPr>
        <p:blipFill>
          <a:blip r:embed="rId9" cstate="print"/>
          <a:srcRect/>
          <a:stretch>
            <a:fillRect/>
          </a:stretch>
        </p:blipFill>
        <p:spPr bwMode="auto">
          <a:xfrm>
            <a:off x="4038600" y="4724400"/>
            <a:ext cx="3962400" cy="2089058"/>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4"/>
          <p:cNvSpPr>
            <a:spLocks noGrp="1"/>
          </p:cNvSpPr>
          <p:nvPr>
            <p:ph type="sldNum" sz="quarter" idx="11"/>
          </p:nvPr>
        </p:nvSpPr>
        <p:spPr>
          <a:noFill/>
        </p:spPr>
        <p:txBody>
          <a:bodyPr/>
          <a:lstStyle/>
          <a:p>
            <a:fld id="{D588EEEE-C13A-4229-8FBB-8005B6CC3F9E}" type="slidenum">
              <a:rPr lang="en-US" smtClean="0"/>
              <a:pPr/>
              <a:t>4</a:t>
            </a:fld>
            <a:endParaRPr lang="en-US"/>
          </a:p>
        </p:txBody>
      </p:sp>
      <p:sp>
        <p:nvSpPr>
          <p:cNvPr id="2052" name="Rectangle 1026"/>
          <p:cNvSpPr>
            <a:spLocks noGrp="1" noChangeArrowheads="1"/>
          </p:cNvSpPr>
          <p:nvPr>
            <p:ph type="title"/>
          </p:nvPr>
        </p:nvSpPr>
        <p:spPr>
          <a:xfrm>
            <a:off x="685800" y="285750"/>
            <a:ext cx="7772400" cy="628650"/>
          </a:xfrm>
        </p:spPr>
        <p:txBody>
          <a:bodyPr/>
          <a:lstStyle/>
          <a:p>
            <a:r>
              <a:rPr lang="en-US" sz="4000"/>
              <a:t>CPU</a:t>
            </a:r>
          </a:p>
        </p:txBody>
      </p:sp>
      <p:sp>
        <p:nvSpPr>
          <p:cNvPr id="2053"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2055"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2056"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8" name="Content Placeholder 10"/>
          <p:cNvSpPr>
            <a:spLocks noGrp="1"/>
          </p:cNvSpPr>
          <p:nvPr>
            <p:ph idx="1"/>
          </p:nvPr>
        </p:nvSpPr>
        <p:spPr>
          <a:xfrm>
            <a:off x="228600" y="895692"/>
            <a:ext cx="8229600" cy="6248400"/>
          </a:xfrm>
        </p:spPr>
        <p:txBody>
          <a:bodyPr/>
          <a:lstStyle/>
          <a:p>
            <a:pPr>
              <a:buFont typeface="Arial" pitchFamily="34" charset="0"/>
              <a:buChar char="•"/>
            </a:pPr>
            <a:r>
              <a:rPr lang="en-US" sz="2400" dirty="0"/>
              <a:t>CPU is the brain of the computer</a:t>
            </a:r>
          </a:p>
          <a:p>
            <a:pPr>
              <a:buFont typeface="Arial" pitchFamily="34" charset="0"/>
              <a:buChar char="•"/>
            </a:pPr>
            <a:r>
              <a:rPr lang="en-US" sz="2400" dirty="0"/>
              <a:t>It performs basic operations:</a:t>
            </a:r>
          </a:p>
          <a:p>
            <a:pPr lvl="1">
              <a:buFont typeface="Arial" pitchFamily="34" charset="0"/>
              <a:buChar char="•"/>
            </a:pPr>
            <a:r>
              <a:rPr lang="en-US" sz="1800" dirty="0"/>
              <a:t>Add/</a:t>
            </a:r>
            <a:r>
              <a:rPr lang="en-US" sz="1800" dirty="0" err="1"/>
              <a:t>Substract</a:t>
            </a:r>
            <a:r>
              <a:rPr lang="en-US" sz="1800" dirty="0"/>
              <a:t>/Multiply/Divide numbers</a:t>
            </a:r>
          </a:p>
          <a:p>
            <a:pPr lvl="1">
              <a:buFont typeface="Arial" pitchFamily="34" charset="0"/>
              <a:buChar char="•"/>
            </a:pPr>
            <a:r>
              <a:rPr lang="en-US" sz="1800" dirty="0"/>
              <a:t>Read and write values to memory</a:t>
            </a:r>
          </a:p>
          <a:p>
            <a:pPr lvl="1">
              <a:buFont typeface="Arial" pitchFamily="34" charset="0"/>
              <a:buChar char="•"/>
            </a:pPr>
            <a:r>
              <a:rPr lang="en-US" sz="1800" dirty="0"/>
              <a:t>Branch to different parts of a program</a:t>
            </a:r>
          </a:p>
          <a:p>
            <a:pPr>
              <a:buFont typeface="Arial" pitchFamily="34" charset="0"/>
              <a:buChar char="•"/>
            </a:pPr>
            <a:r>
              <a:rPr lang="en-US" sz="2400" dirty="0"/>
              <a:t>Operation:</a:t>
            </a:r>
          </a:p>
          <a:p>
            <a:pPr lvl="1">
              <a:buFont typeface="Arial" pitchFamily="34" charset="0"/>
              <a:buChar char="•"/>
            </a:pPr>
            <a:r>
              <a:rPr lang="en-US" sz="1800" dirty="0"/>
              <a:t>Retrieve instructions from memory</a:t>
            </a:r>
          </a:p>
          <a:p>
            <a:pPr lvl="1">
              <a:buFont typeface="Arial" pitchFamily="34" charset="0"/>
              <a:buChar char="•"/>
            </a:pPr>
            <a:r>
              <a:rPr lang="en-US" sz="1800" dirty="0"/>
              <a:t>Execute the instruction</a:t>
            </a:r>
          </a:p>
          <a:p>
            <a:pPr>
              <a:buFont typeface="Arial" pitchFamily="34" charset="0"/>
              <a:buChar char="•"/>
            </a:pPr>
            <a:r>
              <a:rPr lang="en-US" sz="2400" dirty="0"/>
              <a:t>Built on small silicon chip that contains millions of transistors</a:t>
            </a:r>
          </a:p>
          <a:p>
            <a:pPr lvl="1">
              <a:buFont typeface="Arial" pitchFamily="34" charset="0"/>
              <a:buChar char="•"/>
            </a:pPr>
            <a:r>
              <a:rPr lang="en-US" sz="1800" dirty="0"/>
              <a:t>Speed measured in gigahertz</a:t>
            </a:r>
          </a:p>
          <a:p>
            <a:pPr lvl="1">
              <a:buFont typeface="Arial" pitchFamily="34" charset="0"/>
              <a:buChar char="•"/>
            </a:pPr>
            <a:r>
              <a:rPr lang="en-US" sz="1800" dirty="0"/>
              <a:t>Today’s processors run at 3-4 gigahertz</a:t>
            </a:r>
          </a:p>
          <a:p>
            <a:pPr lvl="1">
              <a:buFont typeface="Arial" pitchFamily="34" charset="0"/>
              <a:buChar char="•"/>
            </a:pPr>
            <a:r>
              <a:rPr lang="en-US" sz="1800" dirty="0"/>
              <a:t>Multicore CPU is a CPU that has 2 or more independent cores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F358EEAC-E099-45DF-9631-82158C0365C8}" type="slidenum">
              <a:rPr lang="en-US" smtClean="0"/>
              <a:pPr/>
              <a:t>40</a:t>
            </a:fld>
            <a:endParaRPr lang="en-US"/>
          </a:p>
        </p:txBody>
      </p:sp>
      <p:sp>
        <p:nvSpPr>
          <p:cNvPr id="29699" name="Rectangle 2"/>
          <p:cNvSpPr>
            <a:spLocks noGrp="1" noChangeArrowheads="1"/>
          </p:cNvSpPr>
          <p:nvPr>
            <p:ph type="title"/>
          </p:nvPr>
        </p:nvSpPr>
        <p:spPr>
          <a:xfrm>
            <a:off x="685800" y="0"/>
            <a:ext cx="7772400" cy="609600"/>
          </a:xfrm>
          <a:noFill/>
        </p:spPr>
        <p:txBody>
          <a:bodyPr/>
          <a:lstStyle/>
          <a:p>
            <a:r>
              <a:rPr lang="en-US" sz="3600" dirty="0"/>
              <a:t>Getting Started with GUI Programming</a:t>
            </a:r>
            <a:endParaRPr lang="en-US" sz="3600" dirty="0">
              <a:solidFill>
                <a:schemeClr val="tx1"/>
              </a:solidFill>
            </a:endParaRPr>
          </a:p>
        </p:txBody>
      </p:sp>
      <p:sp>
        <p:nvSpPr>
          <p:cNvPr id="8" name="Content Placeholder 10"/>
          <p:cNvSpPr txBox="1">
            <a:spLocks/>
          </p:cNvSpPr>
          <p:nvPr/>
        </p:nvSpPr>
        <p:spPr bwMode="auto">
          <a:xfrm>
            <a:off x="76200" y="609600"/>
            <a:ext cx="8915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spcBef>
                <a:spcPct val="20000"/>
              </a:spcBef>
              <a:buClr>
                <a:schemeClr val="tx2"/>
              </a:buClr>
              <a:buSzPct val="75000"/>
              <a:buFont typeface="Arial" pitchFamily="34" charset="0"/>
              <a:buChar char="•"/>
            </a:pPr>
            <a:r>
              <a:rPr lang="en-US" sz="2000" kern="0" dirty="0" err="1">
                <a:latin typeface="+mn-lt"/>
              </a:rPr>
              <a:t>turtle.home</a:t>
            </a:r>
            <a:r>
              <a:rPr lang="en-US" sz="2000" kern="0" dirty="0">
                <a:latin typeface="+mn-lt"/>
              </a:rPr>
              <a:t>() : move turtle to origin (0,0)	</a:t>
            </a:r>
          </a:p>
          <a:p>
            <a:pPr marL="342900" indent="-342900">
              <a:spcBef>
                <a:spcPct val="20000"/>
              </a:spcBef>
              <a:buClr>
                <a:schemeClr val="tx2"/>
              </a:buClr>
              <a:buSzPct val="75000"/>
              <a:buFont typeface="Arial" pitchFamily="34" charset="0"/>
              <a:buChar char="•"/>
            </a:pPr>
            <a:r>
              <a:rPr lang="en-US" sz="2000" kern="0" dirty="0" err="1">
                <a:latin typeface="+mn-lt"/>
              </a:rPr>
              <a:t>turtle.reset</a:t>
            </a:r>
            <a:r>
              <a:rPr lang="en-US" sz="2000" kern="0" dirty="0">
                <a:latin typeface="+mn-lt"/>
              </a:rPr>
              <a:t>(): delete drawing from screen</a:t>
            </a: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a:p>
            <a:pPr marL="342900" indent="-342900">
              <a:spcBef>
                <a:spcPct val="20000"/>
              </a:spcBef>
              <a:buClr>
                <a:schemeClr val="tx2"/>
              </a:buClr>
              <a:buSzPct val="75000"/>
              <a:buFont typeface="Arial" pitchFamily="34" charset="0"/>
              <a:buChar char="•"/>
            </a:pPr>
            <a:endParaRPr lang="en-US" sz="2000" kern="0" dirty="0">
              <a:latin typeface="+mn-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4"/>
          <p:cNvSpPr>
            <a:spLocks noGrp="1"/>
          </p:cNvSpPr>
          <p:nvPr>
            <p:ph type="sldNum" sz="quarter" idx="11"/>
          </p:nvPr>
        </p:nvSpPr>
        <p:spPr>
          <a:noFill/>
        </p:spPr>
        <p:txBody>
          <a:bodyPr/>
          <a:lstStyle/>
          <a:p>
            <a:fld id="{7D390C9E-1651-402E-85D8-FFEBC45BC4EA}" type="slidenum">
              <a:rPr lang="en-US" smtClean="0"/>
              <a:pPr/>
              <a:t>5</a:t>
            </a:fld>
            <a:endParaRPr lang="en-US"/>
          </a:p>
        </p:txBody>
      </p:sp>
      <p:sp>
        <p:nvSpPr>
          <p:cNvPr id="3076" name="Rectangle 1026"/>
          <p:cNvSpPr>
            <a:spLocks noGrp="1" noChangeArrowheads="1"/>
          </p:cNvSpPr>
          <p:nvPr>
            <p:ph type="title"/>
          </p:nvPr>
        </p:nvSpPr>
        <p:spPr>
          <a:xfrm>
            <a:off x="685800" y="76200"/>
            <a:ext cx="7772400" cy="628650"/>
          </a:xfrm>
        </p:spPr>
        <p:txBody>
          <a:bodyPr/>
          <a:lstStyle/>
          <a:p>
            <a:r>
              <a:rPr lang="en-US" sz="4000" dirty="0"/>
              <a:t>Bits and Bytes</a:t>
            </a:r>
          </a:p>
        </p:txBody>
      </p:sp>
      <p:sp>
        <p:nvSpPr>
          <p:cNvPr id="3077"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3079"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3080"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11" name="Content Placeholder 10"/>
          <p:cNvSpPr>
            <a:spLocks noGrp="1"/>
          </p:cNvSpPr>
          <p:nvPr>
            <p:ph idx="1"/>
          </p:nvPr>
        </p:nvSpPr>
        <p:spPr>
          <a:xfrm>
            <a:off x="152400" y="609600"/>
            <a:ext cx="8686800" cy="5791200"/>
          </a:xfrm>
        </p:spPr>
        <p:txBody>
          <a:bodyPr/>
          <a:lstStyle/>
          <a:p>
            <a:pPr>
              <a:buFont typeface="Arial" pitchFamily="34" charset="0"/>
              <a:buChar char="•"/>
            </a:pPr>
            <a:r>
              <a:rPr lang="en-US" sz="2400" dirty="0"/>
              <a:t>Computer and memory is a series of switches</a:t>
            </a:r>
          </a:p>
          <a:p>
            <a:pPr lvl="1">
              <a:buFont typeface="Arial" pitchFamily="34" charset="0"/>
              <a:buChar char="•"/>
            </a:pPr>
            <a:r>
              <a:rPr lang="en-US" sz="2000" dirty="0"/>
              <a:t>Each switch can be on or off. If on, value=1, otherwise value=0</a:t>
            </a:r>
          </a:p>
          <a:p>
            <a:pPr lvl="1">
              <a:buFont typeface="Arial" pitchFamily="34" charset="0"/>
              <a:buChar char="•"/>
            </a:pPr>
            <a:r>
              <a:rPr lang="en-US" sz="2000" dirty="0"/>
              <a:t>0 and 1 are interpreted as digits in binary number system and called bits</a:t>
            </a:r>
          </a:p>
          <a:p>
            <a:pPr>
              <a:buFont typeface="Arial" pitchFamily="34" charset="0"/>
              <a:buChar char="•"/>
            </a:pPr>
            <a:r>
              <a:rPr lang="en-US" sz="2400" dirty="0"/>
              <a:t>Minimum storage unit is a byte (1byte = 8 bits)</a:t>
            </a:r>
          </a:p>
          <a:p>
            <a:pPr>
              <a:buFont typeface="Arial" pitchFamily="34" charset="0"/>
              <a:buChar char="•"/>
            </a:pPr>
            <a:r>
              <a:rPr lang="en-US" sz="2400" dirty="0"/>
              <a:t>Data such as numbers and characters are encoded as a series of bytes</a:t>
            </a:r>
          </a:p>
          <a:p>
            <a:pPr lvl="1">
              <a:buFont typeface="Arial" pitchFamily="34" charset="0"/>
              <a:buChar char="•"/>
            </a:pPr>
            <a:r>
              <a:rPr lang="en-US" sz="2000" dirty="0"/>
              <a:t>Encoding scheme: set of rules that govern how a computer translates characters</a:t>
            </a:r>
          </a:p>
          <a:p>
            <a:pPr lvl="1">
              <a:buFont typeface="Arial" pitchFamily="34" charset="0"/>
              <a:buChar char="•"/>
            </a:pPr>
            <a:r>
              <a:rPr lang="en-US" sz="2000" dirty="0" err="1"/>
              <a:t>E.g</a:t>
            </a:r>
            <a:r>
              <a:rPr lang="en-US" sz="2000" dirty="0"/>
              <a:t> 1: To store 3, encode it with its bit representation 00000011</a:t>
            </a:r>
          </a:p>
          <a:p>
            <a:pPr lvl="1">
              <a:buFont typeface="Arial" pitchFamily="34" charset="0"/>
              <a:buChar char="•"/>
            </a:pPr>
            <a:r>
              <a:rPr lang="en-US" sz="2000" dirty="0" err="1"/>
              <a:t>E.g</a:t>
            </a:r>
            <a:r>
              <a:rPr lang="en-US" sz="2000" dirty="0"/>
              <a:t> 2: To store C, use ASCII encoding 01000011</a:t>
            </a:r>
          </a:p>
          <a:p>
            <a:pPr>
              <a:buFont typeface="Arial" pitchFamily="34" charset="0"/>
              <a:buChar char="•"/>
            </a:pPr>
            <a:endParaRPr lang="en-US" sz="2000" dirty="0"/>
          </a:p>
          <a:p>
            <a:pPr>
              <a:buFont typeface="Arial" pitchFamily="34" charset="0"/>
              <a:buChar char="•"/>
            </a:pPr>
            <a:endParaRPr lang="en-US" sz="2400" dirty="0"/>
          </a:p>
          <a:p>
            <a:pPr>
              <a:buFont typeface="Arial" pitchFamily="34" charset="0"/>
              <a:buChar char="•"/>
            </a:pPr>
            <a:endParaRPr lang="en-US" sz="2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p:cNvPicPr>
            <a:picLocks noChangeAspect="1" noChangeArrowheads="1"/>
          </p:cNvPicPr>
          <p:nvPr/>
        </p:nvPicPr>
        <p:blipFill>
          <a:blip r:embed="rId2" cstate="print"/>
          <a:srcRect/>
          <a:stretch>
            <a:fillRect/>
          </a:stretch>
        </p:blipFill>
        <p:spPr bwMode="auto">
          <a:xfrm>
            <a:off x="5722096" y="1123950"/>
            <a:ext cx="3650504" cy="2686050"/>
          </a:xfrm>
          <a:prstGeom prst="rect">
            <a:avLst/>
          </a:prstGeom>
          <a:noFill/>
          <a:ln w="12700" cap="flat" cmpd="sng">
            <a:noFill/>
            <a:prstDash val="solid"/>
            <a:miter lim="800000"/>
            <a:headEnd type="none" w="sm" len="sm"/>
            <a:tailEnd type="none" w="sm" len="sm"/>
          </a:ln>
        </p:spPr>
      </p:pic>
      <p:sp>
        <p:nvSpPr>
          <p:cNvPr id="4099" name="Slide Number Placeholder 4"/>
          <p:cNvSpPr>
            <a:spLocks noGrp="1"/>
          </p:cNvSpPr>
          <p:nvPr>
            <p:ph type="sldNum" sz="quarter" idx="11"/>
          </p:nvPr>
        </p:nvSpPr>
        <p:spPr>
          <a:noFill/>
        </p:spPr>
        <p:txBody>
          <a:bodyPr/>
          <a:lstStyle/>
          <a:p>
            <a:fld id="{216ABB86-CE5E-440B-9044-D8564BDCB1F8}" type="slidenum">
              <a:rPr lang="en-US" smtClean="0"/>
              <a:pPr/>
              <a:t>6</a:t>
            </a:fld>
            <a:endParaRPr lang="en-US"/>
          </a:p>
        </p:txBody>
      </p:sp>
      <p:sp>
        <p:nvSpPr>
          <p:cNvPr id="4100" name="Rectangle 2"/>
          <p:cNvSpPr>
            <a:spLocks noGrp="1" noChangeArrowheads="1"/>
          </p:cNvSpPr>
          <p:nvPr>
            <p:ph type="title"/>
          </p:nvPr>
        </p:nvSpPr>
        <p:spPr>
          <a:xfrm>
            <a:off x="685800" y="0"/>
            <a:ext cx="7772400" cy="762000"/>
          </a:xfrm>
        </p:spPr>
        <p:txBody>
          <a:bodyPr/>
          <a:lstStyle/>
          <a:p>
            <a:r>
              <a:rPr lang="en-US" dirty="0"/>
              <a:t>Memory</a:t>
            </a:r>
          </a:p>
        </p:txBody>
      </p:sp>
      <p:sp>
        <p:nvSpPr>
          <p:cNvPr id="4102" name="Rectangle 6"/>
          <p:cNvSpPr>
            <a:spLocks noChangeArrowheads="1"/>
          </p:cNvSpPr>
          <p:nvPr/>
        </p:nvSpPr>
        <p:spPr bwMode="auto">
          <a:xfrm>
            <a:off x="3162300" y="2371725"/>
            <a:ext cx="9144000" cy="0"/>
          </a:xfrm>
          <a:prstGeom prst="rect">
            <a:avLst/>
          </a:prstGeom>
          <a:noFill/>
          <a:ln w="12700">
            <a:noFill/>
            <a:miter lim="800000"/>
            <a:headEnd type="none" w="sm" len="sm"/>
            <a:tailEnd type="none" w="sm" len="sm"/>
          </a:ln>
        </p:spPr>
        <p:txBody>
          <a:bodyPr>
            <a:spAutoFit/>
          </a:bodyPr>
          <a:lstStyle/>
          <a:p>
            <a:endParaRPr lang="en-US"/>
          </a:p>
        </p:txBody>
      </p:sp>
      <p:sp>
        <p:nvSpPr>
          <p:cNvPr id="9" name="Content Placeholder 10"/>
          <p:cNvSpPr>
            <a:spLocks noGrp="1"/>
          </p:cNvSpPr>
          <p:nvPr>
            <p:ph idx="1"/>
          </p:nvPr>
        </p:nvSpPr>
        <p:spPr>
          <a:xfrm>
            <a:off x="76200" y="457200"/>
            <a:ext cx="5791200" cy="6248400"/>
          </a:xfrm>
        </p:spPr>
        <p:txBody>
          <a:bodyPr/>
          <a:lstStyle/>
          <a:p>
            <a:pPr>
              <a:buFont typeface="Arial" pitchFamily="34" charset="0"/>
              <a:buChar char="•"/>
            </a:pPr>
            <a:r>
              <a:rPr lang="en-US" sz="2000" dirty="0"/>
              <a:t>Memory is an ordered sequence of bytes for storing programs as well as data program is working on</a:t>
            </a:r>
          </a:p>
          <a:p>
            <a:pPr>
              <a:buFont typeface="Arial" pitchFamily="34" charset="0"/>
              <a:buChar char="•"/>
            </a:pPr>
            <a:r>
              <a:rPr lang="en-US" sz="2000" dirty="0"/>
              <a:t>Each byte has a unique address</a:t>
            </a:r>
          </a:p>
          <a:p>
            <a:pPr lvl="1">
              <a:buFont typeface="Arial" pitchFamily="34" charset="0"/>
              <a:buChar char="•"/>
            </a:pPr>
            <a:r>
              <a:rPr lang="en-US" sz="1800" dirty="0"/>
              <a:t>Address used to locate byte for reading or writing data</a:t>
            </a:r>
          </a:p>
          <a:p>
            <a:pPr lvl="1">
              <a:buFont typeface="Arial" pitchFamily="34" charset="0"/>
              <a:buChar char="•"/>
            </a:pPr>
            <a:r>
              <a:rPr lang="en-US" sz="1800" dirty="0"/>
              <a:t>Bytes can be accessed in any order (random-access memory or RAM)</a:t>
            </a:r>
          </a:p>
          <a:p>
            <a:pPr>
              <a:buFont typeface="Arial" pitchFamily="34" charset="0"/>
              <a:buChar char="•"/>
            </a:pPr>
            <a:r>
              <a:rPr lang="en-US" sz="2000" dirty="0"/>
              <a:t>Memory capacity is measured in bytes or multiples of bytes</a:t>
            </a:r>
          </a:p>
          <a:p>
            <a:pPr lvl="1">
              <a:buFont typeface="Arial" pitchFamily="34" charset="0"/>
              <a:buChar char="•"/>
            </a:pPr>
            <a:r>
              <a:rPr lang="en-US" sz="1800" dirty="0"/>
              <a:t>1 megabyte(MB) is about 1 million bytes</a:t>
            </a:r>
          </a:p>
          <a:p>
            <a:pPr lvl="1">
              <a:buFont typeface="Arial" pitchFamily="34" charset="0"/>
              <a:buChar char="•"/>
            </a:pPr>
            <a:r>
              <a:rPr lang="en-US" sz="1800" dirty="0"/>
              <a:t>1 gigabyte (GB) is about 1 billion bytes</a:t>
            </a:r>
          </a:p>
          <a:p>
            <a:pPr lvl="1">
              <a:buFont typeface="Arial" pitchFamily="34" charset="0"/>
              <a:buChar char="•"/>
            </a:pPr>
            <a:r>
              <a:rPr lang="en-US" sz="1800" dirty="0"/>
              <a:t>1 terabyte (TB) is about 1 trillion bytes</a:t>
            </a:r>
          </a:p>
          <a:p>
            <a:pPr lvl="1">
              <a:buFont typeface="Arial" pitchFamily="34" charset="0"/>
              <a:buChar char="•"/>
            </a:pPr>
            <a:r>
              <a:rPr lang="en-US" sz="1800" dirty="0"/>
              <a:t>4 or 8 GB are typical on today’s personal computers</a:t>
            </a:r>
          </a:p>
          <a:p>
            <a:pPr>
              <a:buFont typeface="Arial" pitchFamily="34" charset="0"/>
              <a:buChar char="•"/>
            </a:pPr>
            <a:r>
              <a:rPr lang="en-US" sz="2000" dirty="0"/>
              <a:t>Memory is built on silicon chips with millions of transistors</a:t>
            </a:r>
          </a:p>
          <a:p>
            <a:pPr lvl="1">
              <a:buFont typeface="Arial" pitchFamily="34" charset="0"/>
              <a:buChar char="•"/>
            </a:pPr>
            <a:r>
              <a:rPr lang="en-US" sz="1800" dirty="0"/>
              <a:t>Less complicated, slower and less expensive compared to CPU chips</a:t>
            </a:r>
          </a:p>
          <a:p>
            <a:pPr>
              <a:buFont typeface="Arial" pitchFamily="34" charset="0"/>
              <a:buChar char="•"/>
            </a:pPr>
            <a:r>
              <a:rPr lang="en-US" sz="2000" dirty="0"/>
              <a:t>Memory is volatile: data in memory is lost when system turned off</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noFill/>
        </p:spPr>
        <p:txBody>
          <a:bodyPr/>
          <a:lstStyle/>
          <a:p>
            <a:fld id="{C2409007-095F-4C86-BECF-5DF2EC50F688}" type="slidenum">
              <a:rPr lang="en-US" smtClean="0"/>
              <a:pPr/>
              <a:t>7</a:t>
            </a:fld>
            <a:endParaRPr lang="en-US"/>
          </a:p>
        </p:txBody>
      </p:sp>
      <p:sp>
        <p:nvSpPr>
          <p:cNvPr id="5124" name="Rectangle 2"/>
          <p:cNvSpPr>
            <a:spLocks noGrp="1" noChangeArrowheads="1"/>
          </p:cNvSpPr>
          <p:nvPr>
            <p:ph type="title"/>
          </p:nvPr>
        </p:nvSpPr>
        <p:spPr>
          <a:xfrm>
            <a:off x="685800" y="0"/>
            <a:ext cx="7772400" cy="628650"/>
          </a:xfrm>
        </p:spPr>
        <p:txBody>
          <a:bodyPr/>
          <a:lstStyle/>
          <a:p>
            <a:r>
              <a:rPr lang="en-US" sz="4000" dirty="0"/>
              <a:t>Storage Devices</a:t>
            </a:r>
          </a:p>
        </p:txBody>
      </p:sp>
      <p:sp>
        <p:nvSpPr>
          <p:cNvPr id="5125" name="Rectangle 3"/>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5127" name="Rectangle 5"/>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5128" name="Rectangle 6"/>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10" name="Content Placeholder 10"/>
          <p:cNvSpPr>
            <a:spLocks noGrp="1"/>
          </p:cNvSpPr>
          <p:nvPr>
            <p:ph idx="1"/>
          </p:nvPr>
        </p:nvSpPr>
        <p:spPr>
          <a:xfrm>
            <a:off x="152400" y="685800"/>
            <a:ext cx="8686800" cy="5791200"/>
          </a:xfrm>
        </p:spPr>
        <p:txBody>
          <a:bodyPr/>
          <a:lstStyle/>
          <a:p>
            <a:pPr>
              <a:buFont typeface="Arial" pitchFamily="34" charset="0"/>
              <a:buChar char="•"/>
            </a:pPr>
            <a:r>
              <a:rPr lang="en-US" sz="2400" dirty="0"/>
              <a:t>Since RAM is volatile, programs and data are permanently stored on storage devices </a:t>
            </a:r>
          </a:p>
          <a:p>
            <a:pPr>
              <a:buFont typeface="Arial" pitchFamily="34" charset="0"/>
              <a:buChar char="•"/>
            </a:pPr>
            <a:r>
              <a:rPr lang="en-US" sz="2400" dirty="0"/>
              <a:t>Programs and data are moved to memory when computer actually uses them</a:t>
            </a:r>
          </a:p>
          <a:p>
            <a:pPr>
              <a:buFont typeface="Arial" pitchFamily="34" charset="0"/>
              <a:buChar char="•"/>
            </a:pPr>
            <a:r>
              <a:rPr lang="en-US" sz="2400" dirty="0"/>
              <a:t>Storage devices are usually slower than RAM</a:t>
            </a:r>
          </a:p>
          <a:p>
            <a:pPr>
              <a:buFont typeface="Arial" pitchFamily="34" charset="0"/>
              <a:buChar char="•"/>
            </a:pPr>
            <a:r>
              <a:rPr lang="en-US" sz="2400" dirty="0"/>
              <a:t>Main types of storage devices</a:t>
            </a:r>
          </a:p>
          <a:p>
            <a:pPr lvl="1">
              <a:buFont typeface="Arial" pitchFamily="34" charset="0"/>
              <a:buChar char="•"/>
            </a:pPr>
            <a:r>
              <a:rPr lang="en-US" sz="2000" dirty="0"/>
              <a:t>Magnetic disk drives</a:t>
            </a:r>
          </a:p>
          <a:p>
            <a:pPr lvl="1">
              <a:buFont typeface="Arial" pitchFamily="34" charset="0"/>
              <a:buChar char="•"/>
            </a:pPr>
            <a:r>
              <a:rPr lang="en-US" sz="2000" dirty="0"/>
              <a:t>Optical disc drives (CD and DVD)</a:t>
            </a:r>
          </a:p>
          <a:p>
            <a:pPr lvl="1">
              <a:buFont typeface="Arial" pitchFamily="34" charset="0"/>
              <a:buChar char="•"/>
            </a:pPr>
            <a:r>
              <a:rPr lang="en-US" sz="2000" dirty="0"/>
              <a:t>USB flash drives</a:t>
            </a:r>
          </a:p>
          <a:p>
            <a:pPr>
              <a:buFont typeface="Arial" pitchFamily="34" charset="0"/>
              <a:buChar char="•"/>
            </a:pPr>
            <a:endParaRPr lang="en-US" sz="2400" dirty="0"/>
          </a:p>
          <a:p>
            <a:pPr>
              <a:buFont typeface="Arial" pitchFamily="34" charset="0"/>
              <a:buChar char="•"/>
            </a:pPr>
            <a:endParaRPr lang="en-US" sz="24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noFill/>
        </p:spPr>
        <p:txBody>
          <a:bodyPr/>
          <a:lstStyle/>
          <a:p>
            <a:fld id="{C2409007-095F-4C86-BECF-5DF2EC50F688}" type="slidenum">
              <a:rPr lang="en-US" smtClean="0"/>
              <a:pPr/>
              <a:t>8</a:t>
            </a:fld>
            <a:endParaRPr lang="en-US"/>
          </a:p>
        </p:txBody>
      </p:sp>
      <p:sp>
        <p:nvSpPr>
          <p:cNvPr id="5124" name="Rectangle 2"/>
          <p:cNvSpPr>
            <a:spLocks noGrp="1" noChangeArrowheads="1"/>
          </p:cNvSpPr>
          <p:nvPr>
            <p:ph type="title"/>
          </p:nvPr>
        </p:nvSpPr>
        <p:spPr>
          <a:xfrm>
            <a:off x="685800" y="0"/>
            <a:ext cx="7772400" cy="628650"/>
          </a:xfrm>
        </p:spPr>
        <p:txBody>
          <a:bodyPr/>
          <a:lstStyle/>
          <a:p>
            <a:r>
              <a:rPr lang="en-US" sz="4000" dirty="0"/>
              <a:t>Disks, CDs, DVDs</a:t>
            </a:r>
          </a:p>
        </p:txBody>
      </p:sp>
      <p:sp>
        <p:nvSpPr>
          <p:cNvPr id="5125" name="Rectangle 3"/>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5127" name="Rectangle 5"/>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5128" name="Rectangle 6"/>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10" name="Content Placeholder 10"/>
          <p:cNvSpPr>
            <a:spLocks noGrp="1"/>
          </p:cNvSpPr>
          <p:nvPr>
            <p:ph idx="1"/>
          </p:nvPr>
        </p:nvSpPr>
        <p:spPr>
          <a:xfrm>
            <a:off x="76200" y="152400"/>
            <a:ext cx="8686800" cy="6400800"/>
          </a:xfrm>
        </p:spPr>
        <p:txBody>
          <a:bodyPr/>
          <a:lstStyle/>
          <a:p>
            <a:pPr>
              <a:buFont typeface="Arial" pitchFamily="34" charset="0"/>
              <a:buChar char="•"/>
            </a:pPr>
            <a:r>
              <a:rPr lang="en-US" sz="2400" dirty="0"/>
              <a:t>Disks</a:t>
            </a:r>
          </a:p>
          <a:p>
            <a:pPr lvl="1">
              <a:buFont typeface="Arial" pitchFamily="34" charset="0"/>
              <a:buChar char="•"/>
            </a:pPr>
            <a:r>
              <a:rPr lang="en-US" sz="2000" dirty="0"/>
              <a:t>A storage device that uses rotating platters</a:t>
            </a:r>
          </a:p>
          <a:p>
            <a:pPr lvl="2">
              <a:buFont typeface="Arial" pitchFamily="34" charset="0"/>
              <a:buChar char="•"/>
            </a:pPr>
            <a:r>
              <a:rPr lang="en-US" sz="1600" dirty="0"/>
              <a:t>A head converts a magnetic signal from the platter to an electric signal</a:t>
            </a:r>
          </a:p>
          <a:p>
            <a:pPr lvl="2">
              <a:buFont typeface="Arial" pitchFamily="34" charset="0"/>
              <a:buChar char="•"/>
            </a:pPr>
            <a:r>
              <a:rPr lang="en-US" sz="1600" dirty="0"/>
              <a:t>Head can also write data to the disk</a:t>
            </a:r>
          </a:p>
          <a:p>
            <a:pPr lvl="1">
              <a:buFont typeface="Arial" pitchFamily="34" charset="0"/>
              <a:buChar char="•"/>
            </a:pPr>
            <a:r>
              <a:rPr lang="en-US" sz="2000" dirty="0"/>
              <a:t>To read/write data the head must be at the location of data</a:t>
            </a:r>
          </a:p>
          <a:p>
            <a:pPr lvl="2">
              <a:buFont typeface="Arial" pitchFamily="34" charset="0"/>
              <a:buChar char="•"/>
            </a:pPr>
            <a:r>
              <a:rPr lang="en-US" sz="1600" dirty="0"/>
              <a:t>Head performs a ‘seek’ to a radial point</a:t>
            </a:r>
          </a:p>
          <a:p>
            <a:pPr lvl="2">
              <a:buFont typeface="Arial" pitchFamily="34" charset="0"/>
              <a:buChar char="•"/>
            </a:pPr>
            <a:r>
              <a:rPr lang="en-US" sz="1600" dirty="0"/>
              <a:t>The disk constantly rotates  so head can read relevant bits of data</a:t>
            </a:r>
          </a:p>
          <a:p>
            <a:pPr lvl="1">
              <a:buFont typeface="Arial" pitchFamily="34" charset="0"/>
              <a:buChar char="•"/>
            </a:pPr>
            <a:r>
              <a:rPr lang="en-US" sz="2000" dirty="0"/>
              <a:t>A computer usually has at least one hard disk drive</a:t>
            </a:r>
          </a:p>
          <a:p>
            <a:pPr lvl="2">
              <a:buFont typeface="Arial" pitchFamily="34" charset="0"/>
              <a:buChar char="•"/>
            </a:pPr>
            <a:r>
              <a:rPr lang="en-US" sz="1600" dirty="0"/>
              <a:t>Internal to the computer	</a:t>
            </a:r>
          </a:p>
          <a:p>
            <a:pPr lvl="2">
              <a:buFont typeface="Arial" pitchFamily="34" charset="0"/>
              <a:buChar char="•"/>
            </a:pPr>
            <a:r>
              <a:rPr lang="en-US" sz="1600" dirty="0"/>
              <a:t>External/removable hard disk drives are also available</a:t>
            </a:r>
          </a:p>
          <a:p>
            <a:pPr>
              <a:buFont typeface="Arial" pitchFamily="34" charset="0"/>
              <a:buChar char="•"/>
            </a:pPr>
            <a:r>
              <a:rPr lang="en-US" sz="2400" dirty="0"/>
              <a:t>CDs</a:t>
            </a:r>
          </a:p>
          <a:p>
            <a:pPr lvl="1">
              <a:buFont typeface="Arial" pitchFamily="34" charset="0"/>
              <a:buChar char="•"/>
            </a:pPr>
            <a:r>
              <a:rPr lang="en-US" sz="2000" dirty="0"/>
              <a:t>CD: compact disk</a:t>
            </a:r>
          </a:p>
          <a:p>
            <a:pPr lvl="1">
              <a:buFont typeface="Arial" pitchFamily="34" charset="0"/>
              <a:buChar char="•"/>
            </a:pPr>
            <a:r>
              <a:rPr lang="en-US" sz="2000" dirty="0"/>
              <a:t>CD-R: read-only permanent storage, user can not modify content once recorded</a:t>
            </a:r>
          </a:p>
          <a:p>
            <a:pPr lvl="1">
              <a:buFont typeface="Arial" pitchFamily="34" charset="0"/>
              <a:buChar char="•"/>
            </a:pPr>
            <a:r>
              <a:rPr lang="en-US" sz="2000" dirty="0"/>
              <a:t>CD-RW: used like a disc, can write and overwrite data (typical for PCs)</a:t>
            </a:r>
          </a:p>
          <a:p>
            <a:pPr lvl="1">
              <a:buFont typeface="Arial" pitchFamily="34" charset="0"/>
              <a:buChar char="•"/>
            </a:pPr>
            <a:r>
              <a:rPr lang="en-US" sz="2000" dirty="0"/>
              <a:t>Capacity is 700 MB</a:t>
            </a:r>
          </a:p>
          <a:p>
            <a:pPr>
              <a:buFont typeface="Arial" pitchFamily="34" charset="0"/>
              <a:buChar char="•"/>
            </a:pPr>
            <a:r>
              <a:rPr lang="en-US" sz="2400" dirty="0"/>
              <a:t>DVDs</a:t>
            </a:r>
          </a:p>
          <a:p>
            <a:pPr lvl="1">
              <a:buFont typeface="Arial" pitchFamily="34" charset="0"/>
              <a:buChar char="•"/>
            </a:pPr>
            <a:r>
              <a:rPr lang="en-US" sz="2000" dirty="0"/>
              <a:t>DVD:  digital versatile disk or digital video disk</a:t>
            </a:r>
          </a:p>
          <a:p>
            <a:pPr lvl="1">
              <a:buFont typeface="Arial" pitchFamily="34" charset="0"/>
              <a:buChar char="•"/>
            </a:pPr>
            <a:r>
              <a:rPr lang="en-US" sz="2000" dirty="0"/>
              <a:t>DVD-R and DVD-RW types</a:t>
            </a:r>
          </a:p>
          <a:p>
            <a:pPr lvl="1">
              <a:buFont typeface="Arial" pitchFamily="34" charset="0"/>
              <a:buChar char="•"/>
            </a:pPr>
            <a:r>
              <a:rPr lang="en-US" sz="2000" dirty="0"/>
              <a:t>Capacity is 4.7 GB</a:t>
            </a:r>
          </a:p>
          <a:p>
            <a:pPr>
              <a:buFont typeface="Arial" pitchFamily="34" charset="0"/>
              <a:buChar char="•"/>
            </a:pPr>
            <a:r>
              <a:rPr lang="en-US" sz="2400" dirty="0"/>
              <a:t>USB flash drives</a:t>
            </a:r>
          </a:p>
          <a:p>
            <a:pPr lvl="1">
              <a:buFont typeface="Arial" pitchFamily="34" charset="0"/>
              <a:buChar char="•"/>
            </a:pPr>
            <a:r>
              <a:rPr lang="en-US" sz="1800" dirty="0"/>
              <a:t>USB (universal serial bus) allows connecting peripheral devices to computer</a:t>
            </a:r>
          </a:p>
          <a:p>
            <a:pPr lvl="2">
              <a:buFont typeface="Arial" pitchFamily="34" charset="0"/>
              <a:buChar char="•"/>
            </a:pPr>
            <a:r>
              <a:rPr lang="en-US" sz="1400" dirty="0"/>
              <a:t>Can use it to connect printer, digital camera, mouse, external hard disk</a:t>
            </a:r>
          </a:p>
          <a:p>
            <a:pPr lvl="1">
              <a:buFont typeface="Arial" pitchFamily="34" charset="0"/>
              <a:buChar char="•"/>
            </a:pPr>
            <a:r>
              <a:rPr lang="en-US" sz="1800" dirty="0"/>
              <a:t>USB flash drive is a portable hard drive that connect to USB port</a:t>
            </a:r>
          </a:p>
          <a:p>
            <a:pPr>
              <a:buFont typeface="Arial" pitchFamily="34" charset="0"/>
              <a:buChar char="•"/>
            </a:pPr>
            <a:endParaRPr lang="en-US" sz="2400" dirty="0"/>
          </a:p>
        </p:txBody>
      </p:sp>
      <p:pic>
        <p:nvPicPr>
          <p:cNvPr id="73731" name="Picture 3"/>
          <p:cNvPicPr>
            <a:picLocks noChangeAspect="1" noChangeArrowheads="1"/>
          </p:cNvPicPr>
          <p:nvPr/>
        </p:nvPicPr>
        <p:blipFill>
          <a:blip r:embed="rId3" cstate="print"/>
          <a:srcRect/>
          <a:stretch>
            <a:fillRect/>
          </a:stretch>
        </p:blipFill>
        <p:spPr bwMode="auto">
          <a:xfrm>
            <a:off x="6781800" y="2133600"/>
            <a:ext cx="2362200" cy="2062766"/>
          </a:xfrm>
          <a:prstGeom prst="rect">
            <a:avLst/>
          </a:prstGeom>
          <a:noFill/>
          <a:ln w="12700" cap="flat" cmpd="sng">
            <a:noFill/>
            <a:prstDash val="solid"/>
            <a:miter lim="800000"/>
            <a:headEnd type="none" w="sm" len="sm"/>
            <a:tailEnd type="none" w="sm" len="sm"/>
          </a:ln>
        </p:spPr>
      </p:pic>
      <p:pic>
        <p:nvPicPr>
          <p:cNvPr id="74755" name="Picture 3"/>
          <p:cNvPicPr>
            <a:picLocks noChangeAspect="1" noChangeArrowheads="1"/>
          </p:cNvPicPr>
          <p:nvPr/>
        </p:nvPicPr>
        <p:blipFill>
          <a:blip r:embed="rId4" cstate="print"/>
          <a:srcRect/>
          <a:stretch>
            <a:fillRect/>
          </a:stretch>
        </p:blipFill>
        <p:spPr bwMode="auto">
          <a:xfrm>
            <a:off x="6629400" y="5486400"/>
            <a:ext cx="2461260" cy="990600"/>
          </a:xfrm>
          <a:prstGeom prst="rect">
            <a:avLst/>
          </a:prstGeom>
          <a:noFill/>
          <a:ln w="12700" cap="flat" cmpd="sng">
            <a:noFill/>
            <a:prstDash val="solid"/>
            <a:miter lim="800000"/>
            <a:headEnd type="none" w="sm" len="sm"/>
            <a:tailEnd type="none" w="sm" len="sm"/>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B212D49B-F975-48A4-8A78-6AE76A739011}" type="slidenum">
              <a:rPr lang="en-US" smtClean="0"/>
              <a:pPr/>
              <a:t>9</a:t>
            </a:fld>
            <a:endParaRPr lang="en-US"/>
          </a:p>
        </p:txBody>
      </p:sp>
      <p:sp>
        <p:nvSpPr>
          <p:cNvPr id="6148" name="Rectangle 1026"/>
          <p:cNvSpPr>
            <a:spLocks noGrp="1" noChangeArrowheads="1"/>
          </p:cNvSpPr>
          <p:nvPr>
            <p:ph type="title"/>
          </p:nvPr>
        </p:nvSpPr>
        <p:spPr>
          <a:xfrm>
            <a:off x="685800" y="0"/>
            <a:ext cx="7772400" cy="552450"/>
          </a:xfrm>
        </p:spPr>
        <p:txBody>
          <a:bodyPr/>
          <a:lstStyle/>
          <a:p>
            <a:r>
              <a:rPr lang="en-US" sz="4000" dirty="0"/>
              <a:t>Input and Output Devices</a:t>
            </a:r>
          </a:p>
        </p:txBody>
      </p:sp>
      <p:sp>
        <p:nvSpPr>
          <p:cNvPr id="6149" name="Rectangle 1027"/>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1" name="Rectangle 1029"/>
          <p:cNvSpPr>
            <a:spLocks noChangeArrowheads="1"/>
          </p:cNvSpPr>
          <p:nvPr/>
        </p:nvSpPr>
        <p:spPr bwMode="auto">
          <a:xfrm>
            <a:off x="2071688"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6152" name="Rectangle 1030"/>
          <p:cNvSpPr>
            <a:spLocks noChangeArrowheads="1"/>
          </p:cNvSpPr>
          <p:nvPr/>
        </p:nvSpPr>
        <p:spPr bwMode="auto">
          <a:xfrm>
            <a:off x="2133600" y="2581275"/>
            <a:ext cx="9144000" cy="0"/>
          </a:xfrm>
          <a:prstGeom prst="rect">
            <a:avLst/>
          </a:prstGeom>
          <a:noFill/>
          <a:ln w="12700">
            <a:noFill/>
            <a:miter lim="800000"/>
            <a:headEnd type="none" w="sm" len="sm"/>
            <a:tailEnd type="none" w="sm" len="sm"/>
          </a:ln>
        </p:spPr>
        <p:txBody>
          <a:bodyPr>
            <a:spAutoFit/>
          </a:bodyPr>
          <a:lstStyle/>
          <a:p>
            <a:endParaRPr lang="en-US"/>
          </a:p>
        </p:txBody>
      </p:sp>
      <p:sp>
        <p:nvSpPr>
          <p:cNvPr id="9" name="Content Placeholder 10"/>
          <p:cNvSpPr txBox="1">
            <a:spLocks/>
          </p:cNvSpPr>
          <p:nvPr/>
        </p:nvSpPr>
        <p:spPr bwMode="auto">
          <a:xfrm>
            <a:off x="76200" y="609600"/>
            <a:ext cx="8686800" cy="6096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Allow the user to communicate with the computer</a:t>
            </a:r>
          </a:p>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lang="en-US" sz="2000" kern="0" dirty="0">
                <a:latin typeface="+mn-lt"/>
              </a:rPr>
              <a:t>Input devices: keyboards and mice</a:t>
            </a:r>
          </a:p>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kumimoji="0" lang="en-US" sz="2000" b="0" i="0" u="none" strike="noStrike" kern="0" cap="none" spc="0" normalizeH="0" baseline="0" noProof="0" dirty="0">
                <a:ln>
                  <a:noFill/>
                </a:ln>
                <a:solidFill>
                  <a:schemeClr val="tx1"/>
                </a:solidFill>
                <a:effectLst/>
                <a:uLnTx/>
                <a:uFillTx/>
                <a:latin typeface="+mn-lt"/>
              </a:rPr>
              <a:t>Output</a:t>
            </a:r>
            <a:r>
              <a:rPr kumimoji="0" lang="en-US" sz="2000" b="0" i="0" u="none" strike="noStrike" kern="0" cap="none" spc="0" normalizeH="0" noProof="0" dirty="0">
                <a:ln>
                  <a:noFill/>
                </a:ln>
                <a:solidFill>
                  <a:schemeClr val="tx1"/>
                </a:solidFill>
                <a:effectLst/>
                <a:uLnTx/>
                <a:uFillTx/>
                <a:latin typeface="+mn-lt"/>
              </a:rPr>
              <a:t> devices</a:t>
            </a:r>
            <a:r>
              <a:rPr kumimoji="0" lang="en-US" sz="2000" b="0" i="0" u="none" strike="noStrike" kern="0" cap="none" spc="0" normalizeH="0" noProof="0">
                <a:ln>
                  <a:noFill/>
                </a:ln>
                <a:solidFill>
                  <a:schemeClr val="tx1"/>
                </a:solidFill>
                <a:effectLst/>
                <a:uLnTx/>
                <a:uFillTx/>
                <a:latin typeface="+mn-lt"/>
              </a:rPr>
              <a:t>: monitors</a:t>
            </a:r>
            <a:endParaRPr kumimoji="0" lang="en-US" sz="2000" b="0" i="0" u="none" strike="noStrike" kern="0" cap="none" spc="0" normalizeH="0" noProof="0" dirty="0">
              <a:ln>
                <a:noFill/>
              </a:ln>
              <a:solidFill>
                <a:schemeClr val="tx1"/>
              </a:solidFill>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lang="en-US" sz="2000" kern="0" baseline="0" dirty="0">
                <a:latin typeface="+mn-lt"/>
              </a:rPr>
              <a:t>Keyboard</a:t>
            </a:r>
          </a:p>
          <a:p>
            <a:pPr marL="800100" lvl="1" indent="-342900">
              <a:spcBef>
                <a:spcPct val="20000"/>
              </a:spcBef>
              <a:buClr>
                <a:schemeClr val="tx2"/>
              </a:buClr>
              <a:buSzPct val="75000"/>
              <a:buFont typeface="Arial" pitchFamily="34" charset="0"/>
              <a:buChar char="•"/>
            </a:pPr>
            <a:r>
              <a:rPr kumimoji="0" lang="en-US" sz="1600" b="0" i="0" u="none" strike="noStrike" kern="0" cap="none" spc="0" normalizeH="0" baseline="0" noProof="0" dirty="0">
                <a:ln>
                  <a:noFill/>
                </a:ln>
                <a:solidFill>
                  <a:schemeClr val="tx1"/>
                </a:solidFill>
                <a:effectLst/>
                <a:uLnTx/>
                <a:uFillTx/>
                <a:latin typeface="+mn-lt"/>
              </a:rPr>
              <a:t>Device for entering input</a:t>
            </a:r>
          </a:p>
          <a:p>
            <a:pPr marL="800100" lvl="1" indent="-342900">
              <a:spcBef>
                <a:spcPct val="20000"/>
              </a:spcBef>
              <a:buClr>
                <a:schemeClr val="tx2"/>
              </a:buClr>
              <a:buSzPct val="75000"/>
              <a:buFont typeface="Arial" pitchFamily="34" charset="0"/>
              <a:buChar char="•"/>
            </a:pPr>
            <a:r>
              <a:rPr kumimoji="0" lang="en-US" sz="1600" b="0" i="1" u="none" strike="noStrike" kern="0" cap="none" spc="0" normalizeH="0" baseline="0" noProof="0" dirty="0">
                <a:ln>
                  <a:noFill/>
                </a:ln>
                <a:solidFill>
                  <a:schemeClr val="tx1"/>
                </a:solidFill>
                <a:effectLst/>
                <a:uLnTx/>
                <a:uFillTx/>
                <a:latin typeface="+mn-lt"/>
              </a:rPr>
              <a:t>Function</a:t>
            </a:r>
            <a:r>
              <a:rPr kumimoji="0" lang="en-US" sz="1600" b="0" i="0" u="none" strike="noStrike" kern="0" cap="none" spc="0" normalizeH="0" baseline="0" noProof="0" dirty="0">
                <a:ln>
                  <a:noFill/>
                </a:ln>
                <a:solidFill>
                  <a:schemeClr val="tx1"/>
                </a:solidFill>
                <a:effectLst/>
                <a:uLnTx/>
                <a:uFillTx/>
                <a:latin typeface="+mn-lt"/>
              </a:rPr>
              <a:t> keys</a:t>
            </a:r>
            <a:r>
              <a:rPr kumimoji="0" lang="en-US" sz="1600" b="0" i="0" u="none" strike="noStrike" kern="0" cap="none" spc="0" normalizeH="0" noProof="0" dirty="0">
                <a:ln>
                  <a:noFill/>
                </a:ln>
                <a:solidFill>
                  <a:schemeClr val="tx1"/>
                </a:solidFill>
                <a:effectLst/>
                <a:uLnTx/>
                <a:uFillTx/>
                <a:latin typeface="+mn-lt"/>
              </a:rPr>
              <a:t> (F1-F12)</a:t>
            </a:r>
            <a:r>
              <a:rPr kumimoji="0" lang="en-US" sz="1600" b="0" i="0" u="none" strike="noStrike" kern="0" cap="none" spc="0" normalizeH="0" baseline="0" noProof="0" dirty="0">
                <a:ln>
                  <a:noFill/>
                </a:ln>
                <a:solidFill>
                  <a:schemeClr val="tx1"/>
                </a:solidFill>
                <a:effectLst/>
                <a:uLnTx/>
                <a:uFillTx/>
                <a:latin typeface="+mn-lt"/>
              </a:rPr>
              <a:t> located across the top, their function depends on the</a:t>
            </a:r>
            <a:r>
              <a:rPr kumimoji="0" lang="en-US" sz="1600" b="0" i="0" u="none" strike="noStrike" kern="0" cap="none" spc="0" normalizeH="0" noProof="0" dirty="0">
                <a:ln>
                  <a:noFill/>
                </a:ln>
                <a:solidFill>
                  <a:schemeClr val="tx1"/>
                </a:solidFill>
                <a:effectLst/>
                <a:uLnTx/>
                <a:uFillTx/>
                <a:latin typeface="+mn-lt"/>
              </a:rPr>
              <a:t> software</a:t>
            </a:r>
            <a:r>
              <a:rPr lang="en-US" sz="1600" kern="0" dirty="0">
                <a:latin typeface="+mn-lt"/>
              </a:rPr>
              <a:t> used</a:t>
            </a:r>
            <a:endParaRPr kumimoji="0" lang="en-US" sz="1600" b="0" i="0" u="none" strike="noStrike" kern="0" cap="none" spc="0" normalizeH="0" baseline="0" noProof="0" dirty="0">
              <a:ln>
                <a:noFill/>
              </a:ln>
              <a:solidFill>
                <a:schemeClr val="tx1"/>
              </a:solidFill>
              <a:effectLst/>
              <a:uLnTx/>
              <a:uFillTx/>
              <a:latin typeface="+mn-lt"/>
            </a:endParaRPr>
          </a:p>
          <a:p>
            <a:pPr marL="800100" lvl="1" indent="-342900">
              <a:spcBef>
                <a:spcPct val="20000"/>
              </a:spcBef>
              <a:buClr>
                <a:schemeClr val="tx2"/>
              </a:buClr>
              <a:buSzPct val="75000"/>
              <a:buFont typeface="Arial" pitchFamily="34" charset="0"/>
              <a:buChar char="•"/>
            </a:pPr>
            <a:r>
              <a:rPr kumimoji="0" lang="en-US" sz="1600" b="0" i="1" u="none" strike="noStrike" kern="0" cap="none" spc="0" normalizeH="0" baseline="0" noProof="0" dirty="0">
                <a:ln>
                  <a:noFill/>
                </a:ln>
                <a:solidFill>
                  <a:schemeClr val="tx1"/>
                </a:solidFill>
                <a:effectLst/>
                <a:uLnTx/>
                <a:uFillTx/>
                <a:latin typeface="+mn-lt"/>
              </a:rPr>
              <a:t>Modifier</a:t>
            </a:r>
            <a:r>
              <a:rPr kumimoji="0" lang="en-US" sz="1600" b="0" i="0" u="none" strike="noStrike" kern="0" cap="none" spc="0" normalizeH="0" baseline="0" noProof="0" dirty="0">
                <a:ln>
                  <a:noFill/>
                </a:ln>
                <a:solidFill>
                  <a:schemeClr val="tx1"/>
                </a:solidFill>
                <a:effectLst/>
                <a:uLnTx/>
                <a:uFillTx/>
                <a:latin typeface="+mn-lt"/>
              </a:rPr>
              <a:t> keys (</a:t>
            </a:r>
            <a:r>
              <a:rPr kumimoji="0" lang="en-US" sz="1600" b="0" i="1" u="none" strike="noStrike" kern="0" cap="none" spc="0" normalizeH="0" baseline="0" noProof="0" dirty="0">
                <a:ln>
                  <a:noFill/>
                </a:ln>
                <a:solidFill>
                  <a:schemeClr val="tx1"/>
                </a:solidFill>
                <a:effectLst/>
                <a:uLnTx/>
                <a:uFillTx/>
                <a:latin typeface="+mn-lt"/>
              </a:rPr>
              <a:t>Shift</a:t>
            </a:r>
            <a:r>
              <a:rPr kumimoji="0" lang="en-US" sz="1600" b="0" i="0" u="none" strike="noStrike" kern="0" cap="none" spc="0" normalizeH="0" baseline="0" noProof="0" dirty="0">
                <a:ln>
                  <a:noFill/>
                </a:ln>
                <a:solidFill>
                  <a:schemeClr val="tx1"/>
                </a:solidFill>
                <a:effectLst/>
                <a:uLnTx/>
                <a:uFillTx/>
                <a:latin typeface="+mn-lt"/>
              </a:rPr>
              <a:t>, </a:t>
            </a:r>
            <a:r>
              <a:rPr kumimoji="0" lang="en-US" sz="1600" b="0" i="1" u="none" strike="noStrike" kern="0" cap="none" spc="0" normalizeH="0" baseline="0" noProof="0" dirty="0">
                <a:ln>
                  <a:noFill/>
                </a:ln>
                <a:solidFill>
                  <a:schemeClr val="tx1"/>
                </a:solidFill>
                <a:effectLst/>
                <a:uLnTx/>
                <a:uFillTx/>
                <a:latin typeface="+mn-lt"/>
              </a:rPr>
              <a:t>Alt</a:t>
            </a:r>
            <a:r>
              <a:rPr kumimoji="0" lang="en-US" sz="1600" b="0" i="0" u="none" strike="noStrike" kern="0" cap="none" spc="0" normalizeH="0" baseline="0" noProof="0" dirty="0">
                <a:ln>
                  <a:noFill/>
                </a:ln>
                <a:solidFill>
                  <a:schemeClr val="tx1"/>
                </a:solidFill>
                <a:effectLst/>
                <a:uLnTx/>
                <a:uFillTx/>
                <a:latin typeface="+mn-lt"/>
              </a:rPr>
              <a:t>, </a:t>
            </a:r>
            <a:r>
              <a:rPr kumimoji="0" lang="en-US" sz="1600" b="0" i="1" u="none" strike="noStrike" kern="0" cap="none" spc="0" normalizeH="0" baseline="0" noProof="0" dirty="0">
                <a:ln>
                  <a:noFill/>
                </a:ln>
                <a:solidFill>
                  <a:schemeClr val="tx1"/>
                </a:solidFill>
                <a:effectLst/>
                <a:uLnTx/>
                <a:uFillTx/>
                <a:latin typeface="+mn-lt"/>
              </a:rPr>
              <a:t>Ctrl</a:t>
            </a:r>
            <a:r>
              <a:rPr kumimoji="0" lang="en-US" sz="1600" b="0" i="0" u="none" strike="noStrike" kern="0" cap="none" spc="0" normalizeH="0" baseline="0" noProof="0" dirty="0">
                <a:ln>
                  <a:noFill/>
                </a:ln>
                <a:solidFill>
                  <a:schemeClr val="tx1"/>
                </a:solidFill>
                <a:effectLst/>
                <a:uLnTx/>
                <a:uFillTx/>
                <a:latin typeface="+mn-lt"/>
              </a:rPr>
              <a:t>)</a:t>
            </a:r>
            <a:r>
              <a:rPr kumimoji="0" lang="en-US" sz="1600" b="0" i="0" u="none" strike="noStrike" kern="0" cap="none" spc="0" normalizeH="0" noProof="0" dirty="0">
                <a:ln>
                  <a:noFill/>
                </a:ln>
                <a:solidFill>
                  <a:schemeClr val="tx1"/>
                </a:solidFill>
                <a:effectLst/>
                <a:uLnTx/>
                <a:uFillTx/>
                <a:latin typeface="+mn-lt"/>
              </a:rPr>
              <a:t> modifies normal action of a key when pressed simultaneously</a:t>
            </a:r>
          </a:p>
          <a:p>
            <a:pPr marL="800100" lvl="1" indent="-342900">
              <a:spcBef>
                <a:spcPct val="20000"/>
              </a:spcBef>
              <a:buClr>
                <a:schemeClr val="tx2"/>
              </a:buClr>
              <a:buSzPct val="75000"/>
              <a:buFont typeface="Arial" pitchFamily="34" charset="0"/>
              <a:buChar char="•"/>
            </a:pPr>
            <a:r>
              <a:rPr kumimoji="0" lang="en-US" sz="1600" b="0" i="1" u="none" strike="noStrike" kern="0" cap="none" spc="0" normalizeH="0" baseline="0" noProof="0" dirty="0">
                <a:ln>
                  <a:noFill/>
                </a:ln>
                <a:solidFill>
                  <a:schemeClr val="tx1"/>
                </a:solidFill>
                <a:effectLst/>
                <a:uLnTx/>
                <a:uFillTx/>
                <a:latin typeface="+mn-lt"/>
              </a:rPr>
              <a:t>Arrow</a:t>
            </a:r>
            <a:r>
              <a:rPr kumimoji="0" lang="en-US" sz="1600" b="0" i="0" u="none" strike="noStrike" kern="0" cap="none" spc="0" normalizeH="0" noProof="0" dirty="0">
                <a:ln>
                  <a:noFill/>
                </a:ln>
                <a:solidFill>
                  <a:schemeClr val="tx1"/>
                </a:solidFill>
                <a:effectLst/>
                <a:uLnTx/>
                <a:uFillTx/>
                <a:latin typeface="+mn-lt"/>
              </a:rPr>
              <a:t> keys used to move pointer up, down, left and right on the screen</a:t>
            </a:r>
          </a:p>
          <a:p>
            <a:pPr marL="800100" lvl="1" indent="-342900">
              <a:spcBef>
                <a:spcPct val="20000"/>
              </a:spcBef>
              <a:buClr>
                <a:schemeClr val="tx2"/>
              </a:buClr>
              <a:buSzPct val="75000"/>
              <a:buFont typeface="Arial" pitchFamily="34" charset="0"/>
              <a:buChar char="•"/>
            </a:pPr>
            <a:r>
              <a:rPr kumimoji="0" lang="en-US" sz="1600" b="0" i="1" u="none" strike="noStrike" kern="0" cap="none" spc="0" normalizeH="0" baseline="0" noProof="0" dirty="0">
                <a:ln>
                  <a:noFill/>
                </a:ln>
                <a:solidFill>
                  <a:schemeClr val="tx1"/>
                </a:solidFill>
                <a:effectLst/>
                <a:uLnTx/>
                <a:uFillTx/>
                <a:latin typeface="+mn-lt"/>
              </a:rPr>
              <a:t>Insert</a:t>
            </a:r>
            <a:r>
              <a:rPr kumimoji="0" lang="en-US" sz="1600" b="0" i="0" u="none" strike="noStrike" kern="0" cap="none" spc="0" normalizeH="0" baseline="0" noProof="0" dirty="0">
                <a:ln>
                  <a:noFill/>
                </a:ln>
                <a:solidFill>
                  <a:schemeClr val="tx1"/>
                </a:solidFill>
                <a:effectLst/>
                <a:uLnTx/>
                <a:uFillTx/>
                <a:latin typeface="+mn-lt"/>
              </a:rPr>
              <a:t>, </a:t>
            </a:r>
            <a:r>
              <a:rPr kumimoji="0" lang="en-US" sz="1600" b="0" i="1" u="none" strike="noStrike" kern="0" cap="none" spc="0" normalizeH="0" baseline="0" noProof="0" dirty="0">
                <a:ln>
                  <a:noFill/>
                </a:ln>
                <a:solidFill>
                  <a:schemeClr val="tx1"/>
                </a:solidFill>
                <a:effectLst/>
                <a:uLnTx/>
                <a:uFillTx/>
                <a:latin typeface="+mn-lt"/>
              </a:rPr>
              <a:t>Delete</a:t>
            </a:r>
            <a:r>
              <a:rPr kumimoji="0" lang="en-US" sz="1600" b="0" i="0" u="none" strike="noStrike" kern="0" cap="none" spc="0" normalizeH="0" baseline="0" noProof="0" dirty="0">
                <a:ln>
                  <a:noFill/>
                </a:ln>
                <a:solidFill>
                  <a:schemeClr val="tx1"/>
                </a:solidFill>
                <a:effectLst/>
                <a:uLnTx/>
                <a:uFillTx/>
                <a:latin typeface="+mn-lt"/>
              </a:rPr>
              <a:t>,</a:t>
            </a:r>
            <a:r>
              <a:rPr kumimoji="0" lang="en-US" sz="1600" b="0" i="0" u="none" strike="noStrike" kern="0" cap="none" spc="0" normalizeH="0" noProof="0" dirty="0">
                <a:ln>
                  <a:noFill/>
                </a:ln>
                <a:solidFill>
                  <a:schemeClr val="tx1"/>
                </a:solidFill>
                <a:effectLst/>
                <a:uLnTx/>
                <a:uFillTx/>
                <a:latin typeface="+mn-lt"/>
              </a:rPr>
              <a:t> </a:t>
            </a:r>
            <a:r>
              <a:rPr kumimoji="0" lang="en-US" sz="1600" b="0" i="1" u="none" strike="noStrike" kern="0" cap="none" spc="0" normalizeH="0" noProof="0" dirty="0">
                <a:ln>
                  <a:noFill/>
                </a:ln>
                <a:solidFill>
                  <a:schemeClr val="tx1"/>
                </a:solidFill>
                <a:effectLst/>
                <a:uLnTx/>
                <a:uFillTx/>
                <a:latin typeface="+mn-lt"/>
              </a:rPr>
              <a:t>Page Up</a:t>
            </a:r>
            <a:r>
              <a:rPr kumimoji="0" lang="en-US" sz="1600" b="0" i="0" u="none" strike="noStrike" kern="0" cap="none" spc="0" normalizeH="0" noProof="0" dirty="0">
                <a:ln>
                  <a:noFill/>
                </a:ln>
                <a:solidFill>
                  <a:schemeClr val="tx1"/>
                </a:solidFill>
                <a:effectLst/>
                <a:uLnTx/>
                <a:uFillTx/>
                <a:latin typeface="+mn-lt"/>
              </a:rPr>
              <a:t>, </a:t>
            </a:r>
            <a:r>
              <a:rPr kumimoji="0" lang="en-US" sz="1600" b="0" i="1" u="none" strike="noStrike" kern="0" cap="none" spc="0" normalizeH="0" noProof="0" dirty="0">
                <a:ln>
                  <a:noFill/>
                </a:ln>
                <a:solidFill>
                  <a:schemeClr val="tx1"/>
                </a:solidFill>
                <a:effectLst/>
                <a:uLnTx/>
                <a:uFillTx/>
                <a:latin typeface="+mn-lt"/>
              </a:rPr>
              <a:t>Page Down </a:t>
            </a:r>
            <a:r>
              <a:rPr kumimoji="0" lang="en-US" sz="1600" b="0" i="0" u="none" strike="noStrike" kern="0" cap="none" spc="0" normalizeH="0" noProof="0" dirty="0">
                <a:ln>
                  <a:noFill/>
                </a:ln>
                <a:solidFill>
                  <a:schemeClr val="tx1"/>
                </a:solidFill>
                <a:effectLst/>
                <a:uLnTx/>
                <a:uFillTx/>
                <a:latin typeface="+mn-lt"/>
              </a:rPr>
              <a:t>has multiple uses (insert and delete text and objects, move up and down through a document one page at a time)</a:t>
            </a:r>
          </a:p>
          <a:p>
            <a:pPr marL="800100" lvl="1" indent="-342900">
              <a:spcBef>
                <a:spcPct val="20000"/>
              </a:spcBef>
              <a:buClr>
                <a:schemeClr val="tx2"/>
              </a:buClr>
              <a:buSzPct val="75000"/>
              <a:buFont typeface="Arial" pitchFamily="34" charset="0"/>
              <a:buChar char="•"/>
            </a:pPr>
            <a:r>
              <a:rPr lang="en-US" sz="1600" i="1" kern="0" baseline="0" dirty="0">
                <a:latin typeface="+mn-lt"/>
              </a:rPr>
              <a:t>Numeric keypad</a:t>
            </a:r>
            <a:r>
              <a:rPr lang="en-US" sz="1600" i="1" kern="0" dirty="0">
                <a:latin typeface="+mn-lt"/>
              </a:rPr>
              <a:t> </a:t>
            </a:r>
            <a:r>
              <a:rPr lang="en-US" sz="1600" kern="0" dirty="0">
                <a:latin typeface="+mn-lt"/>
              </a:rPr>
              <a:t>is a separate set of keys styles like a calculator and used to enter numbers quickly</a:t>
            </a:r>
            <a:endParaRPr kumimoji="0" lang="en-US" sz="1600" b="0" i="0" u="none" strike="noStrike" kern="0" cap="none" spc="0" normalizeH="0" baseline="0" noProof="0" dirty="0">
              <a:ln>
                <a:noFill/>
              </a:ln>
              <a:solidFill>
                <a:schemeClr val="tx1"/>
              </a:solidFill>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75000"/>
              <a:buFont typeface="Arial" pitchFamily="34" charset="0"/>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Mouse</a:t>
            </a:r>
          </a:p>
          <a:p>
            <a:pPr marL="800100" lvl="1" indent="-342900">
              <a:spcBef>
                <a:spcPct val="20000"/>
              </a:spcBef>
              <a:buClr>
                <a:schemeClr val="tx2"/>
              </a:buClr>
              <a:buSzPct val="75000"/>
              <a:buFont typeface="Arial" pitchFamily="34" charset="0"/>
              <a:buChar char="•"/>
            </a:pPr>
            <a:r>
              <a:rPr lang="en-US" sz="1600" kern="0" dirty="0">
                <a:latin typeface="+mn-lt"/>
              </a:rPr>
              <a:t>Pointing device used to move a pointer around the screen or to click on screen objects</a:t>
            </a:r>
          </a:p>
          <a:p>
            <a:pPr marL="342900" indent="-342900">
              <a:spcBef>
                <a:spcPct val="20000"/>
              </a:spcBef>
              <a:buClr>
                <a:schemeClr val="tx2"/>
              </a:buClr>
              <a:buSzPct val="75000"/>
              <a:buFont typeface="Arial" pitchFamily="34" charset="0"/>
              <a:buChar char="•"/>
            </a:pPr>
            <a:r>
              <a:rPr kumimoji="0" lang="en-US" sz="2000" b="0" i="0" u="none" strike="noStrike" kern="0" cap="none" spc="0" normalizeH="0" baseline="0" noProof="0" dirty="0">
                <a:ln>
                  <a:noFill/>
                </a:ln>
                <a:solidFill>
                  <a:schemeClr val="tx1"/>
                </a:solidFill>
                <a:effectLst/>
                <a:uLnTx/>
                <a:uFillTx/>
                <a:latin typeface="+mn-lt"/>
                <a:ea typeface="+mn-ea"/>
                <a:cs typeface="+mn-cs"/>
              </a:rPr>
              <a:t>Monitor</a:t>
            </a:r>
          </a:p>
          <a:p>
            <a:pPr marL="800100" lvl="1" indent="-342900">
              <a:spcBef>
                <a:spcPct val="20000"/>
              </a:spcBef>
              <a:buClr>
                <a:schemeClr val="tx2"/>
              </a:buClr>
              <a:buSzPct val="75000"/>
              <a:buFont typeface="Arial" pitchFamily="34" charset="0"/>
              <a:buChar char="•"/>
            </a:pPr>
            <a:r>
              <a:rPr lang="en-US" sz="1600" kern="0" dirty="0">
                <a:latin typeface="+mn-lt"/>
              </a:rPr>
              <a:t>Displays information</a:t>
            </a:r>
          </a:p>
          <a:p>
            <a:pPr marL="800100" lvl="1" indent="-342900">
              <a:spcBef>
                <a:spcPct val="20000"/>
              </a:spcBef>
              <a:buClr>
                <a:schemeClr val="tx2"/>
              </a:buClr>
              <a:buSzPct val="75000"/>
              <a:buFont typeface="Arial" pitchFamily="34" charset="0"/>
              <a:buChar char="•"/>
            </a:pPr>
            <a:r>
              <a:rPr kumimoji="0" lang="en-US" sz="1600" b="0" i="0" u="none" strike="noStrike" kern="0" cap="none" spc="0" normalizeH="0" baseline="0" noProof="0" dirty="0">
                <a:ln>
                  <a:noFill/>
                </a:ln>
                <a:solidFill>
                  <a:schemeClr val="tx1"/>
                </a:solidFill>
                <a:effectLst/>
                <a:uLnTx/>
                <a:uFillTx/>
                <a:latin typeface="+mn-lt"/>
                <a:ea typeface="+mn-ea"/>
                <a:cs typeface="+mn-cs"/>
              </a:rPr>
              <a:t>Screen resolution</a:t>
            </a:r>
            <a:r>
              <a:rPr kumimoji="0" lang="en-US" sz="1600" b="0" i="0" u="none" strike="noStrike" kern="0" cap="none" spc="0" normalizeH="0" noProof="0" dirty="0">
                <a:ln>
                  <a:noFill/>
                </a:ln>
                <a:solidFill>
                  <a:schemeClr val="tx1"/>
                </a:solidFill>
                <a:effectLst/>
                <a:uLnTx/>
                <a:uFillTx/>
                <a:latin typeface="+mn-lt"/>
                <a:ea typeface="+mn-ea"/>
                <a:cs typeface="+mn-cs"/>
              </a:rPr>
              <a:t> specifies number of pixels in horizontal and vertical direction</a:t>
            </a:r>
          </a:p>
          <a:p>
            <a:pPr marL="800100" lvl="1" indent="-342900">
              <a:spcBef>
                <a:spcPct val="20000"/>
              </a:spcBef>
              <a:buClr>
                <a:schemeClr val="tx2"/>
              </a:buClr>
              <a:buSzPct val="75000"/>
              <a:buFont typeface="Arial" pitchFamily="34" charset="0"/>
              <a:buChar char="•"/>
            </a:pPr>
            <a:r>
              <a:rPr lang="en-US" sz="1600" kern="0" noProof="0" dirty="0">
                <a:latin typeface="+mn-lt"/>
              </a:rPr>
              <a:t>Typical resolution of 17-inch monitor is 1024x768</a:t>
            </a:r>
          </a:p>
          <a:p>
            <a:pPr marL="800100" lvl="1" indent="-342900">
              <a:spcBef>
                <a:spcPct val="20000"/>
              </a:spcBef>
              <a:buClr>
                <a:schemeClr val="tx2"/>
              </a:buClr>
              <a:buSzPct val="75000"/>
              <a:buFont typeface="Arial" pitchFamily="34" charset="0"/>
              <a:buChar char="•"/>
            </a:pPr>
            <a:r>
              <a:rPr kumimoji="0" lang="en-US" sz="1600" b="0" i="0" u="none" strike="noStrike" kern="0" cap="none" spc="0" normalizeH="0" baseline="0" dirty="0">
                <a:ln>
                  <a:noFill/>
                </a:ln>
                <a:solidFill>
                  <a:schemeClr val="tx1"/>
                </a:solidFill>
                <a:effectLst/>
                <a:uLnTx/>
                <a:uFillTx/>
                <a:latin typeface="+mn-lt"/>
                <a:ea typeface="+mn-ea"/>
                <a:cs typeface="+mn-cs"/>
              </a:rPr>
              <a:t>Dot pitch is amount of space between pixels and measured in millimeters</a:t>
            </a: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8101</TotalTime>
  <Words>2391</Words>
  <Application>Microsoft Office PowerPoint</Application>
  <PresentationFormat>On-screen Show (4:3)</PresentationFormat>
  <Paragraphs>396</Paragraphs>
  <Slides>40</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40</vt:i4>
      </vt:variant>
      <vt:variant>
        <vt:lpstr>Custom Shows</vt:lpstr>
      </vt:variant>
      <vt:variant>
        <vt:i4>1</vt:i4>
      </vt:variant>
    </vt:vector>
  </HeadingPairs>
  <TitlesOfParts>
    <vt:vector size="48" baseType="lpstr">
      <vt:lpstr>Arial</vt:lpstr>
      <vt:lpstr>Book Antiqua</vt:lpstr>
      <vt:lpstr>Courier New</vt:lpstr>
      <vt:lpstr>Monotype Sorts</vt:lpstr>
      <vt:lpstr>Palatino</vt:lpstr>
      <vt:lpstr>Times New Roman</vt:lpstr>
      <vt:lpstr>International</vt:lpstr>
      <vt:lpstr>Chapter 1  Introduction to Computers, Programs, and Python</vt:lpstr>
      <vt:lpstr>Objectives</vt:lpstr>
      <vt:lpstr>What is a Computer?</vt:lpstr>
      <vt:lpstr>CPU</vt:lpstr>
      <vt:lpstr>Bits and Bytes</vt:lpstr>
      <vt:lpstr>Memory</vt:lpstr>
      <vt:lpstr>Storage Devices</vt:lpstr>
      <vt:lpstr>Disks, CDs, DVDs</vt:lpstr>
      <vt:lpstr>Input and Output Devices</vt:lpstr>
      <vt:lpstr>Communication Devices</vt:lpstr>
      <vt:lpstr>Programming Languages</vt:lpstr>
      <vt:lpstr>Programming Languages</vt:lpstr>
      <vt:lpstr>Programming Languages</vt:lpstr>
      <vt:lpstr>Popular High-Level Languages</vt:lpstr>
      <vt:lpstr>Operating Systems</vt:lpstr>
      <vt:lpstr>The History of Python</vt:lpstr>
      <vt:lpstr>Getting Started with Python</vt:lpstr>
      <vt:lpstr>Getting Started with Python</vt:lpstr>
      <vt:lpstr>Getting Started with Python</vt:lpstr>
      <vt:lpstr>Getting Started with Python</vt:lpstr>
      <vt:lpstr>Creating and Running Python Source Code Files</vt:lpstr>
      <vt:lpstr>Creating and Editing Using Notepad</vt:lpstr>
      <vt:lpstr>A Simple Python Program</vt:lpstr>
      <vt:lpstr>Trace a Program Execution</vt:lpstr>
      <vt:lpstr>Trace a Program Execution</vt:lpstr>
      <vt:lpstr>Two More Simple Examples</vt:lpstr>
      <vt:lpstr>Anatomy of a Python Program</vt:lpstr>
      <vt:lpstr>Statement</vt:lpstr>
      <vt:lpstr>Indentation</vt:lpstr>
      <vt:lpstr>Special Symbols</vt:lpstr>
      <vt:lpstr>Programming Style and Documentation</vt:lpstr>
      <vt:lpstr>Programming Errors</vt:lpstr>
      <vt:lpstr>Programming Errors</vt:lpstr>
      <vt:lpstr>Getting Started with GUI Programming</vt:lpstr>
      <vt:lpstr>Getting Started with GUI Programming</vt:lpstr>
      <vt:lpstr>Getting Started with GUI Programming</vt:lpstr>
      <vt:lpstr>Getting Started with GUI Programming</vt:lpstr>
      <vt:lpstr>Getting Started with GUI Programming</vt:lpstr>
      <vt:lpstr>Getting Started with GUI Programming</vt:lpstr>
      <vt:lpstr>Getting Started with GUI Programming</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Maher Mneimneh</cp:lastModifiedBy>
  <cp:revision>276</cp:revision>
  <cp:lastPrinted>1998-02-24T16:19:51Z</cp:lastPrinted>
  <dcterms:created xsi:type="dcterms:W3CDTF">1995-06-10T17:31:50Z</dcterms:created>
  <dcterms:modified xsi:type="dcterms:W3CDTF">2017-01-31T00:37:29Z</dcterms:modified>
</cp:coreProperties>
</file>