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69" r:id="rId2"/>
    <p:sldId id="280" r:id="rId3"/>
    <p:sldId id="295" r:id="rId4"/>
    <p:sldId id="296" r:id="rId5"/>
    <p:sldId id="297" r:id="rId6"/>
    <p:sldId id="294" r:id="rId7"/>
    <p:sldId id="298"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45" autoAdjust="0"/>
  </p:normalViewPr>
  <p:slideViewPr>
    <p:cSldViewPr>
      <p:cViewPr varScale="1">
        <p:scale>
          <a:sx n="69" d="100"/>
          <a:sy n="69" d="100"/>
        </p:scale>
        <p:origin x="219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9/25/2021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9/25/2021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Hello Everyone!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My name is ____________ from team, SCK T1(Seneca College Korean Team number 1)</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I will be presenting about our program. CRC(Carbon Reduction Challenge)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Let’s get started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1</a:t>
            </a:fld>
            <a:endParaRPr lang="en-US" altLang="ko-KR"/>
          </a:p>
        </p:txBody>
      </p:sp>
    </p:spTree>
    <p:extLst>
      <p:ext uri="{BB962C8B-B14F-4D97-AF65-F5344CB8AC3E}">
        <p14:creationId xmlns:p14="http://schemas.microsoft.com/office/powerpoint/2010/main" val="251221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It is true that environmental problems are caused by the development of technology and industry. Among the environmental problems, carbon dioxide emissions are a big and famous problem around the world in this era. There are various ways to deal with these issues, but we focused on reducing carbon emissions in our solution. So, we have designed a solution that would help individuals reduce the negative impact of carbon dioxide emissions.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2</a:t>
            </a:fld>
            <a:endParaRPr lang="en-US" altLang="ko-KR"/>
          </a:p>
        </p:txBody>
      </p:sp>
    </p:spTree>
    <p:extLst>
      <p:ext uri="{BB962C8B-B14F-4D97-AF65-F5344CB8AC3E}">
        <p14:creationId xmlns:p14="http://schemas.microsoft.com/office/powerpoint/2010/main" val="17015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Our goal is to help reduce individual carbon dioxide emissions in their life. As you already know, using public transportation, walking, bringing a tumbler when you go to a cafe, and things like that are good ways to make the world environmental-friendly.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3</a:t>
            </a:fld>
            <a:endParaRPr lang="en-US" altLang="ko-KR"/>
          </a:p>
        </p:txBody>
      </p:sp>
    </p:spTree>
    <p:extLst>
      <p:ext uri="{BB962C8B-B14F-4D97-AF65-F5344CB8AC3E}">
        <p14:creationId xmlns:p14="http://schemas.microsoft.com/office/powerpoint/2010/main" val="171331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To be specific, our solution shows how much effort users do activities in order to reduce carbon dioxide emissions. Furthermore, users would be encouraged to compete in reducing carbon dioxide emissions by introducing a points system.</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4</a:t>
            </a:fld>
            <a:endParaRPr lang="en-US" altLang="ko-KR"/>
          </a:p>
        </p:txBody>
      </p:sp>
    </p:spTree>
    <p:extLst>
      <p:ext uri="{BB962C8B-B14F-4D97-AF65-F5344CB8AC3E}">
        <p14:creationId xmlns:p14="http://schemas.microsoft.com/office/powerpoint/2010/main" val="222399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latinLnBrk="1">
              <a:lnSpc>
                <a:spcPct val="107000"/>
              </a:lnSpc>
              <a:spcAft>
                <a:spcPts val="800"/>
              </a:spcAft>
            </a:pPr>
            <a:r>
              <a:rPr lang="en-US" altLang="ko-KR" sz="1800" kern="100" dirty="0">
                <a:effectLst/>
                <a:latin typeface="Arial" panose="020B0604020202020204" pitchFamily="34" charset="0"/>
                <a:ea typeface="맑은 고딕" panose="020B0503020000020004" pitchFamily="50" charset="-127"/>
                <a:cs typeface="Times New Roman" panose="02020603050405020304" pitchFamily="18" charset="0"/>
              </a:rPr>
              <a:t>As a result, steady competition between users can be expected because of the points system. </a:t>
            </a:r>
            <a:r>
              <a:rPr lang="en-US" altLang="ko-KR" sz="1800" kern="100">
                <a:effectLst/>
                <a:latin typeface="Arial" panose="020B0604020202020204" pitchFamily="34" charset="0"/>
                <a:ea typeface="맑은 고딕" panose="020B0503020000020004" pitchFamily="50" charset="-127"/>
                <a:cs typeface="Times New Roman" panose="02020603050405020304" pitchFamily="18" charset="0"/>
              </a:rPr>
              <a:t>And it also has the function of uploading their own activities on social media if they want, which would be an efficient and effective campaign in the world.</a:t>
            </a:r>
            <a:endParaRPr lang="ko-KR" altLang="ko-KR" sz="1800"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5</a:t>
            </a:fld>
            <a:endParaRPr lang="en-US" altLang="ko-KR"/>
          </a:p>
        </p:txBody>
      </p:sp>
    </p:spTree>
    <p:extLst>
      <p:ext uri="{BB962C8B-B14F-4D97-AF65-F5344CB8AC3E}">
        <p14:creationId xmlns:p14="http://schemas.microsoft.com/office/powerpoint/2010/main" val="757483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This is all about our solution!</a:t>
            </a:r>
          </a:p>
          <a:p>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Any questions?</a:t>
            </a:r>
          </a:p>
          <a:p>
            <a:endParaRPr lang="en-US" altLang="ko-KR" dirty="0"/>
          </a:p>
          <a:p>
            <a:endParaRPr lang="en-US" altLang="ko-KR" dirty="0"/>
          </a:p>
          <a:p>
            <a:r>
              <a:rPr lang="en-US" altLang="ko-KR" dirty="0"/>
              <a:t>Thank you for watching!</a:t>
            </a:r>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6</a:t>
            </a:fld>
            <a:endParaRPr lang="en-US" altLang="ko-KR"/>
          </a:p>
        </p:txBody>
      </p:sp>
    </p:spTree>
    <p:extLst>
      <p:ext uri="{BB962C8B-B14F-4D97-AF65-F5344CB8AC3E}">
        <p14:creationId xmlns:p14="http://schemas.microsoft.com/office/powerpoint/2010/main" val="23491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p>
        </p:txBody>
      </p:sp>
      <p:sp>
        <p:nvSpPr>
          <p:cNvPr id="4" name="Slide Number Placeholder 3"/>
          <p:cNvSpPr>
            <a:spLocks noGrp="1"/>
          </p:cNvSpPr>
          <p:nvPr>
            <p:ph type="sldNum" sz="quarter" idx="5"/>
          </p:nvPr>
        </p:nvSpPr>
        <p:spPr/>
        <p:txBody>
          <a:bodyPr/>
          <a:lstStyle/>
          <a:p>
            <a:fld id="{69C971FF-EF28-4195-A575-329446EFAA55}" type="slidenum">
              <a:rPr lang="en-US" altLang="ko-KR" smtClean="0"/>
              <a:t>7</a:t>
            </a:fld>
            <a:endParaRPr lang="en-US" altLang="ko-KR"/>
          </a:p>
        </p:txBody>
      </p:sp>
    </p:spTree>
    <p:extLst>
      <p:ext uri="{BB962C8B-B14F-4D97-AF65-F5344CB8AC3E}">
        <p14:creationId xmlns:p14="http://schemas.microsoft.com/office/powerpoint/2010/main" val="395827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ltLang="ko-KR"/>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9/25/2021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ltLang="ko-KR"/>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ltLang="ko-KR"/>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9/25/2021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ltLang="ko-KR"/>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9/25/2021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9/25/2021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9/25/2021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ltLang="ko-KR"/>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ltLang="ko-KR"/>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9/25/2021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ltLang="ko-KR"/>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9/25/2021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1"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1"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1"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1"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1"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1"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1"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1"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822604" y="4581128"/>
            <a:ext cx="4004082" cy="2016224"/>
          </a:xfrm>
        </p:spPr>
        <p:txBody>
          <a:bodyPr>
            <a:normAutofit/>
          </a:bodyPr>
          <a:lstStyle/>
          <a:p>
            <a:r>
              <a:rPr lang="en-US" sz="3600" b="1" dirty="0">
                <a:latin typeface="Arial" panose="020B0604020202020204" pitchFamily="34" charset="0"/>
                <a:cs typeface="Arial" panose="020B0604020202020204" pitchFamily="34" charset="0"/>
              </a:rPr>
              <a:t>SCK T1</a:t>
            </a:r>
          </a:p>
          <a:p>
            <a:endParaRPr lang="en-US" b="1"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Junwoo</a:t>
            </a:r>
            <a:r>
              <a:rPr lang="en-US" b="1" dirty="0">
                <a:latin typeface="Arial" panose="020B0604020202020204" pitchFamily="34" charset="0"/>
                <a:cs typeface="Arial" panose="020B0604020202020204" pitchFamily="34" charset="0"/>
              </a:rPr>
              <a:t> Lee</a:t>
            </a:r>
          </a:p>
          <a:p>
            <a:r>
              <a:rPr lang="en-US" b="1" dirty="0" err="1">
                <a:latin typeface="Arial" panose="020B0604020202020204" pitchFamily="34" charset="0"/>
                <a:cs typeface="Arial" panose="020B0604020202020204" pitchFamily="34" charset="0"/>
              </a:rPr>
              <a:t>Hyunjung</a:t>
            </a:r>
            <a:r>
              <a:rPr lang="en-US" b="1" dirty="0">
                <a:latin typeface="Arial" panose="020B0604020202020204" pitchFamily="34" charset="0"/>
                <a:cs typeface="Arial" panose="020B0604020202020204" pitchFamily="34" charset="0"/>
              </a:rPr>
              <a:t> Kim</a:t>
            </a:r>
          </a:p>
          <a:p>
            <a:r>
              <a:rPr lang="en-US" b="1" dirty="0" err="1">
                <a:latin typeface="Arial" panose="020B0604020202020204" pitchFamily="34" charset="0"/>
                <a:cs typeface="Arial" panose="020B0604020202020204" pitchFamily="34" charset="0"/>
              </a:rPr>
              <a:t>Hyungchul</a:t>
            </a:r>
            <a:r>
              <a:rPr lang="en-US" b="1" dirty="0">
                <a:latin typeface="Arial" panose="020B0604020202020204" pitchFamily="34" charset="0"/>
                <a:cs typeface="Arial" panose="020B0604020202020204" pitchFamily="34" charset="0"/>
              </a:rPr>
              <a:t> You</a:t>
            </a:r>
          </a:p>
          <a:p>
            <a:r>
              <a:rPr lang="en-US" b="1" dirty="0">
                <a:latin typeface="Arial" panose="020B0604020202020204" pitchFamily="34" charset="0"/>
                <a:cs typeface="Arial" panose="020B0604020202020204" pitchFamily="34" charset="0"/>
              </a:rPr>
              <a:t>Kyeongsoo Lee</a:t>
            </a:r>
          </a:p>
          <a:p>
            <a:endParaRPr lang="en-US" b="1" dirty="0"/>
          </a:p>
        </p:txBody>
      </p:sp>
      <p:sp>
        <p:nvSpPr>
          <p:cNvPr id="3" name="TextBox 2">
            <a:extLst>
              <a:ext uri="{FF2B5EF4-FFF2-40B4-BE49-F238E27FC236}">
                <a16:creationId xmlns:a16="http://schemas.microsoft.com/office/drawing/2014/main" id="{BBA7861F-00B4-4A54-BE25-06894539F833}"/>
              </a:ext>
            </a:extLst>
          </p:cNvPr>
          <p:cNvSpPr txBox="1"/>
          <p:nvPr/>
        </p:nvSpPr>
        <p:spPr>
          <a:xfrm>
            <a:off x="512133" y="2727269"/>
            <a:ext cx="11164557" cy="701731"/>
          </a:xfrm>
          <a:prstGeom prst="rect">
            <a:avLst/>
          </a:prstGeom>
          <a:noFill/>
          <a:ln>
            <a:noFill/>
          </a:ln>
        </p:spPr>
        <p:txBody>
          <a:bodyPr wrap="square" rtlCol="0">
            <a:spAutoFit/>
          </a:bodyPr>
          <a:lstStyle/>
          <a:p>
            <a:pPr algn="ctr">
              <a:lnSpc>
                <a:spcPct val="90000"/>
              </a:lnSpc>
            </a:pPr>
            <a:r>
              <a:rPr lang="en-US" altLang="ko-KR" sz="4400" b="1" dirty="0">
                <a:latin typeface="Arial" panose="020B0604020202020204" pitchFamily="34" charset="0"/>
                <a:cs typeface="Arial" panose="020B0604020202020204" pitchFamily="34" charset="0"/>
              </a:rPr>
              <a:t>CRC(Carbon Reduction Challenge)</a:t>
            </a:r>
            <a:endParaRPr lang="ko-KR" altLang="en-US" sz="4400" b="1"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1291C5-8391-4D87-AE1F-28826BDBAB9B}"/>
              </a:ext>
            </a:extLst>
          </p:cNvPr>
          <p:cNvSpPr>
            <a:spLocks noGrp="1"/>
          </p:cNvSpPr>
          <p:nvPr>
            <p:ph type="subTitle" idx="1"/>
          </p:nvPr>
        </p:nvSpPr>
        <p:spPr>
          <a:xfrm>
            <a:off x="2170112" y="5013176"/>
            <a:ext cx="7848600" cy="1143000"/>
          </a:xfrm>
        </p:spPr>
        <p:txBody>
          <a:bodyPr/>
          <a:lstStyle/>
          <a:p>
            <a:endParaRPr lang="en-US" altLang="ko-KR" sz="2800" b="1" dirty="0">
              <a:solidFill>
                <a:srgbClr val="FF0000"/>
              </a:solidFill>
              <a:latin typeface="Arial" panose="020B0604020202020204" pitchFamily="34" charset="0"/>
              <a:cs typeface="Arial" panose="020B0604020202020204" pitchFamily="34" charset="0"/>
            </a:endParaRPr>
          </a:p>
          <a:p>
            <a:pPr algn="ctr"/>
            <a:r>
              <a:rPr lang="en-US" altLang="ko-KR" sz="2800" b="1" dirty="0">
                <a:solidFill>
                  <a:srgbClr val="FF0000"/>
                </a:solidFill>
                <a:latin typeface="Arial" panose="020B0604020202020204" pitchFamily="34" charset="0"/>
                <a:cs typeface="Arial" panose="020B0604020202020204" pitchFamily="34" charset="0"/>
              </a:rPr>
              <a:t>Reducing carbon dioxide emissions</a:t>
            </a:r>
          </a:p>
          <a:p>
            <a:endParaRPr lang="ko-KR" altLang="en-US" dirty="0">
              <a:latin typeface="Arial" panose="020B0604020202020204" pitchFamily="34" charset="0"/>
              <a:cs typeface="Arial" panose="020B0604020202020204" pitchFamily="34" charset="0"/>
            </a:endParaRPr>
          </a:p>
        </p:txBody>
      </p:sp>
      <p:sp>
        <p:nvSpPr>
          <p:cNvPr id="8" name="Subtitle 4">
            <a:extLst>
              <a:ext uri="{FF2B5EF4-FFF2-40B4-BE49-F238E27FC236}">
                <a16:creationId xmlns:a16="http://schemas.microsoft.com/office/drawing/2014/main" id="{A411C9F0-F3EE-4684-BA86-61459B9FEF8D}"/>
              </a:ext>
            </a:extLst>
          </p:cNvPr>
          <p:cNvSpPr txBox="1">
            <a:spLocks/>
          </p:cNvSpPr>
          <p:nvPr/>
        </p:nvSpPr>
        <p:spPr>
          <a:xfrm>
            <a:off x="567866" y="2857500"/>
            <a:ext cx="11053092" cy="1143000"/>
          </a:xfrm>
          <a:prstGeom prst="rect">
            <a:avLst/>
          </a:prstGeom>
        </p:spPr>
        <p:txBody>
          <a:bodyPr vert="horz" lIns="91440" tIns="45720" rIns="91440" bIns="45720" rtlCol="0">
            <a:normAutofit fontScale="85000" lnSpcReduction="10000"/>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US" sz="6000" b="1" dirty="0">
                <a:latin typeface="Arial" panose="020B0604020202020204" pitchFamily="34" charset="0"/>
                <a:cs typeface="Arial" panose="020B0604020202020204" pitchFamily="34" charset="0"/>
              </a:rPr>
              <a:t>How did we reach out to our object</a:t>
            </a:r>
          </a:p>
        </p:txBody>
      </p:sp>
      <p:sp>
        <p:nvSpPr>
          <p:cNvPr id="6" name="Title 13">
            <a:extLst>
              <a:ext uri="{FF2B5EF4-FFF2-40B4-BE49-F238E27FC236}">
                <a16:creationId xmlns:a16="http://schemas.microsoft.com/office/drawing/2014/main" id="{E500E0CD-9FE6-41A9-8774-D1FC5572EECF}"/>
              </a:ext>
            </a:extLst>
          </p:cNvPr>
          <p:cNvSpPr txBox="1">
            <a:spLocks/>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altLang="ko-KR" dirty="0">
                <a:latin typeface="Arial" panose="020B0604020202020204" pitchFamily="34" charset="0"/>
                <a:cs typeface="Arial" panose="020B0604020202020204" pitchFamily="34" charset="0"/>
              </a:rPr>
              <a:t>objective</a:t>
            </a:r>
            <a:endParaRPr lang="ko-KR" altLang="en-US"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7A141806-F4FE-4ADA-A290-FE922D2B2BED}"/>
              </a:ext>
            </a:extLst>
          </p:cNvPr>
          <p:cNvSpPr txBox="1">
            <a:spLocks/>
          </p:cNvSpPr>
          <p:nvPr/>
        </p:nvSpPr>
        <p:spPr>
          <a:xfrm>
            <a:off x="2165254" y="3429000"/>
            <a:ext cx="7848600" cy="1143000"/>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sz="2800" b="1" dirty="0">
              <a:solidFill>
                <a:srgbClr val="FF0000"/>
              </a:solidFill>
              <a:latin typeface="Arial" panose="020B0604020202020204" pitchFamily="34" charset="0"/>
              <a:cs typeface="Arial" panose="020B0604020202020204" pitchFamily="34" charset="0"/>
            </a:endParaRPr>
          </a:p>
          <a:p>
            <a:pPr algn="ctr"/>
            <a:r>
              <a:rPr lang="en-US" altLang="ko-KR" sz="2400" b="1" dirty="0">
                <a:latin typeface="Arial" panose="020B0604020202020204" pitchFamily="34" charset="0"/>
                <a:cs typeface="Arial" panose="020B0604020202020204" pitchFamily="34" charset="0"/>
              </a:rPr>
              <a:t>Environmental problem</a:t>
            </a:r>
          </a:p>
          <a:p>
            <a:endParaRPr lang="ko-KR" altLang="en-US" dirty="0">
              <a:latin typeface="Arial" panose="020B0604020202020204" pitchFamily="34" charset="0"/>
              <a:cs typeface="Arial" panose="020B0604020202020204" pitchFamily="34" charset="0"/>
            </a:endParaRPr>
          </a:p>
        </p:txBody>
      </p:sp>
      <p:pic>
        <p:nvPicPr>
          <p:cNvPr id="12" name="Graphic 11" descr="Boardroom with solid fill">
            <a:extLst>
              <a:ext uri="{FF2B5EF4-FFF2-40B4-BE49-F238E27FC236}">
                <a16:creationId xmlns:a16="http://schemas.microsoft.com/office/drawing/2014/main" id="{EDD260E0-6F24-4645-9EEC-3BE80544CA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0610" y="3875065"/>
            <a:ext cx="1677888" cy="1677888"/>
          </a:xfrm>
          <a:prstGeom prst="rect">
            <a:avLst/>
          </a:prstGeom>
        </p:spPr>
      </p:pic>
    </p:spTree>
    <p:custDataLst>
      <p:tags r:id="rId1"/>
    </p:custDataLst>
    <p:extLst>
      <p:ext uri="{BB962C8B-B14F-4D97-AF65-F5344CB8AC3E}">
        <p14:creationId xmlns:p14="http://schemas.microsoft.com/office/powerpoint/2010/main" val="3352198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1291C5-8391-4D87-AE1F-28826BDBAB9B}"/>
              </a:ext>
            </a:extLst>
          </p:cNvPr>
          <p:cNvSpPr>
            <a:spLocks noGrp="1"/>
          </p:cNvSpPr>
          <p:nvPr>
            <p:ph type="subTitle" idx="1"/>
          </p:nvPr>
        </p:nvSpPr>
        <p:spPr>
          <a:xfrm>
            <a:off x="2163232" y="1772816"/>
            <a:ext cx="7848600" cy="1143000"/>
          </a:xfrm>
        </p:spPr>
        <p:txBody>
          <a:bodyPr/>
          <a:lstStyle/>
          <a:p>
            <a:endParaRPr lang="en-US" altLang="ko-KR" sz="2800" b="1" dirty="0">
              <a:solidFill>
                <a:srgbClr val="FF0000"/>
              </a:solidFill>
              <a:latin typeface="Arial" panose="020B0604020202020204" pitchFamily="34" charset="0"/>
              <a:cs typeface="Arial" panose="020B0604020202020204" pitchFamily="34" charset="0"/>
            </a:endParaRPr>
          </a:p>
          <a:p>
            <a:pPr algn="ctr"/>
            <a:r>
              <a:rPr lang="en-US" altLang="ko-KR" sz="2800" b="1" dirty="0">
                <a:latin typeface="Arial" panose="020B0604020202020204" pitchFamily="34" charset="0"/>
                <a:cs typeface="Arial" panose="020B0604020202020204" pitchFamily="34" charset="0"/>
              </a:rPr>
              <a:t>CRC(Carbon Reduction Challenge)</a:t>
            </a:r>
            <a:endParaRPr lang="ko-KR" altLang="en-US" sz="28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6" name="Title 13">
            <a:extLst>
              <a:ext uri="{FF2B5EF4-FFF2-40B4-BE49-F238E27FC236}">
                <a16:creationId xmlns:a16="http://schemas.microsoft.com/office/drawing/2014/main" id="{E500E0CD-9FE6-41A9-8774-D1FC5572EECF}"/>
              </a:ext>
            </a:extLst>
          </p:cNvPr>
          <p:cNvSpPr txBox="1">
            <a:spLocks/>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altLang="ko-KR" dirty="0">
                <a:latin typeface="Arial" panose="020B0604020202020204" pitchFamily="34" charset="0"/>
                <a:cs typeface="Arial" panose="020B0604020202020204" pitchFamily="34" charset="0"/>
              </a:rPr>
              <a:t>Goal</a:t>
            </a:r>
            <a:endParaRPr lang="ko-KR" altLang="en-US"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7A141806-F4FE-4ADA-A290-FE922D2B2BED}"/>
              </a:ext>
            </a:extLst>
          </p:cNvPr>
          <p:cNvSpPr txBox="1">
            <a:spLocks/>
          </p:cNvSpPr>
          <p:nvPr/>
        </p:nvSpPr>
        <p:spPr>
          <a:xfrm>
            <a:off x="2170112" y="3212976"/>
            <a:ext cx="7848600" cy="2177112"/>
          </a:xfrm>
          <a:prstGeom prst="rect">
            <a:avLst/>
          </a:prstGeom>
        </p:spPr>
        <p:txBody>
          <a:bodyPr vert="horz" lIns="91440" tIns="45720" rIns="91440" bIns="45720" rtlCol="0">
            <a:normAutofit fontScale="47500" lnSpcReduction="20000"/>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sz="2800" b="1" dirty="0">
              <a:solidFill>
                <a:srgbClr val="FF0000"/>
              </a:solidFill>
              <a:latin typeface="Arial" panose="020B0604020202020204" pitchFamily="34" charset="0"/>
              <a:cs typeface="Arial" panose="020B0604020202020204" pitchFamily="34" charset="0"/>
            </a:endParaRPr>
          </a:p>
          <a:p>
            <a:pPr algn="ctr"/>
            <a:r>
              <a:rPr lang="en-US" altLang="ko-KR" sz="5100" b="1" dirty="0">
                <a:latin typeface="Arial" panose="020B0604020202020204" pitchFamily="34" charset="0"/>
                <a:cs typeface="Arial" panose="020B0604020202020204" pitchFamily="34" charset="0"/>
              </a:rPr>
              <a:t>Public transportation</a:t>
            </a:r>
          </a:p>
          <a:p>
            <a:pPr algn="ctr"/>
            <a:endParaRPr lang="en-US" altLang="ko-KR" sz="5100" b="1" dirty="0">
              <a:latin typeface="Arial" panose="020B0604020202020204" pitchFamily="34" charset="0"/>
              <a:cs typeface="Arial" panose="020B0604020202020204" pitchFamily="34" charset="0"/>
            </a:endParaRPr>
          </a:p>
          <a:p>
            <a:pPr algn="ctr"/>
            <a:r>
              <a:rPr lang="en-US" altLang="ko-KR" sz="5100" b="1" dirty="0">
                <a:latin typeface="Arial" panose="020B0604020202020204" pitchFamily="34" charset="0"/>
                <a:cs typeface="Arial" panose="020B0604020202020204" pitchFamily="34" charset="0"/>
              </a:rPr>
              <a:t>Walking</a:t>
            </a:r>
          </a:p>
          <a:p>
            <a:pPr algn="ctr"/>
            <a:endParaRPr lang="en-US" altLang="ko-KR" sz="5100" b="1" dirty="0">
              <a:latin typeface="Arial" panose="020B0604020202020204" pitchFamily="34" charset="0"/>
              <a:cs typeface="Arial" panose="020B0604020202020204" pitchFamily="34" charset="0"/>
            </a:endParaRPr>
          </a:p>
          <a:p>
            <a:pPr algn="ctr"/>
            <a:r>
              <a:rPr lang="en-US" altLang="ko-KR" sz="5100" b="1" dirty="0">
                <a:latin typeface="Arial" panose="020B0604020202020204" pitchFamily="34" charset="0"/>
                <a:cs typeface="Arial" panose="020B0604020202020204" pitchFamily="34" charset="0"/>
              </a:rPr>
              <a:t>Using a tumbler</a:t>
            </a:r>
          </a:p>
          <a:p>
            <a:pPr algn="ctr"/>
            <a:endParaRPr lang="en-US" altLang="ko-KR" sz="5100" b="1" dirty="0">
              <a:latin typeface="Arial" panose="020B0604020202020204" pitchFamily="34" charset="0"/>
              <a:cs typeface="Arial" panose="020B0604020202020204" pitchFamily="34" charset="0"/>
            </a:endParaRPr>
          </a:p>
          <a:p>
            <a:pPr algn="ctr"/>
            <a:r>
              <a:rPr lang="en-US" altLang="ko-KR" sz="5100" b="1" dirty="0">
                <a:latin typeface="Arial" panose="020B0604020202020204" pitchFamily="34" charset="0"/>
                <a:cs typeface="Arial" panose="020B0604020202020204" pitchFamily="34" charset="0"/>
              </a:rPr>
              <a:t>Etc.</a:t>
            </a:r>
          </a:p>
          <a:p>
            <a:endParaRPr lang="ko-KR" alt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94779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E500E0CD-9FE6-41A9-8774-D1FC5572EECF}"/>
              </a:ext>
            </a:extLst>
          </p:cNvPr>
          <p:cNvSpPr txBox="1">
            <a:spLocks/>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altLang="ko-KR" dirty="0">
                <a:latin typeface="Arial" panose="020B0604020202020204" pitchFamily="34" charset="0"/>
                <a:cs typeface="Arial" panose="020B0604020202020204" pitchFamily="34" charset="0"/>
              </a:rPr>
              <a:t>In details</a:t>
            </a:r>
            <a:endParaRPr lang="ko-KR" altLang="en-US"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7A141806-F4FE-4ADA-A290-FE922D2B2BED}"/>
              </a:ext>
            </a:extLst>
          </p:cNvPr>
          <p:cNvSpPr txBox="1">
            <a:spLocks/>
          </p:cNvSpPr>
          <p:nvPr/>
        </p:nvSpPr>
        <p:spPr>
          <a:xfrm>
            <a:off x="2170112" y="1772816"/>
            <a:ext cx="7848600" cy="1143000"/>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b="1" dirty="0">
              <a:solidFill>
                <a:srgbClr val="FF0000"/>
              </a:solidFill>
              <a:latin typeface="Arial" panose="020B0604020202020204" pitchFamily="34" charset="0"/>
              <a:cs typeface="Arial" panose="020B0604020202020204" pitchFamily="34" charset="0"/>
            </a:endParaRPr>
          </a:p>
          <a:p>
            <a:pPr algn="ctr"/>
            <a:r>
              <a:rPr lang="en-US" altLang="ko-KR" sz="4400" b="1" dirty="0">
                <a:latin typeface="Arial" panose="020B0604020202020204" pitchFamily="34" charset="0"/>
                <a:cs typeface="Arial" panose="020B0604020202020204" pitchFamily="34" charset="0"/>
              </a:rPr>
              <a:t>How many activities you do</a:t>
            </a:r>
          </a:p>
        </p:txBody>
      </p:sp>
      <p:sp>
        <p:nvSpPr>
          <p:cNvPr id="5" name="Subtitle 2">
            <a:extLst>
              <a:ext uri="{FF2B5EF4-FFF2-40B4-BE49-F238E27FC236}">
                <a16:creationId xmlns:a16="http://schemas.microsoft.com/office/drawing/2014/main" id="{C85D21B2-856C-4376-A74C-EC369E5108F7}"/>
              </a:ext>
            </a:extLst>
          </p:cNvPr>
          <p:cNvSpPr txBox="1">
            <a:spLocks/>
          </p:cNvSpPr>
          <p:nvPr/>
        </p:nvSpPr>
        <p:spPr>
          <a:xfrm>
            <a:off x="2170112" y="4293096"/>
            <a:ext cx="7848600" cy="1143000"/>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b="1" dirty="0">
              <a:solidFill>
                <a:srgbClr val="FF0000"/>
              </a:solidFill>
              <a:latin typeface="Arial" panose="020B0604020202020204" pitchFamily="34" charset="0"/>
              <a:cs typeface="Arial" panose="020B0604020202020204" pitchFamily="34" charset="0"/>
            </a:endParaRPr>
          </a:p>
          <a:p>
            <a:pPr algn="ctr"/>
            <a:r>
              <a:rPr lang="en-US" altLang="ko-KR" sz="4400" b="1" dirty="0">
                <a:latin typeface="Arial" panose="020B0604020202020204" pitchFamily="34" charset="0"/>
                <a:cs typeface="Arial" panose="020B0604020202020204" pitchFamily="34" charset="0"/>
              </a:rPr>
              <a:t>Competition</a:t>
            </a:r>
          </a:p>
        </p:txBody>
      </p:sp>
    </p:spTree>
    <p:custDataLst>
      <p:tags r:id="rId1"/>
    </p:custDataLst>
    <p:extLst>
      <p:ext uri="{BB962C8B-B14F-4D97-AF65-F5344CB8AC3E}">
        <p14:creationId xmlns:p14="http://schemas.microsoft.com/office/powerpoint/2010/main" val="41102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E500E0CD-9FE6-41A9-8774-D1FC5572EECF}"/>
              </a:ext>
            </a:extLst>
          </p:cNvPr>
          <p:cNvSpPr txBox="1">
            <a:spLocks/>
          </p:cNvSpPr>
          <p:nvPr/>
        </p:nvSpPr>
        <p:spPr>
          <a:xfrm>
            <a:off x="1217614" y="274638"/>
            <a:ext cx="9753600" cy="1325562"/>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4400" kern="1200" cap="all" baseline="0">
                <a:solidFill>
                  <a:schemeClr val="accent1">
                    <a:lumMod val="50000"/>
                  </a:schemeClr>
                </a:solidFill>
                <a:latin typeface="+mj-lt"/>
                <a:ea typeface="+mj-ea"/>
                <a:cs typeface="+mj-cs"/>
              </a:defRPr>
            </a:lvl1pPr>
          </a:lstStyle>
          <a:p>
            <a:r>
              <a:rPr lang="en-US" altLang="ko-KR" dirty="0">
                <a:latin typeface="Arial" panose="020B0604020202020204" pitchFamily="34" charset="0"/>
                <a:cs typeface="Arial" panose="020B0604020202020204" pitchFamily="34" charset="0"/>
              </a:rPr>
              <a:t>Expectation</a:t>
            </a:r>
            <a:endParaRPr lang="ko-KR" altLang="en-US"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7A141806-F4FE-4ADA-A290-FE922D2B2BED}"/>
              </a:ext>
            </a:extLst>
          </p:cNvPr>
          <p:cNvSpPr txBox="1">
            <a:spLocks/>
          </p:cNvSpPr>
          <p:nvPr/>
        </p:nvSpPr>
        <p:spPr>
          <a:xfrm>
            <a:off x="2170112" y="1772816"/>
            <a:ext cx="7848600" cy="1143000"/>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b="1" dirty="0">
              <a:solidFill>
                <a:srgbClr val="FF0000"/>
              </a:solidFill>
              <a:latin typeface="Arial" panose="020B0604020202020204" pitchFamily="34" charset="0"/>
              <a:cs typeface="Arial" panose="020B0604020202020204" pitchFamily="34" charset="0"/>
            </a:endParaRPr>
          </a:p>
          <a:p>
            <a:pPr algn="ctr"/>
            <a:r>
              <a:rPr lang="en-US" altLang="ko-KR" sz="4400" b="1" dirty="0">
                <a:latin typeface="Arial" panose="020B0604020202020204" pitchFamily="34" charset="0"/>
                <a:cs typeface="Arial" panose="020B0604020202020204" pitchFamily="34" charset="0"/>
              </a:rPr>
              <a:t>Steady competition</a:t>
            </a:r>
          </a:p>
        </p:txBody>
      </p:sp>
      <p:sp>
        <p:nvSpPr>
          <p:cNvPr id="5" name="Subtitle 2">
            <a:extLst>
              <a:ext uri="{FF2B5EF4-FFF2-40B4-BE49-F238E27FC236}">
                <a16:creationId xmlns:a16="http://schemas.microsoft.com/office/drawing/2014/main" id="{C85D21B2-856C-4376-A74C-EC369E5108F7}"/>
              </a:ext>
            </a:extLst>
          </p:cNvPr>
          <p:cNvSpPr txBox="1">
            <a:spLocks/>
          </p:cNvSpPr>
          <p:nvPr/>
        </p:nvSpPr>
        <p:spPr>
          <a:xfrm>
            <a:off x="2170112" y="3706091"/>
            <a:ext cx="7848600" cy="1143000"/>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endParaRPr lang="en-US" altLang="ko-KR" b="1" dirty="0">
              <a:solidFill>
                <a:srgbClr val="FF0000"/>
              </a:solidFill>
              <a:latin typeface="Arial" panose="020B0604020202020204" pitchFamily="34" charset="0"/>
              <a:cs typeface="Arial" panose="020B0604020202020204" pitchFamily="34" charset="0"/>
            </a:endParaRPr>
          </a:p>
          <a:p>
            <a:pPr algn="ctr"/>
            <a:r>
              <a:rPr lang="en-US" altLang="ko-KR" sz="4400" b="1" dirty="0">
                <a:latin typeface="Arial" panose="020B0604020202020204" pitchFamily="34" charset="0"/>
                <a:cs typeface="Arial" panose="020B0604020202020204" pitchFamily="34" charset="0"/>
              </a:rPr>
              <a:t>Upload on social media</a:t>
            </a:r>
          </a:p>
        </p:txBody>
      </p:sp>
      <p:sp>
        <p:nvSpPr>
          <p:cNvPr id="4" name="Subtitle 3">
            <a:extLst>
              <a:ext uri="{FF2B5EF4-FFF2-40B4-BE49-F238E27FC236}">
                <a16:creationId xmlns:a16="http://schemas.microsoft.com/office/drawing/2014/main" id="{66909D66-3107-491D-8140-64F8376044C2}"/>
              </a:ext>
            </a:extLst>
          </p:cNvPr>
          <p:cNvSpPr>
            <a:spLocks noGrp="1"/>
          </p:cNvSpPr>
          <p:nvPr>
            <p:ph type="subTitle" idx="1"/>
          </p:nvPr>
        </p:nvSpPr>
        <p:spPr>
          <a:xfrm>
            <a:off x="3219028" y="5296644"/>
            <a:ext cx="5606751" cy="1143000"/>
          </a:xfrm>
        </p:spPr>
        <p:txBody>
          <a:bodyPr>
            <a:noAutofit/>
          </a:bodyPr>
          <a:lstStyle/>
          <a:p>
            <a:pPr algn="ctr"/>
            <a:r>
              <a:rPr lang="en-US" altLang="ko-KR" sz="4800" b="1" dirty="0">
                <a:solidFill>
                  <a:srgbClr val="FF0000"/>
                </a:solidFill>
                <a:latin typeface="Arial" panose="020B0604020202020204" pitchFamily="34" charset="0"/>
                <a:cs typeface="Arial" panose="020B0604020202020204" pitchFamily="34" charset="0"/>
              </a:rPr>
              <a:t>global campaign</a:t>
            </a:r>
            <a:endParaRPr lang="ko-KR" altLang="en-US" sz="4800" b="1" dirty="0">
              <a:solidFill>
                <a:srgbClr val="FF0000"/>
              </a:solidFill>
              <a:latin typeface="Arial" panose="020B0604020202020204" pitchFamily="34" charset="0"/>
              <a:cs typeface="Arial" panose="020B0604020202020204" pitchFamily="34" charset="0"/>
            </a:endParaRPr>
          </a:p>
        </p:txBody>
      </p:sp>
      <p:sp>
        <p:nvSpPr>
          <p:cNvPr id="2" name="Arrow: Down 1">
            <a:extLst>
              <a:ext uri="{FF2B5EF4-FFF2-40B4-BE49-F238E27FC236}">
                <a16:creationId xmlns:a16="http://schemas.microsoft.com/office/drawing/2014/main" id="{AC071924-06DB-477E-8F8A-9CB50FAC04DD}"/>
              </a:ext>
            </a:extLst>
          </p:cNvPr>
          <p:cNvSpPr/>
          <p:nvPr/>
        </p:nvSpPr>
        <p:spPr>
          <a:xfrm>
            <a:off x="5734372" y="4725144"/>
            <a:ext cx="576064" cy="50405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2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123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1000"/>
                                        <p:tgtEl>
                                          <p:spTgt spid="4">
                                            <p:txEl>
                                              <p:pRg st="0" end="0"/>
                                            </p:txEl>
                                          </p:spTgt>
                                        </p:tgtEl>
                                      </p:cBhvr>
                                    </p:animEffect>
                                    <p:anim calcmode="lin" valueType="num">
                                      <p:cBhvr>
                                        <p:cTn id="2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4"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A411C9F0-F3EE-4684-BA86-61459B9FEF8D}"/>
              </a:ext>
            </a:extLst>
          </p:cNvPr>
          <p:cNvSpPr txBox="1">
            <a:spLocks/>
          </p:cNvSpPr>
          <p:nvPr/>
        </p:nvSpPr>
        <p:spPr>
          <a:xfrm>
            <a:off x="1917948" y="2857500"/>
            <a:ext cx="9073008" cy="1435596"/>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US" sz="6000" b="1" dirty="0">
                <a:latin typeface="Arial" panose="020B0604020202020204" pitchFamily="34" charset="0"/>
                <a:cs typeface="Arial" panose="020B0604020202020204" pitchFamily="34" charset="0"/>
              </a:rPr>
              <a:t>Q &amp; A</a:t>
            </a:r>
          </a:p>
        </p:txBody>
      </p:sp>
    </p:spTree>
    <p:extLst>
      <p:ext uri="{BB962C8B-B14F-4D97-AF65-F5344CB8AC3E}">
        <p14:creationId xmlns:p14="http://schemas.microsoft.com/office/powerpoint/2010/main" val="290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4">
            <a:extLst>
              <a:ext uri="{FF2B5EF4-FFF2-40B4-BE49-F238E27FC236}">
                <a16:creationId xmlns:a16="http://schemas.microsoft.com/office/drawing/2014/main" id="{A411C9F0-F3EE-4684-BA86-61459B9FEF8D}"/>
              </a:ext>
            </a:extLst>
          </p:cNvPr>
          <p:cNvSpPr txBox="1">
            <a:spLocks/>
          </p:cNvSpPr>
          <p:nvPr/>
        </p:nvSpPr>
        <p:spPr>
          <a:xfrm>
            <a:off x="1917948" y="2857500"/>
            <a:ext cx="9073008" cy="1435596"/>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1"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1"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1"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gn="ctr"/>
            <a:r>
              <a:rPr lang="en-US" sz="6000" b="1" dirty="0">
                <a:latin typeface="Arial" panose="020B0604020202020204" pitchFamily="34" charset="0"/>
                <a:cs typeface="Arial" panose="020B0604020202020204" pitchFamily="34" charset="0"/>
              </a:rPr>
              <a:t>Thank you for watching</a:t>
            </a:r>
          </a:p>
        </p:txBody>
      </p:sp>
    </p:spTree>
    <p:extLst>
      <p:ext uri="{BB962C8B-B14F-4D97-AF65-F5344CB8AC3E}">
        <p14:creationId xmlns:p14="http://schemas.microsoft.com/office/powerpoint/2010/main" val="77424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2.9"/>
</p:tagLst>
</file>

<file path=ppt/tags/tag3.xml><?xml version="1.0" encoding="utf-8"?>
<p:tagLst xmlns:a="http://schemas.openxmlformats.org/drawingml/2006/main" xmlns:r="http://schemas.openxmlformats.org/officeDocument/2006/relationships" xmlns:p="http://schemas.openxmlformats.org/presentationml/2006/main">
  <p:tag name="TIMING" val="|2.9"/>
</p:tagLst>
</file>

<file path=ppt/tags/tag4.xml><?xml version="1.0" encoding="utf-8"?>
<p:tagLst xmlns:a="http://schemas.openxmlformats.org/drawingml/2006/main" xmlns:r="http://schemas.openxmlformats.org/officeDocument/2006/relationships" xmlns:p="http://schemas.openxmlformats.org/presentationml/2006/main">
  <p:tag name="TIMING" val="|2.9"/>
</p:tagLst>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square">
        <a:spAutoFit/>
      </a:bodyPr>
      <a:lstStyle>
        <a:defPPr algn="ctr">
          <a:defRPr sz="2400" b="1" dirty="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738</TotalTime>
  <Words>343</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맑은 고딕</vt:lpstr>
      <vt:lpstr>Arial</vt:lpstr>
      <vt:lpstr>Century Gothic</vt:lpstr>
      <vt:lpstr>World country report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Kyeongsoo Lee</dc:creator>
  <cp:lastModifiedBy>Kyeongsoo Lee</cp:lastModifiedBy>
  <cp:revision>38</cp:revision>
  <dcterms:created xsi:type="dcterms:W3CDTF">2021-02-07T05:52:14Z</dcterms:created>
  <dcterms:modified xsi:type="dcterms:W3CDTF">2021-09-25T21:29:10Z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