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  <p:sldId id="261" r:id="rId6"/>
    <p:sldId id="263" r:id="rId7"/>
    <p:sldId id="264" r:id="rId8"/>
    <p:sldId id="265" r:id="rId9"/>
    <p:sldId id="262" r:id="rId10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781"/>
    <a:srgbClr val="C61EE0"/>
    <a:srgbClr val="37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7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5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9836443-3EFD-EE48-82F4-32BF33D8705B}"/>
              </a:ext>
            </a:extLst>
          </p:cNvPr>
          <p:cNvSpPr txBox="1"/>
          <p:nvPr/>
        </p:nvSpPr>
        <p:spPr>
          <a:xfrm>
            <a:off x="1727200" y="8666922"/>
            <a:ext cx="5055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Figure 1. a)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Food levels did not change with temperature, but varied seasonally. Food increased during the cold season (dashed lines) above a baseline (solid red) in both food environments. Thickness of lines indicate the abundance of food (productivity) of the environment overall 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Solid lines indicate the constant environment, which we modeled at two base temperatures (290 and 295</a:t>
            </a:r>
            <a:r>
              <a:rPr lang="en-US" sz="1100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ºK).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each case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costs increased during the warm season (dashed lines).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0CE2CD-1A32-3B4C-B3D9-398B3F36AA74}"/>
              </a:ext>
            </a:extLst>
          </p:cNvPr>
          <p:cNvGrpSpPr/>
          <p:nvPr/>
        </p:nvGrpSpPr>
        <p:grpSpPr>
          <a:xfrm>
            <a:off x="1898665" y="805290"/>
            <a:ext cx="4318000" cy="7564078"/>
            <a:chOff x="1727200" y="1661074"/>
            <a:chExt cx="4318000" cy="75640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D1A1A6-89BB-E24D-B01F-C54BA3B0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727200" y="5052838"/>
              <a:ext cx="4172314" cy="417231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04CA24-39B9-FD44-A5C1-9ACCF7507DCD}"/>
                </a:ext>
              </a:extLst>
            </p:cNvPr>
            <p:cNvGrpSpPr/>
            <p:nvPr/>
          </p:nvGrpSpPr>
          <p:grpSpPr>
            <a:xfrm>
              <a:off x="1727200" y="1661074"/>
              <a:ext cx="4318000" cy="5606718"/>
              <a:chOff x="1727200" y="1395412"/>
              <a:chExt cx="4318000" cy="56067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087D67-8E42-B44D-84D0-ABB11F8BE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716"/>
              <a:stretch/>
            </p:blipFill>
            <p:spPr>
              <a:xfrm>
                <a:off x="1727200" y="1395412"/>
                <a:ext cx="4318000" cy="379095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CB108E-1BCF-814C-BCC0-88D926DDD225}"/>
                  </a:ext>
                </a:extLst>
              </p:cNvPr>
              <p:cNvSpPr txBox="1"/>
              <p:nvPr/>
            </p:nvSpPr>
            <p:spPr>
              <a:xfrm>
                <a:off x="2766379" y="2197921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high food scenario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814AE3-D249-CE48-A5BC-BEAAD3F8B6A6}"/>
                  </a:ext>
                </a:extLst>
              </p:cNvPr>
              <p:cNvSpPr txBox="1"/>
              <p:nvPr/>
            </p:nvSpPr>
            <p:spPr>
              <a:xfrm>
                <a:off x="2697258" y="3076771"/>
                <a:ext cx="18685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high food scenarios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7C95A-5DAF-A043-8BBC-66E06FEA430C}"/>
                  </a:ext>
                </a:extLst>
              </p:cNvPr>
              <p:cNvSpPr txBox="1"/>
              <p:nvPr/>
            </p:nvSpPr>
            <p:spPr>
              <a:xfrm>
                <a:off x="4176643" y="3803392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low food scenario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162B71-A808-DF4E-B0AD-58A92EFF123C}"/>
                  </a:ext>
                </a:extLst>
              </p:cNvPr>
              <p:cNvSpPr txBox="1"/>
              <p:nvPr/>
            </p:nvSpPr>
            <p:spPr>
              <a:xfrm>
                <a:off x="3025469" y="4188140"/>
                <a:ext cx="2142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low food scenarios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58B29-E990-4C41-B6F9-D80AB2562BE1}"/>
                  </a:ext>
                </a:extLst>
              </p:cNvPr>
              <p:cNvSpPr txBox="1"/>
              <p:nvPr/>
            </p:nvSpPr>
            <p:spPr>
              <a:xfrm>
                <a:off x="2395550" y="6602020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C127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 cold season (base 295 ºK)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4959C8-BFEE-BE4E-AE52-2A856CD31707}"/>
                  </a:ext>
                </a:extLst>
              </p:cNvPr>
              <p:cNvSpPr txBox="1"/>
              <p:nvPr/>
            </p:nvSpPr>
            <p:spPr>
              <a:xfrm>
                <a:off x="3420946" y="5979764"/>
                <a:ext cx="1868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 (299 ºK)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4FE1D6-ECA6-0E45-B891-91573415CC5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618" y="7060348"/>
              <a:ext cx="345662" cy="200055"/>
            </a:xfrm>
            <a:prstGeom prst="straightConnector1">
              <a:avLst/>
            </a:prstGeom>
            <a:ln w="31750">
              <a:solidFill>
                <a:srgbClr val="C127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53105-4D05-874E-8746-8374CA0D4204}"/>
                </a:ext>
              </a:extLst>
            </p:cNvPr>
            <p:cNvSpPr txBox="1"/>
            <p:nvPr/>
          </p:nvSpPr>
          <p:spPr>
            <a:xfrm>
              <a:off x="4602692" y="7504874"/>
              <a:ext cx="1043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Warm season (294 ºK)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F82E90-9D29-F449-9470-A461A88A997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4932457" y="7069851"/>
              <a:ext cx="192039" cy="4350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07C665-AAF6-BC48-8BBC-5D307AB766C6}"/>
                </a:ext>
              </a:extLst>
            </p:cNvPr>
            <p:cNvSpPr txBox="1"/>
            <p:nvPr/>
          </p:nvSpPr>
          <p:spPr>
            <a:xfrm>
              <a:off x="3714735" y="7917235"/>
              <a:ext cx="1868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environment and cold season (base 290 ºK)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814DA5-426E-AA48-87CB-ECBE83CB30F3}"/>
                </a:ext>
              </a:extLst>
            </p:cNvPr>
            <p:cNvSpPr txBox="1"/>
            <p:nvPr/>
          </p:nvSpPr>
          <p:spPr>
            <a:xfrm>
              <a:off x="1727200" y="2218464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3D2D32-2C0A-4944-8F86-CE810ACD25EB}"/>
                </a:ext>
              </a:extLst>
            </p:cNvPr>
            <p:cNvSpPr txBox="1"/>
            <p:nvPr/>
          </p:nvSpPr>
          <p:spPr>
            <a:xfrm>
              <a:off x="1727200" y="5219086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DD8601-83CC-1D4E-9112-311D9741920F}"/>
              </a:ext>
            </a:extLst>
          </p:cNvPr>
          <p:cNvSpPr txBox="1"/>
          <p:nvPr/>
        </p:nvSpPr>
        <p:spPr>
          <a:xfrm>
            <a:off x="1137891" y="249873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895C-8191-2440-A592-AB4F8975055F}"/>
              </a:ext>
            </a:extLst>
          </p:cNvPr>
          <p:cNvSpPr txBox="1"/>
          <p:nvPr/>
        </p:nvSpPr>
        <p:spPr>
          <a:xfrm>
            <a:off x="4191699" y="247501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87EF6-E8CC-5B4F-A4B2-3220557AC0E4}"/>
              </a:ext>
            </a:extLst>
          </p:cNvPr>
          <p:cNvSpPr txBox="1"/>
          <p:nvPr/>
        </p:nvSpPr>
        <p:spPr>
          <a:xfrm>
            <a:off x="1157933" y="577563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137F-EAFF-334D-A34D-FA21C783FA05}"/>
              </a:ext>
            </a:extLst>
          </p:cNvPr>
          <p:cNvSpPr txBox="1"/>
          <p:nvPr/>
        </p:nvSpPr>
        <p:spPr>
          <a:xfrm>
            <a:off x="4211741" y="575191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CDE61-1EF6-0345-BD2E-E0012F539EDC}"/>
              </a:ext>
            </a:extLst>
          </p:cNvPr>
          <p:cNvSpPr txBox="1"/>
          <p:nvPr/>
        </p:nvSpPr>
        <p:spPr>
          <a:xfrm>
            <a:off x="1499310" y="2237126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6B4BE-07A3-D247-81E3-C1A5EF248797}"/>
              </a:ext>
            </a:extLst>
          </p:cNvPr>
          <p:cNvSpPr txBox="1"/>
          <p:nvPr/>
        </p:nvSpPr>
        <p:spPr>
          <a:xfrm>
            <a:off x="4627377" y="2225272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1929E-13F1-F445-8C72-FCCA0D648016}"/>
              </a:ext>
            </a:extLst>
          </p:cNvPr>
          <p:cNvSpPr txBox="1"/>
          <p:nvPr/>
        </p:nvSpPr>
        <p:spPr>
          <a:xfrm rot="16200000">
            <a:off x="-516339" y="3918412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0FB96-9A8C-C34B-8AF3-2F328F391B4C}"/>
              </a:ext>
            </a:extLst>
          </p:cNvPr>
          <p:cNvSpPr txBox="1"/>
          <p:nvPr/>
        </p:nvSpPr>
        <p:spPr>
          <a:xfrm rot="16200000">
            <a:off x="-516340" y="7060196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risk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C8E73-7C46-DD40-9256-3AEF20EA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09938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E326F-3A62-584B-AD2D-A64D03C62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6"/>
          <a:stretch/>
        </p:blipFill>
        <p:spPr>
          <a:xfrm>
            <a:off x="638379" y="827249"/>
            <a:ext cx="2964977" cy="33872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ECC3B6-540D-FC46-94AD-A246BC733928}"/>
              </a:ext>
            </a:extLst>
          </p:cNvPr>
          <p:cNvGrpSpPr/>
          <p:nvPr/>
        </p:nvGrpSpPr>
        <p:grpSpPr>
          <a:xfrm>
            <a:off x="738106" y="4597261"/>
            <a:ext cx="6406612" cy="3373120"/>
            <a:chOff x="420391" y="4574014"/>
            <a:chExt cx="6406612" cy="337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6F5580-E16D-9F4A-AC2E-38E1C180C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257"/>
            <a:stretch/>
          </p:blipFill>
          <p:spPr>
            <a:xfrm>
              <a:off x="420391" y="4574014"/>
              <a:ext cx="2865250" cy="3362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76DA35-62E4-5A41-9FFC-1C394C8E2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060" y="4574014"/>
              <a:ext cx="3425943" cy="337312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2F69EC-C27F-1140-A685-66A8AFDE12D9}"/>
              </a:ext>
            </a:extLst>
          </p:cNvPr>
          <p:cNvSpPr txBox="1"/>
          <p:nvPr/>
        </p:nvSpPr>
        <p:spPr>
          <a:xfrm>
            <a:off x="1100907" y="8232834"/>
            <a:ext cx="5939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Figure 3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. The effect of different environmental scenarios on metrics related to life history and demography, including a) maximum body length in centimeters, b) age (in years) when 50% of females are mature, c) increases in fecundity with body size (the fecundity exponent) and d) the annual mortality rate M. Red points indicate warm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ºK), and blue points indicate cold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ºK). Large squares and smaller dots indicate the two food levels.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9ECB-9BE2-8A44-9F1A-9CBCB82B8A29}"/>
              </a:ext>
            </a:extLst>
          </p:cNvPr>
          <p:cNvSpPr txBox="1"/>
          <p:nvPr/>
        </p:nvSpPr>
        <p:spPr>
          <a:xfrm>
            <a:off x="685271" y="83311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6B9E5-FD02-2D42-AAA9-851C0C7D404C}"/>
              </a:ext>
            </a:extLst>
          </p:cNvPr>
          <p:cNvSpPr txBox="1"/>
          <p:nvPr/>
        </p:nvSpPr>
        <p:spPr>
          <a:xfrm>
            <a:off x="3739079" y="80939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3BB4-3184-4649-BE7B-17E4DC3A0EE9}"/>
              </a:ext>
            </a:extLst>
          </p:cNvPr>
          <p:cNvSpPr txBox="1"/>
          <p:nvPr/>
        </p:nvSpPr>
        <p:spPr>
          <a:xfrm>
            <a:off x="705313" y="450071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18431-95CF-9345-A3B4-15FCCB2D405E}"/>
              </a:ext>
            </a:extLst>
          </p:cNvPr>
          <p:cNvSpPr txBox="1"/>
          <p:nvPr/>
        </p:nvSpPr>
        <p:spPr>
          <a:xfrm>
            <a:off x="3759121" y="447699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0E17-77AF-7F4B-AB48-7EAA365B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921" y="827249"/>
            <a:ext cx="3344100" cy="33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C3694-500C-3149-AB80-65239F1B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54350"/>
            <a:ext cx="4343400" cy="394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B91F8-9A4A-454D-9EBA-A3FB88606B15}"/>
              </a:ext>
            </a:extLst>
          </p:cNvPr>
          <p:cNvSpPr txBox="1"/>
          <p:nvPr/>
        </p:nvSpPr>
        <p:spPr>
          <a:xfrm>
            <a:off x="1564943" y="7169624"/>
            <a:ext cx="433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Figure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evolution of size at maturity in different predation scenarios. </a:t>
            </a:r>
          </a:p>
        </p:txBody>
      </p:sp>
    </p:spTree>
    <p:extLst>
      <p:ext uri="{BB962C8B-B14F-4D97-AF65-F5344CB8AC3E}">
        <p14:creationId xmlns:p14="http://schemas.microsoft.com/office/powerpoint/2010/main" val="1304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D29D5-A26C-DF4A-96E4-20B67A817AF8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33696-DF56-8447-A24F-4367CADA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23414-3E11-1C47-ADC5-7F532D6F013A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9AE40-71C0-4D46-8597-EC75F4BD33DB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1A953-68B1-0645-B771-D8B92296190B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6FD7D-F43E-5545-83EE-43F39DDEE807}"/>
              </a:ext>
            </a:extLst>
          </p:cNvPr>
          <p:cNvSpPr txBox="1"/>
          <p:nvPr/>
        </p:nvSpPr>
        <p:spPr>
          <a:xfrm>
            <a:off x="1688122" y="679938"/>
            <a:ext cx="4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LENGTH</a:t>
            </a:r>
          </a:p>
        </p:txBody>
      </p:sp>
    </p:spTree>
    <p:extLst>
      <p:ext uri="{BB962C8B-B14F-4D97-AF65-F5344CB8AC3E}">
        <p14:creationId xmlns:p14="http://schemas.microsoft.com/office/powerpoint/2010/main" val="28831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168F8-8BF4-DA4C-A70A-2BE03D51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AE2EE-67FE-8541-92F1-37512BAF4B09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AFDC6-DC11-9144-8F37-981554ED5A46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64A17-C00C-E040-AC11-5C8A074E5033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86780-ACF3-3F40-B8F3-A8860ABEAB0D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B423C-6585-7347-BC6C-6225E2FD59CD}"/>
              </a:ext>
            </a:extLst>
          </p:cNvPr>
          <p:cNvSpPr txBox="1"/>
          <p:nvPr/>
        </p:nvSpPr>
        <p:spPr>
          <a:xfrm>
            <a:off x="1230921" y="668215"/>
            <a:ext cx="568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REPRODUCTION</a:t>
            </a:r>
          </a:p>
        </p:txBody>
      </p:sp>
    </p:spTree>
    <p:extLst>
      <p:ext uri="{BB962C8B-B14F-4D97-AF65-F5344CB8AC3E}">
        <p14:creationId xmlns:p14="http://schemas.microsoft.com/office/powerpoint/2010/main" val="313683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BF9D1-C341-1943-8F56-23456678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04E7C-F455-524D-A0FA-2CE6F899129C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B4243-680F-BB47-9743-6C187F492414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FA0EE-2938-574F-B05C-7DFCA97B234E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88CDA-A422-7547-9D88-11F44B7D75F1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F6B3C-4CC3-2846-BF38-57A7DD47DF57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FECUNDITY EXPONENT</a:t>
            </a:r>
          </a:p>
        </p:txBody>
      </p:sp>
    </p:spTree>
    <p:extLst>
      <p:ext uri="{BB962C8B-B14F-4D97-AF65-F5344CB8AC3E}">
        <p14:creationId xmlns:p14="http://schemas.microsoft.com/office/powerpoint/2010/main" val="385882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D6CA2B-700E-C148-970A-3E953912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64008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DD022-A6D9-A949-B785-BA08D7A4A30B}"/>
              </a:ext>
            </a:extLst>
          </p:cNvPr>
          <p:cNvSpPr txBox="1"/>
          <p:nvPr/>
        </p:nvSpPr>
        <p:spPr>
          <a:xfrm>
            <a:off x="996462" y="1518046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20% of structural mass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56A60-0672-324E-AEC6-6AD86CD021E2}"/>
              </a:ext>
            </a:extLst>
          </p:cNvPr>
          <p:cNvSpPr txBox="1"/>
          <p:nvPr/>
        </p:nvSpPr>
        <p:spPr>
          <a:xfrm>
            <a:off x="4352193" y="1541492"/>
            <a:ext cx="288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limited to 30% of structural mass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039F0-45A8-7C49-9975-39C09AA0E110}"/>
              </a:ext>
            </a:extLst>
          </p:cNvPr>
          <p:cNvSpPr txBox="1"/>
          <p:nvPr/>
        </p:nvSpPr>
        <p:spPr>
          <a:xfrm rot="16200000">
            <a:off x="-1056589" y="3206170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A8ED-43E8-724F-AA37-E6AFBD63A2B4}"/>
              </a:ext>
            </a:extLst>
          </p:cNvPr>
          <p:cNvSpPr txBox="1"/>
          <p:nvPr/>
        </p:nvSpPr>
        <p:spPr>
          <a:xfrm rot="16200000">
            <a:off x="-984774" y="640657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44E85-02C7-144B-BDA8-BF6C8665A009}"/>
              </a:ext>
            </a:extLst>
          </p:cNvPr>
          <p:cNvSpPr txBox="1"/>
          <p:nvPr/>
        </p:nvSpPr>
        <p:spPr>
          <a:xfrm>
            <a:off x="996462" y="808671"/>
            <a:ext cx="61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limit sensitivity: MORTALITY SLOPE</a:t>
            </a:r>
          </a:p>
        </p:txBody>
      </p:sp>
    </p:spTree>
    <p:extLst>
      <p:ext uri="{BB962C8B-B14F-4D97-AF65-F5344CB8AC3E}">
        <p14:creationId xmlns:p14="http://schemas.microsoft.com/office/powerpoint/2010/main" val="92805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EC9123-9271-3E4F-8127-08DC623C2E1B}"/>
              </a:ext>
            </a:extLst>
          </p:cNvPr>
          <p:cNvSpPr txBox="1"/>
          <p:nvPr/>
        </p:nvSpPr>
        <p:spPr>
          <a:xfrm>
            <a:off x="661598" y="487330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15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2CDF7-B148-C64D-ACD3-8483BCF2E149}"/>
              </a:ext>
            </a:extLst>
          </p:cNvPr>
          <p:cNvSpPr txBox="1"/>
          <p:nvPr/>
        </p:nvSpPr>
        <p:spPr>
          <a:xfrm>
            <a:off x="2985963" y="487330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18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954C1-4679-904C-B596-978D3A6784EB}"/>
              </a:ext>
            </a:extLst>
          </p:cNvPr>
          <p:cNvSpPr txBox="1"/>
          <p:nvPr/>
        </p:nvSpPr>
        <p:spPr>
          <a:xfrm>
            <a:off x="5383522" y="487052"/>
            <a:ext cx="2183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is 22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BC13D-003A-154F-A554-CC58C1E2DD1B}"/>
              </a:ext>
            </a:extLst>
          </p:cNvPr>
          <p:cNvSpPr txBox="1"/>
          <p:nvPr/>
        </p:nvSpPr>
        <p:spPr>
          <a:xfrm>
            <a:off x="2549939" y="93132"/>
            <a:ext cx="322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HORIZON SENSITIVITY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AFA99-4AC7-014B-9DBF-E05CC387F90D}"/>
              </a:ext>
            </a:extLst>
          </p:cNvPr>
          <p:cNvSpPr txBox="1"/>
          <p:nvPr/>
        </p:nvSpPr>
        <p:spPr>
          <a:xfrm rot="16200000">
            <a:off x="-337985" y="1719371"/>
            <a:ext cx="1145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199CA-A934-8F44-B9FC-D322B7D727C8}"/>
              </a:ext>
            </a:extLst>
          </p:cNvPr>
          <p:cNvSpPr txBox="1"/>
          <p:nvPr/>
        </p:nvSpPr>
        <p:spPr>
          <a:xfrm rot="16200000">
            <a:off x="-387631" y="4442240"/>
            <a:ext cx="1244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food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40C63-103A-CC48-842E-D6F5332E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9" y="673501"/>
            <a:ext cx="7200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b="1" dirty="0" smtClean="0">
            <a:solidFill>
              <a:srgbClr val="374BC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35923</TotalTime>
  <Words>422</Words>
  <Application>Microsoft Macintosh PowerPoint</Application>
  <PresentationFormat>Custom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75</cp:revision>
  <cp:lastPrinted>2019-12-18T15:12:57Z</cp:lastPrinted>
  <dcterms:created xsi:type="dcterms:W3CDTF">2019-10-17T17:05:15Z</dcterms:created>
  <dcterms:modified xsi:type="dcterms:W3CDTF">2019-12-18T15:32:39Z</dcterms:modified>
</cp:coreProperties>
</file>