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 id="268" r:id="rId3"/>
    <p:sldId id="257" r:id="rId4"/>
    <p:sldId id="271" r:id="rId5"/>
    <p:sldId id="273" r:id="rId6"/>
    <p:sldId id="270" r:id="rId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41F4"/>
    <a:srgbClr val="C12781"/>
    <a:srgbClr val="C61EE0"/>
    <a:srgbClr val="374B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11"/>
    <p:restoredTop sz="94674"/>
  </p:normalViewPr>
  <p:slideViewPr>
    <p:cSldViewPr snapToGrid="0" snapToObjects="1">
      <p:cViewPr varScale="1">
        <p:scale>
          <a:sx n="119" d="100"/>
          <a:sy n="119" d="100"/>
        </p:scale>
        <p:origin x="208"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22068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23065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2031105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883B-11B2-F546-8BE1-5EA8FE305874}"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50449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7E883B-11B2-F546-8BE1-5EA8FE305874}" type="datetimeFigureOut">
              <a:rPr lang="en-US" smtClean="0"/>
              <a:t>9/27/20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01353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E883B-11B2-F546-8BE1-5EA8FE305874}"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422180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E883B-11B2-F546-8BE1-5EA8FE305874}" type="datetimeFigureOut">
              <a:rPr lang="en-US" smtClean="0"/>
              <a:t>9/27/20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227925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E883B-11B2-F546-8BE1-5EA8FE305874}" type="datetimeFigureOut">
              <a:rPr lang="en-US" smtClean="0"/>
              <a:t>9/27/20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18922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E883B-11B2-F546-8BE1-5EA8FE305874}" type="datetimeFigureOut">
              <a:rPr lang="en-US" smtClean="0"/>
              <a:t>9/27/20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79865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E7E883B-11B2-F546-8BE1-5EA8FE305874}"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3927603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1E7E883B-11B2-F546-8BE1-5EA8FE305874}" type="datetimeFigureOut">
              <a:rPr lang="en-US" smtClean="0"/>
              <a:t>9/27/20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C01F23-1180-7A45-89E0-DD037267FF8C}" type="slidenum">
              <a:rPr lang="en-US" smtClean="0"/>
              <a:t>‹#›</a:t>
            </a:fld>
            <a:endParaRPr lang="en-US"/>
          </a:p>
        </p:txBody>
      </p:sp>
    </p:spTree>
    <p:extLst>
      <p:ext uri="{BB962C8B-B14F-4D97-AF65-F5344CB8AC3E}">
        <p14:creationId xmlns:p14="http://schemas.microsoft.com/office/powerpoint/2010/main" val="50260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1E7E883B-11B2-F546-8BE1-5EA8FE305874}" type="datetimeFigureOut">
              <a:rPr lang="en-US" smtClean="0"/>
              <a:t>9/27/20</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E1C01F23-1180-7A45-89E0-DD037267FF8C}" type="slidenum">
              <a:rPr lang="en-US" smtClean="0"/>
              <a:t>‹#›</a:t>
            </a:fld>
            <a:endParaRPr lang="en-US"/>
          </a:p>
        </p:txBody>
      </p:sp>
    </p:spTree>
    <p:extLst>
      <p:ext uri="{BB962C8B-B14F-4D97-AF65-F5344CB8AC3E}">
        <p14:creationId xmlns:p14="http://schemas.microsoft.com/office/powerpoint/2010/main" val="3682096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emf"/><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png"/><Relationship Id="rId2" Type="http://schemas.openxmlformats.org/officeDocument/2006/relationships/image" Target="../media/image22.emf"/><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6B36A2C-A695-E749-8AA0-9DAAC2C3CB9A}"/>
              </a:ext>
            </a:extLst>
          </p:cNvPr>
          <p:cNvSpPr/>
          <p:nvPr/>
        </p:nvSpPr>
        <p:spPr>
          <a:xfrm>
            <a:off x="2174350" y="1018040"/>
            <a:ext cx="3886200" cy="584775"/>
          </a:xfrm>
          <a:prstGeom prst="rect">
            <a:avLst/>
          </a:prstGeom>
        </p:spPr>
        <p:txBody>
          <a:bodyPr>
            <a:spAutoFit/>
          </a:bodyPr>
          <a:lstStyle/>
          <a:p>
            <a:pPr algn="ctr"/>
            <a:r>
              <a:rPr lang="en-US" sz="1600" b="1" dirty="0">
                <a:latin typeface="Arial" panose="020B0604020202020204" pitchFamily="34" charset="0"/>
                <a:cs typeface="Arial" panose="020B0604020202020204" pitchFamily="34" charset="0"/>
              </a:rPr>
              <a:t>Figure 1</a:t>
            </a:r>
          </a:p>
          <a:p>
            <a:pPr algn="ctr"/>
            <a:endParaRPr lang="en-US" sz="16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99836443-3EFD-EE48-82F4-32BF33D8705B}"/>
              </a:ext>
            </a:extLst>
          </p:cNvPr>
          <p:cNvSpPr txBox="1"/>
          <p:nvPr/>
        </p:nvSpPr>
        <p:spPr>
          <a:xfrm>
            <a:off x="1740741" y="8399735"/>
            <a:ext cx="5234490" cy="1446550"/>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Figure 1. a) </a:t>
            </a:r>
            <a:r>
              <a:rPr lang="en-US" sz="1100" dirty="0">
                <a:latin typeface="Arial" panose="020B0604020202020204" pitchFamily="34" charset="0"/>
                <a:cs typeface="Arial" panose="020B0604020202020204" pitchFamily="34" charset="0"/>
              </a:rPr>
              <a:t>Food relationships with body length (foodscapes) did not vary between tropical and temperate scenarios, but changed seasonally. Food increased during the cool season (dashed lines) above a baseline (solid red) in both rich and poor environments. Thickness of lines indicate the abundance of food (productivity) of the environment overall. Solid lines indicate constant tropical or temperate environments, or the average temperature in the cool season of tropical and temperate environments e. </a:t>
            </a:r>
            <a:r>
              <a:rPr lang="en-US" sz="1100" b="1" dirty="0">
                <a:latin typeface="Arial" panose="020B0604020202020204" pitchFamily="34" charset="0"/>
                <a:cs typeface="Arial" panose="020B0604020202020204" pitchFamily="34" charset="0"/>
              </a:rPr>
              <a:t>b) </a:t>
            </a:r>
            <a:r>
              <a:rPr lang="en-US" sz="1100" dirty="0">
                <a:latin typeface="Arial" panose="020B0604020202020204" pitchFamily="34" charset="0"/>
                <a:cs typeface="Arial" panose="020B0604020202020204" pitchFamily="34" charset="0"/>
              </a:rPr>
              <a:t>In seasonal environments</a:t>
            </a:r>
            <a:r>
              <a:rPr lang="en-US" sz="1100" b="1"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costs increased during the warm season (dashed lines).</a:t>
            </a:r>
          </a:p>
        </p:txBody>
      </p:sp>
      <p:grpSp>
        <p:nvGrpSpPr>
          <p:cNvPr id="5" name="Group 4">
            <a:extLst>
              <a:ext uri="{FF2B5EF4-FFF2-40B4-BE49-F238E27FC236}">
                <a16:creationId xmlns:a16="http://schemas.microsoft.com/office/drawing/2014/main" id="{E7F84BBB-3E99-204C-90CB-FF664B5137AE}"/>
              </a:ext>
            </a:extLst>
          </p:cNvPr>
          <p:cNvGrpSpPr/>
          <p:nvPr/>
        </p:nvGrpSpPr>
        <p:grpSpPr>
          <a:xfrm>
            <a:off x="1836751" y="915329"/>
            <a:ext cx="4318000" cy="7454039"/>
            <a:chOff x="1791311" y="915329"/>
            <a:chExt cx="4318000" cy="7454039"/>
          </a:xfrm>
        </p:grpSpPr>
        <p:grpSp>
          <p:nvGrpSpPr>
            <p:cNvPr id="34" name="Group 33">
              <a:extLst>
                <a:ext uri="{FF2B5EF4-FFF2-40B4-BE49-F238E27FC236}">
                  <a16:creationId xmlns:a16="http://schemas.microsoft.com/office/drawing/2014/main" id="{A80CE2CD-1A32-3B4C-B3D9-398B3F36AA74}"/>
                </a:ext>
              </a:extLst>
            </p:cNvPr>
            <p:cNvGrpSpPr/>
            <p:nvPr/>
          </p:nvGrpSpPr>
          <p:grpSpPr>
            <a:xfrm>
              <a:off x="1791311" y="915329"/>
              <a:ext cx="4318000" cy="7454039"/>
              <a:chOff x="1619846" y="1771113"/>
              <a:chExt cx="4318000" cy="7454039"/>
            </a:xfrm>
          </p:grpSpPr>
          <p:pic>
            <p:nvPicPr>
              <p:cNvPr id="33" name="Picture 32">
                <a:extLst>
                  <a:ext uri="{FF2B5EF4-FFF2-40B4-BE49-F238E27FC236}">
                    <a16:creationId xmlns:a16="http://schemas.microsoft.com/office/drawing/2014/main" id="{4CD1A1A6-89BB-E24D-B01F-C54BA3B06B14}"/>
                  </a:ext>
                </a:extLst>
              </p:cNvPr>
              <p:cNvPicPr>
                <a:picLocks noChangeAspect="1"/>
              </p:cNvPicPr>
              <p:nvPr/>
            </p:nvPicPr>
            <p:blipFill>
              <a:blip r:embed="rId2"/>
              <a:srcRect/>
              <a:stretch/>
            </p:blipFill>
            <p:spPr>
              <a:xfrm>
                <a:off x="1727200" y="5052838"/>
                <a:ext cx="4172314" cy="4172314"/>
              </a:xfrm>
              <a:prstGeom prst="rect">
                <a:avLst/>
              </a:prstGeom>
            </p:spPr>
          </p:pic>
          <p:grpSp>
            <p:nvGrpSpPr>
              <p:cNvPr id="20" name="Group 19">
                <a:extLst>
                  <a:ext uri="{FF2B5EF4-FFF2-40B4-BE49-F238E27FC236}">
                    <a16:creationId xmlns:a16="http://schemas.microsoft.com/office/drawing/2014/main" id="{A104CA24-39B9-FD44-A5C1-9ACCF7507DCD}"/>
                  </a:ext>
                </a:extLst>
              </p:cNvPr>
              <p:cNvGrpSpPr/>
              <p:nvPr/>
            </p:nvGrpSpPr>
            <p:grpSpPr>
              <a:xfrm>
                <a:off x="1619846" y="1771113"/>
                <a:ext cx="4318000" cy="5416132"/>
                <a:chOff x="1619846" y="1505451"/>
                <a:chExt cx="4318000" cy="5416132"/>
              </a:xfrm>
            </p:grpSpPr>
            <p:pic>
              <p:nvPicPr>
                <p:cNvPr id="11" name="Picture 10">
                  <a:extLst>
                    <a:ext uri="{FF2B5EF4-FFF2-40B4-BE49-F238E27FC236}">
                      <a16:creationId xmlns:a16="http://schemas.microsoft.com/office/drawing/2014/main" id="{AC087D67-8E42-B44D-84D0-ABB11F8BEAB8}"/>
                    </a:ext>
                  </a:extLst>
                </p:cNvPr>
                <p:cNvPicPr>
                  <a:picLocks noChangeAspect="1"/>
                </p:cNvPicPr>
                <p:nvPr/>
              </p:nvPicPr>
              <p:blipFill rotWithShape="1">
                <a:blip r:embed="rId3"/>
                <a:srcRect b="8716"/>
                <a:stretch/>
              </p:blipFill>
              <p:spPr>
                <a:xfrm>
                  <a:off x="1619846" y="1505451"/>
                  <a:ext cx="4318000" cy="3790951"/>
                </a:xfrm>
                <a:prstGeom prst="rect">
                  <a:avLst/>
                </a:prstGeom>
              </p:spPr>
            </p:pic>
            <p:sp>
              <p:nvSpPr>
                <p:cNvPr id="13" name="TextBox 12">
                  <a:extLst>
                    <a:ext uri="{FF2B5EF4-FFF2-40B4-BE49-F238E27FC236}">
                      <a16:creationId xmlns:a16="http://schemas.microsoft.com/office/drawing/2014/main" id="{3BCB108E-1BCF-814C-BCC0-88D926DDD225}"/>
                    </a:ext>
                  </a:extLst>
                </p:cNvPr>
                <p:cNvSpPr txBox="1"/>
                <p:nvPr/>
              </p:nvSpPr>
              <p:spPr>
                <a:xfrm>
                  <a:off x="2442068" y="2209414"/>
                  <a:ext cx="2206945" cy="400110"/>
                </a:xfrm>
                <a:prstGeom prst="rect">
                  <a:avLst/>
                </a:prstGeom>
                <a:noFill/>
              </p:spPr>
              <p:txBody>
                <a:bodyPr wrap="square" rtlCol="0">
                  <a:spAutoFit/>
                </a:bodyPr>
                <a:lstStyle/>
                <a:p>
                  <a:r>
                    <a:rPr lang="en-US" sz="1000" dirty="0">
                      <a:solidFill>
                        <a:srgbClr val="374BC1"/>
                      </a:solidFill>
                      <a:latin typeface="Arial" panose="020B0604020202020204" pitchFamily="34" charset="0"/>
                      <a:cs typeface="Arial" panose="020B0604020202020204" pitchFamily="34" charset="0"/>
                    </a:rPr>
                    <a:t>High food scenario – cool season (both temperate and tropical)</a:t>
                  </a:r>
                </a:p>
              </p:txBody>
            </p:sp>
            <p:sp>
              <p:nvSpPr>
                <p:cNvPr id="15" name="TextBox 14">
                  <a:extLst>
                    <a:ext uri="{FF2B5EF4-FFF2-40B4-BE49-F238E27FC236}">
                      <a16:creationId xmlns:a16="http://schemas.microsoft.com/office/drawing/2014/main" id="{14814AE3-D249-CE48-A5BC-BEAAD3F8B6A6}"/>
                    </a:ext>
                  </a:extLst>
                </p:cNvPr>
                <p:cNvSpPr txBox="1"/>
                <p:nvPr/>
              </p:nvSpPr>
              <p:spPr>
                <a:xfrm>
                  <a:off x="2821090" y="3139757"/>
                  <a:ext cx="2886034" cy="553998"/>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High food scenario – warm season </a:t>
                  </a:r>
                  <a:r>
                    <a:rPr lang="en-US" sz="1000" b="1" dirty="0">
                      <a:solidFill>
                        <a:srgbClr val="FF0000"/>
                      </a:solidFill>
                      <a:latin typeface="Arial" panose="020B0604020202020204" pitchFamily="34" charset="0"/>
                      <a:cs typeface="Arial" panose="020B0604020202020204" pitchFamily="34" charset="0"/>
                    </a:rPr>
                    <a:t>and</a:t>
                  </a:r>
                  <a:r>
                    <a:rPr lang="en-US" sz="1000" dirty="0">
                      <a:solidFill>
                        <a:srgbClr val="FF0000"/>
                      </a:solidFill>
                      <a:latin typeface="Arial" panose="020B0604020202020204" pitchFamily="34" charset="0"/>
                      <a:cs typeface="Arial" panose="020B0604020202020204" pitchFamily="34" charset="0"/>
                    </a:rPr>
                    <a:t> constant environments (both temperate and tropical) </a:t>
                  </a:r>
                </a:p>
              </p:txBody>
            </p:sp>
            <p:sp>
              <p:nvSpPr>
                <p:cNvPr id="16" name="TextBox 15">
                  <a:extLst>
                    <a:ext uri="{FF2B5EF4-FFF2-40B4-BE49-F238E27FC236}">
                      <a16:creationId xmlns:a16="http://schemas.microsoft.com/office/drawing/2014/main" id="{0587C95A-5DAF-A043-8BBC-66E06FEA430C}"/>
                    </a:ext>
                  </a:extLst>
                </p:cNvPr>
                <p:cNvSpPr txBox="1"/>
                <p:nvPr/>
              </p:nvSpPr>
              <p:spPr>
                <a:xfrm>
                  <a:off x="4176644" y="3905627"/>
                  <a:ext cx="1469656" cy="400110"/>
                </a:xfrm>
                <a:prstGeom prst="rect">
                  <a:avLst/>
                </a:prstGeom>
                <a:noFill/>
              </p:spPr>
              <p:txBody>
                <a:bodyPr wrap="square" rtlCol="0">
                  <a:spAutoFit/>
                </a:bodyPr>
                <a:lstStyle/>
                <a:p>
                  <a:r>
                    <a:rPr lang="en-US" sz="1000" dirty="0">
                      <a:solidFill>
                        <a:srgbClr val="374BC1"/>
                      </a:solidFill>
                      <a:latin typeface="Arial" panose="020B0604020202020204" pitchFamily="34" charset="0"/>
                      <a:cs typeface="Arial" panose="020B0604020202020204" pitchFamily="34" charset="0"/>
                    </a:rPr>
                    <a:t>Low food scenario – cool season </a:t>
                  </a:r>
                </a:p>
              </p:txBody>
            </p:sp>
            <p:sp>
              <p:nvSpPr>
                <p:cNvPr id="17" name="TextBox 16">
                  <a:extLst>
                    <a:ext uri="{FF2B5EF4-FFF2-40B4-BE49-F238E27FC236}">
                      <a16:creationId xmlns:a16="http://schemas.microsoft.com/office/drawing/2014/main" id="{72162B71-A808-DF4E-B0AD-58A92EFF123C}"/>
                    </a:ext>
                  </a:extLst>
                </p:cNvPr>
                <p:cNvSpPr txBox="1"/>
                <p:nvPr/>
              </p:nvSpPr>
              <p:spPr>
                <a:xfrm>
                  <a:off x="3025469" y="4290375"/>
                  <a:ext cx="2142879" cy="400110"/>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Low food scenario – warm season and constant environments </a:t>
                  </a:r>
                </a:p>
              </p:txBody>
            </p:sp>
            <p:sp>
              <p:nvSpPr>
                <p:cNvPr id="18" name="TextBox 17">
                  <a:extLst>
                    <a:ext uri="{FF2B5EF4-FFF2-40B4-BE49-F238E27FC236}">
                      <a16:creationId xmlns:a16="http://schemas.microsoft.com/office/drawing/2014/main" id="{83D58B29-E990-4C41-B6F9-D80AB2562BE1}"/>
                    </a:ext>
                  </a:extLst>
                </p:cNvPr>
                <p:cNvSpPr txBox="1"/>
                <p:nvPr/>
              </p:nvSpPr>
              <p:spPr>
                <a:xfrm>
                  <a:off x="2463044" y="6521473"/>
                  <a:ext cx="2015104" cy="400110"/>
                </a:xfrm>
                <a:prstGeom prst="rect">
                  <a:avLst/>
                </a:prstGeom>
                <a:noFill/>
              </p:spPr>
              <p:txBody>
                <a:bodyPr wrap="square" rtlCol="0">
                  <a:spAutoFit/>
                </a:bodyPr>
                <a:lstStyle/>
                <a:p>
                  <a:pPr algn="ctr"/>
                  <a:r>
                    <a:rPr lang="en-US" sz="1000" dirty="0">
                      <a:solidFill>
                        <a:srgbClr val="C12781"/>
                      </a:solidFill>
                      <a:latin typeface="Arial" panose="020B0604020202020204" pitchFamily="34" charset="0"/>
                      <a:cs typeface="Arial" panose="020B0604020202020204" pitchFamily="34" charset="0"/>
                    </a:rPr>
                    <a:t>Tropical constant environment and cool season (295 K)</a:t>
                  </a:r>
                </a:p>
              </p:txBody>
            </p:sp>
            <p:sp>
              <p:nvSpPr>
                <p:cNvPr id="19" name="TextBox 18">
                  <a:extLst>
                    <a:ext uri="{FF2B5EF4-FFF2-40B4-BE49-F238E27FC236}">
                      <a16:creationId xmlns:a16="http://schemas.microsoft.com/office/drawing/2014/main" id="{8B4959C8-BFEE-BE4E-AE52-2A856CD31707}"/>
                    </a:ext>
                  </a:extLst>
                </p:cNvPr>
                <p:cNvSpPr txBox="1"/>
                <p:nvPr/>
              </p:nvSpPr>
              <p:spPr>
                <a:xfrm>
                  <a:off x="3813357" y="5737744"/>
                  <a:ext cx="1395723" cy="400110"/>
                </a:xfrm>
                <a:prstGeom prst="rect">
                  <a:avLst/>
                </a:prstGeom>
                <a:noFill/>
              </p:spPr>
              <p:txBody>
                <a:bodyPr wrap="square" rtlCol="0">
                  <a:spAutoFit/>
                </a:bodyPr>
                <a:lstStyle/>
                <a:p>
                  <a:r>
                    <a:rPr lang="en-US" sz="1000" dirty="0">
                      <a:solidFill>
                        <a:srgbClr val="FF0000"/>
                      </a:solidFill>
                      <a:latin typeface="Arial" panose="020B0604020202020204" pitchFamily="34" charset="0"/>
                      <a:cs typeface="Arial" panose="020B0604020202020204" pitchFamily="34" charset="0"/>
                    </a:rPr>
                    <a:t>Tropical warm season (299 K)</a:t>
                  </a:r>
                </a:p>
              </p:txBody>
            </p:sp>
          </p:grpSp>
          <p:cxnSp>
            <p:nvCxnSpPr>
              <p:cNvPr id="23" name="Straight Arrow Connector 22">
                <a:extLst>
                  <a:ext uri="{FF2B5EF4-FFF2-40B4-BE49-F238E27FC236}">
                    <a16:creationId xmlns:a16="http://schemas.microsoft.com/office/drawing/2014/main" id="{F64FE1D6-ECA6-0E45-B891-91573415CC5A}"/>
                  </a:ext>
                </a:extLst>
              </p:cNvPr>
              <p:cNvCxnSpPr>
                <a:cxnSpLocks/>
              </p:cNvCxnSpPr>
              <p:nvPr/>
            </p:nvCxnSpPr>
            <p:spPr>
              <a:xfrm>
                <a:off x="4216618" y="7060348"/>
                <a:ext cx="345662" cy="200055"/>
              </a:xfrm>
              <a:prstGeom prst="straightConnector1">
                <a:avLst/>
              </a:prstGeom>
              <a:ln w="31750">
                <a:solidFill>
                  <a:srgbClr val="C1278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9D53105-4D05-874E-8746-8374CA0D4204}"/>
                  </a:ext>
                </a:extLst>
              </p:cNvPr>
              <p:cNvSpPr txBox="1"/>
              <p:nvPr/>
            </p:nvSpPr>
            <p:spPr>
              <a:xfrm>
                <a:off x="4602693" y="7470791"/>
                <a:ext cx="1043607" cy="553998"/>
              </a:xfrm>
              <a:prstGeom prst="rect">
                <a:avLst/>
              </a:prstGeom>
              <a:noFill/>
            </p:spPr>
            <p:txBody>
              <a:bodyPr wrap="square" rtlCol="0">
                <a:spAutoFit/>
              </a:bodyPr>
              <a:lstStyle/>
              <a:p>
                <a:pPr algn="ctr"/>
                <a:r>
                  <a:rPr lang="en-US" sz="1000" dirty="0">
                    <a:solidFill>
                      <a:srgbClr val="7030A0"/>
                    </a:solidFill>
                    <a:latin typeface="Arial" panose="020B0604020202020204" pitchFamily="34" charset="0"/>
                    <a:cs typeface="Arial" panose="020B0604020202020204" pitchFamily="34" charset="0"/>
                  </a:rPr>
                  <a:t>Temperate warm season (294 K)</a:t>
                </a:r>
              </a:p>
            </p:txBody>
          </p:sp>
          <p:cxnSp>
            <p:nvCxnSpPr>
              <p:cNvPr id="26" name="Straight Arrow Connector 25">
                <a:extLst>
                  <a:ext uri="{FF2B5EF4-FFF2-40B4-BE49-F238E27FC236}">
                    <a16:creationId xmlns:a16="http://schemas.microsoft.com/office/drawing/2014/main" id="{02F82E90-9D29-F449-9470-A461A88A9979}"/>
                  </a:ext>
                </a:extLst>
              </p:cNvPr>
              <p:cNvCxnSpPr>
                <a:cxnSpLocks/>
                <a:stCxn id="25" idx="0"/>
              </p:cNvCxnSpPr>
              <p:nvPr/>
            </p:nvCxnSpPr>
            <p:spPr>
              <a:xfrm flipH="1" flipV="1">
                <a:off x="4932459" y="7035769"/>
                <a:ext cx="192038" cy="43502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407C665-AAF6-BC48-8BBC-5D307AB766C6}"/>
                  </a:ext>
                </a:extLst>
              </p:cNvPr>
              <p:cNvSpPr txBox="1"/>
              <p:nvPr/>
            </p:nvSpPr>
            <p:spPr>
              <a:xfrm>
                <a:off x="3576939" y="8017262"/>
                <a:ext cx="2069361" cy="400110"/>
              </a:xfrm>
              <a:prstGeom prst="rect">
                <a:avLst/>
              </a:prstGeom>
              <a:noFill/>
            </p:spPr>
            <p:txBody>
              <a:bodyPr wrap="square" rtlCol="0">
                <a:spAutoFit/>
              </a:bodyPr>
              <a:lstStyle/>
              <a:p>
                <a:pPr algn="ctr"/>
                <a:r>
                  <a:rPr lang="en-US" sz="1000" dirty="0">
                    <a:solidFill>
                      <a:srgbClr val="3541F4"/>
                    </a:solidFill>
                    <a:latin typeface="Arial" panose="020B0604020202020204" pitchFamily="34" charset="0"/>
                    <a:cs typeface="Arial" panose="020B0604020202020204" pitchFamily="34" charset="0"/>
                  </a:rPr>
                  <a:t>Temperate constant environment and cold season (290 K)</a:t>
                </a:r>
              </a:p>
            </p:txBody>
          </p:sp>
          <p:sp>
            <p:nvSpPr>
              <p:cNvPr id="36" name="TextBox 35">
                <a:extLst>
                  <a:ext uri="{FF2B5EF4-FFF2-40B4-BE49-F238E27FC236}">
                    <a16:creationId xmlns:a16="http://schemas.microsoft.com/office/drawing/2014/main" id="{EA814DA5-426E-AA48-87CB-ECBE83CB30F3}"/>
                  </a:ext>
                </a:extLst>
              </p:cNvPr>
              <p:cNvSpPr txBox="1"/>
              <p:nvPr/>
            </p:nvSpPr>
            <p:spPr>
              <a:xfrm>
                <a:off x="1727200" y="2218464"/>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a)</a:t>
                </a:r>
              </a:p>
            </p:txBody>
          </p:sp>
          <p:sp>
            <p:nvSpPr>
              <p:cNvPr id="37" name="TextBox 36">
                <a:extLst>
                  <a:ext uri="{FF2B5EF4-FFF2-40B4-BE49-F238E27FC236}">
                    <a16:creationId xmlns:a16="http://schemas.microsoft.com/office/drawing/2014/main" id="{153D2D32-2C0A-4944-8F86-CE810ACD25EB}"/>
                  </a:ext>
                </a:extLst>
              </p:cNvPr>
              <p:cNvSpPr txBox="1"/>
              <p:nvPr/>
            </p:nvSpPr>
            <p:spPr>
              <a:xfrm>
                <a:off x="1727200" y="5219086"/>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b)</a:t>
                </a:r>
              </a:p>
            </p:txBody>
          </p:sp>
        </p:grpSp>
        <p:sp>
          <p:nvSpPr>
            <p:cNvPr id="2" name="Rectangle 1">
              <a:extLst>
                <a:ext uri="{FF2B5EF4-FFF2-40B4-BE49-F238E27FC236}">
                  <a16:creationId xmlns:a16="http://schemas.microsoft.com/office/drawing/2014/main" id="{A2566815-8C55-D740-A3E1-290F05846A21}"/>
                </a:ext>
              </a:extLst>
            </p:cNvPr>
            <p:cNvSpPr/>
            <p:nvPr/>
          </p:nvSpPr>
          <p:spPr>
            <a:xfrm>
              <a:off x="2102189" y="1606586"/>
              <a:ext cx="427784" cy="25423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2E22C50-1F41-0B41-8FF6-B4CFA8734FBE}"/>
                </a:ext>
              </a:extLst>
            </p:cNvPr>
            <p:cNvGrpSpPr/>
            <p:nvPr/>
          </p:nvGrpSpPr>
          <p:grpSpPr>
            <a:xfrm>
              <a:off x="1879400" y="1639539"/>
              <a:ext cx="757617" cy="1313790"/>
              <a:chOff x="1879400" y="1639539"/>
              <a:chExt cx="757617" cy="1313790"/>
            </a:xfrm>
          </p:grpSpPr>
          <p:sp>
            <p:nvSpPr>
              <p:cNvPr id="22" name="TextBox 21">
                <a:extLst>
                  <a:ext uri="{FF2B5EF4-FFF2-40B4-BE49-F238E27FC236}">
                    <a16:creationId xmlns:a16="http://schemas.microsoft.com/office/drawing/2014/main" id="{2DF12B7A-A8CF-4542-9753-9ADC79784BEA}"/>
                  </a:ext>
                </a:extLst>
              </p:cNvPr>
              <p:cNvSpPr txBox="1"/>
              <p:nvPr/>
            </p:nvSpPr>
            <p:spPr>
              <a:xfrm>
                <a:off x="1975855" y="1639539"/>
                <a:ext cx="661162" cy="215444"/>
              </a:xfrm>
              <a:prstGeom prst="rect">
                <a:avLst/>
              </a:prstGeom>
              <a:noFill/>
            </p:spPr>
            <p:txBody>
              <a:bodyPr wrap="square" rtlCol="0">
                <a:spAutoFit/>
              </a:bodyPr>
              <a:lstStyle/>
              <a:p>
                <a:r>
                  <a:rPr lang="en-US" sz="800" dirty="0">
                    <a:latin typeface="Helvetica" pitchFamily="2" charset="0"/>
                    <a:cs typeface="Arial" panose="020B0604020202020204" pitchFamily="34" charset="0"/>
                  </a:rPr>
                  <a:t>3 ✕ 10</a:t>
                </a:r>
                <a:r>
                  <a:rPr lang="en-US" sz="800" baseline="30000" dirty="0">
                    <a:latin typeface="Helvetica" pitchFamily="2" charset="0"/>
                    <a:cs typeface="Arial" panose="020B0604020202020204" pitchFamily="34" charset="0"/>
                  </a:rPr>
                  <a:t>8</a:t>
                </a:r>
              </a:p>
            </p:txBody>
          </p:sp>
          <p:sp>
            <p:nvSpPr>
              <p:cNvPr id="30" name="TextBox 29">
                <a:extLst>
                  <a:ext uri="{FF2B5EF4-FFF2-40B4-BE49-F238E27FC236}">
                    <a16:creationId xmlns:a16="http://schemas.microsoft.com/office/drawing/2014/main" id="{74FA5A57-54EA-034B-90D7-D7BAA871A50F}"/>
                  </a:ext>
                </a:extLst>
              </p:cNvPr>
              <p:cNvSpPr txBox="1"/>
              <p:nvPr/>
            </p:nvSpPr>
            <p:spPr>
              <a:xfrm>
                <a:off x="1879400" y="2737885"/>
                <a:ext cx="661162" cy="215444"/>
              </a:xfrm>
              <a:prstGeom prst="rect">
                <a:avLst/>
              </a:prstGeom>
              <a:noFill/>
            </p:spPr>
            <p:txBody>
              <a:bodyPr wrap="square" rtlCol="0">
                <a:spAutoFit/>
              </a:bodyPr>
              <a:lstStyle/>
              <a:p>
                <a:r>
                  <a:rPr lang="en-US" sz="800" dirty="0">
                    <a:latin typeface="Helvetica" pitchFamily="2" charset="0"/>
                    <a:cs typeface="Arial" panose="020B0604020202020204" pitchFamily="34" charset="0"/>
                  </a:rPr>
                  <a:t>1.5 ✕ 10</a:t>
                </a:r>
                <a:r>
                  <a:rPr lang="en-US" sz="800" baseline="30000" dirty="0">
                    <a:latin typeface="Helvetica" pitchFamily="2" charset="0"/>
                    <a:cs typeface="Arial" panose="020B0604020202020204" pitchFamily="34" charset="0"/>
                  </a:rPr>
                  <a:t>8</a:t>
                </a:r>
              </a:p>
            </p:txBody>
          </p:sp>
          <p:cxnSp>
            <p:nvCxnSpPr>
              <p:cNvPr id="32" name="Straight Connector 31">
                <a:extLst>
                  <a:ext uri="{FF2B5EF4-FFF2-40B4-BE49-F238E27FC236}">
                    <a16:creationId xmlns:a16="http://schemas.microsoft.com/office/drawing/2014/main" id="{FE97AC93-23EB-D246-AF1C-05E6C5978F09}"/>
                  </a:ext>
                </a:extLst>
              </p:cNvPr>
              <p:cNvCxnSpPr>
                <a:cxnSpLocks/>
              </p:cNvCxnSpPr>
              <p:nvPr/>
            </p:nvCxnSpPr>
            <p:spPr>
              <a:xfrm>
                <a:off x="2461123" y="1733726"/>
                <a:ext cx="76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2C593E4-3DCB-7343-A2D1-41701B4CC18F}"/>
                  </a:ext>
                </a:extLst>
              </p:cNvPr>
              <p:cNvCxnSpPr>
                <a:cxnSpLocks/>
              </p:cNvCxnSpPr>
              <p:nvPr/>
            </p:nvCxnSpPr>
            <p:spPr>
              <a:xfrm>
                <a:off x="2460165" y="2845971"/>
                <a:ext cx="76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24D40059-6AA9-3D4A-AA41-B5C7F20BB45D}"/>
              </a:ext>
            </a:extLst>
          </p:cNvPr>
          <p:cNvGrpSpPr/>
          <p:nvPr/>
        </p:nvGrpSpPr>
        <p:grpSpPr>
          <a:xfrm>
            <a:off x="1910791" y="4857852"/>
            <a:ext cx="661785" cy="2744808"/>
            <a:chOff x="1910791" y="4857852"/>
            <a:chExt cx="661785" cy="2744808"/>
          </a:xfrm>
        </p:grpSpPr>
        <p:sp>
          <p:nvSpPr>
            <p:cNvPr id="39" name="Rectangle 38">
              <a:extLst>
                <a:ext uri="{FF2B5EF4-FFF2-40B4-BE49-F238E27FC236}">
                  <a16:creationId xmlns:a16="http://schemas.microsoft.com/office/drawing/2014/main" id="{508285CA-F37A-0945-8430-177D23EB0E06}"/>
                </a:ext>
              </a:extLst>
            </p:cNvPr>
            <p:cNvSpPr/>
            <p:nvPr/>
          </p:nvSpPr>
          <p:spPr>
            <a:xfrm>
              <a:off x="2138489" y="4857852"/>
              <a:ext cx="427784" cy="2744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BE78652-7522-F947-A2B8-104BC0C28E8E}"/>
                </a:ext>
              </a:extLst>
            </p:cNvPr>
            <p:cNvSpPr txBox="1"/>
            <p:nvPr/>
          </p:nvSpPr>
          <p:spPr>
            <a:xfrm>
              <a:off x="1911414" y="5061883"/>
              <a:ext cx="661162" cy="215444"/>
            </a:xfrm>
            <a:prstGeom prst="rect">
              <a:avLst/>
            </a:prstGeom>
            <a:noFill/>
          </p:spPr>
          <p:txBody>
            <a:bodyPr wrap="square" rtlCol="0">
              <a:spAutoFit/>
            </a:bodyPr>
            <a:lstStyle/>
            <a:p>
              <a:pPr algn="r"/>
              <a:r>
                <a:rPr lang="en-US" sz="800" dirty="0">
                  <a:latin typeface="Helvetica" pitchFamily="2" charset="0"/>
                  <a:cs typeface="Arial" panose="020B0604020202020204" pitchFamily="34" charset="0"/>
                </a:rPr>
                <a:t>6 ✕ 10</a:t>
              </a:r>
              <a:r>
                <a:rPr lang="en-US" sz="800" baseline="30000" dirty="0">
                  <a:latin typeface="Helvetica" pitchFamily="2" charset="0"/>
                  <a:cs typeface="Arial" panose="020B0604020202020204" pitchFamily="34" charset="0"/>
                </a:rPr>
                <a:t>6</a:t>
              </a:r>
            </a:p>
          </p:txBody>
        </p:sp>
        <p:sp>
          <p:nvSpPr>
            <p:cNvPr id="41" name="TextBox 40">
              <a:extLst>
                <a:ext uri="{FF2B5EF4-FFF2-40B4-BE49-F238E27FC236}">
                  <a16:creationId xmlns:a16="http://schemas.microsoft.com/office/drawing/2014/main" id="{74CAED89-4950-2A4A-AD56-3392EE275EDD}"/>
                </a:ext>
              </a:extLst>
            </p:cNvPr>
            <p:cNvSpPr txBox="1"/>
            <p:nvPr/>
          </p:nvSpPr>
          <p:spPr>
            <a:xfrm>
              <a:off x="1910791" y="6173857"/>
              <a:ext cx="661162" cy="215444"/>
            </a:xfrm>
            <a:prstGeom prst="rect">
              <a:avLst/>
            </a:prstGeom>
            <a:noFill/>
          </p:spPr>
          <p:txBody>
            <a:bodyPr wrap="square" rtlCol="0">
              <a:spAutoFit/>
            </a:bodyPr>
            <a:lstStyle/>
            <a:p>
              <a:pPr algn="r"/>
              <a:r>
                <a:rPr lang="en-US" sz="800" dirty="0">
                  <a:latin typeface="Helvetica" pitchFamily="2" charset="0"/>
                  <a:cs typeface="Arial" panose="020B0604020202020204" pitchFamily="34" charset="0"/>
                </a:rPr>
                <a:t>3 ✕ 10</a:t>
              </a:r>
              <a:r>
                <a:rPr lang="en-US" sz="800" baseline="30000" dirty="0">
                  <a:latin typeface="Helvetica" pitchFamily="2" charset="0"/>
                  <a:cs typeface="Arial" panose="020B0604020202020204" pitchFamily="34" charset="0"/>
                </a:rPr>
                <a:t>6</a:t>
              </a:r>
            </a:p>
          </p:txBody>
        </p:sp>
        <p:cxnSp>
          <p:nvCxnSpPr>
            <p:cNvPr id="42" name="Straight Connector 41">
              <a:extLst>
                <a:ext uri="{FF2B5EF4-FFF2-40B4-BE49-F238E27FC236}">
                  <a16:creationId xmlns:a16="http://schemas.microsoft.com/office/drawing/2014/main" id="{258FB915-8DC0-9949-883F-766B48D6B47C}"/>
                </a:ext>
              </a:extLst>
            </p:cNvPr>
            <p:cNvCxnSpPr>
              <a:cxnSpLocks/>
            </p:cNvCxnSpPr>
            <p:nvPr/>
          </p:nvCxnSpPr>
          <p:spPr>
            <a:xfrm>
              <a:off x="2492514" y="5169698"/>
              <a:ext cx="76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4D01354-1ADF-0C40-A7AD-A4B6F2EFD3E9}"/>
                </a:ext>
              </a:extLst>
            </p:cNvPr>
            <p:cNvCxnSpPr>
              <a:cxnSpLocks/>
            </p:cNvCxnSpPr>
            <p:nvPr/>
          </p:nvCxnSpPr>
          <p:spPr>
            <a:xfrm>
              <a:off x="2491556" y="6281943"/>
              <a:ext cx="76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983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E5DDB370-F1F2-C640-B054-152269B9426A}"/>
              </a:ext>
            </a:extLst>
          </p:cNvPr>
          <p:cNvGrpSpPr/>
          <p:nvPr/>
        </p:nvGrpSpPr>
        <p:grpSpPr>
          <a:xfrm>
            <a:off x="1772971" y="881526"/>
            <a:ext cx="4127345" cy="3304146"/>
            <a:chOff x="1794989" y="-187202"/>
            <a:chExt cx="4127345" cy="3685552"/>
          </a:xfrm>
        </p:grpSpPr>
        <p:pic>
          <p:nvPicPr>
            <p:cNvPr id="5" name="Picture 4">
              <a:extLst>
                <a:ext uri="{FF2B5EF4-FFF2-40B4-BE49-F238E27FC236}">
                  <a16:creationId xmlns:a16="http://schemas.microsoft.com/office/drawing/2014/main" id="{C27A04EB-BE38-0A4C-8340-3971596630C8}"/>
                </a:ext>
              </a:extLst>
            </p:cNvPr>
            <p:cNvPicPr>
              <a:picLocks noChangeAspect="1"/>
            </p:cNvPicPr>
            <p:nvPr/>
          </p:nvPicPr>
          <p:blipFill rotWithShape="1">
            <a:blip r:embed="rId2"/>
            <a:srcRect l="6425" r="5941"/>
            <a:stretch/>
          </p:blipFill>
          <p:spPr>
            <a:xfrm>
              <a:off x="1794989" y="-187202"/>
              <a:ext cx="4127345" cy="3685552"/>
            </a:xfrm>
            <a:prstGeom prst="rect">
              <a:avLst/>
            </a:prstGeom>
          </p:spPr>
        </p:pic>
        <p:sp>
          <p:nvSpPr>
            <p:cNvPr id="33" name="TextBox 32">
              <a:extLst>
                <a:ext uri="{FF2B5EF4-FFF2-40B4-BE49-F238E27FC236}">
                  <a16:creationId xmlns:a16="http://schemas.microsoft.com/office/drawing/2014/main" id="{1EA5E686-9A91-A249-A822-8C7CEE49B25F}"/>
                </a:ext>
              </a:extLst>
            </p:cNvPr>
            <p:cNvSpPr txBox="1"/>
            <p:nvPr/>
          </p:nvSpPr>
          <p:spPr>
            <a:xfrm>
              <a:off x="2739986" y="773299"/>
              <a:ext cx="2212383" cy="215444"/>
            </a:xfrm>
            <a:prstGeom prst="rect">
              <a:avLst/>
            </a:prstGeom>
            <a:noFill/>
          </p:spPr>
          <p:txBody>
            <a:bodyPr wrap="square" rtlCol="0">
              <a:spAutoFit/>
            </a:bodyPr>
            <a:lstStyle/>
            <a:p>
              <a:pPr algn="ctr"/>
              <a:r>
                <a:rPr lang="en-US" sz="800" dirty="0">
                  <a:latin typeface="Arial" panose="020B0604020202020204" pitchFamily="34" charset="0"/>
                  <a:cs typeface="Arial" panose="020B0604020202020204" pitchFamily="34" charset="0"/>
                </a:rPr>
                <a:t>Food availability (J/month)</a:t>
              </a:r>
            </a:p>
          </p:txBody>
        </p:sp>
        <p:sp>
          <p:nvSpPr>
            <p:cNvPr id="34" name="TextBox 33">
              <a:extLst>
                <a:ext uri="{FF2B5EF4-FFF2-40B4-BE49-F238E27FC236}">
                  <a16:creationId xmlns:a16="http://schemas.microsoft.com/office/drawing/2014/main" id="{D711F50B-B85E-7C4F-BA37-E0B6BD138AB4}"/>
                </a:ext>
              </a:extLst>
            </p:cNvPr>
            <p:cNvSpPr txBox="1"/>
            <p:nvPr/>
          </p:nvSpPr>
          <p:spPr>
            <a:xfrm>
              <a:off x="3602525" y="1972911"/>
              <a:ext cx="2212383" cy="215444"/>
            </a:xfrm>
            <a:prstGeom prst="rect">
              <a:avLst/>
            </a:prstGeom>
            <a:noFill/>
          </p:spPr>
          <p:txBody>
            <a:bodyPr wrap="square" rtlCol="0">
              <a:spAutoFit/>
            </a:bodyPr>
            <a:lstStyle/>
            <a:p>
              <a:pPr algn="ctr"/>
              <a:r>
                <a:rPr lang="en-US" sz="800" dirty="0">
                  <a:solidFill>
                    <a:srgbClr val="FF0000"/>
                  </a:solidFill>
                  <a:latin typeface="Arial" panose="020B0604020202020204" pitchFamily="34" charset="0"/>
                  <a:cs typeface="Arial" panose="020B0604020202020204" pitchFamily="34" charset="0"/>
                </a:rPr>
                <a:t>Mortality rate</a:t>
              </a:r>
            </a:p>
          </p:txBody>
        </p:sp>
        <p:sp>
          <p:nvSpPr>
            <p:cNvPr id="35" name="TextBox 34">
              <a:extLst>
                <a:ext uri="{FF2B5EF4-FFF2-40B4-BE49-F238E27FC236}">
                  <a16:creationId xmlns:a16="http://schemas.microsoft.com/office/drawing/2014/main" id="{AE7A4007-F413-3A4E-A2FB-FA63893D1468}"/>
                </a:ext>
              </a:extLst>
            </p:cNvPr>
            <p:cNvSpPr txBox="1"/>
            <p:nvPr/>
          </p:nvSpPr>
          <p:spPr>
            <a:xfrm>
              <a:off x="3023518" y="1471342"/>
              <a:ext cx="2212383" cy="215444"/>
            </a:xfrm>
            <a:prstGeom prst="rect">
              <a:avLst/>
            </a:prstGeom>
            <a:noFill/>
          </p:spPr>
          <p:txBody>
            <a:bodyPr wrap="square" rtlCol="0">
              <a:spAutoFit/>
            </a:bodyPr>
            <a:lstStyle/>
            <a:p>
              <a:pPr algn="ctr"/>
              <a:r>
                <a:rPr lang="en-US" sz="800" dirty="0">
                  <a:solidFill>
                    <a:srgbClr val="3541F4"/>
                  </a:solidFill>
                  <a:latin typeface="Arial" panose="020B0604020202020204" pitchFamily="34" charset="0"/>
                  <a:cs typeface="Arial" panose="020B0604020202020204" pitchFamily="34" charset="0"/>
                </a:rPr>
                <a:t>Metabolic costs (J)</a:t>
              </a:r>
            </a:p>
          </p:txBody>
        </p:sp>
      </p:grpSp>
      <p:sp>
        <p:nvSpPr>
          <p:cNvPr id="49" name="TextBox 48">
            <a:extLst>
              <a:ext uri="{FF2B5EF4-FFF2-40B4-BE49-F238E27FC236}">
                <a16:creationId xmlns:a16="http://schemas.microsoft.com/office/drawing/2014/main" id="{2A3ADB85-3031-AA49-87D7-8BEC0B0D7F34}"/>
              </a:ext>
            </a:extLst>
          </p:cNvPr>
          <p:cNvSpPr txBox="1"/>
          <p:nvPr/>
        </p:nvSpPr>
        <p:spPr>
          <a:xfrm>
            <a:off x="1338505" y="1009917"/>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a)</a:t>
            </a:r>
          </a:p>
        </p:txBody>
      </p:sp>
      <p:sp>
        <p:nvSpPr>
          <p:cNvPr id="50" name="TextBox 49">
            <a:extLst>
              <a:ext uri="{FF2B5EF4-FFF2-40B4-BE49-F238E27FC236}">
                <a16:creationId xmlns:a16="http://schemas.microsoft.com/office/drawing/2014/main" id="{55AA6C81-416C-2746-A9C5-C31BE918E886}"/>
              </a:ext>
            </a:extLst>
          </p:cNvPr>
          <p:cNvSpPr txBox="1"/>
          <p:nvPr/>
        </p:nvSpPr>
        <p:spPr>
          <a:xfrm>
            <a:off x="1338505" y="4074320"/>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b)</a:t>
            </a:r>
          </a:p>
        </p:txBody>
      </p:sp>
      <p:sp>
        <p:nvSpPr>
          <p:cNvPr id="51" name="TextBox 50">
            <a:extLst>
              <a:ext uri="{FF2B5EF4-FFF2-40B4-BE49-F238E27FC236}">
                <a16:creationId xmlns:a16="http://schemas.microsoft.com/office/drawing/2014/main" id="{2D92C87A-B1B5-6C4C-AFBC-7A4B47D792CC}"/>
              </a:ext>
            </a:extLst>
          </p:cNvPr>
          <p:cNvSpPr txBox="1"/>
          <p:nvPr/>
        </p:nvSpPr>
        <p:spPr>
          <a:xfrm>
            <a:off x="1330564" y="5367756"/>
            <a:ext cx="415636" cy="261610"/>
          </a:xfrm>
          <a:prstGeom prst="rect">
            <a:avLst/>
          </a:prstGeom>
          <a:noFill/>
        </p:spPr>
        <p:txBody>
          <a:bodyPr wrap="square" rtlCol="0">
            <a:spAutoFit/>
          </a:bodyPr>
          <a:lstStyle/>
          <a:p>
            <a:pPr algn="l"/>
            <a:r>
              <a:rPr lang="en-US" sz="1100" b="1" dirty="0">
                <a:latin typeface="Arial" panose="020B0604020202020204" pitchFamily="34" charset="0"/>
                <a:cs typeface="Arial" panose="020B0604020202020204" pitchFamily="34" charset="0"/>
              </a:rPr>
              <a:t>c)</a:t>
            </a:r>
          </a:p>
        </p:txBody>
      </p:sp>
      <p:sp>
        <p:nvSpPr>
          <p:cNvPr id="38" name="TextBox 37">
            <a:extLst>
              <a:ext uri="{FF2B5EF4-FFF2-40B4-BE49-F238E27FC236}">
                <a16:creationId xmlns:a16="http://schemas.microsoft.com/office/drawing/2014/main" id="{EC120095-2014-0F43-8B2F-D4436C4C0CA3}"/>
              </a:ext>
            </a:extLst>
          </p:cNvPr>
          <p:cNvSpPr txBox="1"/>
          <p:nvPr/>
        </p:nvSpPr>
        <p:spPr>
          <a:xfrm>
            <a:off x="1268955" y="194204"/>
            <a:ext cx="523449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Figure 2.  </a:t>
            </a:r>
            <a:endParaRPr lang="en-US"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AA5194F-7FF1-9142-A8FD-09BF203BF279}"/>
              </a:ext>
            </a:extLst>
          </p:cNvPr>
          <p:cNvSpPr/>
          <p:nvPr/>
        </p:nvSpPr>
        <p:spPr>
          <a:xfrm>
            <a:off x="720675" y="7934595"/>
            <a:ext cx="6338125" cy="1277273"/>
          </a:xfrm>
          <a:prstGeom prst="rect">
            <a:avLst/>
          </a:prstGeom>
        </p:spPr>
        <p:txBody>
          <a:bodyPr wrap="square">
            <a:spAutoFit/>
          </a:bodyPr>
          <a:lstStyle/>
          <a:p>
            <a:r>
              <a:rPr lang="en-US" sz="1100" b="1" dirty="0">
                <a:latin typeface="Helvetica" pitchFamily="2" charset="0"/>
                <a:cs typeface="Arial" panose="020B0604020202020204" pitchFamily="34" charset="0"/>
              </a:rPr>
              <a:t>Figure 2. a)</a:t>
            </a:r>
            <a:r>
              <a:rPr lang="en-US" sz="1100" dirty="0">
                <a:latin typeface="Helvetica" pitchFamily="2" charset="0"/>
                <a:cs typeface="Arial" panose="020B0604020202020204" pitchFamily="34" charset="0"/>
              </a:rPr>
              <a:t> The relationships between food (black line), mortality (red line), and metabolic costs (blue line) and structural body mass for a constant, cool high-food low-risk environment, generating the strategy in </a:t>
            </a:r>
            <a:r>
              <a:rPr lang="en-US" sz="1100" b="1" dirty="0">
                <a:latin typeface="Helvetica" pitchFamily="2" charset="0"/>
                <a:cs typeface="Arial" panose="020B0604020202020204" pitchFamily="34" charset="0"/>
              </a:rPr>
              <a:t>b </a:t>
            </a:r>
            <a:r>
              <a:rPr lang="en-US" sz="1100" dirty="0">
                <a:latin typeface="Helvetica" pitchFamily="2" charset="0"/>
                <a:cs typeface="Arial" panose="020B0604020202020204" pitchFamily="34" charset="0"/>
              </a:rPr>
              <a:t>and </a:t>
            </a:r>
            <a:r>
              <a:rPr lang="en-US" sz="1100" b="1" dirty="0">
                <a:latin typeface="Helvetica" pitchFamily="2" charset="0"/>
                <a:cs typeface="Arial" panose="020B0604020202020204" pitchFamily="34" charset="0"/>
              </a:rPr>
              <a:t>c</a:t>
            </a:r>
            <a:r>
              <a:rPr lang="en-US" sz="1100" dirty="0">
                <a:latin typeface="Helvetica" pitchFamily="2" charset="0"/>
                <a:cs typeface="Arial" panose="020B0604020202020204" pitchFamily="34" charset="0"/>
              </a:rPr>
              <a:t>. </a:t>
            </a:r>
            <a:r>
              <a:rPr lang="en-US" sz="1100" b="1" dirty="0">
                <a:latin typeface="Helvetica" pitchFamily="2" charset="0"/>
                <a:cs typeface="Arial" panose="020B0604020202020204" pitchFamily="34" charset="0"/>
              </a:rPr>
              <a:t>b)</a:t>
            </a:r>
            <a:r>
              <a:rPr lang="en-US" sz="1100" dirty="0">
                <a:latin typeface="Helvetica" pitchFamily="2" charset="0"/>
                <a:cs typeface="Arial" panose="020B0604020202020204" pitchFamily="34" charset="0"/>
              </a:rPr>
              <a:t> Example rule (the solution of Eq. 8) for allocation to growth at three body lengths (60, 120, and 240 cm). Note that there is minimal variation in age-dependent variation in allocation to growth, but that allocation does change with body size. For smaller fish, energetic state only changes the optimal strategy when it is very low (green vertical stripes). </a:t>
            </a:r>
            <a:r>
              <a:rPr lang="en-US" sz="1100" b="1" dirty="0">
                <a:latin typeface="Helvetica" pitchFamily="2" charset="0"/>
                <a:cs typeface="Arial" panose="020B0604020202020204" pitchFamily="34" charset="0"/>
              </a:rPr>
              <a:t>c) </a:t>
            </a:r>
            <a:r>
              <a:rPr lang="en-US" sz="1100" dirty="0">
                <a:latin typeface="Helvetica" pitchFamily="2" charset="0"/>
                <a:cs typeface="Arial" panose="020B0604020202020204" pitchFamily="34" charset="0"/>
              </a:rPr>
              <a:t>Detail of the optimal allocation to growth at 240 cm, for every combination of energetic stores and age.  </a:t>
            </a:r>
            <a:endParaRPr lang="en-US" sz="1100" b="1" dirty="0"/>
          </a:p>
        </p:txBody>
      </p:sp>
      <p:sp>
        <p:nvSpPr>
          <p:cNvPr id="15" name="TextBox 14">
            <a:extLst>
              <a:ext uri="{FF2B5EF4-FFF2-40B4-BE49-F238E27FC236}">
                <a16:creationId xmlns:a16="http://schemas.microsoft.com/office/drawing/2014/main" id="{AAC6D50D-0444-FB48-A611-A32AEAED1050}"/>
              </a:ext>
            </a:extLst>
          </p:cNvPr>
          <p:cNvSpPr txBox="1"/>
          <p:nvPr/>
        </p:nvSpPr>
        <p:spPr>
          <a:xfrm>
            <a:off x="3695967" y="7336844"/>
            <a:ext cx="661162" cy="215444"/>
          </a:xfrm>
          <a:prstGeom prst="rect">
            <a:avLst/>
          </a:prstGeom>
          <a:noFill/>
        </p:spPr>
        <p:txBody>
          <a:bodyPr wrap="square" rtlCol="0">
            <a:spAutoFit/>
          </a:bodyPr>
          <a:lstStyle/>
          <a:p>
            <a:r>
              <a:rPr lang="en-US" sz="800" dirty="0">
                <a:latin typeface="Helvetica" pitchFamily="2" charset="0"/>
                <a:cs typeface="Arial" panose="020B0604020202020204" pitchFamily="34" charset="0"/>
              </a:rPr>
              <a:t>8.4 ✕ 10</a:t>
            </a:r>
            <a:r>
              <a:rPr lang="en-US" sz="800" baseline="30000" dirty="0">
                <a:latin typeface="Helvetica" pitchFamily="2" charset="0"/>
                <a:cs typeface="Arial" panose="020B0604020202020204" pitchFamily="34" charset="0"/>
              </a:rPr>
              <a:t>8</a:t>
            </a:r>
          </a:p>
        </p:txBody>
      </p:sp>
      <p:pic>
        <p:nvPicPr>
          <p:cNvPr id="16" name="Picture 15">
            <a:extLst>
              <a:ext uri="{FF2B5EF4-FFF2-40B4-BE49-F238E27FC236}">
                <a16:creationId xmlns:a16="http://schemas.microsoft.com/office/drawing/2014/main" id="{EB7CA8B1-86C5-BD40-9EF3-63BD6DF66C97}"/>
              </a:ext>
            </a:extLst>
          </p:cNvPr>
          <p:cNvPicPr>
            <a:picLocks noChangeAspect="1"/>
          </p:cNvPicPr>
          <p:nvPr/>
        </p:nvPicPr>
        <p:blipFill rotWithShape="1">
          <a:blip r:embed="rId3"/>
          <a:srcRect l="12960" t="10131" r="11272" b="18200"/>
          <a:stretch/>
        </p:blipFill>
        <p:spPr>
          <a:xfrm>
            <a:off x="2909744" y="5752306"/>
            <a:ext cx="2286779" cy="1502954"/>
          </a:xfrm>
          <a:prstGeom prst="rect">
            <a:avLst/>
          </a:prstGeom>
        </p:spPr>
      </p:pic>
      <p:cxnSp>
        <p:nvCxnSpPr>
          <p:cNvPr id="18" name="Straight Connector 17">
            <a:extLst>
              <a:ext uri="{FF2B5EF4-FFF2-40B4-BE49-F238E27FC236}">
                <a16:creationId xmlns:a16="http://schemas.microsoft.com/office/drawing/2014/main" id="{EF096F79-A0C2-5A45-9E0B-7513D3E6D59A}"/>
              </a:ext>
            </a:extLst>
          </p:cNvPr>
          <p:cNvCxnSpPr>
            <a:cxnSpLocks/>
          </p:cNvCxnSpPr>
          <p:nvPr/>
        </p:nvCxnSpPr>
        <p:spPr>
          <a:xfrm flipV="1">
            <a:off x="3969388" y="7255261"/>
            <a:ext cx="0" cy="77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3775411-B289-0A42-BF3D-8267C450EAB8}"/>
              </a:ext>
            </a:extLst>
          </p:cNvPr>
          <p:cNvCxnSpPr>
            <a:cxnSpLocks/>
          </p:cNvCxnSpPr>
          <p:nvPr/>
        </p:nvCxnSpPr>
        <p:spPr>
          <a:xfrm>
            <a:off x="2847570" y="7251410"/>
            <a:ext cx="76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9513184-8A19-304D-8C07-45207D24655F}"/>
              </a:ext>
            </a:extLst>
          </p:cNvPr>
          <p:cNvSpPr txBox="1"/>
          <p:nvPr/>
        </p:nvSpPr>
        <p:spPr>
          <a:xfrm>
            <a:off x="4755866" y="7339597"/>
            <a:ext cx="744051" cy="215444"/>
          </a:xfrm>
          <a:prstGeom prst="rect">
            <a:avLst/>
          </a:prstGeom>
          <a:noFill/>
        </p:spPr>
        <p:txBody>
          <a:bodyPr wrap="square" rtlCol="0">
            <a:spAutoFit/>
          </a:bodyPr>
          <a:lstStyle/>
          <a:p>
            <a:r>
              <a:rPr lang="en-US" sz="800" dirty="0">
                <a:latin typeface="Helvetica" pitchFamily="2" charset="0"/>
                <a:cs typeface="Arial" panose="020B0604020202020204" pitchFamily="34" charset="0"/>
              </a:rPr>
              <a:t>1.68 ✕ 10</a:t>
            </a:r>
            <a:r>
              <a:rPr lang="en-US" sz="800" baseline="30000" dirty="0">
                <a:latin typeface="Helvetica" pitchFamily="2" charset="0"/>
                <a:cs typeface="Arial" panose="020B0604020202020204" pitchFamily="34" charset="0"/>
              </a:rPr>
              <a:t>9</a:t>
            </a:r>
            <a:endParaRPr lang="en-US" sz="800" dirty="0">
              <a:latin typeface="Helvetica" pitchFamily="2" charset="0"/>
              <a:cs typeface="Arial" panose="020B0604020202020204" pitchFamily="34" charset="0"/>
            </a:endParaRPr>
          </a:p>
        </p:txBody>
      </p:sp>
      <p:cxnSp>
        <p:nvCxnSpPr>
          <p:cNvPr id="27" name="Straight Connector 26">
            <a:extLst>
              <a:ext uri="{FF2B5EF4-FFF2-40B4-BE49-F238E27FC236}">
                <a16:creationId xmlns:a16="http://schemas.microsoft.com/office/drawing/2014/main" id="{A6228016-5174-5042-87B1-C39444705836}"/>
              </a:ext>
            </a:extLst>
          </p:cNvPr>
          <p:cNvCxnSpPr>
            <a:cxnSpLocks/>
          </p:cNvCxnSpPr>
          <p:nvPr/>
        </p:nvCxnSpPr>
        <p:spPr>
          <a:xfrm flipV="1">
            <a:off x="5092471" y="7252086"/>
            <a:ext cx="0" cy="77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1504D5A-01E6-4049-8514-2D9DD1BB92ED}"/>
              </a:ext>
            </a:extLst>
          </p:cNvPr>
          <p:cNvSpPr txBox="1"/>
          <p:nvPr/>
        </p:nvSpPr>
        <p:spPr>
          <a:xfrm>
            <a:off x="2786699" y="7347167"/>
            <a:ext cx="661162" cy="215444"/>
          </a:xfrm>
          <a:prstGeom prst="rect">
            <a:avLst/>
          </a:prstGeom>
          <a:noFill/>
        </p:spPr>
        <p:txBody>
          <a:bodyPr wrap="square" rtlCol="0">
            <a:spAutoFit/>
          </a:bodyPr>
          <a:lstStyle/>
          <a:p>
            <a:r>
              <a:rPr lang="en-US" sz="800" dirty="0">
                <a:latin typeface="Helvetica" pitchFamily="2" charset="0"/>
                <a:cs typeface="Arial" panose="020B0604020202020204" pitchFamily="34" charset="0"/>
              </a:rPr>
              <a:t>0</a:t>
            </a:r>
            <a:endParaRPr lang="en-US" sz="800" baseline="30000" dirty="0">
              <a:latin typeface="Helvetica" pitchFamily="2"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0A5486C-3963-CB4E-BBD2-F96B001C9B47}"/>
              </a:ext>
            </a:extLst>
          </p:cNvPr>
          <p:cNvCxnSpPr>
            <a:cxnSpLocks/>
          </p:cNvCxnSpPr>
          <p:nvPr/>
        </p:nvCxnSpPr>
        <p:spPr>
          <a:xfrm flipV="1">
            <a:off x="2910016" y="7255261"/>
            <a:ext cx="0" cy="77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CF61A3F-8504-6444-BFC1-29D1E7DA8CA8}"/>
              </a:ext>
            </a:extLst>
          </p:cNvPr>
          <p:cNvSpPr txBox="1"/>
          <p:nvPr/>
        </p:nvSpPr>
        <p:spPr>
          <a:xfrm>
            <a:off x="2646884" y="5729221"/>
            <a:ext cx="218915" cy="200055"/>
          </a:xfrm>
          <a:prstGeom prst="rect">
            <a:avLst/>
          </a:prstGeom>
          <a:noFill/>
        </p:spPr>
        <p:txBody>
          <a:bodyPr wrap="none" rtlCol="0">
            <a:spAutoFit/>
          </a:bodyPr>
          <a:lstStyle/>
          <a:p>
            <a:pPr algn="l"/>
            <a:r>
              <a:rPr lang="en-US" sz="700" dirty="0">
                <a:latin typeface="Helvetica" pitchFamily="2" charset="0"/>
                <a:cs typeface="Arial" panose="020B0604020202020204" pitchFamily="34" charset="0"/>
              </a:rPr>
              <a:t>18</a:t>
            </a:r>
          </a:p>
        </p:txBody>
      </p:sp>
      <p:cxnSp>
        <p:nvCxnSpPr>
          <p:cNvPr id="17" name="Straight Connector 16">
            <a:extLst>
              <a:ext uri="{FF2B5EF4-FFF2-40B4-BE49-F238E27FC236}">
                <a16:creationId xmlns:a16="http://schemas.microsoft.com/office/drawing/2014/main" id="{C26410BF-5EC3-A144-A039-1586E9F627DA}"/>
              </a:ext>
            </a:extLst>
          </p:cNvPr>
          <p:cNvCxnSpPr>
            <a:cxnSpLocks/>
          </p:cNvCxnSpPr>
          <p:nvPr/>
        </p:nvCxnSpPr>
        <p:spPr>
          <a:xfrm>
            <a:off x="2849372" y="6548912"/>
            <a:ext cx="59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1DB65B7-0095-1C49-B893-2E45EA6451F7}"/>
              </a:ext>
            </a:extLst>
          </p:cNvPr>
          <p:cNvCxnSpPr>
            <a:cxnSpLocks/>
          </p:cNvCxnSpPr>
          <p:nvPr/>
        </p:nvCxnSpPr>
        <p:spPr>
          <a:xfrm>
            <a:off x="2856572" y="5819566"/>
            <a:ext cx="59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D6BD14-ED63-6F4B-B3B7-5AE815D01B97}"/>
              </a:ext>
            </a:extLst>
          </p:cNvPr>
          <p:cNvSpPr txBox="1"/>
          <p:nvPr/>
        </p:nvSpPr>
        <p:spPr>
          <a:xfrm>
            <a:off x="2680167" y="7157354"/>
            <a:ext cx="180618" cy="200055"/>
          </a:xfrm>
          <a:prstGeom prst="rect">
            <a:avLst/>
          </a:prstGeom>
          <a:noFill/>
        </p:spPr>
        <p:txBody>
          <a:bodyPr wrap="none" rtlCol="0">
            <a:spAutoFit/>
          </a:bodyPr>
          <a:lstStyle/>
          <a:p>
            <a:pPr algn="l"/>
            <a:r>
              <a:rPr lang="en-US" sz="700" dirty="0">
                <a:latin typeface="Helvetica" pitchFamily="2" charset="0"/>
                <a:cs typeface="Arial" panose="020B0604020202020204" pitchFamily="34" charset="0"/>
              </a:rPr>
              <a:t>0</a:t>
            </a:r>
          </a:p>
        </p:txBody>
      </p:sp>
      <p:sp>
        <p:nvSpPr>
          <p:cNvPr id="23" name="TextBox 22">
            <a:extLst>
              <a:ext uri="{FF2B5EF4-FFF2-40B4-BE49-F238E27FC236}">
                <a16:creationId xmlns:a16="http://schemas.microsoft.com/office/drawing/2014/main" id="{6F5B7F2D-AF73-4443-B06C-854721BC50EF}"/>
              </a:ext>
            </a:extLst>
          </p:cNvPr>
          <p:cNvSpPr txBox="1"/>
          <p:nvPr/>
        </p:nvSpPr>
        <p:spPr>
          <a:xfrm>
            <a:off x="2696276" y="6456338"/>
            <a:ext cx="180618" cy="200055"/>
          </a:xfrm>
          <a:prstGeom prst="rect">
            <a:avLst/>
          </a:prstGeom>
          <a:noFill/>
        </p:spPr>
        <p:txBody>
          <a:bodyPr wrap="none" rtlCol="0">
            <a:spAutoFit/>
          </a:bodyPr>
          <a:lstStyle/>
          <a:p>
            <a:pPr algn="l"/>
            <a:r>
              <a:rPr lang="en-US" sz="700" dirty="0">
                <a:latin typeface="Helvetica" pitchFamily="2" charset="0"/>
                <a:cs typeface="Arial" panose="020B0604020202020204" pitchFamily="34" charset="0"/>
              </a:rPr>
              <a:t>9</a:t>
            </a:r>
          </a:p>
        </p:txBody>
      </p:sp>
      <p:sp>
        <p:nvSpPr>
          <p:cNvPr id="24" name="TextBox 23">
            <a:extLst>
              <a:ext uri="{FF2B5EF4-FFF2-40B4-BE49-F238E27FC236}">
                <a16:creationId xmlns:a16="http://schemas.microsoft.com/office/drawing/2014/main" id="{578C8A54-6E6E-6044-848B-9DE273C16C63}"/>
              </a:ext>
            </a:extLst>
          </p:cNvPr>
          <p:cNvSpPr txBox="1"/>
          <p:nvPr/>
        </p:nvSpPr>
        <p:spPr>
          <a:xfrm rot="16200000">
            <a:off x="2171149" y="6492163"/>
            <a:ext cx="915917" cy="166040"/>
          </a:xfrm>
          <a:prstGeom prst="rect">
            <a:avLst/>
          </a:prstGeom>
          <a:noFill/>
        </p:spPr>
        <p:txBody>
          <a:bodyPr wrap="square" rtlCol="0">
            <a:spAutoFit/>
          </a:bodyPr>
          <a:lstStyle/>
          <a:p>
            <a:pPr algn="ctr"/>
            <a:r>
              <a:rPr lang="en-US" sz="800" dirty="0">
                <a:latin typeface="Helvetica" pitchFamily="2" charset="0"/>
                <a:cs typeface="Arial" panose="020B0604020202020204" pitchFamily="34" charset="0"/>
              </a:rPr>
              <a:t>Age (years)</a:t>
            </a:r>
          </a:p>
        </p:txBody>
      </p:sp>
      <p:sp>
        <p:nvSpPr>
          <p:cNvPr id="39" name="TextBox 38">
            <a:extLst>
              <a:ext uri="{FF2B5EF4-FFF2-40B4-BE49-F238E27FC236}">
                <a16:creationId xmlns:a16="http://schemas.microsoft.com/office/drawing/2014/main" id="{79EB77A1-0C25-FC40-91A6-68183A0F5E5D}"/>
              </a:ext>
            </a:extLst>
          </p:cNvPr>
          <p:cNvSpPr txBox="1"/>
          <p:nvPr/>
        </p:nvSpPr>
        <p:spPr>
          <a:xfrm>
            <a:off x="2439164" y="4146760"/>
            <a:ext cx="2894072" cy="230832"/>
          </a:xfrm>
          <a:prstGeom prst="rect">
            <a:avLst/>
          </a:prstGeom>
          <a:noFill/>
        </p:spPr>
        <p:txBody>
          <a:bodyPr wrap="square" rtlCol="0">
            <a:spAutoFit/>
          </a:bodyPr>
          <a:lstStyle/>
          <a:p>
            <a:pPr algn="ctr"/>
            <a:r>
              <a:rPr lang="en-US" sz="900" dirty="0">
                <a:latin typeface="Helvetica" pitchFamily="2" charset="0"/>
                <a:cs typeface="Arial" panose="020B0604020202020204" pitchFamily="34" charset="0"/>
              </a:rPr>
              <a:t>Fraction of stores allocated to growth</a:t>
            </a:r>
          </a:p>
        </p:txBody>
      </p:sp>
      <p:sp>
        <p:nvSpPr>
          <p:cNvPr id="10" name="TextBox 9">
            <a:extLst>
              <a:ext uri="{FF2B5EF4-FFF2-40B4-BE49-F238E27FC236}">
                <a16:creationId xmlns:a16="http://schemas.microsoft.com/office/drawing/2014/main" id="{12454E96-2369-8C40-9A6F-1160D9A3807A}"/>
              </a:ext>
            </a:extLst>
          </p:cNvPr>
          <p:cNvSpPr txBox="1"/>
          <p:nvPr/>
        </p:nvSpPr>
        <p:spPr>
          <a:xfrm>
            <a:off x="1462447" y="5686118"/>
            <a:ext cx="1206797" cy="830997"/>
          </a:xfrm>
          <a:prstGeom prst="rect">
            <a:avLst/>
          </a:prstGeom>
          <a:noFill/>
        </p:spPr>
        <p:txBody>
          <a:bodyPr wrap="square" rtlCol="0">
            <a:spAutoFit/>
          </a:bodyPr>
          <a:lstStyle/>
          <a:p>
            <a:pPr algn="ctr"/>
            <a:r>
              <a:rPr lang="en-US" sz="800" i="1" dirty="0">
                <a:solidFill>
                  <a:srgbClr val="3541F4"/>
                </a:solidFill>
                <a:latin typeface="Arial" panose="020B0604020202020204" pitchFamily="34" charset="0"/>
                <a:cs typeface="Arial" panose="020B0604020202020204" pitchFamily="34" charset="0"/>
              </a:rPr>
              <a:t>Allocation of all energy on reproduction (none to growth) when stores are too limited to meet metabolic overhead</a:t>
            </a:r>
          </a:p>
        </p:txBody>
      </p:sp>
      <p:cxnSp>
        <p:nvCxnSpPr>
          <p:cNvPr id="14" name="Straight Arrow Connector 13">
            <a:extLst>
              <a:ext uri="{FF2B5EF4-FFF2-40B4-BE49-F238E27FC236}">
                <a16:creationId xmlns:a16="http://schemas.microsoft.com/office/drawing/2014/main" id="{9AB58C46-C7DF-7644-B0F0-2F3E9F748E71}"/>
              </a:ext>
            </a:extLst>
          </p:cNvPr>
          <p:cNvCxnSpPr>
            <a:cxnSpLocks/>
            <a:stCxn id="10" idx="3"/>
          </p:cNvCxnSpPr>
          <p:nvPr/>
        </p:nvCxnSpPr>
        <p:spPr>
          <a:xfrm>
            <a:off x="2669244" y="6101617"/>
            <a:ext cx="337685" cy="179859"/>
          </a:xfrm>
          <a:prstGeom prst="straightConnector1">
            <a:avLst/>
          </a:prstGeom>
          <a:ln w="9525">
            <a:solidFill>
              <a:srgbClr val="3541F4"/>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D490EDF-41BA-3A4F-86FF-C07F6B0EB4D4}"/>
              </a:ext>
            </a:extLst>
          </p:cNvPr>
          <p:cNvCxnSpPr>
            <a:cxnSpLocks/>
          </p:cNvCxnSpPr>
          <p:nvPr/>
        </p:nvCxnSpPr>
        <p:spPr>
          <a:xfrm flipH="1">
            <a:off x="4765067" y="6799542"/>
            <a:ext cx="415304" cy="10322"/>
          </a:xfrm>
          <a:prstGeom prst="straightConnector1">
            <a:avLst/>
          </a:prstGeom>
          <a:ln w="12700">
            <a:solidFill>
              <a:srgbClr val="3541F4"/>
            </a:solidFill>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D5734692-50F5-DD4B-A117-3C118CD42C07}"/>
              </a:ext>
            </a:extLst>
          </p:cNvPr>
          <p:cNvGrpSpPr/>
          <p:nvPr/>
        </p:nvGrpSpPr>
        <p:grpSpPr>
          <a:xfrm>
            <a:off x="1608859" y="4131949"/>
            <a:ext cx="4920537" cy="1494391"/>
            <a:chOff x="2290296" y="3594081"/>
            <a:chExt cx="3632493" cy="1152140"/>
          </a:xfrm>
        </p:grpSpPr>
        <p:grpSp>
          <p:nvGrpSpPr>
            <p:cNvPr id="32" name="Group 31">
              <a:extLst>
                <a:ext uri="{FF2B5EF4-FFF2-40B4-BE49-F238E27FC236}">
                  <a16:creationId xmlns:a16="http://schemas.microsoft.com/office/drawing/2014/main" id="{8E890B50-A422-0845-B234-0FA81F542822}"/>
                </a:ext>
              </a:extLst>
            </p:cNvPr>
            <p:cNvGrpSpPr/>
            <p:nvPr/>
          </p:nvGrpSpPr>
          <p:grpSpPr>
            <a:xfrm>
              <a:off x="2496703" y="3594081"/>
              <a:ext cx="3426086" cy="1152140"/>
              <a:chOff x="2442764" y="2786531"/>
              <a:chExt cx="3426086" cy="1152140"/>
            </a:xfrm>
          </p:grpSpPr>
          <p:grpSp>
            <p:nvGrpSpPr>
              <p:cNvPr id="4" name="Group 3">
                <a:extLst>
                  <a:ext uri="{FF2B5EF4-FFF2-40B4-BE49-F238E27FC236}">
                    <a16:creationId xmlns:a16="http://schemas.microsoft.com/office/drawing/2014/main" id="{6EEEB7DE-36EC-F240-9CE2-D2A2D02B3BAF}"/>
                  </a:ext>
                </a:extLst>
              </p:cNvPr>
              <p:cNvGrpSpPr/>
              <p:nvPr/>
            </p:nvGrpSpPr>
            <p:grpSpPr>
              <a:xfrm>
                <a:off x="2442764" y="3012601"/>
                <a:ext cx="2775270" cy="719725"/>
                <a:chOff x="1241518" y="3564069"/>
                <a:chExt cx="4396496" cy="1213523"/>
              </a:xfrm>
            </p:grpSpPr>
            <p:pic>
              <p:nvPicPr>
                <p:cNvPr id="9" name="Picture 8">
                  <a:extLst>
                    <a:ext uri="{FF2B5EF4-FFF2-40B4-BE49-F238E27FC236}">
                      <a16:creationId xmlns:a16="http://schemas.microsoft.com/office/drawing/2014/main" id="{811EE0D3-D3EE-E64F-A9F6-AFFA4DE5FDDB}"/>
                    </a:ext>
                  </a:extLst>
                </p:cNvPr>
                <p:cNvPicPr>
                  <a:picLocks noChangeAspect="1"/>
                </p:cNvPicPr>
                <p:nvPr/>
              </p:nvPicPr>
              <p:blipFill rotWithShape="1">
                <a:blip r:embed="rId4"/>
                <a:srcRect l="60026" t="8742" r="5137" b="63384"/>
                <a:stretch/>
              </p:blipFill>
              <p:spPr>
                <a:xfrm>
                  <a:off x="2737371" y="3565040"/>
                  <a:ext cx="1376798" cy="1107424"/>
                </a:xfrm>
                <a:prstGeom prst="rect">
                  <a:avLst/>
                </a:prstGeom>
              </p:spPr>
            </p:pic>
            <p:pic>
              <p:nvPicPr>
                <p:cNvPr id="7" name="Picture 6">
                  <a:extLst>
                    <a:ext uri="{FF2B5EF4-FFF2-40B4-BE49-F238E27FC236}">
                      <a16:creationId xmlns:a16="http://schemas.microsoft.com/office/drawing/2014/main" id="{2DC3049B-DEDD-DA4F-83A0-F075C8DDEA85}"/>
                    </a:ext>
                  </a:extLst>
                </p:cNvPr>
                <p:cNvPicPr>
                  <a:picLocks noChangeAspect="1"/>
                </p:cNvPicPr>
                <p:nvPr/>
              </p:nvPicPr>
              <p:blipFill rotWithShape="1">
                <a:blip r:embed="rId4"/>
                <a:srcRect l="9822" t="8928" r="54899" b="63197"/>
                <a:stretch/>
              </p:blipFill>
              <p:spPr>
                <a:xfrm>
                  <a:off x="1241518" y="3564069"/>
                  <a:ext cx="1376798" cy="1093555"/>
                </a:xfrm>
                <a:prstGeom prst="rect">
                  <a:avLst/>
                </a:prstGeom>
              </p:spPr>
            </p:pic>
            <p:pic>
              <p:nvPicPr>
                <p:cNvPr id="8" name="Picture 7">
                  <a:extLst>
                    <a:ext uri="{FF2B5EF4-FFF2-40B4-BE49-F238E27FC236}">
                      <a16:creationId xmlns:a16="http://schemas.microsoft.com/office/drawing/2014/main" id="{3E3A9D16-7624-1A44-B4C2-454935EC81A8}"/>
                    </a:ext>
                  </a:extLst>
                </p:cNvPr>
                <p:cNvPicPr>
                  <a:picLocks noChangeAspect="1"/>
                </p:cNvPicPr>
                <p:nvPr/>
              </p:nvPicPr>
              <p:blipFill rotWithShape="1">
                <a:blip r:embed="rId4"/>
                <a:srcRect l="9895" t="58503" r="54827" b="13623"/>
                <a:stretch/>
              </p:blipFill>
              <p:spPr>
                <a:xfrm>
                  <a:off x="4243753" y="3565040"/>
                  <a:ext cx="1394261" cy="1107426"/>
                </a:xfrm>
                <a:prstGeom prst="rect">
                  <a:avLst/>
                </a:prstGeom>
              </p:spPr>
            </p:pic>
            <p:sp>
              <p:nvSpPr>
                <p:cNvPr id="11" name="Rectangle 10">
                  <a:extLst>
                    <a:ext uri="{FF2B5EF4-FFF2-40B4-BE49-F238E27FC236}">
                      <a16:creationId xmlns:a16="http://schemas.microsoft.com/office/drawing/2014/main" id="{FAD32304-D9DD-3649-B072-A8AA753ABC6E}"/>
                    </a:ext>
                  </a:extLst>
                </p:cNvPr>
                <p:cNvSpPr/>
                <p:nvPr/>
              </p:nvSpPr>
              <p:spPr>
                <a:xfrm>
                  <a:off x="1419892" y="4258651"/>
                  <a:ext cx="1257525" cy="518941"/>
                </a:xfrm>
                <a:prstGeom prst="rect">
                  <a:avLst/>
                </a:prstGeom>
              </p:spPr>
              <p:txBody>
                <a:bodyPr wrap="none">
                  <a:spAutoFit/>
                </a:bodyPr>
                <a:lstStyle/>
                <a:p>
                  <a:pPr algn="r"/>
                  <a:r>
                    <a:rPr lang="en-US" sz="700" i="1" dirty="0">
                      <a:latin typeface="Helvetica" pitchFamily="2" charset="0"/>
                    </a:rPr>
                    <a:t>l(t)</a:t>
                  </a:r>
                  <a:r>
                    <a:rPr lang="en-US" sz="700" dirty="0">
                      <a:latin typeface="Helvetica" pitchFamily="2" charset="0"/>
                    </a:rPr>
                    <a:t> = 60 cm</a:t>
                  </a:r>
                </a:p>
                <a:p>
                  <a:pPr algn="r"/>
                  <a:r>
                    <a:rPr lang="en-US" sz="700" dirty="0">
                      <a:latin typeface="Helvetica" pitchFamily="2" charset="0"/>
                    </a:rPr>
                    <a:t> </a:t>
                  </a:r>
                  <a:r>
                    <a:rPr lang="en-US" sz="700" i="1" dirty="0">
                      <a:latin typeface="Helvetica" pitchFamily="2" charset="0"/>
                    </a:rPr>
                    <a:t>w</a:t>
                  </a:r>
                  <a:r>
                    <a:rPr lang="en-US" sz="700" i="1" baseline="-25000" dirty="0">
                      <a:latin typeface="Helvetica" pitchFamily="2" charset="0"/>
                    </a:rPr>
                    <a:t>1</a:t>
                  </a:r>
                  <a:r>
                    <a:rPr lang="en-US" sz="700" i="1" dirty="0">
                      <a:latin typeface="Helvetica" pitchFamily="2" charset="0"/>
                    </a:rPr>
                    <a:t>(t</a:t>
                  </a:r>
                  <a:r>
                    <a:rPr lang="en-US" sz="700" dirty="0">
                      <a:latin typeface="Helvetica" pitchFamily="2" charset="0"/>
                    </a:rPr>
                    <a:t>) = 2.16 kg</a:t>
                  </a:r>
                </a:p>
              </p:txBody>
            </p:sp>
            <p:sp>
              <p:nvSpPr>
                <p:cNvPr id="12" name="Rectangle 11">
                  <a:extLst>
                    <a:ext uri="{FF2B5EF4-FFF2-40B4-BE49-F238E27FC236}">
                      <a16:creationId xmlns:a16="http://schemas.microsoft.com/office/drawing/2014/main" id="{00B9C98B-4DFB-D141-9999-B0E8CE289D8F}"/>
                    </a:ext>
                  </a:extLst>
                </p:cNvPr>
                <p:cNvSpPr/>
                <p:nvPr/>
              </p:nvSpPr>
              <p:spPr>
                <a:xfrm>
                  <a:off x="2851171" y="4258645"/>
                  <a:ext cx="1336246" cy="518942"/>
                </a:xfrm>
                <a:prstGeom prst="rect">
                  <a:avLst/>
                </a:prstGeom>
              </p:spPr>
              <p:txBody>
                <a:bodyPr wrap="none">
                  <a:spAutoFit/>
                </a:bodyPr>
                <a:lstStyle/>
                <a:p>
                  <a:pPr algn="r"/>
                  <a:r>
                    <a:rPr lang="en-US" sz="700" i="1" dirty="0">
                      <a:latin typeface="Helvetica" pitchFamily="2" charset="0"/>
                    </a:rPr>
                    <a:t>l(t)</a:t>
                  </a:r>
                  <a:r>
                    <a:rPr lang="en-US" sz="700" dirty="0">
                      <a:latin typeface="Helvetica" pitchFamily="2" charset="0"/>
                    </a:rPr>
                    <a:t> = 120 cm</a:t>
                  </a:r>
                </a:p>
                <a:p>
                  <a:pPr algn="r"/>
                  <a:r>
                    <a:rPr lang="en-US" sz="700" dirty="0">
                      <a:latin typeface="Helvetica" pitchFamily="2" charset="0"/>
                    </a:rPr>
                    <a:t> </a:t>
                  </a:r>
                  <a:r>
                    <a:rPr lang="en-US" sz="700" i="1" dirty="0">
                      <a:latin typeface="Helvetica" pitchFamily="2" charset="0"/>
                    </a:rPr>
                    <a:t>w</a:t>
                  </a:r>
                  <a:r>
                    <a:rPr lang="en-US" sz="700" i="1" baseline="-25000" dirty="0">
                      <a:latin typeface="Helvetica" pitchFamily="2" charset="0"/>
                    </a:rPr>
                    <a:t>1</a:t>
                  </a:r>
                  <a:r>
                    <a:rPr lang="en-US" sz="700" i="1" dirty="0">
                      <a:latin typeface="Helvetica" pitchFamily="2" charset="0"/>
                    </a:rPr>
                    <a:t>(t)</a:t>
                  </a:r>
                  <a:r>
                    <a:rPr lang="en-US" sz="700" dirty="0">
                      <a:latin typeface="Helvetica" pitchFamily="2" charset="0"/>
                    </a:rPr>
                    <a:t> = 17.28 kg</a:t>
                  </a:r>
                </a:p>
              </p:txBody>
            </p:sp>
          </p:grpSp>
          <p:grpSp>
            <p:nvGrpSpPr>
              <p:cNvPr id="42" name="Group 41">
                <a:extLst>
                  <a:ext uri="{FF2B5EF4-FFF2-40B4-BE49-F238E27FC236}">
                    <a16:creationId xmlns:a16="http://schemas.microsoft.com/office/drawing/2014/main" id="{0D0E3E71-CF63-6D4D-933A-5C6E30772AAE}"/>
                  </a:ext>
                </a:extLst>
              </p:cNvPr>
              <p:cNvGrpSpPr/>
              <p:nvPr/>
            </p:nvGrpSpPr>
            <p:grpSpPr>
              <a:xfrm>
                <a:off x="5296879" y="2786531"/>
                <a:ext cx="571971" cy="1152140"/>
                <a:chOff x="4084878" y="1199007"/>
                <a:chExt cx="1033260" cy="2129072"/>
              </a:xfrm>
            </p:grpSpPr>
            <p:pic>
              <p:nvPicPr>
                <p:cNvPr id="30" name="Picture 29">
                  <a:extLst>
                    <a:ext uri="{FF2B5EF4-FFF2-40B4-BE49-F238E27FC236}">
                      <a16:creationId xmlns:a16="http://schemas.microsoft.com/office/drawing/2014/main" id="{828FCC29-17EE-A142-A67A-6D0BF5A118B2}"/>
                    </a:ext>
                  </a:extLst>
                </p:cNvPr>
                <p:cNvPicPr>
                  <a:picLocks noChangeAspect="1"/>
                </p:cNvPicPr>
                <p:nvPr/>
              </p:nvPicPr>
              <p:blipFill rotWithShape="1">
                <a:blip r:embed="rId5"/>
                <a:srcRect l="7299" t="8142" r="74023" b="56678"/>
                <a:stretch/>
              </p:blipFill>
              <p:spPr>
                <a:xfrm>
                  <a:off x="4084878" y="1199007"/>
                  <a:ext cx="1033260" cy="2129072"/>
                </a:xfrm>
                <a:prstGeom prst="rect">
                  <a:avLst/>
                </a:prstGeom>
              </p:spPr>
            </p:pic>
            <p:cxnSp>
              <p:nvCxnSpPr>
                <p:cNvPr id="37" name="Straight Connector 36">
                  <a:extLst>
                    <a:ext uri="{FF2B5EF4-FFF2-40B4-BE49-F238E27FC236}">
                      <a16:creationId xmlns:a16="http://schemas.microsoft.com/office/drawing/2014/main" id="{14623273-B534-9047-8FB3-2F00A9A9E66A}"/>
                    </a:ext>
                  </a:extLst>
                </p:cNvPr>
                <p:cNvCxnSpPr>
                  <a:cxnSpLocks/>
                </p:cNvCxnSpPr>
                <p:nvPr/>
              </p:nvCxnSpPr>
              <p:spPr>
                <a:xfrm flipH="1">
                  <a:off x="4088716" y="1618292"/>
                  <a:ext cx="2" cy="119698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571E7E1F-0550-164A-9A12-57B8384D1B8C}"/>
                  </a:ext>
                </a:extLst>
              </p:cNvPr>
              <p:cNvSpPr/>
              <p:nvPr/>
            </p:nvSpPr>
            <p:spPr>
              <a:xfrm>
                <a:off x="4357445" y="3432762"/>
                <a:ext cx="893193" cy="307777"/>
              </a:xfrm>
              <a:prstGeom prst="rect">
                <a:avLst/>
              </a:prstGeom>
            </p:spPr>
            <p:txBody>
              <a:bodyPr wrap="none">
                <a:spAutoFit/>
              </a:bodyPr>
              <a:lstStyle/>
              <a:p>
                <a:pPr algn="r"/>
                <a:r>
                  <a:rPr lang="en-US" sz="700" i="1" dirty="0">
                    <a:latin typeface="Helvetica" pitchFamily="2" charset="0"/>
                  </a:rPr>
                  <a:t>l(t)</a:t>
                </a:r>
                <a:r>
                  <a:rPr lang="en-US" sz="700" dirty="0">
                    <a:latin typeface="Helvetica" pitchFamily="2" charset="0"/>
                  </a:rPr>
                  <a:t> = 240 cm</a:t>
                </a:r>
              </a:p>
              <a:p>
                <a:pPr algn="r"/>
                <a:r>
                  <a:rPr lang="en-US" sz="700" dirty="0">
                    <a:latin typeface="Helvetica" pitchFamily="2" charset="0"/>
                  </a:rPr>
                  <a:t> </a:t>
                </a:r>
                <a:r>
                  <a:rPr lang="en-US" sz="700" i="1" dirty="0">
                    <a:latin typeface="Helvetica" pitchFamily="2" charset="0"/>
                  </a:rPr>
                  <a:t>w</a:t>
                </a:r>
                <a:r>
                  <a:rPr lang="en-US" sz="700" i="1" baseline="-25000" dirty="0">
                    <a:latin typeface="Helvetica" pitchFamily="2" charset="0"/>
                  </a:rPr>
                  <a:t>1</a:t>
                </a:r>
                <a:r>
                  <a:rPr lang="en-US" sz="700" i="1" dirty="0">
                    <a:latin typeface="Helvetica" pitchFamily="2" charset="0"/>
                  </a:rPr>
                  <a:t>(t)</a:t>
                </a:r>
                <a:r>
                  <a:rPr lang="en-US" sz="700" dirty="0">
                    <a:latin typeface="Helvetica" pitchFamily="2" charset="0"/>
                  </a:rPr>
                  <a:t> = 138.24 kg</a:t>
                </a:r>
              </a:p>
            </p:txBody>
          </p:sp>
        </p:grpSp>
        <p:sp>
          <p:nvSpPr>
            <p:cNvPr id="25" name="TextBox 24">
              <a:extLst>
                <a:ext uri="{FF2B5EF4-FFF2-40B4-BE49-F238E27FC236}">
                  <a16:creationId xmlns:a16="http://schemas.microsoft.com/office/drawing/2014/main" id="{19121D00-D463-8C42-8F6E-4C0B9B520FCF}"/>
                </a:ext>
              </a:extLst>
            </p:cNvPr>
            <p:cNvSpPr txBox="1"/>
            <p:nvPr/>
          </p:nvSpPr>
          <p:spPr>
            <a:xfrm>
              <a:off x="3272559" y="4492913"/>
              <a:ext cx="1247283" cy="200055"/>
            </a:xfrm>
            <a:prstGeom prst="rect">
              <a:avLst/>
            </a:prstGeom>
            <a:noFill/>
          </p:spPr>
          <p:txBody>
            <a:bodyPr wrap="square" rtlCol="0">
              <a:spAutoFit/>
            </a:bodyPr>
            <a:lstStyle/>
            <a:p>
              <a:pPr algn="ctr"/>
              <a:r>
                <a:rPr lang="en-US" sz="700" dirty="0">
                  <a:latin typeface="Helvetica" pitchFamily="2" charset="0"/>
                  <a:cs typeface="Arial" panose="020B0604020202020204" pitchFamily="34" charset="0"/>
                </a:rPr>
                <a:t>Energy stores (J)</a:t>
              </a:r>
            </a:p>
          </p:txBody>
        </p:sp>
        <p:sp>
          <p:nvSpPr>
            <p:cNvPr id="55" name="TextBox 54">
              <a:extLst>
                <a:ext uri="{FF2B5EF4-FFF2-40B4-BE49-F238E27FC236}">
                  <a16:creationId xmlns:a16="http://schemas.microsoft.com/office/drawing/2014/main" id="{B8AB1541-F803-514A-9A38-CB9D0E5EFC92}"/>
                </a:ext>
              </a:extLst>
            </p:cNvPr>
            <p:cNvSpPr txBox="1"/>
            <p:nvPr/>
          </p:nvSpPr>
          <p:spPr>
            <a:xfrm rot="16200000">
              <a:off x="1932365" y="4015737"/>
              <a:ext cx="915917" cy="200055"/>
            </a:xfrm>
            <a:prstGeom prst="rect">
              <a:avLst/>
            </a:prstGeom>
            <a:noFill/>
          </p:spPr>
          <p:txBody>
            <a:bodyPr wrap="square" rtlCol="0">
              <a:spAutoFit/>
            </a:bodyPr>
            <a:lstStyle/>
            <a:p>
              <a:pPr algn="ctr"/>
              <a:r>
                <a:rPr lang="en-US" sz="700" dirty="0">
                  <a:latin typeface="Helvetica" pitchFamily="2" charset="0"/>
                  <a:cs typeface="Arial" panose="020B0604020202020204" pitchFamily="34" charset="0"/>
                </a:rPr>
                <a:t>Age (years)</a:t>
              </a:r>
            </a:p>
          </p:txBody>
        </p:sp>
      </p:grpSp>
      <p:sp>
        <p:nvSpPr>
          <p:cNvPr id="56" name="TextBox 55">
            <a:extLst>
              <a:ext uri="{FF2B5EF4-FFF2-40B4-BE49-F238E27FC236}">
                <a16:creationId xmlns:a16="http://schemas.microsoft.com/office/drawing/2014/main" id="{D0D793DA-A23C-EB4F-BE1D-C8E9267A8BAD}"/>
              </a:ext>
            </a:extLst>
          </p:cNvPr>
          <p:cNvSpPr txBox="1"/>
          <p:nvPr/>
        </p:nvSpPr>
        <p:spPr>
          <a:xfrm>
            <a:off x="3531929" y="7526150"/>
            <a:ext cx="1247283" cy="215444"/>
          </a:xfrm>
          <a:prstGeom prst="rect">
            <a:avLst/>
          </a:prstGeom>
          <a:noFill/>
        </p:spPr>
        <p:txBody>
          <a:bodyPr wrap="square" rtlCol="0">
            <a:spAutoFit/>
          </a:bodyPr>
          <a:lstStyle/>
          <a:p>
            <a:pPr algn="ctr"/>
            <a:r>
              <a:rPr lang="en-US" sz="800" dirty="0">
                <a:latin typeface="Helvetica" pitchFamily="2" charset="0"/>
                <a:cs typeface="Arial" panose="020B0604020202020204" pitchFamily="34" charset="0"/>
              </a:rPr>
              <a:t>Energy stores (J)</a:t>
            </a:r>
          </a:p>
        </p:txBody>
      </p:sp>
      <p:sp>
        <p:nvSpPr>
          <p:cNvPr id="57" name="TextBox 56">
            <a:extLst>
              <a:ext uri="{FF2B5EF4-FFF2-40B4-BE49-F238E27FC236}">
                <a16:creationId xmlns:a16="http://schemas.microsoft.com/office/drawing/2014/main" id="{2782AFE3-F9CE-2F46-8193-279B6F014D5A}"/>
              </a:ext>
            </a:extLst>
          </p:cNvPr>
          <p:cNvSpPr txBox="1"/>
          <p:nvPr/>
        </p:nvSpPr>
        <p:spPr>
          <a:xfrm>
            <a:off x="1484299" y="6598911"/>
            <a:ext cx="1150327" cy="830997"/>
          </a:xfrm>
          <a:prstGeom prst="rect">
            <a:avLst/>
          </a:prstGeom>
          <a:noFill/>
        </p:spPr>
        <p:txBody>
          <a:bodyPr wrap="square" rtlCol="0">
            <a:spAutoFit/>
          </a:bodyPr>
          <a:lstStyle/>
          <a:p>
            <a:pPr algn="ctr"/>
            <a:r>
              <a:rPr lang="en-US" sz="800" i="1" dirty="0">
                <a:solidFill>
                  <a:srgbClr val="3541F4"/>
                </a:solidFill>
                <a:latin typeface="Arial" panose="020B0604020202020204" pitchFamily="34" charset="0"/>
                <a:cs typeface="Arial" panose="020B0604020202020204" pitchFamily="34" charset="0"/>
              </a:rPr>
              <a:t>Vertical stripes indicate where strategies are mixed and can be influenced by integer values of state</a:t>
            </a:r>
          </a:p>
        </p:txBody>
      </p:sp>
      <p:cxnSp>
        <p:nvCxnSpPr>
          <p:cNvPr id="44" name="Straight Connector 43">
            <a:extLst>
              <a:ext uri="{FF2B5EF4-FFF2-40B4-BE49-F238E27FC236}">
                <a16:creationId xmlns:a16="http://schemas.microsoft.com/office/drawing/2014/main" id="{42E9FCF3-F9D9-274D-B87D-CF6C1CA77B1A}"/>
              </a:ext>
            </a:extLst>
          </p:cNvPr>
          <p:cNvCxnSpPr>
            <a:cxnSpLocks/>
          </p:cNvCxnSpPr>
          <p:nvPr/>
        </p:nvCxnSpPr>
        <p:spPr>
          <a:xfrm flipH="1">
            <a:off x="2908590" y="5512657"/>
            <a:ext cx="1555804" cy="30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69E8024-9F66-5942-BB4F-843074FB69F4}"/>
              </a:ext>
            </a:extLst>
          </p:cNvPr>
          <p:cNvCxnSpPr>
            <a:cxnSpLocks/>
          </p:cNvCxnSpPr>
          <p:nvPr/>
        </p:nvCxnSpPr>
        <p:spPr>
          <a:xfrm>
            <a:off x="4455605" y="5266405"/>
            <a:ext cx="0" cy="246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D7A1205-21E6-7E4E-91A0-862C2A78E826}"/>
              </a:ext>
            </a:extLst>
          </p:cNvPr>
          <p:cNvCxnSpPr>
            <a:cxnSpLocks/>
          </p:cNvCxnSpPr>
          <p:nvPr/>
        </p:nvCxnSpPr>
        <p:spPr>
          <a:xfrm>
            <a:off x="5644208" y="5266405"/>
            <a:ext cx="0" cy="2462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B55E3C-197C-3F41-BDEE-8AD47CCE4B65}"/>
              </a:ext>
            </a:extLst>
          </p:cNvPr>
          <p:cNvCxnSpPr>
            <a:cxnSpLocks/>
          </p:cNvCxnSpPr>
          <p:nvPr/>
        </p:nvCxnSpPr>
        <p:spPr>
          <a:xfrm flipH="1">
            <a:off x="5087018" y="5511816"/>
            <a:ext cx="553535" cy="317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1D6FE16-ED42-4E48-B3BF-FF22700787EE}"/>
              </a:ext>
            </a:extLst>
          </p:cNvPr>
          <p:cNvCxnSpPr>
            <a:cxnSpLocks/>
          </p:cNvCxnSpPr>
          <p:nvPr/>
        </p:nvCxnSpPr>
        <p:spPr>
          <a:xfrm flipV="1">
            <a:off x="2546087" y="6999115"/>
            <a:ext cx="778961" cy="10746"/>
          </a:xfrm>
          <a:prstGeom prst="straightConnector1">
            <a:avLst/>
          </a:prstGeom>
          <a:ln w="9525">
            <a:solidFill>
              <a:srgbClr val="3541F4"/>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A44E46F-FDCB-6C4C-9990-64518CDF86B8}"/>
              </a:ext>
            </a:extLst>
          </p:cNvPr>
          <p:cNvSpPr txBox="1"/>
          <p:nvPr/>
        </p:nvSpPr>
        <p:spPr>
          <a:xfrm>
            <a:off x="5168943" y="5674008"/>
            <a:ext cx="1002708" cy="707886"/>
          </a:xfrm>
          <a:prstGeom prst="rect">
            <a:avLst/>
          </a:prstGeom>
          <a:noFill/>
        </p:spPr>
        <p:txBody>
          <a:bodyPr wrap="square" rtlCol="0">
            <a:spAutoFit/>
          </a:bodyPr>
          <a:lstStyle/>
          <a:p>
            <a:pPr algn="ctr"/>
            <a:r>
              <a:rPr lang="en-US" sz="800" i="1" dirty="0">
                <a:solidFill>
                  <a:srgbClr val="3541F4"/>
                </a:solidFill>
                <a:latin typeface="Arial" panose="020B0604020202020204" pitchFamily="34" charset="0"/>
                <a:cs typeface="Arial" panose="020B0604020202020204" pitchFamily="34" charset="0"/>
              </a:rPr>
              <a:t>Near end of life allocation to growth increases and overhead decreases</a:t>
            </a:r>
          </a:p>
        </p:txBody>
      </p:sp>
      <p:cxnSp>
        <p:nvCxnSpPr>
          <p:cNvPr id="73" name="Straight Arrow Connector 72">
            <a:extLst>
              <a:ext uri="{FF2B5EF4-FFF2-40B4-BE49-F238E27FC236}">
                <a16:creationId xmlns:a16="http://schemas.microsoft.com/office/drawing/2014/main" id="{E6145C10-4DD4-7042-A2E9-D3FB8543EB5A}"/>
              </a:ext>
            </a:extLst>
          </p:cNvPr>
          <p:cNvCxnSpPr>
            <a:cxnSpLocks/>
          </p:cNvCxnSpPr>
          <p:nvPr/>
        </p:nvCxnSpPr>
        <p:spPr>
          <a:xfrm flipH="1">
            <a:off x="4924509" y="5834159"/>
            <a:ext cx="255862" cy="58050"/>
          </a:xfrm>
          <a:prstGeom prst="straightConnector1">
            <a:avLst/>
          </a:prstGeom>
          <a:ln w="12700">
            <a:solidFill>
              <a:srgbClr val="3541F4"/>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0E683EB-E8F6-C24D-92A6-78C568EB63E2}"/>
              </a:ext>
            </a:extLst>
          </p:cNvPr>
          <p:cNvSpPr txBox="1"/>
          <p:nvPr/>
        </p:nvSpPr>
        <p:spPr>
          <a:xfrm>
            <a:off x="5095873" y="6403302"/>
            <a:ext cx="1075778" cy="830997"/>
          </a:xfrm>
          <a:prstGeom prst="rect">
            <a:avLst/>
          </a:prstGeom>
          <a:noFill/>
        </p:spPr>
        <p:txBody>
          <a:bodyPr wrap="square" rtlCol="0">
            <a:spAutoFit/>
          </a:bodyPr>
          <a:lstStyle/>
          <a:p>
            <a:pPr algn="ctr"/>
            <a:r>
              <a:rPr lang="en-US" sz="800" i="1" dirty="0">
                <a:solidFill>
                  <a:srgbClr val="3541F4"/>
                </a:solidFill>
                <a:latin typeface="Arial" panose="020B0604020202020204" pitchFamily="34" charset="0"/>
                <a:cs typeface="Arial" panose="020B0604020202020204" pitchFamily="34" charset="0"/>
              </a:rPr>
              <a:t>Optimal allocation of 40% of stores on growth; the rest goes to reproduction and a metabolic overhead</a:t>
            </a:r>
          </a:p>
        </p:txBody>
      </p:sp>
      <p:sp>
        <p:nvSpPr>
          <p:cNvPr id="92" name="TextBox 91">
            <a:extLst>
              <a:ext uri="{FF2B5EF4-FFF2-40B4-BE49-F238E27FC236}">
                <a16:creationId xmlns:a16="http://schemas.microsoft.com/office/drawing/2014/main" id="{601AE872-7307-4B46-82A1-014288EF356E}"/>
              </a:ext>
            </a:extLst>
          </p:cNvPr>
          <p:cNvSpPr txBox="1"/>
          <p:nvPr/>
        </p:nvSpPr>
        <p:spPr>
          <a:xfrm>
            <a:off x="2151277" y="1116119"/>
            <a:ext cx="3370731" cy="230832"/>
          </a:xfrm>
          <a:prstGeom prst="rect">
            <a:avLst/>
          </a:prstGeom>
          <a:noFill/>
        </p:spPr>
        <p:txBody>
          <a:bodyPr wrap="square" rtlCol="0">
            <a:spAutoFit/>
          </a:bodyPr>
          <a:lstStyle/>
          <a:p>
            <a:pPr algn="ctr"/>
            <a:r>
              <a:rPr lang="en-US" sz="900" dirty="0">
                <a:latin typeface="Arial" panose="020B0604020202020204" pitchFamily="34" charset="0"/>
                <a:cs typeface="Arial" panose="020B0604020202020204" pitchFamily="34" charset="0"/>
              </a:rPr>
              <a:t>Allometric relationships emerging from the size spectrum</a:t>
            </a:r>
          </a:p>
        </p:txBody>
      </p:sp>
    </p:spTree>
    <p:extLst>
      <p:ext uri="{BB962C8B-B14F-4D97-AF65-F5344CB8AC3E}">
        <p14:creationId xmlns:p14="http://schemas.microsoft.com/office/powerpoint/2010/main" val="238588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6EC007-A06C-0646-832A-25A4C9BAC319}"/>
              </a:ext>
            </a:extLst>
          </p:cNvPr>
          <p:cNvSpPr/>
          <p:nvPr/>
        </p:nvSpPr>
        <p:spPr>
          <a:xfrm>
            <a:off x="1948339" y="243773"/>
            <a:ext cx="3886200" cy="584775"/>
          </a:xfrm>
          <a:prstGeom prst="rect">
            <a:avLst/>
          </a:prstGeom>
        </p:spPr>
        <p:txBody>
          <a:bodyPr>
            <a:spAutoFit/>
          </a:bodyPr>
          <a:lstStyle/>
          <a:p>
            <a:pPr algn="ctr"/>
            <a:r>
              <a:rPr lang="en-US" sz="1600" b="1" dirty="0">
                <a:latin typeface="Arial" panose="020B0604020202020204" pitchFamily="34" charset="0"/>
                <a:cs typeface="Arial" panose="020B0604020202020204" pitchFamily="34" charset="0"/>
              </a:rPr>
              <a:t>Figure 3</a:t>
            </a:r>
          </a:p>
          <a:p>
            <a:pPr algn="ctr"/>
            <a:endParaRPr lang="en-US" sz="1600" dirty="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4C154329-75E7-1243-B0F4-CA58AF34E96D}"/>
              </a:ext>
            </a:extLst>
          </p:cNvPr>
          <p:cNvGrpSpPr/>
          <p:nvPr/>
        </p:nvGrpSpPr>
        <p:grpSpPr>
          <a:xfrm>
            <a:off x="325478" y="828548"/>
            <a:ext cx="9963187" cy="3481153"/>
            <a:chOff x="334356" y="2204587"/>
            <a:chExt cx="9963187" cy="3481153"/>
          </a:xfrm>
        </p:grpSpPr>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2683592-6976-3743-ABCB-EDAFF9D30F8B}"/>
                    </a:ext>
                  </a:extLst>
                </p:cNvPr>
                <p:cNvSpPr txBox="1"/>
                <p:nvPr/>
              </p:nvSpPr>
              <p:spPr>
                <a:xfrm>
                  <a:off x="1069786" y="4916299"/>
                  <a:ext cx="5939373" cy="769441"/>
                </a:xfrm>
                <a:prstGeom prst="rect">
                  <a:avLst/>
                </a:prstGeom>
                <a:noFill/>
              </p:spPr>
              <p:txBody>
                <a:bodyPr wrap="square" rtlCol="0">
                  <a:spAutoFit/>
                </a:bodyPr>
                <a:lstStyle/>
                <a:p>
                  <a:r>
                    <a:rPr lang="en-US" sz="1100" b="1" dirty="0">
                      <a:latin typeface="Helvetica" pitchFamily="2" charset="0"/>
                      <a:cs typeface="Arial" panose="020B0604020202020204" pitchFamily="34" charset="0"/>
                    </a:rPr>
                    <a:t>Figure 3</a:t>
                  </a:r>
                  <a:r>
                    <a:rPr lang="en-US" sz="1100" dirty="0">
                      <a:latin typeface="Helvetica" pitchFamily="2" charset="0"/>
                      <a:cs typeface="Arial" panose="020B0604020202020204" pitchFamily="34" charset="0"/>
                    </a:rPr>
                    <a:t>. The effect of different environmental scenarios on body size and growth. Dashed lines are seasonal environments; solid lines are constant environments. Blue lines and red lines are cool (290K) and warm  (295K) baseline temperatures, respectively. The predation parameter </a:t>
                  </a:r>
                  <a14:m>
                    <m:oMath xmlns:m="http://schemas.openxmlformats.org/officeDocument/2006/math">
                      <m:r>
                        <a:rPr lang="en-US" sz="1100" b="0" i="1" smtClean="0">
                          <a:latin typeface="Cambria Math" panose="02040503050406030204" pitchFamily="18" charset="0"/>
                          <a:cs typeface="Arial" panose="020B0604020202020204" pitchFamily="34" charset="0"/>
                        </a:rPr>
                        <m:t>h</m:t>
                      </m:r>
                    </m:oMath>
                  </a14:m>
                  <a:r>
                    <a:rPr lang="en-US" sz="1100" dirty="0">
                      <a:latin typeface="Helvetica" pitchFamily="2" charset="0"/>
                      <a:cs typeface="Arial" panose="020B0604020202020204" pitchFamily="34" charset="0"/>
                    </a:rPr>
                    <a:t> = 4. </a:t>
                  </a:r>
                </a:p>
              </p:txBody>
            </p:sp>
          </mc:Choice>
          <mc:Fallback>
            <p:sp>
              <p:nvSpPr>
                <p:cNvPr id="17" name="TextBox 16">
                  <a:extLst>
                    <a:ext uri="{FF2B5EF4-FFF2-40B4-BE49-F238E27FC236}">
                      <a16:creationId xmlns:a16="http://schemas.microsoft.com/office/drawing/2014/main" id="{52683592-6976-3743-ABCB-EDAFF9D30F8B}"/>
                    </a:ext>
                  </a:extLst>
                </p:cNvPr>
                <p:cNvSpPr txBox="1">
                  <a:spLocks noRot="1" noChangeAspect="1" noMove="1" noResize="1" noEditPoints="1" noAdjustHandles="1" noChangeArrowheads="1" noChangeShapeType="1" noTextEdit="1"/>
                </p:cNvSpPr>
                <p:nvPr/>
              </p:nvSpPr>
              <p:spPr>
                <a:xfrm>
                  <a:off x="1069786" y="4916299"/>
                  <a:ext cx="5939373" cy="769441"/>
                </a:xfrm>
                <a:prstGeom prst="rect">
                  <a:avLst/>
                </a:prstGeom>
                <a:blipFill>
                  <a:blip r:embed="rId2"/>
                  <a:stretch>
                    <a:fillRect b="-4918"/>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14065B7C-CFCD-0D42-80AF-B15E2049FF0E}"/>
                </a:ext>
              </a:extLst>
            </p:cNvPr>
            <p:cNvPicPr>
              <a:picLocks noChangeAspect="1"/>
            </p:cNvPicPr>
            <p:nvPr/>
          </p:nvPicPr>
          <p:blipFill>
            <a:blip r:embed="rId3"/>
            <a:stretch>
              <a:fillRect/>
            </a:stretch>
          </p:blipFill>
          <p:spPr>
            <a:xfrm>
              <a:off x="334356" y="2204587"/>
              <a:ext cx="9963187" cy="2385168"/>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B1B2696-5C68-474D-8153-82C692081FD5}"/>
                    </a:ext>
                  </a:extLst>
                </p:cNvPr>
                <p:cNvSpPr txBox="1"/>
                <p:nvPr/>
              </p:nvSpPr>
              <p:spPr>
                <a:xfrm>
                  <a:off x="1195517" y="2326889"/>
                  <a:ext cx="1007254" cy="253916"/>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050" i="1" smtClean="0">
                            <a:latin typeface="Cambria Math" panose="02040503050406030204" pitchFamily="18" charset="0"/>
                            <a:ea typeface="Cambria Math" panose="02040503050406030204" pitchFamily="18" charset="0"/>
                          </a:rPr>
                          <m:t>Κ</m:t>
                        </m:r>
                        <m:r>
                          <a:rPr lang="en-US" sz="1050" b="0" i="1" baseline="-25000" smtClean="0">
                            <a:latin typeface="Cambria Math" panose="02040503050406030204" pitchFamily="18" charset="0"/>
                            <a:ea typeface="Cambria Math" panose="02040503050406030204" pitchFamily="18" charset="0"/>
                          </a:rPr>
                          <m:t>𝑐</m:t>
                        </m:r>
                        <m:r>
                          <a:rPr lang="en-US" sz="1050" b="0" i="1" smtClean="0">
                            <a:latin typeface="Cambria Math" panose="02040503050406030204" pitchFamily="18" charset="0"/>
                            <a:ea typeface="Cambria Math" panose="02040503050406030204" pitchFamily="18" charset="0"/>
                          </a:rPr>
                          <m:t>=1</m:t>
                        </m:r>
                      </m:oMath>
                    </m:oMathPara>
                  </a14:m>
                  <a:endParaRPr lang="en-US" sz="1050" dirty="0"/>
                </a:p>
              </p:txBody>
            </p:sp>
          </mc:Choice>
          <mc:Fallback>
            <p:sp>
              <p:nvSpPr>
                <p:cNvPr id="30" name="TextBox 29">
                  <a:extLst>
                    <a:ext uri="{FF2B5EF4-FFF2-40B4-BE49-F238E27FC236}">
                      <a16:creationId xmlns:a16="http://schemas.microsoft.com/office/drawing/2014/main" id="{AB1B2696-5C68-474D-8153-82C692081FD5}"/>
                    </a:ext>
                  </a:extLst>
                </p:cNvPr>
                <p:cNvSpPr txBox="1">
                  <a:spLocks noRot="1" noChangeAspect="1" noMove="1" noResize="1" noEditPoints="1" noAdjustHandles="1" noChangeArrowheads="1" noChangeShapeType="1" noTextEdit="1"/>
                </p:cNvSpPr>
                <p:nvPr/>
              </p:nvSpPr>
              <p:spPr>
                <a:xfrm>
                  <a:off x="1195517" y="2326889"/>
                  <a:ext cx="1007254" cy="2539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D7BB7CD8-8835-E243-9B63-D710FF741310}"/>
                    </a:ext>
                  </a:extLst>
                </p:cNvPr>
                <p:cNvSpPr txBox="1"/>
                <p:nvPr/>
              </p:nvSpPr>
              <p:spPr>
                <a:xfrm>
                  <a:off x="3677262" y="2327828"/>
                  <a:ext cx="1007254" cy="253916"/>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050" i="1" smtClean="0">
                            <a:latin typeface="Cambria Math" panose="02040503050406030204" pitchFamily="18" charset="0"/>
                            <a:ea typeface="Cambria Math" panose="02040503050406030204" pitchFamily="18" charset="0"/>
                          </a:rPr>
                          <m:t>Κ</m:t>
                        </m:r>
                        <m:r>
                          <a:rPr lang="en-US" sz="1050" i="1" baseline="-25000">
                            <a:latin typeface="Cambria Math" panose="02040503050406030204" pitchFamily="18" charset="0"/>
                            <a:ea typeface="Cambria Math" panose="02040503050406030204" pitchFamily="18" charset="0"/>
                          </a:rPr>
                          <m:t>𝑐</m:t>
                        </m:r>
                        <m:r>
                          <a:rPr lang="en-US" sz="1050" b="0" i="1" smtClean="0">
                            <a:latin typeface="Cambria Math" panose="02040503050406030204" pitchFamily="18" charset="0"/>
                            <a:ea typeface="Cambria Math" panose="02040503050406030204" pitchFamily="18" charset="0"/>
                          </a:rPr>
                          <m:t>=2.5</m:t>
                        </m:r>
                      </m:oMath>
                    </m:oMathPara>
                  </a14:m>
                  <a:endParaRPr lang="en-US" sz="1050" dirty="0"/>
                </a:p>
              </p:txBody>
            </p:sp>
          </mc:Choice>
          <mc:Fallback>
            <p:sp>
              <p:nvSpPr>
                <p:cNvPr id="31" name="TextBox 30">
                  <a:extLst>
                    <a:ext uri="{FF2B5EF4-FFF2-40B4-BE49-F238E27FC236}">
                      <a16:creationId xmlns:a16="http://schemas.microsoft.com/office/drawing/2014/main" id="{D7BB7CD8-8835-E243-9B63-D710FF741310}"/>
                    </a:ext>
                  </a:extLst>
                </p:cNvPr>
                <p:cNvSpPr txBox="1">
                  <a:spLocks noRot="1" noChangeAspect="1" noMove="1" noResize="1" noEditPoints="1" noAdjustHandles="1" noChangeArrowheads="1" noChangeShapeType="1" noTextEdit="1"/>
                </p:cNvSpPr>
                <p:nvPr/>
              </p:nvSpPr>
              <p:spPr>
                <a:xfrm>
                  <a:off x="3677262" y="2327828"/>
                  <a:ext cx="1007254" cy="2539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ED3EA570-F2E9-9C4A-95D8-3DA397D88988}"/>
                    </a:ext>
                  </a:extLst>
                </p:cNvPr>
                <p:cNvSpPr txBox="1"/>
                <p:nvPr/>
              </p:nvSpPr>
              <p:spPr>
                <a:xfrm>
                  <a:off x="6159007" y="2326889"/>
                  <a:ext cx="1007254" cy="253916"/>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050" i="1" smtClean="0">
                            <a:latin typeface="Cambria Math" panose="02040503050406030204" pitchFamily="18" charset="0"/>
                            <a:ea typeface="Cambria Math" panose="02040503050406030204" pitchFamily="18" charset="0"/>
                          </a:rPr>
                          <m:t>Κ</m:t>
                        </m:r>
                        <m:r>
                          <a:rPr lang="en-US" sz="1050" i="1" baseline="-25000">
                            <a:latin typeface="Cambria Math" panose="02040503050406030204" pitchFamily="18" charset="0"/>
                            <a:ea typeface="Cambria Math" panose="02040503050406030204" pitchFamily="18" charset="0"/>
                          </a:rPr>
                          <m:t>𝑐</m:t>
                        </m:r>
                        <m:r>
                          <a:rPr lang="en-US" sz="1050" b="0" i="1" smtClean="0">
                            <a:latin typeface="Cambria Math" panose="02040503050406030204" pitchFamily="18" charset="0"/>
                            <a:ea typeface="Cambria Math" panose="02040503050406030204" pitchFamily="18" charset="0"/>
                          </a:rPr>
                          <m:t>=5</m:t>
                        </m:r>
                      </m:oMath>
                    </m:oMathPara>
                  </a14:m>
                  <a:endParaRPr lang="en-US" sz="1050" dirty="0"/>
                </a:p>
              </p:txBody>
            </p:sp>
          </mc:Choice>
          <mc:Fallback>
            <p:sp>
              <p:nvSpPr>
                <p:cNvPr id="32" name="TextBox 31">
                  <a:extLst>
                    <a:ext uri="{FF2B5EF4-FFF2-40B4-BE49-F238E27FC236}">
                      <a16:creationId xmlns:a16="http://schemas.microsoft.com/office/drawing/2014/main" id="{ED3EA570-F2E9-9C4A-95D8-3DA397D88988}"/>
                    </a:ext>
                  </a:extLst>
                </p:cNvPr>
                <p:cNvSpPr txBox="1">
                  <a:spLocks noRot="1" noChangeAspect="1" noMove="1" noResize="1" noEditPoints="1" noAdjustHandles="1" noChangeArrowheads="1" noChangeShapeType="1" noTextEdit="1"/>
                </p:cNvSpPr>
                <p:nvPr/>
              </p:nvSpPr>
              <p:spPr>
                <a:xfrm>
                  <a:off x="6159007" y="2326889"/>
                  <a:ext cx="1007254" cy="253916"/>
                </a:xfrm>
                <a:prstGeom prst="rect">
                  <a:avLst/>
                </a:prstGeom>
                <a:blipFill>
                  <a:blip r:embed="rId6"/>
                  <a:stretch>
                    <a:fillRect/>
                  </a:stretch>
                </a:blipFill>
              </p:spPr>
              <p:txBody>
                <a:bodyPr/>
                <a:lstStyle/>
                <a:p>
                  <a:r>
                    <a:rPr lang="en-US">
                      <a:noFill/>
                    </a:rPr>
                    <a:t> </a:t>
                  </a:r>
                </a:p>
              </p:txBody>
            </p:sp>
          </mc:Fallback>
        </mc:AlternateContent>
      </p:grpSp>
      <p:sp>
        <p:nvSpPr>
          <p:cNvPr id="33" name="Rectangle 32">
            <a:extLst>
              <a:ext uri="{FF2B5EF4-FFF2-40B4-BE49-F238E27FC236}">
                <a16:creationId xmlns:a16="http://schemas.microsoft.com/office/drawing/2014/main" id="{BEB4D70A-7F44-5F4F-B2A3-B99EF35F9EE0}"/>
              </a:ext>
            </a:extLst>
          </p:cNvPr>
          <p:cNvSpPr/>
          <p:nvPr/>
        </p:nvSpPr>
        <p:spPr>
          <a:xfrm>
            <a:off x="1987054" y="4835008"/>
            <a:ext cx="3886200" cy="584775"/>
          </a:xfrm>
          <a:prstGeom prst="rect">
            <a:avLst/>
          </a:prstGeom>
        </p:spPr>
        <p:txBody>
          <a:bodyPr>
            <a:spAutoFit/>
          </a:bodyPr>
          <a:lstStyle/>
          <a:p>
            <a:pPr algn="ctr"/>
            <a:r>
              <a:rPr lang="en-US" sz="1600" b="1" dirty="0">
                <a:latin typeface="Arial" panose="020B0604020202020204" pitchFamily="34" charset="0"/>
                <a:cs typeface="Arial" panose="020B0604020202020204" pitchFamily="34" charset="0"/>
              </a:rPr>
              <a:t>Figure 4</a:t>
            </a:r>
          </a:p>
          <a:p>
            <a:pPr algn="ctr"/>
            <a:endParaRPr lang="en-US" sz="1600" dirty="0">
              <a:latin typeface="Arial" panose="020B0604020202020204" pitchFamily="34" charset="0"/>
              <a:cs typeface="Arial" panose="020B0604020202020204" pitchFamily="34" charset="0"/>
            </a:endParaRPr>
          </a:p>
        </p:txBody>
      </p:sp>
      <p:grpSp>
        <p:nvGrpSpPr>
          <p:cNvPr id="37" name="Group 36">
            <a:extLst>
              <a:ext uri="{FF2B5EF4-FFF2-40B4-BE49-F238E27FC236}">
                <a16:creationId xmlns:a16="http://schemas.microsoft.com/office/drawing/2014/main" id="{43A1D19F-5157-8349-8B0D-58EBFEBE1627}"/>
              </a:ext>
            </a:extLst>
          </p:cNvPr>
          <p:cNvGrpSpPr/>
          <p:nvPr/>
        </p:nvGrpSpPr>
        <p:grpSpPr>
          <a:xfrm>
            <a:off x="1169992" y="5419783"/>
            <a:ext cx="6291062" cy="3869273"/>
            <a:chOff x="1131277" y="5952444"/>
            <a:chExt cx="6291062" cy="3869273"/>
          </a:xfrm>
        </p:grpSpPr>
        <p:grpSp>
          <p:nvGrpSpPr>
            <p:cNvPr id="11" name="Group 10">
              <a:extLst>
                <a:ext uri="{FF2B5EF4-FFF2-40B4-BE49-F238E27FC236}">
                  <a16:creationId xmlns:a16="http://schemas.microsoft.com/office/drawing/2014/main" id="{832EA211-D4D9-8A43-80BE-2236555BFBF4}"/>
                </a:ext>
              </a:extLst>
            </p:cNvPr>
            <p:cNvGrpSpPr/>
            <p:nvPr/>
          </p:nvGrpSpPr>
          <p:grpSpPr>
            <a:xfrm>
              <a:off x="1131277" y="5952444"/>
              <a:ext cx="6291062" cy="3869273"/>
              <a:chOff x="1131277" y="5952444"/>
              <a:chExt cx="6291062" cy="3869273"/>
            </a:xfrm>
          </p:grpSpPr>
          <p:pic>
            <p:nvPicPr>
              <p:cNvPr id="35" name="Picture 34">
                <a:extLst>
                  <a:ext uri="{FF2B5EF4-FFF2-40B4-BE49-F238E27FC236}">
                    <a16:creationId xmlns:a16="http://schemas.microsoft.com/office/drawing/2014/main" id="{34B75735-29C7-BE4C-8003-7DD6E74D64E6}"/>
                  </a:ext>
                </a:extLst>
              </p:cNvPr>
              <p:cNvPicPr>
                <a:picLocks noChangeAspect="1"/>
              </p:cNvPicPr>
              <p:nvPr/>
            </p:nvPicPr>
            <p:blipFill>
              <a:blip r:embed="rId7"/>
              <a:stretch>
                <a:fillRect/>
              </a:stretch>
            </p:blipFill>
            <p:spPr>
              <a:xfrm>
                <a:off x="1186639" y="5952444"/>
                <a:ext cx="6235700" cy="2730500"/>
              </a:xfrm>
              <a:prstGeom prst="rect">
                <a:avLst/>
              </a:prstGeom>
            </p:spPr>
          </p:pic>
          <p:sp>
            <p:nvSpPr>
              <p:cNvPr id="4" name="TextBox 3">
                <a:extLst>
                  <a:ext uri="{FF2B5EF4-FFF2-40B4-BE49-F238E27FC236}">
                    <a16:creationId xmlns:a16="http://schemas.microsoft.com/office/drawing/2014/main" id="{F675F04A-3558-1B4E-AE7D-08E3D57F2013}"/>
                  </a:ext>
                </a:extLst>
              </p:cNvPr>
              <p:cNvSpPr txBox="1"/>
              <p:nvPr/>
            </p:nvSpPr>
            <p:spPr>
              <a:xfrm>
                <a:off x="6320294" y="6764784"/>
                <a:ext cx="1039294" cy="369332"/>
              </a:xfrm>
              <a:prstGeom prst="rect">
                <a:avLst/>
              </a:prstGeom>
              <a:solidFill>
                <a:schemeClr val="bg1"/>
              </a:solidFill>
            </p:spPr>
            <p:txBody>
              <a:bodyPr wrap="square" rtlCol="0">
                <a:spAutoFit/>
              </a:bodyPr>
              <a:lstStyle/>
              <a:p>
                <a:pPr algn="ctr"/>
                <a:r>
                  <a:rPr lang="en-US" sz="900" dirty="0">
                    <a:latin typeface="Arial" panose="020B0604020202020204" pitchFamily="34" charset="0"/>
                    <a:cs typeface="Arial" panose="020B0604020202020204" pitchFamily="34" charset="0"/>
                  </a:rPr>
                  <a:t>Base Temperature</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F9AB044-28E1-6846-A66F-8C6EC371D4FE}"/>
                      </a:ext>
                    </a:extLst>
                  </p:cNvPr>
                  <p:cNvSpPr txBox="1"/>
                  <p:nvPr/>
                </p:nvSpPr>
                <p:spPr>
                  <a:xfrm>
                    <a:off x="1131277" y="8882998"/>
                    <a:ext cx="5939373" cy="938719"/>
                  </a:xfrm>
                  <a:prstGeom prst="rect">
                    <a:avLst/>
                  </a:prstGeom>
                  <a:noFill/>
                </p:spPr>
                <p:txBody>
                  <a:bodyPr wrap="square" rtlCol="0">
                    <a:spAutoFit/>
                  </a:bodyPr>
                  <a:lstStyle/>
                  <a:p>
                    <a:r>
                      <a:rPr lang="en-US" sz="1100" b="1" dirty="0">
                        <a:latin typeface="Helvetica" pitchFamily="2" charset="0"/>
                        <a:cs typeface="Arial" panose="020B0604020202020204" pitchFamily="34" charset="0"/>
                      </a:rPr>
                      <a:t>Figure 4</a:t>
                    </a:r>
                    <a:r>
                      <a:rPr lang="en-US" sz="1100" dirty="0">
                        <a:latin typeface="Helvetica" pitchFamily="2" charset="0"/>
                        <a:cs typeface="Arial" panose="020B0604020202020204" pitchFamily="34" charset="0"/>
                      </a:rPr>
                      <a:t>. Maximum body sizes in different environmental scenarios. The predation parameter </a:t>
                    </a:r>
                    <a14:m>
                      <m:oMath xmlns:m="http://schemas.openxmlformats.org/officeDocument/2006/math">
                        <m:r>
                          <a:rPr lang="en-US" sz="1100" b="0" i="1" smtClean="0">
                            <a:latin typeface="Cambria Math" panose="02040503050406030204" pitchFamily="18" charset="0"/>
                            <a:cs typeface="Arial" panose="020B0604020202020204" pitchFamily="34" charset="0"/>
                          </a:rPr>
                          <m:t>h</m:t>
                        </m:r>
                      </m:oMath>
                    </a14:m>
                    <a:r>
                      <a:rPr lang="en-US" sz="1100" dirty="0">
                        <a:latin typeface="Helvetica" pitchFamily="2" charset="0"/>
                        <a:cs typeface="Arial" panose="020B0604020202020204" pitchFamily="34" charset="0"/>
                      </a:rPr>
                      <a:t> = 4. Note that we now consider the annual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Κ</m:t>
                        </m:r>
                        <m:r>
                          <a:rPr lang="en-US" sz="1100" i="1" baseline="-25000">
                            <a:latin typeface="Cambria Math" panose="02040503050406030204" pitchFamily="18" charset="0"/>
                            <a:ea typeface="Cambria Math" panose="02040503050406030204" pitchFamily="18" charset="0"/>
                          </a:rPr>
                          <m:t>𝑐</m:t>
                        </m:r>
                      </m:oMath>
                    </a14:m>
                    <a:r>
                      <a:rPr lang="en-US" sz="1100" dirty="0">
                        <a:latin typeface="Helvetica" pitchFamily="2" charset="0"/>
                        <a:cs typeface="Arial" panose="020B0604020202020204" pitchFamily="34" charset="0"/>
                      </a:rPr>
                      <a:t> divided among monthly intervals. Note also the large maximum body size in cool seasonal environments under the highest level of environmental richness is actually achieved only by the rare individual that actually lives the entire time period.  </a:t>
                    </a:r>
                  </a:p>
                </p:txBody>
              </p:sp>
            </mc:Choice>
            <mc:Fallback>
              <p:sp>
                <p:nvSpPr>
                  <p:cNvPr id="36" name="TextBox 35">
                    <a:extLst>
                      <a:ext uri="{FF2B5EF4-FFF2-40B4-BE49-F238E27FC236}">
                        <a16:creationId xmlns:a16="http://schemas.microsoft.com/office/drawing/2014/main" id="{7F9AB044-28E1-6846-A66F-8C6EC371D4FE}"/>
                      </a:ext>
                    </a:extLst>
                  </p:cNvPr>
                  <p:cNvSpPr txBox="1">
                    <a:spLocks noRot="1" noChangeAspect="1" noMove="1" noResize="1" noEditPoints="1" noAdjustHandles="1" noChangeArrowheads="1" noChangeShapeType="1" noTextEdit="1"/>
                  </p:cNvSpPr>
                  <p:nvPr/>
                </p:nvSpPr>
                <p:spPr>
                  <a:xfrm>
                    <a:off x="1131277" y="8882998"/>
                    <a:ext cx="5939373" cy="938719"/>
                  </a:xfrm>
                  <a:prstGeom prst="rect">
                    <a:avLst/>
                  </a:prstGeom>
                  <a:blipFill>
                    <a:blip r:embed="rId8"/>
                    <a:stretch>
                      <a:fillRect b="-2703"/>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90CC29E9-9321-3D4C-B3D3-AE4EB907C220}"/>
                    </a:ext>
                  </a:extLst>
                </p:cNvPr>
                <p:cNvSpPr/>
                <p:nvPr/>
              </p:nvSpPr>
              <p:spPr>
                <a:xfrm>
                  <a:off x="3106399" y="8453888"/>
                  <a:ext cx="1848391" cy="338554"/>
                </a:xfrm>
                <a:prstGeom prst="rect">
                  <a:avLst/>
                </a:prstGeom>
                <a:solidFill>
                  <a:schemeClr val="bg1"/>
                </a:solidFill>
              </p:spPr>
              <p:txBody>
                <a:bodyPr wrap="none">
                  <a:spAutoFit/>
                </a:bodyPr>
                <a:lstStyle/>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Κ</m:t>
                      </m:r>
                      <m:r>
                        <a:rPr lang="en-US" sz="1600" i="1" baseline="-25000">
                          <a:latin typeface="Cambria Math" panose="02040503050406030204" pitchFamily="18" charset="0"/>
                          <a:ea typeface="Cambria Math" panose="02040503050406030204" pitchFamily="18" charset="0"/>
                        </a:rPr>
                        <m:t>𝑐</m:t>
                      </m:r>
                    </m:oMath>
                  </a14:m>
                  <a:r>
                    <a:rPr lang="en-US" sz="1600" dirty="0"/>
                    <a:t> (per month)    </a:t>
                  </a:r>
                </a:p>
              </p:txBody>
            </p:sp>
          </mc:Choice>
          <mc:Fallback>
            <p:sp>
              <p:nvSpPr>
                <p:cNvPr id="6" name="Rectangle 5">
                  <a:extLst>
                    <a:ext uri="{FF2B5EF4-FFF2-40B4-BE49-F238E27FC236}">
                      <a16:creationId xmlns:a16="http://schemas.microsoft.com/office/drawing/2014/main" id="{90CC29E9-9321-3D4C-B3D3-AE4EB907C220}"/>
                    </a:ext>
                  </a:extLst>
                </p:cNvPr>
                <p:cNvSpPr>
                  <a:spLocks noRot="1" noChangeAspect="1" noMove="1" noResize="1" noEditPoints="1" noAdjustHandles="1" noChangeArrowheads="1" noChangeShapeType="1" noTextEdit="1"/>
                </p:cNvSpPr>
                <p:nvPr/>
              </p:nvSpPr>
              <p:spPr>
                <a:xfrm>
                  <a:off x="3106399" y="8453888"/>
                  <a:ext cx="1848391" cy="338554"/>
                </a:xfrm>
                <a:prstGeom prst="rect">
                  <a:avLst/>
                </a:prstGeom>
                <a:blipFill>
                  <a:blip r:embed="rId9"/>
                  <a:stretch>
                    <a:fillRect t="-7692" r="-1370" b="-23077"/>
                  </a:stretch>
                </a:blipFill>
              </p:spPr>
              <p:txBody>
                <a:bodyPr/>
                <a:lstStyle/>
                <a:p>
                  <a:r>
                    <a:rPr lang="en-US">
                      <a:noFill/>
                    </a:rPr>
                    <a:t> </a:t>
                  </a:r>
                </a:p>
              </p:txBody>
            </p:sp>
          </mc:Fallback>
        </mc:AlternateContent>
      </p:grpSp>
    </p:spTree>
    <p:extLst>
      <p:ext uri="{BB962C8B-B14F-4D97-AF65-F5344CB8AC3E}">
        <p14:creationId xmlns:p14="http://schemas.microsoft.com/office/powerpoint/2010/main" val="177430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FD25E9-B2C9-9F48-9CD7-F780F6379A49}"/>
              </a:ext>
            </a:extLst>
          </p:cNvPr>
          <p:cNvPicPr>
            <a:picLocks noChangeAspect="1"/>
          </p:cNvPicPr>
          <p:nvPr/>
        </p:nvPicPr>
        <p:blipFill>
          <a:blip r:embed="rId2"/>
          <a:stretch>
            <a:fillRect/>
          </a:stretch>
        </p:blipFill>
        <p:spPr>
          <a:xfrm>
            <a:off x="1263815" y="1497490"/>
            <a:ext cx="6235700" cy="2730500"/>
          </a:xfrm>
          <a:prstGeom prst="rect">
            <a:avLst/>
          </a:prstGeom>
        </p:spPr>
      </p:pic>
      <p:sp>
        <p:nvSpPr>
          <p:cNvPr id="4" name="Rectangle 3">
            <a:extLst>
              <a:ext uri="{FF2B5EF4-FFF2-40B4-BE49-F238E27FC236}">
                <a16:creationId xmlns:a16="http://schemas.microsoft.com/office/drawing/2014/main" id="{AA1150EF-5C68-C247-9371-F84CD797E95F}"/>
              </a:ext>
            </a:extLst>
          </p:cNvPr>
          <p:cNvSpPr/>
          <p:nvPr/>
        </p:nvSpPr>
        <p:spPr>
          <a:xfrm>
            <a:off x="2025515" y="912715"/>
            <a:ext cx="3886200" cy="584775"/>
          </a:xfrm>
          <a:prstGeom prst="rect">
            <a:avLst/>
          </a:prstGeom>
        </p:spPr>
        <p:txBody>
          <a:bodyPr>
            <a:spAutoFit/>
          </a:bodyPr>
          <a:lstStyle/>
          <a:p>
            <a:pPr algn="ctr"/>
            <a:r>
              <a:rPr lang="en-US" sz="1600" b="1" dirty="0">
                <a:latin typeface="Arial" panose="020B0604020202020204" pitchFamily="34" charset="0"/>
                <a:cs typeface="Arial" panose="020B0604020202020204" pitchFamily="34" charset="0"/>
              </a:rPr>
              <a:t>Figure 5</a:t>
            </a:r>
          </a:p>
          <a:p>
            <a:pPr algn="ctr"/>
            <a:endParaRPr lang="en-US" sz="16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54198341-18AB-D047-B6CA-42A5C86955AB}"/>
              </a:ext>
            </a:extLst>
          </p:cNvPr>
          <p:cNvGrpSpPr/>
          <p:nvPr/>
        </p:nvGrpSpPr>
        <p:grpSpPr>
          <a:xfrm>
            <a:off x="3183575" y="2309830"/>
            <a:ext cx="4253189" cy="2027658"/>
            <a:chOff x="3106399" y="6764784"/>
            <a:chExt cx="4253189" cy="2027658"/>
          </a:xfrm>
        </p:grpSpPr>
        <p:sp>
          <p:nvSpPr>
            <p:cNvPr id="9" name="TextBox 8">
              <a:extLst>
                <a:ext uri="{FF2B5EF4-FFF2-40B4-BE49-F238E27FC236}">
                  <a16:creationId xmlns:a16="http://schemas.microsoft.com/office/drawing/2014/main" id="{136EC13C-D131-3A4D-A9F3-EF830DC0BF26}"/>
                </a:ext>
              </a:extLst>
            </p:cNvPr>
            <p:cNvSpPr txBox="1"/>
            <p:nvPr/>
          </p:nvSpPr>
          <p:spPr>
            <a:xfrm>
              <a:off x="6320294" y="6764784"/>
              <a:ext cx="1039294" cy="369332"/>
            </a:xfrm>
            <a:prstGeom prst="rect">
              <a:avLst/>
            </a:prstGeom>
            <a:solidFill>
              <a:schemeClr val="bg1"/>
            </a:solidFill>
          </p:spPr>
          <p:txBody>
            <a:bodyPr wrap="square" rtlCol="0">
              <a:spAutoFit/>
            </a:bodyPr>
            <a:lstStyle/>
            <a:p>
              <a:pPr algn="ctr"/>
              <a:r>
                <a:rPr lang="en-US" sz="900" dirty="0">
                  <a:latin typeface="Arial" panose="020B0604020202020204" pitchFamily="34" charset="0"/>
                  <a:cs typeface="Arial" panose="020B0604020202020204" pitchFamily="34" charset="0"/>
                </a:rPr>
                <a:t>Base Temperature</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D311292F-3AB7-FF41-BF5A-CBBB0E2E2155}"/>
                    </a:ext>
                  </a:extLst>
                </p:cNvPr>
                <p:cNvSpPr/>
                <p:nvPr/>
              </p:nvSpPr>
              <p:spPr>
                <a:xfrm>
                  <a:off x="3106399" y="8453888"/>
                  <a:ext cx="1848391" cy="338554"/>
                </a:xfrm>
                <a:prstGeom prst="rect">
                  <a:avLst/>
                </a:prstGeom>
                <a:solidFill>
                  <a:schemeClr val="bg1"/>
                </a:solidFill>
              </p:spPr>
              <p:txBody>
                <a:bodyPr wrap="none">
                  <a:spAutoFit/>
                </a:bodyPr>
                <a:lstStyle/>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Κ</m:t>
                      </m:r>
                      <m:r>
                        <a:rPr lang="en-US" sz="1600" i="1" baseline="-25000">
                          <a:latin typeface="Cambria Math" panose="02040503050406030204" pitchFamily="18" charset="0"/>
                          <a:ea typeface="Cambria Math" panose="02040503050406030204" pitchFamily="18" charset="0"/>
                        </a:rPr>
                        <m:t>𝑐</m:t>
                      </m:r>
                    </m:oMath>
                  </a14:m>
                  <a:r>
                    <a:rPr lang="en-US" sz="1600" dirty="0"/>
                    <a:t> (per month)    </a:t>
                  </a:r>
                </a:p>
              </p:txBody>
            </p:sp>
          </mc:Choice>
          <mc:Fallback>
            <p:sp>
              <p:nvSpPr>
                <p:cNvPr id="7" name="Rectangle 6">
                  <a:extLst>
                    <a:ext uri="{FF2B5EF4-FFF2-40B4-BE49-F238E27FC236}">
                      <a16:creationId xmlns:a16="http://schemas.microsoft.com/office/drawing/2014/main" id="{D311292F-3AB7-FF41-BF5A-CBBB0E2E2155}"/>
                    </a:ext>
                  </a:extLst>
                </p:cNvPr>
                <p:cNvSpPr>
                  <a:spLocks noRot="1" noChangeAspect="1" noMove="1" noResize="1" noEditPoints="1" noAdjustHandles="1" noChangeArrowheads="1" noChangeShapeType="1" noTextEdit="1"/>
                </p:cNvSpPr>
                <p:nvPr/>
              </p:nvSpPr>
              <p:spPr>
                <a:xfrm>
                  <a:off x="3106399" y="8453888"/>
                  <a:ext cx="1848391" cy="338554"/>
                </a:xfrm>
                <a:prstGeom prst="rect">
                  <a:avLst/>
                </a:prstGeom>
                <a:blipFill>
                  <a:blip r:embed="rId3"/>
                  <a:stretch>
                    <a:fillRect t="-3571" r="-685" b="-17857"/>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2D485265-9814-274F-87B4-11513BD2F81F}"/>
              </a:ext>
            </a:extLst>
          </p:cNvPr>
          <p:cNvGrpSpPr/>
          <p:nvPr/>
        </p:nvGrpSpPr>
        <p:grpSpPr>
          <a:xfrm>
            <a:off x="1204551" y="4559597"/>
            <a:ext cx="6146800" cy="2762268"/>
            <a:chOff x="1263815" y="5660428"/>
            <a:chExt cx="6146800" cy="2762268"/>
          </a:xfrm>
        </p:grpSpPr>
        <p:pic>
          <p:nvPicPr>
            <p:cNvPr id="11" name="Picture 10">
              <a:extLst>
                <a:ext uri="{FF2B5EF4-FFF2-40B4-BE49-F238E27FC236}">
                  <a16:creationId xmlns:a16="http://schemas.microsoft.com/office/drawing/2014/main" id="{0F1D2B1C-71AE-7C4B-AE14-4D33FDB7D6D3}"/>
                </a:ext>
              </a:extLst>
            </p:cNvPr>
            <p:cNvPicPr>
              <a:picLocks noChangeAspect="1"/>
            </p:cNvPicPr>
            <p:nvPr/>
          </p:nvPicPr>
          <p:blipFill>
            <a:blip r:embed="rId4"/>
            <a:stretch>
              <a:fillRect/>
            </a:stretch>
          </p:blipFill>
          <p:spPr>
            <a:xfrm>
              <a:off x="1263815" y="5660428"/>
              <a:ext cx="6146800" cy="2679700"/>
            </a:xfrm>
            <a:prstGeom prst="rect">
              <a:avLst/>
            </a:prstGeom>
          </p:spPr>
        </p:pic>
        <p:grpSp>
          <p:nvGrpSpPr>
            <p:cNvPr id="13" name="Group 12">
              <a:extLst>
                <a:ext uri="{FF2B5EF4-FFF2-40B4-BE49-F238E27FC236}">
                  <a16:creationId xmlns:a16="http://schemas.microsoft.com/office/drawing/2014/main" id="{5846EE82-6B1C-8145-AFC5-4FF878CD7EDB}"/>
                </a:ext>
              </a:extLst>
            </p:cNvPr>
            <p:cNvGrpSpPr/>
            <p:nvPr/>
          </p:nvGrpSpPr>
          <p:grpSpPr>
            <a:xfrm>
              <a:off x="3157426" y="6412793"/>
              <a:ext cx="4193925" cy="2009903"/>
              <a:chOff x="3106399" y="6782539"/>
              <a:chExt cx="4193925" cy="2009903"/>
            </a:xfrm>
          </p:grpSpPr>
          <p:sp>
            <p:nvSpPr>
              <p:cNvPr id="16" name="TextBox 15">
                <a:extLst>
                  <a:ext uri="{FF2B5EF4-FFF2-40B4-BE49-F238E27FC236}">
                    <a16:creationId xmlns:a16="http://schemas.microsoft.com/office/drawing/2014/main" id="{F1E66AA2-04F7-F84B-9657-E156FAD5AEDE}"/>
                  </a:ext>
                </a:extLst>
              </p:cNvPr>
              <p:cNvSpPr txBox="1"/>
              <p:nvPr/>
            </p:nvSpPr>
            <p:spPr>
              <a:xfrm>
                <a:off x="6261030" y="6782539"/>
                <a:ext cx="1039294" cy="369332"/>
              </a:xfrm>
              <a:prstGeom prst="rect">
                <a:avLst/>
              </a:prstGeom>
              <a:solidFill>
                <a:schemeClr val="bg1"/>
              </a:solidFill>
            </p:spPr>
            <p:txBody>
              <a:bodyPr wrap="square" rtlCol="0">
                <a:spAutoFit/>
              </a:bodyPr>
              <a:lstStyle/>
              <a:p>
                <a:pPr algn="ctr"/>
                <a:r>
                  <a:rPr lang="en-US" sz="900" dirty="0">
                    <a:latin typeface="Arial" panose="020B0604020202020204" pitchFamily="34" charset="0"/>
                    <a:cs typeface="Arial" panose="020B0604020202020204" pitchFamily="34" charset="0"/>
                  </a:rPr>
                  <a:t>Base Temperature</a:t>
                </a:r>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8EF79897-DF53-9C49-824D-91280325552B}"/>
                      </a:ext>
                    </a:extLst>
                  </p:cNvPr>
                  <p:cNvSpPr/>
                  <p:nvPr/>
                </p:nvSpPr>
                <p:spPr>
                  <a:xfrm>
                    <a:off x="3106399" y="8453888"/>
                    <a:ext cx="1848391" cy="338554"/>
                  </a:xfrm>
                  <a:prstGeom prst="rect">
                    <a:avLst/>
                  </a:prstGeom>
                  <a:solidFill>
                    <a:schemeClr val="bg1"/>
                  </a:solidFill>
                </p:spPr>
                <p:txBody>
                  <a:bodyPr wrap="none">
                    <a:spAutoFit/>
                  </a:bodyPr>
                  <a:lstStyle/>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Κ</m:t>
                        </m:r>
                        <m:r>
                          <a:rPr lang="en-US" sz="1600" i="1" baseline="-25000">
                            <a:latin typeface="Cambria Math" panose="02040503050406030204" pitchFamily="18" charset="0"/>
                            <a:ea typeface="Cambria Math" panose="02040503050406030204" pitchFamily="18" charset="0"/>
                          </a:rPr>
                          <m:t>𝑐</m:t>
                        </m:r>
                      </m:oMath>
                    </a14:m>
                    <a:r>
                      <a:rPr lang="en-US" sz="1600" dirty="0"/>
                      <a:t> (per month)    </a:t>
                    </a:r>
                  </a:p>
                </p:txBody>
              </p:sp>
            </mc:Choice>
            <mc:Fallback>
              <p:sp>
                <p:nvSpPr>
                  <p:cNvPr id="15" name="Rectangle 14">
                    <a:extLst>
                      <a:ext uri="{FF2B5EF4-FFF2-40B4-BE49-F238E27FC236}">
                        <a16:creationId xmlns:a16="http://schemas.microsoft.com/office/drawing/2014/main" id="{8EF79897-DF53-9C49-824D-91280325552B}"/>
                      </a:ext>
                    </a:extLst>
                  </p:cNvPr>
                  <p:cNvSpPr>
                    <a:spLocks noRot="1" noChangeAspect="1" noMove="1" noResize="1" noEditPoints="1" noAdjustHandles="1" noChangeArrowheads="1" noChangeShapeType="1" noTextEdit="1"/>
                  </p:cNvSpPr>
                  <p:nvPr/>
                </p:nvSpPr>
                <p:spPr>
                  <a:xfrm>
                    <a:off x="3106399" y="8453888"/>
                    <a:ext cx="1848391" cy="338554"/>
                  </a:xfrm>
                  <a:prstGeom prst="rect">
                    <a:avLst/>
                  </a:prstGeom>
                  <a:blipFill>
                    <a:blip r:embed="rId5"/>
                    <a:stretch>
                      <a:fillRect t="-3571" r="-1370" b="-17857"/>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FFBFCF5-BBF4-C24F-9335-5841821A02BA}"/>
                  </a:ext>
                </a:extLst>
              </p:cNvPr>
              <p:cNvSpPr txBox="1"/>
              <p:nvPr/>
            </p:nvSpPr>
            <p:spPr>
              <a:xfrm>
                <a:off x="1497391" y="7504844"/>
                <a:ext cx="5939373" cy="600164"/>
              </a:xfrm>
              <a:prstGeom prst="rect">
                <a:avLst/>
              </a:prstGeom>
              <a:noFill/>
            </p:spPr>
            <p:txBody>
              <a:bodyPr wrap="square" rtlCol="0">
                <a:spAutoFit/>
              </a:bodyPr>
              <a:lstStyle/>
              <a:p>
                <a:r>
                  <a:rPr lang="en-US" sz="1100" b="1" dirty="0">
                    <a:latin typeface="Helvetica" pitchFamily="2" charset="0"/>
                    <a:cs typeface="Arial" panose="020B0604020202020204" pitchFamily="34" charset="0"/>
                  </a:rPr>
                  <a:t>Figure 5</a:t>
                </a:r>
                <a:r>
                  <a:rPr lang="en-US" sz="1100" dirty="0">
                    <a:latin typeface="Helvetica" pitchFamily="2" charset="0"/>
                    <a:cs typeface="Arial" panose="020B0604020202020204" pitchFamily="34" charset="0"/>
                  </a:rPr>
                  <a:t>. Age (</a:t>
                </a:r>
                <a:r>
                  <a:rPr lang="en-US" sz="1100" dirty="0" err="1">
                    <a:latin typeface="Helvetica" pitchFamily="2" charset="0"/>
                    <a:cs typeface="Arial" panose="020B0604020202020204" pitchFamily="34" charset="0"/>
                  </a:rPr>
                  <a:t>a,b</a:t>
                </a:r>
                <a:r>
                  <a:rPr lang="en-US" sz="1100" dirty="0">
                    <a:latin typeface="Helvetica" pitchFamily="2" charset="0"/>
                    <a:cs typeface="Arial" panose="020B0604020202020204" pitchFamily="34" charset="0"/>
                  </a:rPr>
                  <a:t>) and size (c, d) at maturity in different environmental scenarios. The predation parameter </a:t>
                </a:r>
                <a14:m>
                  <m:oMath xmlns:m="http://schemas.openxmlformats.org/officeDocument/2006/math">
                    <m:r>
                      <a:rPr lang="en-US" sz="1100" b="0" i="1" smtClean="0">
                        <a:latin typeface="Cambria Math" panose="02040503050406030204" pitchFamily="18" charset="0"/>
                        <a:cs typeface="Arial" panose="020B0604020202020204" pitchFamily="34" charset="0"/>
                      </a:rPr>
                      <m:t>h</m:t>
                    </m:r>
                  </m:oMath>
                </a14:m>
                <a:r>
                  <a:rPr lang="en-US" sz="1100" dirty="0">
                    <a:latin typeface="Helvetica" pitchFamily="2" charset="0"/>
                    <a:cs typeface="Arial" panose="020B0604020202020204" pitchFamily="34" charset="0"/>
                  </a:rPr>
                  <a:t> = 4. Note that we now consider the annual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Κ</m:t>
                    </m:r>
                    <m:r>
                      <a:rPr lang="en-US" sz="1100" i="1" baseline="-25000">
                        <a:latin typeface="Cambria Math" panose="02040503050406030204" pitchFamily="18" charset="0"/>
                        <a:ea typeface="Cambria Math" panose="02040503050406030204" pitchFamily="18" charset="0"/>
                      </a:rPr>
                      <m:t>𝑐</m:t>
                    </m:r>
                  </m:oMath>
                </a14:m>
                <a:r>
                  <a:rPr lang="en-US" sz="1100" dirty="0">
                    <a:latin typeface="Helvetica" pitchFamily="2" charset="0"/>
                    <a:cs typeface="Arial" panose="020B0604020202020204" pitchFamily="34" charset="0"/>
                  </a:rPr>
                  <a:t> divided among monthly intervals. </a:t>
                </a:r>
              </a:p>
            </p:txBody>
          </p:sp>
        </mc:Choice>
        <mc:Fallback>
          <p:sp>
            <p:nvSpPr>
              <p:cNvPr id="18" name="TextBox 17">
                <a:extLst>
                  <a:ext uri="{FF2B5EF4-FFF2-40B4-BE49-F238E27FC236}">
                    <a16:creationId xmlns:a16="http://schemas.microsoft.com/office/drawing/2014/main" id="{FFFBFCF5-BBF4-C24F-9335-5841821A02BA}"/>
                  </a:ext>
                </a:extLst>
              </p:cNvPr>
              <p:cNvSpPr txBox="1">
                <a:spLocks noRot="1" noChangeAspect="1" noMove="1" noResize="1" noEditPoints="1" noAdjustHandles="1" noChangeArrowheads="1" noChangeShapeType="1" noTextEdit="1"/>
              </p:cNvSpPr>
              <p:nvPr/>
            </p:nvSpPr>
            <p:spPr>
              <a:xfrm>
                <a:off x="1497391" y="7504844"/>
                <a:ext cx="5939373" cy="600164"/>
              </a:xfrm>
              <a:prstGeom prst="rect">
                <a:avLst/>
              </a:prstGeom>
              <a:blipFill>
                <a:blip r:embed="rId6"/>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187483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443832A-C61A-884A-A18C-D951B86F20A1}"/>
              </a:ext>
            </a:extLst>
          </p:cNvPr>
          <p:cNvPicPr>
            <a:picLocks noChangeAspect="1"/>
          </p:cNvPicPr>
          <p:nvPr/>
        </p:nvPicPr>
        <p:blipFill>
          <a:blip r:embed="rId2"/>
          <a:stretch>
            <a:fillRect/>
          </a:stretch>
        </p:blipFill>
        <p:spPr>
          <a:xfrm>
            <a:off x="1236995" y="1497490"/>
            <a:ext cx="6261100" cy="2730500"/>
          </a:xfrm>
          <a:prstGeom prst="rect">
            <a:avLst/>
          </a:prstGeom>
        </p:spPr>
      </p:pic>
      <p:sp>
        <p:nvSpPr>
          <p:cNvPr id="4" name="Rectangle 3">
            <a:extLst>
              <a:ext uri="{FF2B5EF4-FFF2-40B4-BE49-F238E27FC236}">
                <a16:creationId xmlns:a16="http://schemas.microsoft.com/office/drawing/2014/main" id="{AA1150EF-5C68-C247-9371-F84CD797E95F}"/>
              </a:ext>
            </a:extLst>
          </p:cNvPr>
          <p:cNvSpPr/>
          <p:nvPr/>
        </p:nvSpPr>
        <p:spPr>
          <a:xfrm>
            <a:off x="2025515" y="912715"/>
            <a:ext cx="3886200" cy="584775"/>
          </a:xfrm>
          <a:prstGeom prst="rect">
            <a:avLst/>
          </a:prstGeom>
        </p:spPr>
        <p:txBody>
          <a:bodyPr>
            <a:spAutoFit/>
          </a:bodyPr>
          <a:lstStyle/>
          <a:p>
            <a:pPr algn="ctr"/>
            <a:r>
              <a:rPr lang="en-US" sz="1600" b="1" dirty="0">
                <a:latin typeface="Arial" panose="020B0604020202020204" pitchFamily="34" charset="0"/>
                <a:cs typeface="Arial" panose="020B0604020202020204" pitchFamily="34" charset="0"/>
              </a:rPr>
              <a:t>Figure 6</a:t>
            </a:r>
          </a:p>
          <a:p>
            <a:pPr algn="ctr"/>
            <a:endParaRPr lang="en-US" sz="16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54198341-18AB-D047-B6CA-42A5C86955AB}"/>
              </a:ext>
            </a:extLst>
          </p:cNvPr>
          <p:cNvGrpSpPr/>
          <p:nvPr/>
        </p:nvGrpSpPr>
        <p:grpSpPr>
          <a:xfrm>
            <a:off x="3183575" y="2309830"/>
            <a:ext cx="4253189" cy="2027658"/>
            <a:chOff x="3106399" y="6764784"/>
            <a:chExt cx="4253189" cy="2027658"/>
          </a:xfrm>
        </p:grpSpPr>
        <p:sp>
          <p:nvSpPr>
            <p:cNvPr id="9" name="TextBox 8">
              <a:extLst>
                <a:ext uri="{FF2B5EF4-FFF2-40B4-BE49-F238E27FC236}">
                  <a16:creationId xmlns:a16="http://schemas.microsoft.com/office/drawing/2014/main" id="{136EC13C-D131-3A4D-A9F3-EF830DC0BF26}"/>
                </a:ext>
              </a:extLst>
            </p:cNvPr>
            <p:cNvSpPr txBox="1"/>
            <p:nvPr/>
          </p:nvSpPr>
          <p:spPr>
            <a:xfrm>
              <a:off x="6320294" y="6764784"/>
              <a:ext cx="1039294" cy="369332"/>
            </a:xfrm>
            <a:prstGeom prst="rect">
              <a:avLst/>
            </a:prstGeom>
            <a:solidFill>
              <a:schemeClr val="bg1"/>
            </a:solidFill>
          </p:spPr>
          <p:txBody>
            <a:bodyPr wrap="square" rtlCol="0">
              <a:spAutoFit/>
            </a:bodyPr>
            <a:lstStyle/>
            <a:p>
              <a:pPr algn="ctr"/>
              <a:r>
                <a:rPr lang="en-US" sz="900" dirty="0">
                  <a:latin typeface="Arial" panose="020B0604020202020204" pitchFamily="34" charset="0"/>
                  <a:cs typeface="Arial" panose="020B0604020202020204" pitchFamily="34" charset="0"/>
                </a:rPr>
                <a:t>Base Temperature</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D311292F-3AB7-FF41-BF5A-CBBB0E2E2155}"/>
                    </a:ext>
                  </a:extLst>
                </p:cNvPr>
                <p:cNvSpPr/>
                <p:nvPr/>
              </p:nvSpPr>
              <p:spPr>
                <a:xfrm>
                  <a:off x="3106399" y="8453888"/>
                  <a:ext cx="1848391" cy="338554"/>
                </a:xfrm>
                <a:prstGeom prst="rect">
                  <a:avLst/>
                </a:prstGeom>
                <a:solidFill>
                  <a:schemeClr val="bg1"/>
                </a:solidFill>
              </p:spPr>
              <p:txBody>
                <a:bodyPr wrap="none">
                  <a:spAutoFit/>
                </a:bodyPr>
                <a:lstStyle/>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     </m:t>
                      </m:r>
                      <m:r>
                        <m:rPr>
                          <m:sty m:val="p"/>
                        </m:rPr>
                        <a:rPr lang="el-GR" sz="1600" i="1">
                          <a:latin typeface="Cambria Math" panose="02040503050406030204" pitchFamily="18" charset="0"/>
                          <a:ea typeface="Cambria Math" panose="02040503050406030204" pitchFamily="18" charset="0"/>
                        </a:rPr>
                        <m:t>Κ</m:t>
                      </m:r>
                      <m:r>
                        <a:rPr lang="en-US" sz="1600" i="1" baseline="-25000">
                          <a:latin typeface="Cambria Math" panose="02040503050406030204" pitchFamily="18" charset="0"/>
                          <a:ea typeface="Cambria Math" panose="02040503050406030204" pitchFamily="18" charset="0"/>
                        </a:rPr>
                        <m:t>𝑐</m:t>
                      </m:r>
                    </m:oMath>
                  </a14:m>
                  <a:r>
                    <a:rPr lang="en-US" sz="1600" dirty="0"/>
                    <a:t> (per month)    </a:t>
                  </a:r>
                </a:p>
              </p:txBody>
            </p:sp>
          </mc:Choice>
          <mc:Fallback>
            <p:sp>
              <p:nvSpPr>
                <p:cNvPr id="7" name="Rectangle 6">
                  <a:extLst>
                    <a:ext uri="{FF2B5EF4-FFF2-40B4-BE49-F238E27FC236}">
                      <a16:creationId xmlns:a16="http://schemas.microsoft.com/office/drawing/2014/main" id="{D311292F-3AB7-FF41-BF5A-CBBB0E2E2155}"/>
                    </a:ext>
                  </a:extLst>
                </p:cNvPr>
                <p:cNvSpPr>
                  <a:spLocks noRot="1" noChangeAspect="1" noMove="1" noResize="1" noEditPoints="1" noAdjustHandles="1" noChangeArrowheads="1" noChangeShapeType="1" noTextEdit="1"/>
                </p:cNvSpPr>
                <p:nvPr/>
              </p:nvSpPr>
              <p:spPr>
                <a:xfrm>
                  <a:off x="3106399" y="8453888"/>
                  <a:ext cx="1848391" cy="338554"/>
                </a:xfrm>
                <a:prstGeom prst="rect">
                  <a:avLst/>
                </a:prstGeom>
                <a:blipFill>
                  <a:blip r:embed="rId3"/>
                  <a:stretch>
                    <a:fillRect t="-3571" r="-685" b="-1785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FFBFCF5-BBF4-C24F-9335-5841821A02BA}"/>
                  </a:ext>
                </a:extLst>
              </p:cNvPr>
              <p:cNvSpPr txBox="1"/>
              <p:nvPr/>
            </p:nvSpPr>
            <p:spPr>
              <a:xfrm>
                <a:off x="1397858" y="4580442"/>
                <a:ext cx="5939373" cy="600164"/>
              </a:xfrm>
              <a:prstGeom prst="rect">
                <a:avLst/>
              </a:prstGeom>
              <a:noFill/>
            </p:spPr>
            <p:txBody>
              <a:bodyPr wrap="square" rtlCol="0">
                <a:spAutoFit/>
              </a:bodyPr>
              <a:lstStyle/>
              <a:p>
                <a:r>
                  <a:rPr lang="en-US" sz="1100" b="1" dirty="0">
                    <a:latin typeface="Helvetica" pitchFamily="2" charset="0"/>
                    <a:cs typeface="Arial" panose="020B0604020202020204" pitchFamily="34" charset="0"/>
                  </a:rPr>
                  <a:t>Figure 6</a:t>
                </a:r>
                <a:r>
                  <a:rPr lang="en-US" sz="1100" dirty="0">
                    <a:latin typeface="Helvetica" pitchFamily="2" charset="0"/>
                    <a:cs typeface="Arial" panose="020B0604020202020204" pitchFamily="34" charset="0"/>
                  </a:rPr>
                  <a:t>. Age (</a:t>
                </a:r>
                <a:r>
                  <a:rPr lang="en-US" sz="1100" dirty="0" err="1">
                    <a:latin typeface="Helvetica" pitchFamily="2" charset="0"/>
                    <a:cs typeface="Arial" panose="020B0604020202020204" pitchFamily="34" charset="0"/>
                  </a:rPr>
                  <a:t>a,b</a:t>
                </a:r>
                <a:r>
                  <a:rPr lang="en-US" sz="1100" dirty="0">
                    <a:latin typeface="Helvetica" pitchFamily="2" charset="0"/>
                    <a:cs typeface="Arial" panose="020B0604020202020204" pitchFamily="34" charset="0"/>
                  </a:rPr>
                  <a:t>) and size (c, d) at maturity in different environmental scenarios. The predation parameter </a:t>
                </a:r>
                <a14:m>
                  <m:oMath xmlns:m="http://schemas.openxmlformats.org/officeDocument/2006/math">
                    <m:r>
                      <a:rPr lang="en-US" sz="1100" b="0" i="1" smtClean="0">
                        <a:latin typeface="Cambria Math" panose="02040503050406030204" pitchFamily="18" charset="0"/>
                        <a:cs typeface="Arial" panose="020B0604020202020204" pitchFamily="34" charset="0"/>
                      </a:rPr>
                      <m:t>h</m:t>
                    </m:r>
                  </m:oMath>
                </a14:m>
                <a:r>
                  <a:rPr lang="en-US" sz="1100" dirty="0">
                    <a:latin typeface="Helvetica" pitchFamily="2" charset="0"/>
                    <a:cs typeface="Arial" panose="020B0604020202020204" pitchFamily="34" charset="0"/>
                  </a:rPr>
                  <a:t> = 4. Note that we now consider the annual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Κ</m:t>
                    </m:r>
                    <m:r>
                      <a:rPr lang="en-US" sz="1100" i="1" baseline="-25000">
                        <a:latin typeface="Cambria Math" panose="02040503050406030204" pitchFamily="18" charset="0"/>
                        <a:ea typeface="Cambria Math" panose="02040503050406030204" pitchFamily="18" charset="0"/>
                      </a:rPr>
                      <m:t>𝑐</m:t>
                    </m:r>
                  </m:oMath>
                </a14:m>
                <a:r>
                  <a:rPr lang="en-US" sz="1100" dirty="0">
                    <a:latin typeface="Helvetica" pitchFamily="2" charset="0"/>
                    <a:cs typeface="Arial" panose="020B0604020202020204" pitchFamily="34" charset="0"/>
                  </a:rPr>
                  <a:t> divided among monthly intervals. </a:t>
                </a:r>
              </a:p>
            </p:txBody>
          </p:sp>
        </mc:Choice>
        <mc:Fallback>
          <p:sp>
            <p:nvSpPr>
              <p:cNvPr id="18" name="TextBox 17">
                <a:extLst>
                  <a:ext uri="{FF2B5EF4-FFF2-40B4-BE49-F238E27FC236}">
                    <a16:creationId xmlns:a16="http://schemas.microsoft.com/office/drawing/2014/main" id="{FFFBFCF5-BBF4-C24F-9335-5841821A02BA}"/>
                  </a:ext>
                </a:extLst>
              </p:cNvPr>
              <p:cNvSpPr txBox="1">
                <a:spLocks noRot="1" noChangeAspect="1" noMove="1" noResize="1" noEditPoints="1" noAdjustHandles="1" noChangeArrowheads="1" noChangeShapeType="1" noTextEdit="1"/>
              </p:cNvSpPr>
              <p:nvPr/>
            </p:nvSpPr>
            <p:spPr>
              <a:xfrm>
                <a:off x="1397858" y="4580442"/>
                <a:ext cx="5939373" cy="600164"/>
              </a:xfrm>
              <a:prstGeom prst="rect">
                <a:avLst/>
              </a:prstGeom>
              <a:blipFill>
                <a:blip r:embed="rId4"/>
                <a:stretch>
                  <a:fillRect b="-4167"/>
                </a:stretch>
              </a:blipFill>
            </p:spPr>
            <p:txBody>
              <a:bodyPr/>
              <a:lstStyle/>
              <a:p>
                <a:r>
                  <a:rPr lang="en-US">
                    <a:noFill/>
                  </a:rPr>
                  <a:t> </a:t>
                </a:r>
              </a:p>
            </p:txBody>
          </p:sp>
        </mc:Fallback>
      </mc:AlternateContent>
    </p:spTree>
    <p:extLst>
      <p:ext uri="{BB962C8B-B14F-4D97-AF65-F5344CB8AC3E}">
        <p14:creationId xmlns:p14="http://schemas.microsoft.com/office/powerpoint/2010/main" val="295229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172021B-D0EA-2241-9C0B-109964F9E8CA}"/>
              </a:ext>
            </a:extLst>
          </p:cNvPr>
          <p:cNvGrpSpPr/>
          <p:nvPr/>
        </p:nvGrpSpPr>
        <p:grpSpPr>
          <a:xfrm>
            <a:off x="577049" y="2001947"/>
            <a:ext cx="6414933" cy="2170558"/>
            <a:chOff x="2145966" y="558466"/>
            <a:chExt cx="8237287" cy="2557713"/>
          </a:xfrm>
        </p:grpSpPr>
        <p:grpSp>
          <p:nvGrpSpPr>
            <p:cNvPr id="3" name="Group 2">
              <a:extLst>
                <a:ext uri="{FF2B5EF4-FFF2-40B4-BE49-F238E27FC236}">
                  <a16:creationId xmlns:a16="http://schemas.microsoft.com/office/drawing/2014/main" id="{0643DCD1-1F18-5D4C-8161-5E67BC99482C}"/>
                </a:ext>
              </a:extLst>
            </p:cNvPr>
            <p:cNvGrpSpPr/>
            <p:nvPr/>
          </p:nvGrpSpPr>
          <p:grpSpPr>
            <a:xfrm>
              <a:off x="2145966" y="558466"/>
              <a:ext cx="8237287" cy="2557713"/>
              <a:chOff x="539750" y="895350"/>
              <a:chExt cx="8237287" cy="2557713"/>
            </a:xfrm>
          </p:grpSpPr>
          <p:pic>
            <p:nvPicPr>
              <p:cNvPr id="10" name="Picture 9">
                <a:extLst>
                  <a:ext uri="{FF2B5EF4-FFF2-40B4-BE49-F238E27FC236}">
                    <a16:creationId xmlns:a16="http://schemas.microsoft.com/office/drawing/2014/main" id="{661D1524-1BAF-E54A-BA50-297E2D6E50B5}"/>
                  </a:ext>
                </a:extLst>
              </p:cNvPr>
              <p:cNvPicPr>
                <a:picLocks noChangeAspect="1"/>
              </p:cNvPicPr>
              <p:nvPr/>
            </p:nvPicPr>
            <p:blipFill rotWithShape="1">
              <a:blip r:embed="rId2"/>
              <a:srcRect r="26524" b="49525"/>
              <a:stretch/>
            </p:blipFill>
            <p:spPr>
              <a:xfrm>
                <a:off x="539750" y="895350"/>
                <a:ext cx="8165097" cy="2557713"/>
              </a:xfrm>
              <a:prstGeom prst="rect">
                <a:avLst/>
              </a:prstGeom>
            </p:spPr>
          </p:pic>
          <p:pic>
            <p:nvPicPr>
              <p:cNvPr id="11" name="Picture 10">
                <a:extLst>
                  <a:ext uri="{FF2B5EF4-FFF2-40B4-BE49-F238E27FC236}">
                    <a16:creationId xmlns:a16="http://schemas.microsoft.com/office/drawing/2014/main" id="{0852766D-F6FB-C04A-B597-CB462F51EC3B}"/>
                  </a:ext>
                </a:extLst>
              </p:cNvPr>
              <p:cNvPicPr>
                <a:picLocks noChangeAspect="1"/>
              </p:cNvPicPr>
              <p:nvPr/>
            </p:nvPicPr>
            <p:blipFill rotWithShape="1">
              <a:blip r:embed="rId3"/>
              <a:srcRect r="25873" b="49525"/>
              <a:stretch/>
            </p:blipFill>
            <p:spPr>
              <a:xfrm>
                <a:off x="539750" y="895350"/>
                <a:ext cx="8237287" cy="2557713"/>
              </a:xfrm>
              <a:prstGeom prst="rect">
                <a:avLst/>
              </a:prstGeom>
            </p:spPr>
          </p:pic>
        </p:grpSp>
        <p:sp>
          <p:nvSpPr>
            <p:cNvPr id="4" name="Rectangle 3">
              <a:extLst>
                <a:ext uri="{FF2B5EF4-FFF2-40B4-BE49-F238E27FC236}">
                  <a16:creationId xmlns:a16="http://schemas.microsoft.com/office/drawing/2014/main" id="{470FBA3D-8A70-8143-AB04-3E53D3600E9F}"/>
                </a:ext>
              </a:extLst>
            </p:cNvPr>
            <p:cNvSpPr/>
            <p:nvPr/>
          </p:nvSpPr>
          <p:spPr>
            <a:xfrm>
              <a:off x="2755232" y="1076826"/>
              <a:ext cx="1443789" cy="306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13B87E-AB46-3945-AD44-36D212DD79C4}"/>
                </a:ext>
              </a:extLst>
            </p:cNvPr>
            <p:cNvSpPr/>
            <p:nvPr/>
          </p:nvSpPr>
          <p:spPr>
            <a:xfrm>
              <a:off x="5542714" y="1076826"/>
              <a:ext cx="1443789" cy="306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2EADFA-4F9B-894A-89AF-2785DE966E32}"/>
                </a:ext>
              </a:extLst>
            </p:cNvPr>
            <p:cNvSpPr/>
            <p:nvPr/>
          </p:nvSpPr>
          <p:spPr>
            <a:xfrm>
              <a:off x="8253665" y="1076826"/>
              <a:ext cx="1443789" cy="306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EFD548E-5983-6A43-BD20-E78A76CE3EEB}"/>
                    </a:ext>
                  </a:extLst>
                </p:cNvPr>
                <p:cNvSpPr txBox="1"/>
                <p:nvPr/>
              </p:nvSpPr>
              <p:spPr>
                <a:xfrm>
                  <a:off x="3019926" y="637993"/>
                  <a:ext cx="1293395" cy="299206"/>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050" i="1" smtClean="0">
                            <a:latin typeface="Cambria Math" panose="02040503050406030204" pitchFamily="18" charset="0"/>
                            <a:ea typeface="Cambria Math" panose="02040503050406030204" pitchFamily="18" charset="0"/>
                          </a:rPr>
                          <m:t>Κ</m:t>
                        </m:r>
                        <m:r>
                          <a:rPr lang="en-US" sz="1050" i="1" baseline="-25000">
                            <a:latin typeface="Cambria Math" panose="02040503050406030204" pitchFamily="18" charset="0"/>
                            <a:ea typeface="Cambria Math" panose="02040503050406030204" pitchFamily="18" charset="0"/>
                          </a:rPr>
                          <m:t>𝑐</m:t>
                        </m:r>
                        <m:r>
                          <a:rPr lang="en-US" sz="1050" b="0" i="1" smtClean="0">
                            <a:latin typeface="Cambria Math" panose="02040503050406030204" pitchFamily="18" charset="0"/>
                            <a:ea typeface="Cambria Math" panose="02040503050406030204" pitchFamily="18" charset="0"/>
                          </a:rPr>
                          <m:t>=1</m:t>
                        </m:r>
                      </m:oMath>
                    </m:oMathPara>
                  </a14:m>
                  <a:endParaRPr lang="en-US" sz="1050" dirty="0"/>
                </a:p>
              </p:txBody>
            </p:sp>
          </mc:Choice>
          <mc:Fallback>
            <p:sp>
              <p:nvSpPr>
                <p:cNvPr id="7" name="TextBox 6">
                  <a:extLst>
                    <a:ext uri="{FF2B5EF4-FFF2-40B4-BE49-F238E27FC236}">
                      <a16:creationId xmlns:a16="http://schemas.microsoft.com/office/drawing/2014/main" id="{3EFD548E-5983-6A43-BD20-E78A76CE3EEB}"/>
                    </a:ext>
                  </a:extLst>
                </p:cNvPr>
                <p:cNvSpPr txBox="1">
                  <a:spLocks noRot="1" noChangeAspect="1" noMove="1" noResize="1" noEditPoints="1" noAdjustHandles="1" noChangeArrowheads="1" noChangeShapeType="1" noTextEdit="1"/>
                </p:cNvSpPr>
                <p:nvPr/>
              </p:nvSpPr>
              <p:spPr>
                <a:xfrm>
                  <a:off x="3019926" y="637993"/>
                  <a:ext cx="1293395" cy="29920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5BB45D-EF1E-E245-AC9C-29F346D114D4}"/>
                    </a:ext>
                  </a:extLst>
                </p:cNvPr>
                <p:cNvSpPr txBox="1"/>
                <p:nvPr/>
              </p:nvSpPr>
              <p:spPr>
                <a:xfrm>
                  <a:off x="5784898" y="637993"/>
                  <a:ext cx="1293395" cy="299206"/>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050" i="1" smtClean="0">
                            <a:latin typeface="Cambria Math" panose="02040503050406030204" pitchFamily="18" charset="0"/>
                            <a:ea typeface="Cambria Math" panose="02040503050406030204" pitchFamily="18" charset="0"/>
                          </a:rPr>
                          <m:t>Κ</m:t>
                        </m:r>
                        <m:r>
                          <a:rPr lang="en-US" sz="1050" i="1" baseline="-25000">
                            <a:latin typeface="Cambria Math" panose="02040503050406030204" pitchFamily="18" charset="0"/>
                            <a:ea typeface="Cambria Math" panose="02040503050406030204" pitchFamily="18" charset="0"/>
                          </a:rPr>
                          <m:t>𝑐</m:t>
                        </m:r>
                        <m:r>
                          <a:rPr lang="en-US" sz="1050" b="0" i="1" smtClean="0">
                            <a:latin typeface="Cambria Math" panose="02040503050406030204" pitchFamily="18" charset="0"/>
                            <a:ea typeface="Cambria Math" panose="02040503050406030204" pitchFamily="18" charset="0"/>
                          </a:rPr>
                          <m:t>=2.5</m:t>
                        </m:r>
                      </m:oMath>
                    </m:oMathPara>
                  </a14:m>
                  <a:endParaRPr lang="en-US" sz="1050" dirty="0"/>
                </a:p>
              </p:txBody>
            </p:sp>
          </mc:Choice>
          <mc:Fallback>
            <p:sp>
              <p:nvSpPr>
                <p:cNvPr id="8" name="TextBox 7">
                  <a:extLst>
                    <a:ext uri="{FF2B5EF4-FFF2-40B4-BE49-F238E27FC236}">
                      <a16:creationId xmlns:a16="http://schemas.microsoft.com/office/drawing/2014/main" id="{8D5BB45D-EF1E-E245-AC9C-29F346D114D4}"/>
                    </a:ext>
                  </a:extLst>
                </p:cNvPr>
                <p:cNvSpPr txBox="1">
                  <a:spLocks noRot="1" noChangeAspect="1" noMove="1" noResize="1" noEditPoints="1" noAdjustHandles="1" noChangeArrowheads="1" noChangeShapeType="1" noTextEdit="1"/>
                </p:cNvSpPr>
                <p:nvPr/>
              </p:nvSpPr>
              <p:spPr>
                <a:xfrm>
                  <a:off x="5784898" y="637993"/>
                  <a:ext cx="1293395" cy="29920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2512338-4012-704C-AF82-23C264FCE95D}"/>
                    </a:ext>
                  </a:extLst>
                </p:cNvPr>
                <p:cNvSpPr txBox="1"/>
                <p:nvPr/>
              </p:nvSpPr>
              <p:spPr>
                <a:xfrm>
                  <a:off x="8549871" y="624706"/>
                  <a:ext cx="1293395" cy="299206"/>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050" i="1" smtClean="0">
                            <a:latin typeface="Cambria Math" panose="02040503050406030204" pitchFamily="18" charset="0"/>
                            <a:ea typeface="Cambria Math" panose="02040503050406030204" pitchFamily="18" charset="0"/>
                          </a:rPr>
                          <m:t>Κ</m:t>
                        </m:r>
                        <m:r>
                          <a:rPr lang="en-US" sz="1050" i="1" baseline="-25000">
                            <a:latin typeface="Cambria Math" panose="02040503050406030204" pitchFamily="18" charset="0"/>
                            <a:ea typeface="Cambria Math" panose="02040503050406030204" pitchFamily="18" charset="0"/>
                          </a:rPr>
                          <m:t>𝑐</m:t>
                        </m:r>
                        <m:r>
                          <a:rPr lang="en-US" sz="1050" b="0" i="1" smtClean="0">
                            <a:latin typeface="Cambria Math" panose="02040503050406030204" pitchFamily="18" charset="0"/>
                            <a:ea typeface="Cambria Math" panose="02040503050406030204" pitchFamily="18" charset="0"/>
                          </a:rPr>
                          <m:t>=5</m:t>
                        </m:r>
                      </m:oMath>
                    </m:oMathPara>
                  </a14:m>
                  <a:endParaRPr lang="en-US" sz="1050" dirty="0"/>
                </a:p>
              </p:txBody>
            </p:sp>
          </mc:Choice>
          <mc:Fallback>
            <p:sp>
              <p:nvSpPr>
                <p:cNvPr id="9" name="TextBox 8">
                  <a:extLst>
                    <a:ext uri="{FF2B5EF4-FFF2-40B4-BE49-F238E27FC236}">
                      <a16:creationId xmlns:a16="http://schemas.microsoft.com/office/drawing/2014/main" id="{C2512338-4012-704C-AF82-23C264FCE95D}"/>
                    </a:ext>
                  </a:extLst>
                </p:cNvPr>
                <p:cNvSpPr txBox="1">
                  <a:spLocks noRot="1" noChangeAspect="1" noMove="1" noResize="1" noEditPoints="1" noAdjustHandles="1" noChangeArrowheads="1" noChangeShapeType="1" noTextEdit="1"/>
                </p:cNvSpPr>
                <p:nvPr/>
              </p:nvSpPr>
              <p:spPr>
                <a:xfrm>
                  <a:off x="8549871" y="624706"/>
                  <a:ext cx="1293395" cy="299206"/>
                </a:xfrm>
                <a:prstGeom prst="rect">
                  <a:avLst/>
                </a:prstGeom>
                <a:blipFill>
                  <a:blip r:embed="rId6"/>
                  <a:stretch>
                    <a:fillRect/>
                  </a:stretch>
                </a:blipFill>
              </p:spPr>
              <p:txBody>
                <a:bodyPr/>
                <a:lstStyle/>
                <a:p>
                  <a:r>
                    <a:rPr lang="en-US">
                      <a:noFill/>
                    </a:rPr>
                    <a:t> </a:t>
                  </a:r>
                </a:p>
              </p:txBody>
            </p:sp>
          </mc:Fallback>
        </mc:AlternateContent>
      </p:grpSp>
      <p:sp>
        <p:nvSpPr>
          <p:cNvPr id="12" name="Rectangle 11">
            <a:extLst>
              <a:ext uri="{FF2B5EF4-FFF2-40B4-BE49-F238E27FC236}">
                <a16:creationId xmlns:a16="http://schemas.microsoft.com/office/drawing/2014/main" id="{683C0FD7-12A4-FD47-A587-DD38DC34F67D}"/>
              </a:ext>
            </a:extLst>
          </p:cNvPr>
          <p:cNvSpPr/>
          <p:nvPr/>
        </p:nvSpPr>
        <p:spPr>
          <a:xfrm>
            <a:off x="1712646" y="939192"/>
            <a:ext cx="4583306" cy="830997"/>
          </a:xfrm>
          <a:prstGeom prst="rect">
            <a:avLst/>
          </a:prstGeom>
        </p:spPr>
        <p:txBody>
          <a:bodyPr wrap="none">
            <a:spAutoFit/>
          </a:bodyPr>
          <a:lstStyle/>
          <a:p>
            <a:pPr algn="ctr"/>
            <a:r>
              <a:rPr lang="en-US" b="1" dirty="0">
                <a:latin typeface="Arial" panose="020B0604020202020204" pitchFamily="34" charset="0"/>
                <a:cs typeface="Arial" panose="020B0604020202020204" pitchFamily="34" charset="0"/>
              </a:rPr>
              <a:t>Supplemental Figure 1</a:t>
            </a:r>
          </a:p>
          <a:p>
            <a:pPr algn="ctr"/>
            <a:endParaRPr lang="en-US" b="1" dirty="0">
              <a:latin typeface="Arial" panose="020B0604020202020204" pitchFamily="34" charset="0"/>
              <a:cs typeface="Arial" panose="020B0604020202020204" pitchFamily="34" charset="0"/>
            </a:endParaRPr>
          </a:p>
          <a:p>
            <a:pPr algn="ctr"/>
            <a:r>
              <a:rPr lang="en-US" sz="1200" dirty="0">
                <a:latin typeface="Arial" panose="020B0604020202020204" pitchFamily="34" charset="0"/>
                <a:cs typeface="Arial" panose="020B0604020202020204" pitchFamily="34" charset="0"/>
              </a:rPr>
              <a:t>Reproductive output in cool seasonal and constant environments</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F99D15F-DBB6-1246-A750-4BA32E5928C1}"/>
                  </a:ext>
                </a:extLst>
              </p:cNvPr>
              <p:cNvSpPr txBox="1"/>
              <p:nvPr/>
            </p:nvSpPr>
            <p:spPr>
              <a:xfrm>
                <a:off x="1069786" y="4916299"/>
                <a:ext cx="5939373" cy="600164"/>
              </a:xfrm>
              <a:prstGeom prst="rect">
                <a:avLst/>
              </a:prstGeom>
              <a:noFill/>
            </p:spPr>
            <p:txBody>
              <a:bodyPr wrap="square" rtlCol="0">
                <a:spAutoFit/>
              </a:bodyPr>
              <a:lstStyle/>
              <a:p>
                <a:r>
                  <a:rPr lang="en-US" sz="1100" b="1" dirty="0">
                    <a:latin typeface="Helvetica" pitchFamily="2" charset="0"/>
                    <a:cs typeface="Arial" panose="020B0604020202020204" pitchFamily="34" charset="0"/>
                  </a:rPr>
                  <a:t>Figure 3</a:t>
                </a:r>
                <a:r>
                  <a:rPr lang="en-US" sz="1100" dirty="0">
                    <a:latin typeface="Helvetica" pitchFamily="2" charset="0"/>
                    <a:cs typeface="Arial" panose="020B0604020202020204" pitchFamily="34" charset="0"/>
                  </a:rPr>
                  <a:t>. The effect of different environmental scenarios on reproductive output. Gray lines are cool seasonal environments; dark blue lines are a cool constant environment. The predation parameter </a:t>
                </a:r>
                <a14:m>
                  <m:oMath xmlns:m="http://schemas.openxmlformats.org/officeDocument/2006/math">
                    <m:r>
                      <a:rPr lang="en-US" sz="1100" b="0" i="1" smtClean="0">
                        <a:latin typeface="Cambria Math" panose="02040503050406030204" pitchFamily="18" charset="0"/>
                        <a:cs typeface="Arial" panose="020B0604020202020204" pitchFamily="34" charset="0"/>
                      </a:rPr>
                      <m:t>h</m:t>
                    </m:r>
                  </m:oMath>
                </a14:m>
                <a:r>
                  <a:rPr lang="en-US" sz="1100" dirty="0">
                    <a:latin typeface="Helvetica" pitchFamily="2" charset="0"/>
                    <a:cs typeface="Arial" panose="020B0604020202020204" pitchFamily="34" charset="0"/>
                  </a:rPr>
                  <a:t> = 4 and the reproductive limit parameter is 2. </a:t>
                </a:r>
              </a:p>
            </p:txBody>
          </p:sp>
        </mc:Choice>
        <mc:Fallback>
          <p:sp>
            <p:nvSpPr>
              <p:cNvPr id="13" name="TextBox 12">
                <a:extLst>
                  <a:ext uri="{FF2B5EF4-FFF2-40B4-BE49-F238E27FC236}">
                    <a16:creationId xmlns:a16="http://schemas.microsoft.com/office/drawing/2014/main" id="{AF99D15F-DBB6-1246-A750-4BA32E5928C1}"/>
                  </a:ext>
                </a:extLst>
              </p:cNvPr>
              <p:cNvSpPr txBox="1">
                <a:spLocks noRot="1" noChangeAspect="1" noMove="1" noResize="1" noEditPoints="1" noAdjustHandles="1" noChangeArrowheads="1" noChangeShapeType="1" noTextEdit="1"/>
              </p:cNvSpPr>
              <p:nvPr/>
            </p:nvSpPr>
            <p:spPr>
              <a:xfrm>
                <a:off x="1069786" y="4916299"/>
                <a:ext cx="5939373" cy="600164"/>
              </a:xfrm>
              <a:prstGeom prst="rect">
                <a:avLst/>
              </a:prstGeom>
              <a:blipFill>
                <a:blip r:embed="rId7"/>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2372378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100" b="1" dirty="0" smtClean="0">
            <a:solidFill>
              <a:srgbClr val="374BC1"/>
            </a:solidFill>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62661</TotalTime>
  <Words>846</Words>
  <Application>Microsoft Macintosh PowerPoint</Application>
  <PresentationFormat>Custom</PresentationFormat>
  <Paragraphs>72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 Math</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Holly K</dc:creator>
  <cp:lastModifiedBy>Holly Kindsvater</cp:lastModifiedBy>
  <cp:revision>318</cp:revision>
  <cp:lastPrinted>2020-06-02T14:42:54Z</cp:lastPrinted>
  <dcterms:created xsi:type="dcterms:W3CDTF">2019-10-17T17:05:15Z</dcterms:created>
  <dcterms:modified xsi:type="dcterms:W3CDTF">2020-09-29T21:14:16Z</dcterms:modified>
</cp:coreProperties>
</file>