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781"/>
    <a:srgbClr val="C61EE0"/>
    <a:srgbClr val="374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2"/>
    <p:restoredTop sz="94674"/>
  </p:normalViewPr>
  <p:slideViewPr>
    <p:cSldViewPr snapToGrid="0" snapToObjects="1">
      <p:cViewPr varScale="1">
        <p:scale>
          <a:sx n="155" d="100"/>
          <a:sy n="155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83B-11B2-F546-8BE1-5EA8FE30587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9836443-3EFD-EE48-82F4-32BF33D8705B}"/>
              </a:ext>
            </a:extLst>
          </p:cNvPr>
          <p:cNvSpPr txBox="1"/>
          <p:nvPr/>
        </p:nvSpPr>
        <p:spPr>
          <a:xfrm>
            <a:off x="1727200" y="8666922"/>
            <a:ext cx="5055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Figure 1. a)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Food levels did not change with temperature, but varied seasonally. Food increased during the cold season (dashed lines) above a baseline (solid red) in both food environments. Thickness of lines indicate the abundance of food (productivity) of the environment overall 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Solid lines indicate the constant environment, which we modeled at two base temperatures (290 and 295</a:t>
            </a:r>
            <a:r>
              <a:rPr lang="en-US" sz="1100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ºK).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each case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costs increased during the warm season (dashed lines).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0CE2CD-1A32-3B4C-B3D9-398B3F36AA74}"/>
              </a:ext>
            </a:extLst>
          </p:cNvPr>
          <p:cNvGrpSpPr/>
          <p:nvPr/>
        </p:nvGrpSpPr>
        <p:grpSpPr>
          <a:xfrm>
            <a:off x="1898665" y="805290"/>
            <a:ext cx="4318000" cy="7564078"/>
            <a:chOff x="1727200" y="1661074"/>
            <a:chExt cx="4318000" cy="75640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D1A1A6-89BB-E24D-B01F-C54BA3B0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27200" y="5052838"/>
              <a:ext cx="4172314" cy="417231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04CA24-39B9-FD44-A5C1-9ACCF7507DCD}"/>
                </a:ext>
              </a:extLst>
            </p:cNvPr>
            <p:cNvGrpSpPr/>
            <p:nvPr/>
          </p:nvGrpSpPr>
          <p:grpSpPr>
            <a:xfrm>
              <a:off x="1727200" y="1661074"/>
              <a:ext cx="4318000" cy="5606718"/>
              <a:chOff x="1727200" y="1395412"/>
              <a:chExt cx="4318000" cy="560671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087D67-8E42-B44D-84D0-ABB11F8BEA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716"/>
              <a:stretch/>
            </p:blipFill>
            <p:spPr>
              <a:xfrm>
                <a:off x="1727200" y="1395412"/>
                <a:ext cx="4318000" cy="379095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CB108E-1BCF-814C-BCC0-88D926DDD225}"/>
                  </a:ext>
                </a:extLst>
              </p:cNvPr>
              <p:cNvSpPr txBox="1"/>
              <p:nvPr/>
            </p:nvSpPr>
            <p:spPr>
              <a:xfrm>
                <a:off x="2766379" y="2197921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high food scenario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814AE3-D249-CE48-A5BC-BEAAD3F8B6A6}"/>
                  </a:ext>
                </a:extLst>
              </p:cNvPr>
              <p:cNvSpPr txBox="1"/>
              <p:nvPr/>
            </p:nvSpPr>
            <p:spPr>
              <a:xfrm>
                <a:off x="2697258" y="3076771"/>
                <a:ext cx="18685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high food scenarios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87C95A-5DAF-A043-8BBC-66E06FEA430C}"/>
                  </a:ext>
                </a:extLst>
              </p:cNvPr>
              <p:cNvSpPr txBox="1"/>
              <p:nvPr/>
            </p:nvSpPr>
            <p:spPr>
              <a:xfrm>
                <a:off x="4176643" y="3803392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low food scenario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162B71-A808-DF4E-B0AD-58A92EFF123C}"/>
                  </a:ext>
                </a:extLst>
              </p:cNvPr>
              <p:cNvSpPr txBox="1"/>
              <p:nvPr/>
            </p:nvSpPr>
            <p:spPr>
              <a:xfrm>
                <a:off x="3025469" y="4188140"/>
                <a:ext cx="2142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low food scenarios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58B29-E990-4C41-B6F9-D80AB2562BE1}"/>
                  </a:ext>
                </a:extLst>
              </p:cNvPr>
              <p:cNvSpPr txBox="1"/>
              <p:nvPr/>
            </p:nvSpPr>
            <p:spPr>
              <a:xfrm>
                <a:off x="2395550" y="6602020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C127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 cold season (base 295 ºK)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4959C8-BFEE-BE4E-AE52-2A856CD31707}"/>
                  </a:ext>
                </a:extLst>
              </p:cNvPr>
              <p:cNvSpPr txBox="1"/>
              <p:nvPr/>
            </p:nvSpPr>
            <p:spPr>
              <a:xfrm>
                <a:off x="3420946" y="5979764"/>
                <a:ext cx="18685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 (299 ºK)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4FE1D6-ECA6-0E45-B891-91573415CC5A}"/>
                </a:ext>
              </a:extLst>
            </p:cNvPr>
            <p:cNvCxnSpPr>
              <a:cxnSpLocks/>
            </p:cNvCxnSpPr>
            <p:nvPr/>
          </p:nvCxnSpPr>
          <p:spPr>
            <a:xfrm>
              <a:off x="4216618" y="7060348"/>
              <a:ext cx="345662" cy="200055"/>
            </a:xfrm>
            <a:prstGeom prst="straightConnector1">
              <a:avLst/>
            </a:prstGeom>
            <a:ln w="31750">
              <a:solidFill>
                <a:srgbClr val="C127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53105-4D05-874E-8746-8374CA0D4204}"/>
                </a:ext>
              </a:extLst>
            </p:cNvPr>
            <p:cNvSpPr txBox="1"/>
            <p:nvPr/>
          </p:nvSpPr>
          <p:spPr>
            <a:xfrm>
              <a:off x="4602692" y="7504874"/>
              <a:ext cx="1043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Warm season (294 ºK)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F82E90-9D29-F449-9470-A461A88A9979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4932457" y="7069851"/>
              <a:ext cx="192039" cy="4350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07C665-AAF6-BC48-8BBC-5D307AB766C6}"/>
                </a:ext>
              </a:extLst>
            </p:cNvPr>
            <p:cNvSpPr txBox="1"/>
            <p:nvPr/>
          </p:nvSpPr>
          <p:spPr>
            <a:xfrm>
              <a:off x="3714735" y="7917235"/>
              <a:ext cx="1868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environment and cold season (base 290 ºK)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814DA5-426E-AA48-87CB-ECBE83CB30F3}"/>
                </a:ext>
              </a:extLst>
            </p:cNvPr>
            <p:cNvSpPr txBox="1"/>
            <p:nvPr/>
          </p:nvSpPr>
          <p:spPr>
            <a:xfrm>
              <a:off x="1727200" y="2218464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3D2D32-2C0A-4944-8F86-CE810ACD25EB}"/>
                </a:ext>
              </a:extLst>
            </p:cNvPr>
            <p:cNvSpPr txBox="1"/>
            <p:nvPr/>
          </p:nvSpPr>
          <p:spPr>
            <a:xfrm>
              <a:off x="1727200" y="5219086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8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C6670-E1C3-BF42-A170-104423E0AC78}"/>
              </a:ext>
            </a:extLst>
          </p:cNvPr>
          <p:cNvGrpSpPr/>
          <p:nvPr/>
        </p:nvGrpSpPr>
        <p:grpSpPr>
          <a:xfrm>
            <a:off x="-1036630" y="2475016"/>
            <a:ext cx="8442451" cy="6930265"/>
            <a:chOff x="-916557" y="2392426"/>
            <a:chExt cx="8442451" cy="6930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351E61-B3F1-B640-9000-135B9A5072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16557" y="2392426"/>
              <a:ext cx="8442451" cy="6499378"/>
              <a:chOff x="-2662236" y="1195387"/>
              <a:chExt cx="10822646" cy="833175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041720C-43F7-0040-B790-8CE170516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FFA5C-E5BA-3B4B-B450-A6593D6EBA85}"/>
                  </a:ext>
                </a:extLst>
              </p:cNvPr>
              <p:cNvSpPr txBox="1"/>
              <p:nvPr/>
            </p:nvSpPr>
            <p:spPr>
              <a:xfrm>
                <a:off x="457200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 Food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53BB4-B57B-254E-9007-8C45764F1ADD}"/>
                  </a:ext>
                </a:extLst>
              </p:cNvPr>
              <p:cNvSpPr txBox="1"/>
              <p:nvPr/>
            </p:nvSpPr>
            <p:spPr>
              <a:xfrm>
                <a:off x="-2662236" y="3162298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C6A588-8854-F141-B8B3-260D67A5E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798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2F1B88-2B8D-124C-B387-5217C04D6B86}"/>
                  </a:ext>
                </a:extLst>
              </p:cNvPr>
              <p:cNvSpPr txBox="1"/>
              <p:nvPr/>
            </p:nvSpPr>
            <p:spPr>
              <a:xfrm>
                <a:off x="4383086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Food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8E8320C-066B-9D4F-B2AD-C24E2EB43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" y="5259944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7F3F5A-3E3E-3540-B17A-C85165C67E2B}"/>
                  </a:ext>
                </a:extLst>
              </p:cNvPr>
              <p:cNvSpPr txBox="1"/>
              <p:nvPr/>
            </p:nvSpPr>
            <p:spPr>
              <a:xfrm>
                <a:off x="-2579686" y="7125533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3F8941B-5107-404D-B5C4-2D3E0F451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2110" y="5259944"/>
                <a:ext cx="4178300" cy="42672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330C1-FCE3-9D48-8D07-C890AE081F8F}"/>
                </a:ext>
              </a:extLst>
            </p:cNvPr>
            <p:cNvSpPr txBox="1"/>
            <p:nvPr/>
          </p:nvSpPr>
          <p:spPr>
            <a:xfrm>
              <a:off x="1222013" y="8891804"/>
              <a:ext cx="5939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.  The age-length relationship varies with mortality (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 and food availability (</a:t>
              </a:r>
              <a:r>
                <a:rPr lang="en-US" sz="1100" i="1" dirty="0">
                  <a:latin typeface="Symbol" pitchFamily="2" charset="2"/>
                  <a:cs typeface="Arial" panose="020B0604020202020204" pitchFamily="34" charset="0"/>
                </a:rPr>
                <a:t>k</a:t>
              </a:r>
              <a:r>
                <a:rPr lang="en-US" sz="11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), determined by the ecosystem size-spectrum.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DD8601-83CC-1D4E-9112-311D9741920F}"/>
              </a:ext>
            </a:extLst>
          </p:cNvPr>
          <p:cNvSpPr txBox="1"/>
          <p:nvPr/>
        </p:nvSpPr>
        <p:spPr>
          <a:xfrm>
            <a:off x="1137891" y="249873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9895C-8191-2440-A592-AB4F8975055F}"/>
              </a:ext>
            </a:extLst>
          </p:cNvPr>
          <p:cNvSpPr txBox="1"/>
          <p:nvPr/>
        </p:nvSpPr>
        <p:spPr>
          <a:xfrm>
            <a:off x="4191699" y="247501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87EF6-E8CC-5B4F-A4B2-3220557AC0E4}"/>
              </a:ext>
            </a:extLst>
          </p:cNvPr>
          <p:cNvSpPr txBox="1"/>
          <p:nvPr/>
        </p:nvSpPr>
        <p:spPr>
          <a:xfrm>
            <a:off x="1157933" y="577563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7137F-EAFF-334D-A34D-FA21C783FA05}"/>
              </a:ext>
            </a:extLst>
          </p:cNvPr>
          <p:cNvSpPr txBox="1"/>
          <p:nvPr/>
        </p:nvSpPr>
        <p:spPr>
          <a:xfrm>
            <a:off x="4211741" y="575191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7743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E326F-3A62-584B-AD2D-A64D03C62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56"/>
          <a:stretch/>
        </p:blipFill>
        <p:spPr>
          <a:xfrm>
            <a:off x="638379" y="827249"/>
            <a:ext cx="2964977" cy="33872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ECC3B6-540D-FC46-94AD-A246BC733928}"/>
              </a:ext>
            </a:extLst>
          </p:cNvPr>
          <p:cNvGrpSpPr/>
          <p:nvPr/>
        </p:nvGrpSpPr>
        <p:grpSpPr>
          <a:xfrm>
            <a:off x="738106" y="4597261"/>
            <a:ext cx="6406612" cy="3373120"/>
            <a:chOff x="420391" y="4574014"/>
            <a:chExt cx="6406612" cy="3373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6F5580-E16D-9F4A-AC2E-38E1C180C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257"/>
            <a:stretch/>
          </p:blipFill>
          <p:spPr>
            <a:xfrm>
              <a:off x="420391" y="4574014"/>
              <a:ext cx="2865250" cy="33629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76DA35-62E4-5A41-9FFC-1C394C8E2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060" y="4574014"/>
              <a:ext cx="3425943" cy="337312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2F69EC-C27F-1140-A685-66A8AFDE12D9}"/>
              </a:ext>
            </a:extLst>
          </p:cNvPr>
          <p:cNvSpPr txBox="1"/>
          <p:nvPr/>
        </p:nvSpPr>
        <p:spPr>
          <a:xfrm>
            <a:off x="1100907" y="8232834"/>
            <a:ext cx="5939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Figure 3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. The effect of different environmental scenarios on metrics related to life history and demography, including a) maximum body length in centimeters, b) age (in years) when 50% of females are mature, c) increases in fecundity with body size (the fecundity exponent) and d) the annual mortality rate M. Red points indicate warm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ºK), and blue points indicate cold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ºK). Large squares and smaller dots indicate the two food levels.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9ECB-9BE2-8A44-9F1A-9CBCB82B8A29}"/>
              </a:ext>
            </a:extLst>
          </p:cNvPr>
          <p:cNvSpPr txBox="1"/>
          <p:nvPr/>
        </p:nvSpPr>
        <p:spPr>
          <a:xfrm>
            <a:off x="685271" y="83311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6B9E5-FD02-2D42-AAA9-851C0C7D404C}"/>
              </a:ext>
            </a:extLst>
          </p:cNvPr>
          <p:cNvSpPr txBox="1"/>
          <p:nvPr/>
        </p:nvSpPr>
        <p:spPr>
          <a:xfrm>
            <a:off x="3739079" y="80939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B3BB4-3184-4649-BE7B-17E4DC3A0EE9}"/>
              </a:ext>
            </a:extLst>
          </p:cNvPr>
          <p:cNvSpPr txBox="1"/>
          <p:nvPr/>
        </p:nvSpPr>
        <p:spPr>
          <a:xfrm>
            <a:off x="705313" y="450071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18431-95CF-9345-A3B4-15FCCB2D405E}"/>
              </a:ext>
            </a:extLst>
          </p:cNvPr>
          <p:cNvSpPr txBox="1"/>
          <p:nvPr/>
        </p:nvSpPr>
        <p:spPr>
          <a:xfrm>
            <a:off x="3759121" y="447699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E0E17-77AF-7F4B-AB48-7EAA365B6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921" y="827249"/>
            <a:ext cx="3344100" cy="33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C3694-500C-3149-AB80-65239F1B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54350"/>
            <a:ext cx="4343400" cy="394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2B91F8-9A4A-454D-9EBA-A3FB88606B15}"/>
              </a:ext>
            </a:extLst>
          </p:cNvPr>
          <p:cNvSpPr txBox="1"/>
          <p:nvPr/>
        </p:nvSpPr>
        <p:spPr>
          <a:xfrm>
            <a:off x="1564943" y="7169624"/>
            <a:ext cx="433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Figure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evolution of size at maturity in different predation scenarios. </a:t>
            </a:r>
          </a:p>
        </p:txBody>
      </p:sp>
    </p:spTree>
    <p:extLst>
      <p:ext uri="{BB962C8B-B14F-4D97-AF65-F5344CB8AC3E}">
        <p14:creationId xmlns:p14="http://schemas.microsoft.com/office/powerpoint/2010/main" val="1304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A1FCF-F21D-4349-B2A7-5A985D6E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7" y="1828800"/>
            <a:ext cx="30226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53003E-F3F0-764A-8988-F9E44E4CA3F7}"/>
              </a:ext>
            </a:extLst>
          </p:cNvPr>
          <p:cNvSpPr txBox="1"/>
          <p:nvPr/>
        </p:nvSpPr>
        <p:spPr>
          <a:xfrm>
            <a:off x="211017" y="984738"/>
            <a:ext cx="365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Mortality rate calculation. Need to fix Y axis and explain the rate is the absolute value of the slope.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5A8D9-44BD-EE4A-BCDB-CCFEADBB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863969"/>
            <a:ext cx="304800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447A5-EFB6-4F4E-B8A2-50AAF0942309}"/>
              </a:ext>
            </a:extLst>
          </p:cNvPr>
          <p:cNvSpPr txBox="1"/>
          <p:nvPr/>
        </p:nvSpPr>
        <p:spPr>
          <a:xfrm>
            <a:off x="3903785" y="984738"/>
            <a:ext cx="365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Fecundity exponent calc. </a:t>
            </a:r>
            <a:r>
              <a:rPr lang="en-US" sz="1100" b="1" dirty="0" err="1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Rlim</a:t>
            </a:r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0.2 (top), 0.3 (middle), 0.4 (down)</a:t>
            </a:r>
          </a:p>
        </p:txBody>
      </p:sp>
    </p:spTree>
    <p:extLst>
      <p:ext uri="{BB962C8B-B14F-4D97-AF65-F5344CB8AC3E}">
        <p14:creationId xmlns:p14="http://schemas.microsoft.com/office/powerpoint/2010/main" val="89364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42C2A4-435C-CF44-BACE-6CE47A29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62" y="1828800"/>
            <a:ext cx="30480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C13C4-8D49-7049-843D-907AB46FD7C6}"/>
              </a:ext>
            </a:extLst>
          </p:cNvPr>
          <p:cNvSpPr txBox="1"/>
          <p:nvPr/>
        </p:nvSpPr>
        <p:spPr>
          <a:xfrm>
            <a:off x="4536833" y="1521023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D9379-77A3-324F-A83C-B26D65685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304800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D29D5-A26C-DF4A-96E4-20B67A817AF8}"/>
              </a:ext>
            </a:extLst>
          </p:cNvPr>
          <p:cNvSpPr txBox="1"/>
          <p:nvPr/>
        </p:nvSpPr>
        <p:spPr>
          <a:xfrm>
            <a:off x="1189893" y="152102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over time</a:t>
            </a:r>
          </a:p>
        </p:txBody>
      </p:sp>
    </p:spTree>
    <p:extLst>
      <p:ext uri="{BB962C8B-B14F-4D97-AF65-F5344CB8AC3E}">
        <p14:creationId xmlns:p14="http://schemas.microsoft.com/office/powerpoint/2010/main" val="288317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DFF2C9-B22E-AB46-A6AC-DEEDCD23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7" y="1019089"/>
            <a:ext cx="2806700" cy="627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EC9123-9271-3E4F-8127-08DC623C2E1B}"/>
              </a:ext>
            </a:extLst>
          </p:cNvPr>
          <p:cNvSpPr txBox="1"/>
          <p:nvPr/>
        </p:nvSpPr>
        <p:spPr>
          <a:xfrm>
            <a:off x="502505" y="535459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Tmax</a:t>
            </a:r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48B67-1DFB-4049-8D3C-214E2F03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85" y="1019089"/>
            <a:ext cx="2819400" cy="627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2CDF7-B148-C64D-ACD3-8483BCF2E149}"/>
              </a:ext>
            </a:extLst>
          </p:cNvPr>
          <p:cNvSpPr txBox="1"/>
          <p:nvPr/>
        </p:nvSpPr>
        <p:spPr>
          <a:xfrm>
            <a:off x="3003718" y="542696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Tmax</a:t>
            </a:r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A85C8-02E7-D547-863C-56494AD76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595" y="1019089"/>
            <a:ext cx="27940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54C1-4679-904C-B596-978D3A6784EB}"/>
              </a:ext>
            </a:extLst>
          </p:cNvPr>
          <p:cNvSpPr txBox="1"/>
          <p:nvPr/>
        </p:nvSpPr>
        <p:spPr>
          <a:xfrm>
            <a:off x="5504931" y="542696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Tmax</a:t>
            </a:r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30</a:t>
            </a:r>
          </a:p>
        </p:txBody>
      </p:sp>
    </p:spTree>
    <p:extLst>
      <p:ext uri="{BB962C8B-B14F-4D97-AF65-F5344CB8AC3E}">
        <p14:creationId xmlns:p14="http://schemas.microsoft.com/office/powerpoint/2010/main" val="10041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00" b="1" dirty="0" smtClean="0">
            <a:solidFill>
              <a:srgbClr val="374BC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28570</TotalTime>
  <Words>372</Words>
  <Application>Microsoft Macintosh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</dc:creator>
  <cp:lastModifiedBy>Holly K</cp:lastModifiedBy>
  <cp:revision>63</cp:revision>
  <cp:lastPrinted>2019-11-25T20:46:29Z</cp:lastPrinted>
  <dcterms:created xsi:type="dcterms:W3CDTF">2019-10-17T17:05:15Z</dcterms:created>
  <dcterms:modified xsi:type="dcterms:W3CDTF">2019-12-03T20:36:02Z</dcterms:modified>
</cp:coreProperties>
</file>