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7" r:id="rId3"/>
    <p:sldId id="256" r:id="rId4"/>
    <p:sldId id="262" r:id="rId5"/>
    <p:sldId id="267" r:id="rId6"/>
    <p:sldId id="259" r:id="rId7"/>
    <p:sldId id="261" r:id="rId8"/>
    <p:sldId id="263" r:id="rId9"/>
    <p:sldId id="264" r:id="rId10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2781"/>
    <a:srgbClr val="C61EE0"/>
    <a:srgbClr val="374B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58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12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8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4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05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9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3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0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5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2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5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0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0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E883B-11B2-F546-8BE1-5EA8FE305874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9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99836443-3EFD-EE48-82F4-32BF33D8705B}"/>
              </a:ext>
            </a:extLst>
          </p:cNvPr>
          <p:cNvSpPr txBox="1"/>
          <p:nvPr/>
        </p:nvSpPr>
        <p:spPr>
          <a:xfrm>
            <a:off x="1727200" y="8666922"/>
            <a:ext cx="505526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Figure 1. a)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Food levels did not change with temperature, but varied seasonally. Food increased during the cold season (dashed lines) above a baseline (solid red) in both food environments. Thickness of lines indicate the abundance of food (productivity) of the environment overall .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B)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Solid lines indicate the constant environment, which we modeled at two base temperatures (290 and 295</a:t>
            </a:r>
            <a:r>
              <a:rPr lang="en-US" sz="1100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ºK).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b)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 each case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costs increased during the warm season (dashed lines).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80CE2CD-1A32-3B4C-B3D9-398B3F36AA74}"/>
              </a:ext>
            </a:extLst>
          </p:cNvPr>
          <p:cNvGrpSpPr/>
          <p:nvPr/>
        </p:nvGrpSpPr>
        <p:grpSpPr>
          <a:xfrm>
            <a:off x="1898665" y="805290"/>
            <a:ext cx="4318000" cy="7564078"/>
            <a:chOff x="1727200" y="1661074"/>
            <a:chExt cx="4318000" cy="7564078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CD1A1A6-89BB-E24D-B01F-C54BA3B06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727200" y="5052838"/>
              <a:ext cx="4172314" cy="4172314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104CA24-39B9-FD44-A5C1-9ACCF7507DCD}"/>
                </a:ext>
              </a:extLst>
            </p:cNvPr>
            <p:cNvGrpSpPr/>
            <p:nvPr/>
          </p:nvGrpSpPr>
          <p:grpSpPr>
            <a:xfrm>
              <a:off x="1727200" y="1661074"/>
              <a:ext cx="4318000" cy="5606718"/>
              <a:chOff x="1727200" y="1395412"/>
              <a:chExt cx="4318000" cy="5606718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AC087D67-8E42-B44D-84D0-ABB11F8BEAB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8716"/>
              <a:stretch/>
            </p:blipFill>
            <p:spPr>
              <a:xfrm>
                <a:off x="1727200" y="1395412"/>
                <a:ext cx="4318000" cy="3790951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CB108E-1BCF-814C-BCC0-88D926DDD225}"/>
                  </a:ext>
                </a:extLst>
              </p:cNvPr>
              <p:cNvSpPr txBox="1"/>
              <p:nvPr/>
            </p:nvSpPr>
            <p:spPr>
              <a:xfrm>
                <a:off x="2766379" y="2197921"/>
                <a:ext cx="18685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374BC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Cold season, high food scenario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4814AE3-D249-CE48-A5BC-BEAAD3F8B6A6}"/>
                  </a:ext>
                </a:extLst>
              </p:cNvPr>
              <p:cNvSpPr txBox="1"/>
              <p:nvPr/>
            </p:nvSpPr>
            <p:spPr>
              <a:xfrm>
                <a:off x="2697258" y="3076771"/>
                <a:ext cx="186855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Constant environment and</a:t>
                </a:r>
              </a:p>
              <a:p>
                <a:r>
                  <a:rPr lang="en-US" sz="1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warm season, high food scenarios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87C95A-5DAF-A043-8BBC-66E06FEA430C}"/>
                  </a:ext>
                </a:extLst>
              </p:cNvPr>
              <p:cNvSpPr txBox="1"/>
              <p:nvPr/>
            </p:nvSpPr>
            <p:spPr>
              <a:xfrm>
                <a:off x="4176643" y="3803392"/>
                <a:ext cx="18685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374BC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Cold season, low food scenario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162B71-A808-DF4E-B0AD-58A92EFF123C}"/>
                  </a:ext>
                </a:extLst>
              </p:cNvPr>
              <p:cNvSpPr txBox="1"/>
              <p:nvPr/>
            </p:nvSpPr>
            <p:spPr>
              <a:xfrm>
                <a:off x="3025469" y="4188140"/>
                <a:ext cx="21428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Constant environment and</a:t>
                </a:r>
              </a:p>
              <a:p>
                <a:r>
                  <a:rPr lang="en-US" sz="1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warm season, low food scenarios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D58B29-E990-4C41-B6F9-D80AB2562BE1}"/>
                  </a:ext>
                </a:extLst>
              </p:cNvPr>
              <p:cNvSpPr txBox="1"/>
              <p:nvPr/>
            </p:nvSpPr>
            <p:spPr>
              <a:xfrm>
                <a:off x="2395550" y="6602020"/>
                <a:ext cx="18685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>
                    <a:solidFill>
                      <a:srgbClr val="C1278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Constant environment and cold season (base 295 ºK)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4959C8-BFEE-BE4E-AE52-2A856CD31707}"/>
                  </a:ext>
                </a:extLst>
              </p:cNvPr>
              <p:cNvSpPr txBox="1"/>
              <p:nvPr/>
            </p:nvSpPr>
            <p:spPr>
              <a:xfrm>
                <a:off x="3420946" y="5979764"/>
                <a:ext cx="186855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Warm season (299 ºK)</a:t>
                </a:r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64FE1D6-ECA6-0E45-B891-91573415CC5A}"/>
                </a:ext>
              </a:extLst>
            </p:cNvPr>
            <p:cNvCxnSpPr>
              <a:cxnSpLocks/>
            </p:cNvCxnSpPr>
            <p:nvPr/>
          </p:nvCxnSpPr>
          <p:spPr>
            <a:xfrm>
              <a:off x="4216618" y="7060348"/>
              <a:ext cx="345662" cy="200055"/>
            </a:xfrm>
            <a:prstGeom prst="straightConnector1">
              <a:avLst/>
            </a:prstGeom>
            <a:ln w="31750">
              <a:solidFill>
                <a:srgbClr val="C1278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9D53105-4D05-874E-8746-8374CA0D4204}"/>
                </a:ext>
              </a:extLst>
            </p:cNvPr>
            <p:cNvSpPr txBox="1"/>
            <p:nvPr/>
          </p:nvSpPr>
          <p:spPr>
            <a:xfrm>
              <a:off x="4602692" y="7504874"/>
              <a:ext cx="10436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Warm season (294 ºK)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2F82E90-9D29-F449-9470-A461A88A9979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H="1" flipV="1">
              <a:off x="4932457" y="7069851"/>
              <a:ext cx="192039" cy="43502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407C665-AAF6-BC48-8BBC-5D307AB766C6}"/>
                </a:ext>
              </a:extLst>
            </p:cNvPr>
            <p:cNvSpPr txBox="1"/>
            <p:nvPr/>
          </p:nvSpPr>
          <p:spPr>
            <a:xfrm>
              <a:off x="3714735" y="7917235"/>
              <a:ext cx="18685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rgbClr val="374BC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Constant environment and cold season (base 290 ºK)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A814DA5-426E-AA48-87CB-ECBE83CB30F3}"/>
                </a:ext>
              </a:extLst>
            </p:cNvPr>
            <p:cNvSpPr txBox="1"/>
            <p:nvPr/>
          </p:nvSpPr>
          <p:spPr>
            <a:xfrm>
              <a:off x="1727200" y="2218464"/>
              <a:ext cx="415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a)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53D2D32-2C0A-4944-8F86-CE810ACD25EB}"/>
                </a:ext>
              </a:extLst>
            </p:cNvPr>
            <p:cNvSpPr txBox="1"/>
            <p:nvPr/>
          </p:nvSpPr>
          <p:spPr>
            <a:xfrm>
              <a:off x="1727200" y="5219086"/>
              <a:ext cx="415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b)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88F454E-F80C-2B4A-842A-DC259D4DEDCF}"/>
              </a:ext>
            </a:extLst>
          </p:cNvPr>
          <p:cNvSpPr txBox="1"/>
          <p:nvPr/>
        </p:nvSpPr>
        <p:spPr>
          <a:xfrm>
            <a:off x="2960077" y="300941"/>
            <a:ext cx="185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Figure 1</a:t>
            </a:r>
          </a:p>
        </p:txBody>
      </p:sp>
    </p:spTree>
    <p:extLst>
      <p:ext uri="{BB962C8B-B14F-4D97-AF65-F5344CB8AC3E}">
        <p14:creationId xmlns:p14="http://schemas.microsoft.com/office/powerpoint/2010/main" val="2599834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FDD8601-83CC-1D4E-9112-311D9741920F}"/>
              </a:ext>
            </a:extLst>
          </p:cNvPr>
          <p:cNvSpPr txBox="1"/>
          <p:nvPr/>
        </p:nvSpPr>
        <p:spPr>
          <a:xfrm>
            <a:off x="1137891" y="2498736"/>
            <a:ext cx="41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F9895C-8191-2440-A592-AB4F8975055F}"/>
              </a:ext>
            </a:extLst>
          </p:cNvPr>
          <p:cNvSpPr txBox="1"/>
          <p:nvPr/>
        </p:nvSpPr>
        <p:spPr>
          <a:xfrm>
            <a:off x="4191699" y="2475016"/>
            <a:ext cx="41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187EF6-E8CC-5B4F-A4B2-3220557AC0E4}"/>
              </a:ext>
            </a:extLst>
          </p:cNvPr>
          <p:cNvSpPr txBox="1"/>
          <p:nvPr/>
        </p:nvSpPr>
        <p:spPr>
          <a:xfrm>
            <a:off x="1157933" y="5775639"/>
            <a:ext cx="41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A7137F-EAFF-334D-A34D-FA21C783FA05}"/>
              </a:ext>
            </a:extLst>
          </p:cNvPr>
          <p:cNvSpPr txBox="1"/>
          <p:nvPr/>
        </p:nvSpPr>
        <p:spPr>
          <a:xfrm>
            <a:off x="4211741" y="5751919"/>
            <a:ext cx="41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2CDE61-1EF6-0345-BD2E-E0012F539EDC}"/>
              </a:ext>
            </a:extLst>
          </p:cNvPr>
          <p:cNvSpPr txBox="1"/>
          <p:nvPr/>
        </p:nvSpPr>
        <p:spPr>
          <a:xfrm>
            <a:off x="1499310" y="2237126"/>
            <a:ext cx="185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food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D6B4BE-07A3-D247-81E3-C1A5EF248797}"/>
              </a:ext>
            </a:extLst>
          </p:cNvPr>
          <p:cNvSpPr txBox="1"/>
          <p:nvPr/>
        </p:nvSpPr>
        <p:spPr>
          <a:xfrm>
            <a:off x="4627377" y="2225272"/>
            <a:ext cx="185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food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91929E-13F1-F445-8C72-FCCA0D648016}"/>
              </a:ext>
            </a:extLst>
          </p:cNvPr>
          <p:cNvSpPr txBox="1"/>
          <p:nvPr/>
        </p:nvSpPr>
        <p:spPr>
          <a:xfrm rot="16200000">
            <a:off x="-516339" y="3918412"/>
            <a:ext cx="185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risk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10FB96-9A8C-C34B-8AF3-2F328F391B4C}"/>
              </a:ext>
            </a:extLst>
          </p:cNvPr>
          <p:cNvSpPr txBox="1"/>
          <p:nvPr/>
        </p:nvSpPr>
        <p:spPr>
          <a:xfrm rot="16200000">
            <a:off x="-516340" y="7060196"/>
            <a:ext cx="185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risk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9C8E73-7C46-DD40-9256-3AEF20EAF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409938"/>
            <a:ext cx="6400800" cy="6400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C74573-376C-454A-90A4-D901E3A73510}"/>
              </a:ext>
            </a:extLst>
          </p:cNvPr>
          <p:cNvSpPr txBox="1"/>
          <p:nvPr/>
        </p:nvSpPr>
        <p:spPr>
          <a:xfrm>
            <a:off x="1077461" y="8779649"/>
            <a:ext cx="59393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" pitchFamily="2" charset="0"/>
                <a:cs typeface="Arial" panose="020B0604020202020204" pitchFamily="34" charset="0"/>
              </a:rPr>
              <a:t>Figure 2</a:t>
            </a:r>
            <a:r>
              <a:rPr lang="en-US" sz="1100" dirty="0">
                <a:latin typeface="Times" pitchFamily="2" charset="0"/>
                <a:cs typeface="Arial" panose="020B0604020202020204" pitchFamily="34" charset="0"/>
              </a:rPr>
              <a:t>. The effect of different environmental scenarios on body size and growth. Dashed lines are seasonal environments; solid lines are constant environments. Blue lines and red lines are cool (290K) and warm (295K) baseline temperatures, respectively. High food levels are K</a:t>
            </a:r>
            <a:r>
              <a:rPr lang="en-US" sz="1100" baseline="-25000" dirty="0">
                <a:latin typeface="Times" pitchFamily="2" charset="0"/>
                <a:cs typeface="Arial" panose="020B0604020202020204" pitchFamily="34" charset="0"/>
              </a:rPr>
              <a:t>c</a:t>
            </a:r>
            <a:r>
              <a:rPr lang="en-US" sz="1100" dirty="0">
                <a:latin typeface="Times" pitchFamily="2" charset="0"/>
                <a:cs typeface="Arial" panose="020B0604020202020204" pitchFamily="34" charset="0"/>
              </a:rPr>
              <a:t> = 10; Low food levels are K</a:t>
            </a:r>
            <a:r>
              <a:rPr lang="en-US" sz="1100" baseline="-25000" dirty="0">
                <a:latin typeface="Times" pitchFamily="2" charset="0"/>
                <a:cs typeface="Arial" panose="020B0604020202020204" pitchFamily="34" charset="0"/>
              </a:rPr>
              <a:t>c</a:t>
            </a:r>
            <a:r>
              <a:rPr lang="en-US" sz="1100" dirty="0">
                <a:latin typeface="Times" pitchFamily="2" charset="0"/>
                <a:cs typeface="Arial" panose="020B0604020202020204" pitchFamily="34" charset="0"/>
              </a:rPr>
              <a:t> = 5. High predation risk </a:t>
            </a:r>
            <a:r>
              <a:rPr lang="en-US" sz="1100" i="1" dirty="0">
                <a:latin typeface="Times" pitchFamily="2" charset="0"/>
                <a:cs typeface="Arial" panose="020B0604020202020204" pitchFamily="34" charset="0"/>
              </a:rPr>
              <a:t>h </a:t>
            </a:r>
            <a:r>
              <a:rPr lang="en-US" sz="1100" dirty="0">
                <a:latin typeface="Times" pitchFamily="2" charset="0"/>
                <a:cs typeface="Arial" panose="020B0604020202020204" pitchFamily="34" charset="0"/>
              </a:rPr>
              <a:t>= 20, low predation risk </a:t>
            </a:r>
            <a:r>
              <a:rPr lang="en-US" sz="1100" i="1" dirty="0">
                <a:latin typeface="Times" pitchFamily="2" charset="0"/>
                <a:cs typeface="Arial" panose="020B0604020202020204" pitchFamily="34" charset="0"/>
              </a:rPr>
              <a:t>h </a:t>
            </a:r>
            <a:r>
              <a:rPr lang="en-US" sz="1100" dirty="0">
                <a:latin typeface="Times" pitchFamily="2" charset="0"/>
                <a:cs typeface="Arial" panose="020B0604020202020204" pitchFamily="34" charset="0"/>
              </a:rPr>
              <a:t>= 15.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0A0493-EEA5-B242-96CC-97CFA8C18DF6}"/>
              </a:ext>
            </a:extLst>
          </p:cNvPr>
          <p:cNvSpPr txBox="1"/>
          <p:nvPr/>
        </p:nvSpPr>
        <p:spPr>
          <a:xfrm>
            <a:off x="2960077" y="300941"/>
            <a:ext cx="185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Figure 2</a:t>
            </a:r>
          </a:p>
        </p:txBody>
      </p:sp>
    </p:spTree>
    <p:extLst>
      <p:ext uri="{BB962C8B-B14F-4D97-AF65-F5344CB8AC3E}">
        <p14:creationId xmlns:p14="http://schemas.microsoft.com/office/powerpoint/2010/main" val="177430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B83AD75-90DA-CC4B-82B8-031B125EE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91" y="1094721"/>
            <a:ext cx="4051300" cy="3695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2F69EC-C27F-1140-A685-66A8AFDE12D9}"/>
              </a:ext>
            </a:extLst>
          </p:cNvPr>
          <p:cNvSpPr txBox="1"/>
          <p:nvPr/>
        </p:nvSpPr>
        <p:spPr>
          <a:xfrm>
            <a:off x="1077461" y="8779649"/>
            <a:ext cx="593937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" pitchFamily="2" charset="0"/>
                <a:cs typeface="Arial" panose="020B0604020202020204" pitchFamily="34" charset="0"/>
              </a:rPr>
              <a:t>Figure 3</a:t>
            </a:r>
            <a:r>
              <a:rPr lang="en-US" sz="1100" dirty="0">
                <a:latin typeface="Times" pitchFamily="2" charset="0"/>
                <a:cs typeface="Arial" panose="020B0604020202020204" pitchFamily="34" charset="0"/>
              </a:rPr>
              <a:t>. The effect of different environmental scenarios on metrics related to life history and demography, including a) maximum body length in centimeters, b) age (in years) when 50% of females are mature, c) increases in fecundity with body size (the fecundity exponent) and d) the annual mortality rate M. Red points indicate warm base temperature (295</a:t>
            </a:r>
            <a:r>
              <a:rPr lang="en-US" sz="1100" dirty="0">
                <a:solidFill>
                  <a:srgbClr val="374BC1"/>
                </a:solidFill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Times" pitchFamily="2" charset="0"/>
                <a:cs typeface="Arial" panose="020B0604020202020204" pitchFamily="34" charset="0"/>
              </a:rPr>
              <a:t>ºK), and blue points indicate cold base temperature (295</a:t>
            </a:r>
            <a:r>
              <a:rPr lang="en-US" sz="1100" dirty="0">
                <a:solidFill>
                  <a:srgbClr val="374BC1"/>
                </a:solidFill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Times" pitchFamily="2" charset="0"/>
                <a:cs typeface="Arial" panose="020B0604020202020204" pitchFamily="34" charset="0"/>
              </a:rPr>
              <a:t>ºK). Large squares and smaller dots indicate the two food levels.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469ECB-9BE2-8A44-9F1A-9CBCB82B8A29}"/>
              </a:ext>
            </a:extLst>
          </p:cNvPr>
          <p:cNvSpPr txBox="1"/>
          <p:nvPr/>
        </p:nvSpPr>
        <p:spPr>
          <a:xfrm>
            <a:off x="368750" y="962064"/>
            <a:ext cx="41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86B9E5-FD02-2D42-AAA9-851C0C7D404C}"/>
              </a:ext>
            </a:extLst>
          </p:cNvPr>
          <p:cNvSpPr txBox="1"/>
          <p:nvPr/>
        </p:nvSpPr>
        <p:spPr>
          <a:xfrm>
            <a:off x="3739079" y="938344"/>
            <a:ext cx="41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DB3BB4-3184-4649-BE7B-17E4DC3A0EE9}"/>
              </a:ext>
            </a:extLst>
          </p:cNvPr>
          <p:cNvSpPr txBox="1"/>
          <p:nvPr/>
        </p:nvSpPr>
        <p:spPr>
          <a:xfrm>
            <a:off x="368750" y="4725658"/>
            <a:ext cx="41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127187E-E9DD-BB46-B821-912E54507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76" y="4986653"/>
            <a:ext cx="4051300" cy="3695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69246DD-FB73-9E4B-9D24-AF9AC565EE4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739079" y="4986653"/>
            <a:ext cx="4033321" cy="36957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C2D6086-B353-5540-B39D-B5000568F0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1101" y="1138039"/>
            <a:ext cx="4050791" cy="36952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6B18431-95CF-9345-A3B4-15FCCB2D405E}"/>
              </a:ext>
            </a:extLst>
          </p:cNvPr>
          <p:cNvSpPr txBox="1"/>
          <p:nvPr/>
        </p:nvSpPr>
        <p:spPr>
          <a:xfrm>
            <a:off x="3741764" y="4725658"/>
            <a:ext cx="41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12A35A-BCB1-4F47-86E1-DDCE6C38D759}"/>
              </a:ext>
            </a:extLst>
          </p:cNvPr>
          <p:cNvSpPr txBox="1"/>
          <p:nvPr/>
        </p:nvSpPr>
        <p:spPr>
          <a:xfrm>
            <a:off x="2960077" y="300941"/>
            <a:ext cx="185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Figure 3</a:t>
            </a:r>
          </a:p>
        </p:txBody>
      </p:sp>
    </p:spTree>
    <p:extLst>
      <p:ext uri="{BB962C8B-B14F-4D97-AF65-F5344CB8AC3E}">
        <p14:creationId xmlns:p14="http://schemas.microsoft.com/office/powerpoint/2010/main" val="2098872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EC9123-9271-3E4F-8127-08DC623C2E1B}"/>
              </a:ext>
            </a:extLst>
          </p:cNvPr>
          <p:cNvSpPr txBox="1"/>
          <p:nvPr/>
        </p:nvSpPr>
        <p:spPr>
          <a:xfrm>
            <a:off x="661598" y="2430649"/>
            <a:ext cx="2183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is 15 years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72CDF7-B148-C64D-ACD3-8483BCF2E149}"/>
              </a:ext>
            </a:extLst>
          </p:cNvPr>
          <p:cNvSpPr txBox="1"/>
          <p:nvPr/>
        </p:nvSpPr>
        <p:spPr>
          <a:xfrm>
            <a:off x="2985963" y="2430649"/>
            <a:ext cx="2183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 is 18 years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2954C1-4679-904C-B596-978D3A6784EB}"/>
              </a:ext>
            </a:extLst>
          </p:cNvPr>
          <p:cNvSpPr txBox="1"/>
          <p:nvPr/>
        </p:nvSpPr>
        <p:spPr>
          <a:xfrm>
            <a:off x="5383522" y="2430371"/>
            <a:ext cx="2183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 is 22 years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CBC13D-003A-154F-A554-CC58C1E2DD1B}"/>
              </a:ext>
            </a:extLst>
          </p:cNvPr>
          <p:cNvSpPr txBox="1"/>
          <p:nvPr/>
        </p:nvSpPr>
        <p:spPr>
          <a:xfrm>
            <a:off x="2549939" y="2036451"/>
            <a:ext cx="3221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HORIZON SENSITIVITY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3AFA99-4AC7-014B-9DBF-E05CC387F90D}"/>
              </a:ext>
            </a:extLst>
          </p:cNvPr>
          <p:cNvSpPr txBox="1"/>
          <p:nvPr/>
        </p:nvSpPr>
        <p:spPr>
          <a:xfrm rot="16200000">
            <a:off x="-574725" y="3860959"/>
            <a:ext cx="1619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food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3199CA-A934-8F44-B9FC-D322B7D727C8}"/>
              </a:ext>
            </a:extLst>
          </p:cNvPr>
          <p:cNvSpPr txBox="1"/>
          <p:nvPr/>
        </p:nvSpPr>
        <p:spPr>
          <a:xfrm rot="16200000">
            <a:off x="-644888" y="6797528"/>
            <a:ext cx="175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Very high food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540C63-103A-CC48-842E-D6F5332E09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46"/>
          <a:stretch/>
        </p:blipFill>
        <p:spPr>
          <a:xfrm>
            <a:off x="365649" y="3015048"/>
            <a:ext cx="7200900" cy="52532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601B2A-0658-2548-B166-1C1A7A80988D}"/>
              </a:ext>
            </a:extLst>
          </p:cNvPr>
          <p:cNvSpPr txBox="1"/>
          <p:nvPr/>
        </p:nvSpPr>
        <p:spPr>
          <a:xfrm>
            <a:off x="1542245" y="121873"/>
            <a:ext cx="46879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Supplemental Figure 1</a:t>
            </a:r>
          </a:p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Constant, low mortality environment (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is 15)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Cool base temperature (290K)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Top row: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6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is 5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Bottom row: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6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is 15</a:t>
            </a:r>
          </a:p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9B71B3-DCFD-1F4B-9C4C-E0C6B0ABB2F2}"/>
              </a:ext>
            </a:extLst>
          </p:cNvPr>
          <p:cNvSpPr/>
          <p:nvPr/>
        </p:nvSpPr>
        <p:spPr>
          <a:xfrm>
            <a:off x="661598" y="5585254"/>
            <a:ext cx="6814240" cy="23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1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19EDFD-7E83-B847-8AC2-7CA824DB35CD}"/>
              </a:ext>
            </a:extLst>
          </p:cNvPr>
          <p:cNvSpPr txBox="1"/>
          <p:nvPr/>
        </p:nvSpPr>
        <p:spPr>
          <a:xfrm>
            <a:off x="506627" y="121873"/>
            <a:ext cx="66020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Supplemental Figure 2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Reproductive output in different environmental scenarios.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Results are shown for the seasonal environment; values for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6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h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are the same as Figure 2.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Warm base temperature (295K)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C4B572-EA74-7047-8216-4F468092B1AE}"/>
              </a:ext>
            </a:extLst>
          </p:cNvPr>
          <p:cNvGrpSpPr/>
          <p:nvPr/>
        </p:nvGrpSpPr>
        <p:grpSpPr>
          <a:xfrm>
            <a:off x="237473" y="2225271"/>
            <a:ext cx="6871236" cy="6807517"/>
            <a:chOff x="237473" y="2225272"/>
            <a:chExt cx="6871236" cy="626004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53E3E5C-7D78-3A4F-8989-054C477ABB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740" r="67173" b="48529"/>
            <a:stretch/>
          </p:blipFill>
          <p:spPr>
            <a:xfrm>
              <a:off x="3998291" y="5593834"/>
              <a:ext cx="3110418" cy="289148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E1BF841-3EB9-AC41-87A8-DF80DABFA9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089" r="67173"/>
            <a:stretch/>
          </p:blipFill>
          <p:spPr>
            <a:xfrm>
              <a:off x="3967941" y="2817340"/>
              <a:ext cx="3110419" cy="277649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9E2E40C-49D7-084F-967E-4949E5591A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827" t="56088" r="33484"/>
            <a:stretch/>
          </p:blipFill>
          <p:spPr>
            <a:xfrm>
              <a:off x="694040" y="2817340"/>
              <a:ext cx="3192160" cy="277649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E5B877-56FA-8D4C-9393-768F84C4D743}"/>
                </a:ext>
              </a:extLst>
            </p:cNvPr>
            <p:cNvSpPr txBox="1"/>
            <p:nvPr/>
          </p:nvSpPr>
          <p:spPr>
            <a:xfrm>
              <a:off x="1499310" y="2237126"/>
              <a:ext cx="1852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74BC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High food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43DAE4-5AFF-D145-A5F3-DB6C77E8F876}"/>
                </a:ext>
              </a:extLst>
            </p:cNvPr>
            <p:cNvSpPr txBox="1"/>
            <p:nvPr/>
          </p:nvSpPr>
          <p:spPr>
            <a:xfrm>
              <a:off x="4627377" y="2225272"/>
              <a:ext cx="1852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74BC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 food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DBACBCB-702F-1449-AB88-AD8FE3717E00}"/>
                </a:ext>
              </a:extLst>
            </p:cNvPr>
            <p:cNvSpPr txBox="1"/>
            <p:nvPr/>
          </p:nvSpPr>
          <p:spPr>
            <a:xfrm rot="16200000">
              <a:off x="-503983" y="3806566"/>
              <a:ext cx="1852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74BC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High risk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D69937-19D7-CE4F-B476-5B20F605FBD2}"/>
                </a:ext>
              </a:extLst>
            </p:cNvPr>
            <p:cNvSpPr txBox="1"/>
            <p:nvPr/>
          </p:nvSpPr>
          <p:spPr>
            <a:xfrm rot="16200000">
              <a:off x="-503984" y="6598560"/>
              <a:ext cx="1852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74BC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 risk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365468-83F1-CA49-99D0-10BC6BA46B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827" t="6172" r="33484" b="49917"/>
            <a:stretch/>
          </p:blipFill>
          <p:spPr>
            <a:xfrm>
              <a:off x="750086" y="5651328"/>
              <a:ext cx="3192160" cy="2776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99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123AED-0A04-1049-9720-846FE01E0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2757168"/>
            <a:ext cx="5283200" cy="5156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D33309-1021-2F48-AF71-178C2C471C0B}"/>
              </a:ext>
            </a:extLst>
          </p:cNvPr>
          <p:cNvSpPr txBox="1"/>
          <p:nvPr/>
        </p:nvSpPr>
        <p:spPr>
          <a:xfrm>
            <a:off x="506627" y="121873"/>
            <a:ext cx="66020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Supplemental Figure 3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Size at 50% maturity in different environmental scenarios.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Values for each environmental scenario are the same as in 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Figures 2 and 3. 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005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3D29D5-A26C-DF4A-96E4-20B67A817AF8}"/>
              </a:ext>
            </a:extLst>
          </p:cNvPr>
          <p:cNvSpPr txBox="1"/>
          <p:nvPr/>
        </p:nvSpPr>
        <p:spPr>
          <a:xfrm>
            <a:off x="996462" y="2902007"/>
            <a:ext cx="2889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Reproductive output limited to 20% of structural mass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533696-DF56-8447-A24F-4367CADA0E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49"/>
          <a:stretch/>
        </p:blipFill>
        <p:spPr>
          <a:xfrm>
            <a:off x="685800" y="3657599"/>
            <a:ext cx="6400800" cy="59559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323414-3E11-1C47-ADC5-7F532D6F013A}"/>
              </a:ext>
            </a:extLst>
          </p:cNvPr>
          <p:cNvSpPr txBox="1"/>
          <p:nvPr/>
        </p:nvSpPr>
        <p:spPr>
          <a:xfrm>
            <a:off x="4352193" y="2925453"/>
            <a:ext cx="2889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Reproductive output limited to 30% of structural mass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9AE40-71C0-4D46-8597-EC75F4BD33DB}"/>
              </a:ext>
            </a:extLst>
          </p:cNvPr>
          <p:cNvSpPr txBox="1"/>
          <p:nvPr/>
        </p:nvSpPr>
        <p:spPr>
          <a:xfrm rot="16200000">
            <a:off x="-1056589" y="4590131"/>
            <a:ext cx="2889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food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51A953-68B1-0645-B771-D8B92296190B}"/>
              </a:ext>
            </a:extLst>
          </p:cNvPr>
          <p:cNvSpPr txBox="1"/>
          <p:nvPr/>
        </p:nvSpPr>
        <p:spPr>
          <a:xfrm rot="16200000">
            <a:off x="-984774" y="7790533"/>
            <a:ext cx="2889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food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8DCE34-18F7-004E-88CA-7115EDB998DC}"/>
              </a:ext>
            </a:extLst>
          </p:cNvPr>
          <p:cNvSpPr txBox="1"/>
          <p:nvPr/>
        </p:nvSpPr>
        <p:spPr>
          <a:xfrm>
            <a:off x="639850" y="132014"/>
            <a:ext cx="66020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Supplemental Figure 4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Sensitivity of growth and body size in different environmental scenarios to two limits on reproductive output.</a:t>
            </a:r>
          </a:p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Constant, low mortality environment (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is 15)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Cool base temperature (290K)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Top row: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6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is 5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Bottom row: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6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is 15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0AB3BA-C4F6-B44C-8B54-E248095607E0}"/>
              </a:ext>
            </a:extLst>
          </p:cNvPr>
          <p:cNvSpPr/>
          <p:nvPr/>
        </p:nvSpPr>
        <p:spPr>
          <a:xfrm>
            <a:off x="996462" y="6499552"/>
            <a:ext cx="5960392" cy="395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74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ADD8820-03A6-1144-A6D9-1847B906270B}"/>
              </a:ext>
            </a:extLst>
          </p:cNvPr>
          <p:cNvSpPr txBox="1"/>
          <p:nvPr/>
        </p:nvSpPr>
        <p:spPr>
          <a:xfrm>
            <a:off x="639850" y="132014"/>
            <a:ext cx="66020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Supplemental Figure 5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Sensitivity of reproductive output in different environmental scenarios to two limits on reproductive output.</a:t>
            </a:r>
          </a:p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Constant, low mortality environment (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is 15)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Cool base temperature (290K)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Top row: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6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is 5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Bottom row: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6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is 15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E168F8-8BF4-DA4C-A70A-2BE03D5193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08"/>
          <a:stretch/>
        </p:blipFill>
        <p:spPr>
          <a:xfrm>
            <a:off x="685800" y="3615043"/>
            <a:ext cx="6400800" cy="58625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2AFDC6-DC11-9144-8F37-981554ED5A46}"/>
              </a:ext>
            </a:extLst>
          </p:cNvPr>
          <p:cNvSpPr txBox="1"/>
          <p:nvPr/>
        </p:nvSpPr>
        <p:spPr>
          <a:xfrm>
            <a:off x="4352193" y="2789527"/>
            <a:ext cx="2889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Reproductive output limited to 30% of structural mass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3AE2EE-67FE-8541-92F1-37512BAF4B09}"/>
              </a:ext>
            </a:extLst>
          </p:cNvPr>
          <p:cNvSpPr txBox="1"/>
          <p:nvPr/>
        </p:nvSpPr>
        <p:spPr>
          <a:xfrm>
            <a:off x="996462" y="2766081"/>
            <a:ext cx="2889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Reproductive output limited to 20% of structural mass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E64A17-C00C-E040-AC11-5C8A074E5033}"/>
              </a:ext>
            </a:extLst>
          </p:cNvPr>
          <p:cNvSpPr txBox="1"/>
          <p:nvPr/>
        </p:nvSpPr>
        <p:spPr>
          <a:xfrm rot="16200000">
            <a:off x="-1056589" y="4454205"/>
            <a:ext cx="2889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food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386780-ACF3-3F40-B8F3-A8860ABEAB0D}"/>
              </a:ext>
            </a:extLst>
          </p:cNvPr>
          <p:cNvSpPr txBox="1"/>
          <p:nvPr/>
        </p:nvSpPr>
        <p:spPr>
          <a:xfrm rot="16200000">
            <a:off x="-984774" y="7654607"/>
            <a:ext cx="2889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food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BD95FA-685A-F14E-BE10-62728E21592C}"/>
              </a:ext>
            </a:extLst>
          </p:cNvPr>
          <p:cNvSpPr/>
          <p:nvPr/>
        </p:nvSpPr>
        <p:spPr>
          <a:xfrm>
            <a:off x="996462" y="6350136"/>
            <a:ext cx="5960392" cy="395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32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3BF9D1-C341-1943-8F56-2345667868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49"/>
          <a:stretch/>
        </p:blipFill>
        <p:spPr>
          <a:xfrm>
            <a:off x="685800" y="3731740"/>
            <a:ext cx="6400800" cy="59559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204E7C-F455-524D-A0FA-2CE6F899129C}"/>
              </a:ext>
            </a:extLst>
          </p:cNvPr>
          <p:cNvSpPr txBox="1"/>
          <p:nvPr/>
        </p:nvSpPr>
        <p:spPr>
          <a:xfrm>
            <a:off x="996462" y="2976146"/>
            <a:ext cx="2889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Reproductive output limited to 20% of structural mass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DB4243-680F-BB47-9743-6C187F492414}"/>
              </a:ext>
            </a:extLst>
          </p:cNvPr>
          <p:cNvSpPr txBox="1"/>
          <p:nvPr/>
        </p:nvSpPr>
        <p:spPr>
          <a:xfrm>
            <a:off x="4352193" y="2999592"/>
            <a:ext cx="2889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Reproductive output limited to 30% of structural mass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EFA0EE-2938-574F-B05C-7DFCA97B234E}"/>
              </a:ext>
            </a:extLst>
          </p:cNvPr>
          <p:cNvSpPr txBox="1"/>
          <p:nvPr/>
        </p:nvSpPr>
        <p:spPr>
          <a:xfrm rot="16200000">
            <a:off x="-1056589" y="4664270"/>
            <a:ext cx="2889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food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D88CDA-A422-7547-9D88-11F44B7D75F1}"/>
              </a:ext>
            </a:extLst>
          </p:cNvPr>
          <p:cNvSpPr txBox="1"/>
          <p:nvPr/>
        </p:nvSpPr>
        <p:spPr>
          <a:xfrm rot="16200000">
            <a:off x="-984774" y="7864672"/>
            <a:ext cx="2889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food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B8750-CBC2-1E47-B92F-4D65EEDCC57E}"/>
              </a:ext>
            </a:extLst>
          </p:cNvPr>
          <p:cNvSpPr txBox="1"/>
          <p:nvPr/>
        </p:nvSpPr>
        <p:spPr>
          <a:xfrm>
            <a:off x="639850" y="132014"/>
            <a:ext cx="66020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Supplemental Figure 6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Sensitivity of the fecundity exponent in different environmental scenarios to two limits on reproductive output.</a:t>
            </a:r>
          </a:p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Constant, low mortality environment (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is 15)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Cool base temperature (290K)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Top row: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6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is 5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Bottom row: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6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is 15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D59EF1-A1EE-3643-A9B9-43778A13B714}"/>
              </a:ext>
            </a:extLst>
          </p:cNvPr>
          <p:cNvSpPr/>
          <p:nvPr/>
        </p:nvSpPr>
        <p:spPr>
          <a:xfrm>
            <a:off x="996462" y="6487300"/>
            <a:ext cx="5960392" cy="395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28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100" b="1" dirty="0" smtClean="0">
            <a:solidFill>
              <a:srgbClr val="374BC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45130</TotalTime>
  <Words>698</Words>
  <Application>Microsoft Macintosh PowerPoint</Application>
  <PresentationFormat>Custom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Holly K</dc:creator>
  <cp:lastModifiedBy>Microsoft Office User</cp:lastModifiedBy>
  <cp:revision>112</cp:revision>
  <cp:lastPrinted>2019-12-18T15:12:57Z</cp:lastPrinted>
  <dcterms:created xsi:type="dcterms:W3CDTF">2019-10-17T17:05:15Z</dcterms:created>
  <dcterms:modified xsi:type="dcterms:W3CDTF">2019-12-29T08:14:37Z</dcterms:modified>
</cp:coreProperties>
</file>