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8" r:id="rId2"/>
    <p:sldId id="257" r:id="rId3"/>
    <p:sldId id="256" r:id="rId4"/>
    <p:sldId id="259" r:id="rId5"/>
    <p:sldId id="261" r:id="rId6"/>
    <p:sldId id="263" r:id="rId7"/>
    <p:sldId id="264" r:id="rId8"/>
    <p:sldId id="265" r:id="rId9"/>
    <p:sldId id="262" r:id="rId10"/>
  </p:sldIdLst>
  <p:sldSz cx="77724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12781"/>
    <a:srgbClr val="C61EE0"/>
    <a:srgbClr val="374B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806"/>
    <p:restoredTop sz="94674"/>
  </p:normalViewPr>
  <p:slideViewPr>
    <p:cSldViewPr snapToGrid="0" snapToObjects="1">
      <p:cViewPr varScale="1">
        <p:scale>
          <a:sx n="109" d="100"/>
          <a:sy n="109" d="100"/>
        </p:scale>
        <p:origin x="300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646133"/>
            <a:ext cx="6606540" cy="3501813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5282989"/>
            <a:ext cx="5829300" cy="2428451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E883B-11B2-F546-8BE1-5EA8FE305874}" type="datetimeFigureOut">
              <a:rPr lang="en-US" smtClean="0"/>
              <a:t>12/6/19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01F23-1180-7A45-89E0-DD037267F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687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E883B-11B2-F546-8BE1-5EA8FE305874}" type="datetimeFigureOut">
              <a:rPr lang="en-US" smtClean="0"/>
              <a:t>12/6/19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01F23-1180-7A45-89E0-DD037267F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54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535517"/>
            <a:ext cx="1675924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535517"/>
            <a:ext cx="4930616" cy="85240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E883B-11B2-F546-8BE1-5EA8FE305874}" type="datetimeFigureOut">
              <a:rPr lang="en-US" smtClean="0"/>
              <a:t>12/6/19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01F23-1180-7A45-89E0-DD037267F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105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E883B-11B2-F546-8BE1-5EA8FE305874}" type="datetimeFigureOut">
              <a:rPr lang="en-US" smtClean="0"/>
              <a:t>12/6/19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01F23-1180-7A45-89E0-DD037267F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498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2507618"/>
            <a:ext cx="6703695" cy="4184014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6731215"/>
            <a:ext cx="6703695" cy="2200274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/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E883B-11B2-F546-8BE1-5EA8FE305874}" type="datetimeFigureOut">
              <a:rPr lang="en-US" smtClean="0"/>
              <a:t>12/6/19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01F23-1180-7A45-89E0-DD037267F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534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E883B-11B2-F546-8BE1-5EA8FE305874}" type="datetimeFigureOut">
              <a:rPr lang="en-US" smtClean="0"/>
              <a:t>12/6/19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01F23-1180-7A45-89E0-DD037267F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803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535519"/>
            <a:ext cx="6703695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2465706"/>
            <a:ext cx="3288089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3674110"/>
            <a:ext cx="3288089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2465706"/>
            <a:ext cx="3304282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3674110"/>
            <a:ext cx="3304282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E883B-11B2-F546-8BE1-5EA8FE305874}" type="datetimeFigureOut">
              <a:rPr lang="en-US" smtClean="0"/>
              <a:t>12/6/19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01F23-1180-7A45-89E0-DD037267F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255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E883B-11B2-F546-8BE1-5EA8FE305874}" type="datetimeFigureOut">
              <a:rPr lang="en-US" smtClean="0"/>
              <a:t>12/6/19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01F23-1180-7A45-89E0-DD037267F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227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E883B-11B2-F546-8BE1-5EA8FE305874}" type="datetimeFigureOut">
              <a:rPr lang="en-US" smtClean="0"/>
              <a:t>12/6/19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01F23-1180-7A45-89E0-DD037267F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657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448226"/>
            <a:ext cx="3934778" cy="7147983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E883B-11B2-F546-8BE1-5EA8FE305874}" type="datetimeFigureOut">
              <a:rPr lang="en-US" smtClean="0"/>
              <a:t>12/6/19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01F23-1180-7A45-89E0-DD037267F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603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1448226"/>
            <a:ext cx="3934778" cy="7147983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E883B-11B2-F546-8BE1-5EA8FE305874}" type="datetimeFigureOut">
              <a:rPr lang="en-US" smtClean="0"/>
              <a:t>12/6/19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01F23-1180-7A45-89E0-DD037267F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601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E883B-11B2-F546-8BE1-5EA8FE305874}" type="datetimeFigureOut">
              <a:rPr lang="en-US" smtClean="0"/>
              <a:t>12/6/19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C01F23-1180-7A45-89E0-DD037267F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096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>
            <a:extLst>
              <a:ext uri="{FF2B5EF4-FFF2-40B4-BE49-F238E27FC236}">
                <a16:creationId xmlns:a16="http://schemas.microsoft.com/office/drawing/2014/main" id="{99836443-3EFD-EE48-82F4-32BF33D8705B}"/>
              </a:ext>
            </a:extLst>
          </p:cNvPr>
          <p:cNvSpPr txBox="1"/>
          <p:nvPr/>
        </p:nvSpPr>
        <p:spPr>
          <a:xfrm>
            <a:off x="1727200" y="8666922"/>
            <a:ext cx="5055263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Figure 1. a) 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Food levels did not change with temperature, but varied seasonally. Food increased during the cold season (dashed lines) above a baseline (solid red) in both food environments. Thickness of lines indicate the abundance of food (productivity) of the environment overall . </a:t>
            </a:r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B) 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Solid lines indicate the constant environment, which we modeled at two base temperatures (290 and 295</a:t>
            </a:r>
            <a:r>
              <a:rPr lang="en-US" sz="1100" dirty="0">
                <a:solidFill>
                  <a:srgbClr val="374B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ºK). </a:t>
            </a:r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b) 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In each case</a:t>
            </a:r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costs increased during the warm season (dashed lines).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80CE2CD-1A32-3B4C-B3D9-398B3F36AA74}"/>
              </a:ext>
            </a:extLst>
          </p:cNvPr>
          <p:cNvGrpSpPr/>
          <p:nvPr/>
        </p:nvGrpSpPr>
        <p:grpSpPr>
          <a:xfrm>
            <a:off x="1898665" y="805290"/>
            <a:ext cx="4318000" cy="7564078"/>
            <a:chOff x="1727200" y="1661074"/>
            <a:chExt cx="4318000" cy="7564078"/>
          </a:xfrm>
        </p:grpSpPr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4CD1A1A6-89BB-E24D-B01F-C54BA3B06B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/>
            <a:stretch/>
          </p:blipFill>
          <p:spPr>
            <a:xfrm>
              <a:off x="1727200" y="5052838"/>
              <a:ext cx="4172314" cy="4172314"/>
            </a:xfrm>
            <a:prstGeom prst="rect">
              <a:avLst/>
            </a:prstGeom>
          </p:spPr>
        </p:pic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A104CA24-39B9-FD44-A5C1-9ACCF7507DCD}"/>
                </a:ext>
              </a:extLst>
            </p:cNvPr>
            <p:cNvGrpSpPr/>
            <p:nvPr/>
          </p:nvGrpSpPr>
          <p:grpSpPr>
            <a:xfrm>
              <a:off x="1727200" y="1661074"/>
              <a:ext cx="4318000" cy="5606718"/>
              <a:chOff x="1727200" y="1395412"/>
              <a:chExt cx="4318000" cy="5606718"/>
            </a:xfrm>
          </p:grpSpPr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AC087D67-8E42-B44D-84D0-ABB11F8BEAB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b="8716"/>
              <a:stretch/>
            </p:blipFill>
            <p:spPr>
              <a:xfrm>
                <a:off x="1727200" y="1395412"/>
                <a:ext cx="4318000" cy="3790951"/>
              </a:xfrm>
              <a:prstGeom prst="rect">
                <a:avLst/>
              </a:prstGeom>
            </p:spPr>
          </p:pic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BCB108E-1BCF-814C-BCC0-88D926DDD225}"/>
                  </a:ext>
                </a:extLst>
              </p:cNvPr>
              <p:cNvSpPr txBox="1"/>
              <p:nvPr/>
            </p:nvSpPr>
            <p:spPr>
              <a:xfrm>
                <a:off x="2766379" y="2197921"/>
                <a:ext cx="186855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solidFill>
                      <a:srgbClr val="374BC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Cold season, high food scenario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4814AE3-D249-CE48-A5BC-BEAAD3F8B6A6}"/>
                  </a:ext>
                </a:extLst>
              </p:cNvPr>
              <p:cNvSpPr txBox="1"/>
              <p:nvPr/>
            </p:nvSpPr>
            <p:spPr>
              <a:xfrm>
                <a:off x="2697258" y="3076771"/>
                <a:ext cx="1868557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Constant environment and</a:t>
                </a:r>
              </a:p>
              <a:p>
                <a:r>
                  <a:rPr lang="en-US" sz="1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warm season, high food scenarios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587C95A-5DAF-A043-8BBC-66E06FEA430C}"/>
                  </a:ext>
                </a:extLst>
              </p:cNvPr>
              <p:cNvSpPr txBox="1"/>
              <p:nvPr/>
            </p:nvSpPr>
            <p:spPr>
              <a:xfrm>
                <a:off x="4176643" y="3803392"/>
                <a:ext cx="186855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solidFill>
                      <a:srgbClr val="374BC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Cold season, low food scenario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2162B71-A808-DF4E-B0AD-58A92EFF123C}"/>
                  </a:ext>
                </a:extLst>
              </p:cNvPr>
              <p:cNvSpPr txBox="1"/>
              <p:nvPr/>
            </p:nvSpPr>
            <p:spPr>
              <a:xfrm>
                <a:off x="3025469" y="4188140"/>
                <a:ext cx="214287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Constant environment and</a:t>
                </a:r>
              </a:p>
              <a:p>
                <a:r>
                  <a:rPr lang="en-US" sz="1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warm season, low food scenarios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3D58B29-E990-4C41-B6F9-D80AB2562BE1}"/>
                  </a:ext>
                </a:extLst>
              </p:cNvPr>
              <p:cNvSpPr txBox="1"/>
              <p:nvPr/>
            </p:nvSpPr>
            <p:spPr>
              <a:xfrm>
                <a:off x="2395550" y="6602020"/>
                <a:ext cx="186855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000" dirty="0">
                    <a:solidFill>
                      <a:srgbClr val="C1278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Constant environment and cold season (base 295 ºK)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B4959C8-BFEE-BE4E-AE52-2A856CD31707}"/>
                  </a:ext>
                </a:extLst>
              </p:cNvPr>
              <p:cNvSpPr txBox="1"/>
              <p:nvPr/>
            </p:nvSpPr>
            <p:spPr>
              <a:xfrm>
                <a:off x="3420946" y="5979764"/>
                <a:ext cx="186855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Warm season (299 ºK)</a:t>
                </a:r>
              </a:p>
            </p:txBody>
          </p:sp>
        </p:grp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F64FE1D6-ECA6-0E45-B891-91573415CC5A}"/>
                </a:ext>
              </a:extLst>
            </p:cNvPr>
            <p:cNvCxnSpPr>
              <a:cxnSpLocks/>
            </p:cNvCxnSpPr>
            <p:nvPr/>
          </p:nvCxnSpPr>
          <p:spPr>
            <a:xfrm>
              <a:off x="4216618" y="7060348"/>
              <a:ext cx="345662" cy="200055"/>
            </a:xfrm>
            <a:prstGeom prst="straightConnector1">
              <a:avLst/>
            </a:prstGeom>
            <a:ln w="31750">
              <a:solidFill>
                <a:srgbClr val="C1278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9D53105-4D05-874E-8746-8374CA0D4204}"/>
                </a:ext>
              </a:extLst>
            </p:cNvPr>
            <p:cNvSpPr txBox="1"/>
            <p:nvPr/>
          </p:nvSpPr>
          <p:spPr>
            <a:xfrm>
              <a:off x="4602692" y="7504874"/>
              <a:ext cx="104360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7030A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Warm season (294 ºK)</a:t>
              </a: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02F82E90-9D29-F449-9470-A461A88A9979}"/>
                </a:ext>
              </a:extLst>
            </p:cNvPr>
            <p:cNvCxnSpPr>
              <a:cxnSpLocks/>
              <a:stCxn id="25" idx="0"/>
            </p:cNvCxnSpPr>
            <p:nvPr/>
          </p:nvCxnSpPr>
          <p:spPr>
            <a:xfrm flipH="1" flipV="1">
              <a:off x="4932457" y="7069851"/>
              <a:ext cx="192039" cy="435023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407C665-AAF6-BC48-8BBC-5D307AB766C6}"/>
                </a:ext>
              </a:extLst>
            </p:cNvPr>
            <p:cNvSpPr txBox="1"/>
            <p:nvPr/>
          </p:nvSpPr>
          <p:spPr>
            <a:xfrm>
              <a:off x="3714735" y="7917235"/>
              <a:ext cx="186855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00" dirty="0">
                  <a:solidFill>
                    <a:srgbClr val="374BC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Constant environment and cold season (base 290 ºK)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A814DA5-426E-AA48-87CB-ECBE83CB30F3}"/>
                </a:ext>
              </a:extLst>
            </p:cNvPr>
            <p:cNvSpPr txBox="1"/>
            <p:nvPr/>
          </p:nvSpPr>
          <p:spPr>
            <a:xfrm>
              <a:off x="1727200" y="2218464"/>
              <a:ext cx="41563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100" b="1" dirty="0">
                  <a:latin typeface="Arial" panose="020B0604020202020204" pitchFamily="34" charset="0"/>
                  <a:cs typeface="Arial" panose="020B0604020202020204" pitchFamily="34" charset="0"/>
                </a:rPr>
                <a:t>a)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53D2D32-2C0A-4944-8F86-CE810ACD25EB}"/>
                </a:ext>
              </a:extLst>
            </p:cNvPr>
            <p:cNvSpPr txBox="1"/>
            <p:nvPr/>
          </p:nvSpPr>
          <p:spPr>
            <a:xfrm>
              <a:off x="1727200" y="5219086"/>
              <a:ext cx="41563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100" b="1" dirty="0">
                  <a:latin typeface="Arial" panose="020B0604020202020204" pitchFamily="34" charset="0"/>
                  <a:cs typeface="Arial" panose="020B0604020202020204" pitchFamily="34" charset="0"/>
                </a:rPr>
                <a:t>b)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99834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240C6670-E1C3-BF42-A170-104423E0AC78}"/>
              </a:ext>
            </a:extLst>
          </p:cNvPr>
          <p:cNvGrpSpPr/>
          <p:nvPr/>
        </p:nvGrpSpPr>
        <p:grpSpPr>
          <a:xfrm>
            <a:off x="-1036630" y="2475016"/>
            <a:ext cx="8442451" cy="6930265"/>
            <a:chOff x="-916557" y="2392426"/>
            <a:chExt cx="8442451" cy="6930265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A1351E61-B3F1-B640-9000-135B9A50724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-916557" y="2392426"/>
              <a:ext cx="8442451" cy="6499378"/>
              <a:chOff x="-2662236" y="1195387"/>
              <a:chExt cx="10822646" cy="8331757"/>
            </a:xfrm>
          </p:grpSpPr>
          <p:pic>
            <p:nvPicPr>
              <p:cNvPr id="2" name="Picture 1">
                <a:extLst>
                  <a:ext uri="{FF2B5EF4-FFF2-40B4-BE49-F238E27FC236}">
                    <a16:creationId xmlns:a16="http://schemas.microsoft.com/office/drawing/2014/main" id="{5041720C-43F7-0040-B790-8CE17051687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0" y="1195387"/>
                <a:ext cx="4178300" cy="4267200"/>
              </a:xfrm>
              <a:prstGeom prst="rect">
                <a:avLst/>
              </a:prstGeom>
            </p:spPr>
          </p:pic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D0FFA5C-E5BA-3B4B-B450-A6593D6EBA85}"/>
                  </a:ext>
                </a:extLst>
              </p:cNvPr>
              <p:cNvSpPr txBox="1"/>
              <p:nvPr/>
            </p:nvSpPr>
            <p:spPr>
              <a:xfrm>
                <a:off x="457200" y="1231341"/>
                <a:ext cx="37211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High Food</a:t>
                </a:r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A753BB4-B57B-254E-9007-8C45764F1ADD}"/>
                  </a:ext>
                </a:extLst>
              </p:cNvPr>
              <p:cNvSpPr txBox="1"/>
              <p:nvPr/>
            </p:nvSpPr>
            <p:spPr>
              <a:xfrm>
                <a:off x="-2662236" y="3162298"/>
                <a:ext cx="3721100" cy="828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High</a:t>
                </a:r>
              </a:p>
              <a:p>
                <a:pPr algn="ctr"/>
                <a:r>
                  <a:rPr lang="en-US" dirty="0"/>
                  <a:t>predation</a:t>
                </a:r>
              </a:p>
            </p:txBody>
          </p:sp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62C6A588-8854-F141-B8B3-260D67A5EA1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60798" y="1195387"/>
                <a:ext cx="4178300" cy="4267200"/>
              </a:xfrm>
              <a:prstGeom prst="rect">
                <a:avLst/>
              </a:prstGeom>
            </p:spPr>
          </p:pic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82F1B88-2B8D-124C-B387-5217C04D6B86}"/>
                  </a:ext>
                </a:extLst>
              </p:cNvPr>
              <p:cNvSpPr txBox="1"/>
              <p:nvPr/>
            </p:nvSpPr>
            <p:spPr>
              <a:xfrm>
                <a:off x="4383086" y="1231341"/>
                <a:ext cx="37211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Low Food</a:t>
                </a:r>
              </a:p>
            </p:txBody>
          </p:sp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A8E8320C-066B-9D4F-B2AD-C24E2EB437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575" y="5259944"/>
                <a:ext cx="4178300" cy="4267200"/>
              </a:xfrm>
              <a:prstGeom prst="rect">
                <a:avLst/>
              </a:prstGeom>
            </p:spPr>
          </p:pic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D7F3F5A-3E3E-3540-B17A-C85165C67E2B}"/>
                  </a:ext>
                </a:extLst>
              </p:cNvPr>
              <p:cNvSpPr txBox="1"/>
              <p:nvPr/>
            </p:nvSpPr>
            <p:spPr>
              <a:xfrm>
                <a:off x="-2579686" y="7125533"/>
                <a:ext cx="3721100" cy="828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Low </a:t>
                </a:r>
              </a:p>
              <a:p>
                <a:pPr algn="ctr"/>
                <a:r>
                  <a:rPr lang="en-US" dirty="0"/>
                  <a:t>predation</a:t>
                </a:r>
              </a:p>
            </p:txBody>
          </p:sp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D3F8941B-5107-404D-B5C4-2D3E0F4519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82110" y="5259944"/>
                <a:ext cx="4178300" cy="4267200"/>
              </a:xfrm>
              <a:prstGeom prst="rect">
                <a:avLst/>
              </a:prstGeom>
            </p:spPr>
          </p:pic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F3330C1-FCE3-9D48-8D07-C890AE081F8F}"/>
                </a:ext>
              </a:extLst>
            </p:cNvPr>
            <p:cNvSpPr txBox="1"/>
            <p:nvPr/>
          </p:nvSpPr>
          <p:spPr>
            <a:xfrm>
              <a:off x="1222013" y="8891804"/>
              <a:ext cx="593937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latin typeface="Arial" panose="020B0604020202020204" pitchFamily="34" charset="0"/>
                  <a:cs typeface="Arial" panose="020B0604020202020204" pitchFamily="34" charset="0"/>
                </a:rPr>
                <a:t>Figure 2</a:t>
              </a:r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.  The age-length relationship varies with mortality (</a:t>
              </a:r>
              <a:r>
                <a:rPr lang="en-US" sz="1100" i="1" dirty="0">
                  <a:latin typeface="Arial" panose="020B0604020202020204" pitchFamily="34" charset="0"/>
                  <a:cs typeface="Arial" panose="020B0604020202020204" pitchFamily="34" charset="0"/>
                </a:rPr>
                <a:t>h</a:t>
              </a:r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) and food availability (</a:t>
              </a:r>
              <a:r>
                <a:rPr lang="en-US" sz="1100" i="1" dirty="0">
                  <a:latin typeface="Symbol" pitchFamily="2" charset="2"/>
                  <a:cs typeface="Arial" panose="020B0604020202020204" pitchFamily="34" charset="0"/>
                </a:rPr>
                <a:t>k</a:t>
              </a:r>
              <a:r>
                <a:rPr lang="en-US" sz="1100" i="1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), determined by the ecosystem size-spectrum. 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BFDD8601-83CC-1D4E-9112-311D9741920F}"/>
              </a:ext>
            </a:extLst>
          </p:cNvPr>
          <p:cNvSpPr txBox="1"/>
          <p:nvPr/>
        </p:nvSpPr>
        <p:spPr>
          <a:xfrm>
            <a:off x="1137891" y="2498736"/>
            <a:ext cx="4156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a)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4F9895C-8191-2440-A592-AB4F8975055F}"/>
              </a:ext>
            </a:extLst>
          </p:cNvPr>
          <p:cNvSpPr txBox="1"/>
          <p:nvPr/>
        </p:nvSpPr>
        <p:spPr>
          <a:xfrm>
            <a:off x="4191699" y="2475016"/>
            <a:ext cx="4156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b)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4187EF6-E8CC-5B4F-A4B2-3220557AC0E4}"/>
              </a:ext>
            </a:extLst>
          </p:cNvPr>
          <p:cNvSpPr txBox="1"/>
          <p:nvPr/>
        </p:nvSpPr>
        <p:spPr>
          <a:xfrm>
            <a:off x="1157933" y="5775639"/>
            <a:ext cx="4156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c)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FA7137F-EAFF-334D-A34D-FA21C783FA05}"/>
              </a:ext>
            </a:extLst>
          </p:cNvPr>
          <p:cNvSpPr txBox="1"/>
          <p:nvPr/>
        </p:nvSpPr>
        <p:spPr>
          <a:xfrm>
            <a:off x="4211741" y="5751919"/>
            <a:ext cx="4156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d)</a:t>
            </a:r>
          </a:p>
        </p:txBody>
      </p:sp>
    </p:spTree>
    <p:extLst>
      <p:ext uri="{BB962C8B-B14F-4D97-AF65-F5344CB8AC3E}">
        <p14:creationId xmlns:p14="http://schemas.microsoft.com/office/powerpoint/2010/main" val="1774308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91E326F-3A62-584B-AD2D-A64D03C622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8556"/>
          <a:stretch/>
        </p:blipFill>
        <p:spPr>
          <a:xfrm>
            <a:off x="638379" y="827249"/>
            <a:ext cx="2964977" cy="3387291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40ECC3B6-540D-FC46-94AD-A246BC733928}"/>
              </a:ext>
            </a:extLst>
          </p:cNvPr>
          <p:cNvGrpSpPr/>
          <p:nvPr/>
        </p:nvGrpSpPr>
        <p:grpSpPr>
          <a:xfrm>
            <a:off x="738106" y="4597261"/>
            <a:ext cx="6406612" cy="3373120"/>
            <a:chOff x="420391" y="4574014"/>
            <a:chExt cx="6406612" cy="337312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8A6F5580-E16D-9F4A-AC2E-38E1C180C4A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18257"/>
            <a:stretch/>
          </p:blipFill>
          <p:spPr>
            <a:xfrm>
              <a:off x="420391" y="4574014"/>
              <a:ext cx="2865250" cy="336296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D76DA35-62E4-5A41-9FFC-1C394C8E254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01060" y="4574014"/>
              <a:ext cx="3425943" cy="3373120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852F69EC-C27F-1140-A685-66A8AFDE12D9}"/>
              </a:ext>
            </a:extLst>
          </p:cNvPr>
          <p:cNvSpPr txBox="1"/>
          <p:nvPr/>
        </p:nvSpPr>
        <p:spPr>
          <a:xfrm>
            <a:off x="1100907" y="8232834"/>
            <a:ext cx="5939373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Times" pitchFamily="2" charset="0"/>
                <a:cs typeface="Arial" panose="020B0604020202020204" pitchFamily="34" charset="0"/>
              </a:rPr>
              <a:t>Figure 3</a:t>
            </a:r>
            <a:r>
              <a:rPr lang="en-US" sz="1100" dirty="0">
                <a:latin typeface="Times" pitchFamily="2" charset="0"/>
                <a:cs typeface="Arial" panose="020B0604020202020204" pitchFamily="34" charset="0"/>
              </a:rPr>
              <a:t>. The effect of different environmental scenarios on metrics related to life history and demography, including a) maximum body length in centimeters, b) age (in years) when 50% of females are mature, c) increases in fecundity with body size (the fecundity exponent) and d) the annual mortality rate M. Red points indicate warm base temperature (295</a:t>
            </a:r>
            <a:r>
              <a:rPr lang="en-US" sz="1100" dirty="0">
                <a:solidFill>
                  <a:srgbClr val="374BC1"/>
                </a:solidFill>
                <a:latin typeface="Times" pitchFamily="2" charset="0"/>
                <a:cs typeface="Arial" panose="020B0604020202020204" pitchFamily="34" charset="0"/>
              </a:rPr>
              <a:t> </a:t>
            </a:r>
            <a:r>
              <a:rPr lang="en-US" sz="1100" dirty="0">
                <a:latin typeface="Times" pitchFamily="2" charset="0"/>
                <a:cs typeface="Arial" panose="020B0604020202020204" pitchFamily="34" charset="0"/>
              </a:rPr>
              <a:t>ºK), and blue points indicate cold base temperature (295</a:t>
            </a:r>
            <a:r>
              <a:rPr lang="en-US" sz="1100" dirty="0">
                <a:solidFill>
                  <a:srgbClr val="374BC1"/>
                </a:solidFill>
                <a:latin typeface="Times" pitchFamily="2" charset="0"/>
                <a:cs typeface="Arial" panose="020B0604020202020204" pitchFamily="34" charset="0"/>
              </a:rPr>
              <a:t> </a:t>
            </a:r>
            <a:r>
              <a:rPr lang="en-US" sz="1100" dirty="0">
                <a:latin typeface="Times" pitchFamily="2" charset="0"/>
                <a:cs typeface="Arial" panose="020B0604020202020204" pitchFamily="34" charset="0"/>
              </a:rPr>
              <a:t>ºK). Large squares and smaller dots indicate the two food levels.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469ECB-9BE2-8A44-9F1A-9CBCB82B8A29}"/>
              </a:ext>
            </a:extLst>
          </p:cNvPr>
          <p:cNvSpPr txBox="1"/>
          <p:nvPr/>
        </p:nvSpPr>
        <p:spPr>
          <a:xfrm>
            <a:off x="685271" y="833111"/>
            <a:ext cx="4156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a)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886B9E5-FD02-2D42-AAA9-851C0C7D404C}"/>
              </a:ext>
            </a:extLst>
          </p:cNvPr>
          <p:cNvSpPr txBox="1"/>
          <p:nvPr/>
        </p:nvSpPr>
        <p:spPr>
          <a:xfrm>
            <a:off x="3739079" y="809391"/>
            <a:ext cx="4156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b)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8DB3BB4-3184-4649-BE7B-17E4DC3A0EE9}"/>
              </a:ext>
            </a:extLst>
          </p:cNvPr>
          <p:cNvSpPr txBox="1"/>
          <p:nvPr/>
        </p:nvSpPr>
        <p:spPr>
          <a:xfrm>
            <a:off x="705313" y="4500713"/>
            <a:ext cx="4156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c)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6B18431-95CF-9345-A3B4-15FCCB2D405E}"/>
              </a:ext>
            </a:extLst>
          </p:cNvPr>
          <p:cNvSpPr txBox="1"/>
          <p:nvPr/>
        </p:nvSpPr>
        <p:spPr>
          <a:xfrm>
            <a:off x="3759121" y="4476993"/>
            <a:ext cx="4156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d)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3E0E17-77AF-7F4B-AB48-7EAA365B62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89921" y="827249"/>
            <a:ext cx="3344100" cy="3387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872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58C3694-500C-3149-AB80-65239F1B0C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0" y="3054350"/>
            <a:ext cx="4343400" cy="39497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02B91F8-9A4A-454D-9EBA-A3FB88606B15}"/>
              </a:ext>
            </a:extLst>
          </p:cNvPr>
          <p:cNvSpPr txBox="1"/>
          <p:nvPr/>
        </p:nvSpPr>
        <p:spPr>
          <a:xfrm>
            <a:off x="1564943" y="7169624"/>
            <a:ext cx="43308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Supplemental Figure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 evolution of size at maturity in different predation scenarios. </a:t>
            </a:r>
          </a:p>
        </p:txBody>
      </p:sp>
    </p:spTree>
    <p:extLst>
      <p:ext uri="{BB962C8B-B14F-4D97-AF65-F5344CB8AC3E}">
        <p14:creationId xmlns:p14="http://schemas.microsoft.com/office/powerpoint/2010/main" val="1304005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23D29D5-A26C-DF4A-96E4-20B67A817AF8}"/>
              </a:ext>
            </a:extLst>
          </p:cNvPr>
          <p:cNvSpPr txBox="1"/>
          <p:nvPr/>
        </p:nvSpPr>
        <p:spPr>
          <a:xfrm>
            <a:off x="996462" y="1518046"/>
            <a:ext cx="28897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374B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Reproductive output limited to 20% of structural mass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533696-DF56-8447-A24F-4367CADA0E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828800"/>
            <a:ext cx="6400800" cy="64008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C323414-3E11-1C47-ADC5-7F532D6F013A}"/>
              </a:ext>
            </a:extLst>
          </p:cNvPr>
          <p:cNvSpPr txBox="1"/>
          <p:nvPr/>
        </p:nvSpPr>
        <p:spPr>
          <a:xfrm>
            <a:off x="4352193" y="1541492"/>
            <a:ext cx="28897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374B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Reproductive output limited to 30% of structural mass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29AE40-71C0-4D46-8597-EC75F4BD33DB}"/>
              </a:ext>
            </a:extLst>
          </p:cNvPr>
          <p:cNvSpPr txBox="1"/>
          <p:nvPr/>
        </p:nvSpPr>
        <p:spPr>
          <a:xfrm rot="16200000">
            <a:off x="-1056589" y="3206170"/>
            <a:ext cx="28897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374B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Low food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51A953-68B1-0645-B771-D8B92296190B}"/>
              </a:ext>
            </a:extLst>
          </p:cNvPr>
          <p:cNvSpPr txBox="1"/>
          <p:nvPr/>
        </p:nvSpPr>
        <p:spPr>
          <a:xfrm rot="16200000">
            <a:off x="-984774" y="6406572"/>
            <a:ext cx="28897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374B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 food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C6FD7D-F43E-5545-83EE-43F39DDEE807}"/>
              </a:ext>
            </a:extLst>
          </p:cNvPr>
          <p:cNvSpPr txBox="1"/>
          <p:nvPr/>
        </p:nvSpPr>
        <p:spPr>
          <a:xfrm>
            <a:off x="1688122" y="679938"/>
            <a:ext cx="4630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374B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Reproductive limit sensitivity: LENGTH</a:t>
            </a:r>
          </a:p>
        </p:txBody>
      </p:sp>
    </p:spTree>
    <p:extLst>
      <p:ext uri="{BB962C8B-B14F-4D97-AF65-F5344CB8AC3E}">
        <p14:creationId xmlns:p14="http://schemas.microsoft.com/office/powerpoint/2010/main" val="2883174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9E168F8-8BF4-DA4C-A70A-2BE03D5193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828800"/>
            <a:ext cx="6400800" cy="64008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C3AE2EE-67FE-8541-92F1-37512BAF4B09}"/>
              </a:ext>
            </a:extLst>
          </p:cNvPr>
          <p:cNvSpPr txBox="1"/>
          <p:nvPr/>
        </p:nvSpPr>
        <p:spPr>
          <a:xfrm>
            <a:off x="996462" y="1518046"/>
            <a:ext cx="28897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374B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Reproductive output limited to 20% of structural mass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2AFDC6-DC11-9144-8F37-981554ED5A46}"/>
              </a:ext>
            </a:extLst>
          </p:cNvPr>
          <p:cNvSpPr txBox="1"/>
          <p:nvPr/>
        </p:nvSpPr>
        <p:spPr>
          <a:xfrm>
            <a:off x="4352193" y="1541492"/>
            <a:ext cx="28897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374B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Reproductive output limited to 30% of structural mass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E64A17-C00C-E040-AC11-5C8A074E5033}"/>
              </a:ext>
            </a:extLst>
          </p:cNvPr>
          <p:cNvSpPr txBox="1"/>
          <p:nvPr/>
        </p:nvSpPr>
        <p:spPr>
          <a:xfrm rot="16200000">
            <a:off x="-1056589" y="3206170"/>
            <a:ext cx="28897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374B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Low food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386780-ACF3-3F40-B8F3-A8860ABEAB0D}"/>
              </a:ext>
            </a:extLst>
          </p:cNvPr>
          <p:cNvSpPr txBox="1"/>
          <p:nvPr/>
        </p:nvSpPr>
        <p:spPr>
          <a:xfrm rot="16200000">
            <a:off x="-984774" y="6406572"/>
            <a:ext cx="28897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374B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 food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EB423C-6585-7347-BC6C-6225E2FD59CD}"/>
              </a:ext>
            </a:extLst>
          </p:cNvPr>
          <p:cNvSpPr txBox="1"/>
          <p:nvPr/>
        </p:nvSpPr>
        <p:spPr>
          <a:xfrm>
            <a:off x="1230921" y="668215"/>
            <a:ext cx="5685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374B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Reproductive limit sensitivity: REPRODUCTION</a:t>
            </a:r>
          </a:p>
        </p:txBody>
      </p:sp>
    </p:spTree>
    <p:extLst>
      <p:ext uri="{BB962C8B-B14F-4D97-AF65-F5344CB8AC3E}">
        <p14:creationId xmlns:p14="http://schemas.microsoft.com/office/powerpoint/2010/main" val="3136832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93BF9D1-C341-1943-8F56-2345667868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828800"/>
            <a:ext cx="6400800" cy="64008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3204E7C-F455-524D-A0FA-2CE6F899129C}"/>
              </a:ext>
            </a:extLst>
          </p:cNvPr>
          <p:cNvSpPr txBox="1"/>
          <p:nvPr/>
        </p:nvSpPr>
        <p:spPr>
          <a:xfrm>
            <a:off x="996462" y="1518046"/>
            <a:ext cx="28897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374B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Reproductive output limited to 20% of structural mass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DB4243-680F-BB47-9743-6C187F492414}"/>
              </a:ext>
            </a:extLst>
          </p:cNvPr>
          <p:cNvSpPr txBox="1"/>
          <p:nvPr/>
        </p:nvSpPr>
        <p:spPr>
          <a:xfrm>
            <a:off x="4352193" y="1541492"/>
            <a:ext cx="28897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374B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Reproductive output limited to 30% of structural mass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EFA0EE-2938-574F-B05C-7DFCA97B234E}"/>
              </a:ext>
            </a:extLst>
          </p:cNvPr>
          <p:cNvSpPr txBox="1"/>
          <p:nvPr/>
        </p:nvSpPr>
        <p:spPr>
          <a:xfrm rot="16200000">
            <a:off x="-1056589" y="3206170"/>
            <a:ext cx="28897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374B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Low food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D88CDA-A422-7547-9D88-11F44B7D75F1}"/>
              </a:ext>
            </a:extLst>
          </p:cNvPr>
          <p:cNvSpPr txBox="1"/>
          <p:nvPr/>
        </p:nvSpPr>
        <p:spPr>
          <a:xfrm rot="16200000">
            <a:off x="-984774" y="6406572"/>
            <a:ext cx="28897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374B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 food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2F6B3C-4CC3-2846-BF38-57A7DD47DF57}"/>
              </a:ext>
            </a:extLst>
          </p:cNvPr>
          <p:cNvSpPr txBox="1"/>
          <p:nvPr/>
        </p:nvSpPr>
        <p:spPr>
          <a:xfrm>
            <a:off x="996462" y="808671"/>
            <a:ext cx="6189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374B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Reproductive limit sensitivity: FECUNDITY EXPONENT</a:t>
            </a:r>
          </a:p>
        </p:txBody>
      </p:sp>
    </p:spTree>
    <p:extLst>
      <p:ext uri="{BB962C8B-B14F-4D97-AF65-F5344CB8AC3E}">
        <p14:creationId xmlns:p14="http://schemas.microsoft.com/office/powerpoint/2010/main" val="3858828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8D6CA2B-700E-C148-970A-3E95391218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828800"/>
            <a:ext cx="6400800" cy="64008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20DD022-A6D9-A949-B785-BA08D7A4A30B}"/>
              </a:ext>
            </a:extLst>
          </p:cNvPr>
          <p:cNvSpPr txBox="1"/>
          <p:nvPr/>
        </p:nvSpPr>
        <p:spPr>
          <a:xfrm>
            <a:off x="996462" y="1518046"/>
            <a:ext cx="28897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374B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Reproductive output limited to 20% of structural mass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F56A60-0672-324E-AEC6-6AD86CD021E2}"/>
              </a:ext>
            </a:extLst>
          </p:cNvPr>
          <p:cNvSpPr txBox="1"/>
          <p:nvPr/>
        </p:nvSpPr>
        <p:spPr>
          <a:xfrm>
            <a:off x="4352193" y="1541492"/>
            <a:ext cx="28897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374B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Reproductive output limited to 30% of structural mass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0039F0-45A8-7C49-9975-39C09AA0E110}"/>
              </a:ext>
            </a:extLst>
          </p:cNvPr>
          <p:cNvSpPr txBox="1"/>
          <p:nvPr/>
        </p:nvSpPr>
        <p:spPr>
          <a:xfrm rot="16200000">
            <a:off x="-1056589" y="3206170"/>
            <a:ext cx="28897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374B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Low food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08A8ED-43E8-724F-AA37-E6AFBD63A2B4}"/>
              </a:ext>
            </a:extLst>
          </p:cNvPr>
          <p:cNvSpPr txBox="1"/>
          <p:nvPr/>
        </p:nvSpPr>
        <p:spPr>
          <a:xfrm rot="16200000">
            <a:off x="-984774" y="6406572"/>
            <a:ext cx="28897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374B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 food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544E85-02C7-144B-BDA8-BF6C8665A009}"/>
              </a:ext>
            </a:extLst>
          </p:cNvPr>
          <p:cNvSpPr txBox="1"/>
          <p:nvPr/>
        </p:nvSpPr>
        <p:spPr>
          <a:xfrm>
            <a:off x="996462" y="808671"/>
            <a:ext cx="6189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374B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Reproductive limit sensitivity: MORTALITY SLOPE</a:t>
            </a:r>
          </a:p>
        </p:txBody>
      </p:sp>
    </p:spTree>
    <p:extLst>
      <p:ext uri="{BB962C8B-B14F-4D97-AF65-F5344CB8AC3E}">
        <p14:creationId xmlns:p14="http://schemas.microsoft.com/office/powerpoint/2010/main" val="9280589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6DFF2C9-B22E-AB46-A6AC-DEEDCD23D0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47" y="1019089"/>
            <a:ext cx="2806700" cy="62738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7EC9123-9271-3E4F-8127-08DC623C2E1B}"/>
              </a:ext>
            </a:extLst>
          </p:cNvPr>
          <p:cNvSpPr txBox="1"/>
          <p:nvPr/>
        </p:nvSpPr>
        <p:spPr>
          <a:xfrm>
            <a:off x="502505" y="535459"/>
            <a:ext cx="21830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rgbClr val="374B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 is 15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548B67-1DFB-4049-8D3C-214E2F0360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9939" y="1019089"/>
            <a:ext cx="2819400" cy="6273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772CDF7-B148-C64D-ACD3-8483BCF2E149}"/>
              </a:ext>
            </a:extLst>
          </p:cNvPr>
          <p:cNvSpPr txBox="1"/>
          <p:nvPr/>
        </p:nvSpPr>
        <p:spPr>
          <a:xfrm>
            <a:off x="3003718" y="542696"/>
            <a:ext cx="21830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rgbClr val="374B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  is 18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6A85C8-02E7-D547-863C-56494AD76B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0595" y="1019089"/>
            <a:ext cx="2794000" cy="64008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72954C1-4679-904C-B596-978D3A6784EB}"/>
              </a:ext>
            </a:extLst>
          </p:cNvPr>
          <p:cNvSpPr txBox="1"/>
          <p:nvPr/>
        </p:nvSpPr>
        <p:spPr>
          <a:xfrm>
            <a:off x="5504931" y="542696"/>
            <a:ext cx="21830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rgbClr val="374B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  is 30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CBC13D-003A-154F-A554-CC58C1E2DD1B}"/>
              </a:ext>
            </a:extLst>
          </p:cNvPr>
          <p:cNvSpPr txBox="1"/>
          <p:nvPr/>
        </p:nvSpPr>
        <p:spPr>
          <a:xfrm>
            <a:off x="2549939" y="93132"/>
            <a:ext cx="32214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b="1" dirty="0">
                <a:solidFill>
                  <a:srgbClr val="374B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 HORIZON SENSITIVITY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3AFA99-4AC7-014B-9DBF-E05CC387F90D}"/>
              </a:ext>
            </a:extLst>
          </p:cNvPr>
          <p:cNvSpPr txBox="1"/>
          <p:nvPr/>
        </p:nvSpPr>
        <p:spPr>
          <a:xfrm>
            <a:off x="-45825" y="1215195"/>
            <a:ext cx="32214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50" b="1" dirty="0">
                <a:solidFill>
                  <a:srgbClr val="374B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Low food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3199CA-A934-8F44-B9FC-D322B7D727C8}"/>
              </a:ext>
            </a:extLst>
          </p:cNvPr>
          <p:cNvSpPr txBox="1"/>
          <p:nvPr/>
        </p:nvSpPr>
        <p:spPr>
          <a:xfrm>
            <a:off x="29393" y="3221795"/>
            <a:ext cx="32214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50" b="1" dirty="0">
                <a:solidFill>
                  <a:srgbClr val="374B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 food</a:t>
            </a:r>
          </a:p>
        </p:txBody>
      </p:sp>
    </p:spTree>
    <p:extLst>
      <p:ext uri="{BB962C8B-B14F-4D97-AF65-F5344CB8AC3E}">
        <p14:creationId xmlns:p14="http://schemas.microsoft.com/office/powerpoint/2010/main" val="1004112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1100" b="1" dirty="0" smtClean="0">
            <a:solidFill>
              <a:srgbClr val="374BC1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28698</TotalTime>
  <Words>443</Words>
  <Application>Microsoft Macintosh PowerPoint</Application>
  <PresentationFormat>Custom</PresentationFormat>
  <Paragraphs>56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Symbol</vt:lpstr>
      <vt:lpstr>Times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Holly K</dc:creator>
  <cp:lastModifiedBy>Holly K</cp:lastModifiedBy>
  <cp:revision>68</cp:revision>
  <cp:lastPrinted>2019-11-25T20:46:29Z</cp:lastPrinted>
  <dcterms:created xsi:type="dcterms:W3CDTF">2019-10-17T17:05:15Z</dcterms:created>
  <dcterms:modified xsi:type="dcterms:W3CDTF">2019-12-06T16:06:16Z</dcterms:modified>
</cp:coreProperties>
</file>