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309" r:id="rId2"/>
    <p:sldId id="310" r:id="rId3"/>
    <p:sldId id="312" r:id="rId4"/>
    <p:sldId id="313" r:id="rId5"/>
    <p:sldId id="256" r:id="rId6"/>
    <p:sldId id="257" r:id="rId7"/>
    <p:sldId id="258" r:id="rId8"/>
    <p:sldId id="259" r:id="rId9"/>
    <p:sldId id="314" r:id="rId10"/>
    <p:sldId id="261" r:id="rId11"/>
    <p:sldId id="31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5634"/>
    <p:restoredTop sz="97871"/>
  </p:normalViewPr>
  <p:slideViewPr>
    <p:cSldViewPr snapToGrid="0" snapToObjects="1">
      <p:cViewPr varScale="1">
        <p:scale>
          <a:sx n="89" d="100"/>
          <a:sy n="89" d="100"/>
        </p:scale>
        <p:origin x="184" y="30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43A3A9-CBF7-3D4B-AD57-D218981C1820}" type="datetimeFigureOut">
              <a:rPr lang="en-US" smtClean="0"/>
              <a:t>7/2/21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08B632-D9CA-AA4E-9CA7-171EFC0EC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1552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way we defined maturation, it did not dramatically differ (between 3 and 4 years). But reproductive output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48067B-8EAF-E84F-9254-CEA8FA92692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2373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way we defined maturation, it did not dramatically differ (between 3 and 4 years). But reproductive output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48067B-8EAF-E84F-9254-CEA8FA92692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7561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1990D-4671-D746-AC20-F074B17F34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D7298F-CF63-E14A-9EBC-9F1DD9BCDC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84930B-2BE0-1942-9AB6-CC0B92B7C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44119-0174-E745-9662-06438F1C59C4}" type="datetimeFigureOut">
              <a:rPr lang="en-US" smtClean="0"/>
              <a:t>7/2/21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3C3465-CB9F-A240-8878-891778505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05E2F0-4F1F-404B-94B1-175EFEFEE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7CCD1-FBF7-CB4A-B418-38C093DCF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336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D7B15-D6E5-FE45-A8C9-4FA3D3CBC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B71FF2-8548-994A-B3AA-67BF492A37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58A95E-781A-F047-ABA5-721EE5BEB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44119-0174-E745-9662-06438F1C59C4}" type="datetimeFigureOut">
              <a:rPr lang="en-US" smtClean="0"/>
              <a:t>7/2/21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5B7862-F8AE-9F47-AE22-73070C430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E52BFC-3AB1-C04D-B7AA-26F067DF6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7CCD1-FBF7-CB4A-B418-38C093DCF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27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1BD057-D666-144D-AD52-7A5D865235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7979ED-DBF6-424C-9FDB-24B1DC14CF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57B9C7-8364-0643-8057-21E905F87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44119-0174-E745-9662-06438F1C59C4}" type="datetimeFigureOut">
              <a:rPr lang="en-US" smtClean="0"/>
              <a:t>7/2/21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4A1E3D-368A-2C47-B428-33618E8F5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07E4E2-E0EE-5D4C-BE9C-3B514334B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7CCD1-FBF7-CB4A-B418-38C093DCF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565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34877-E768-8D4A-9A7F-2FD3D163B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3BB9A-1A17-664A-A90C-4E4A1B07B9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E999A6-553A-DE41-B481-D3E044118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44119-0174-E745-9662-06438F1C59C4}" type="datetimeFigureOut">
              <a:rPr lang="en-US" smtClean="0"/>
              <a:t>7/2/21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A231AB-AE82-7C4C-A95D-ED9B6E9B2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3DAFE7-7414-B648-ABCC-2427B2586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7CCD1-FBF7-CB4A-B418-38C093DCF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917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DC2E8-9191-244F-B844-76CE2CBE8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285D1D-79BC-CD4C-86CC-3CE54D46FC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A1723D-5AAE-C146-A418-5FEA8B422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44119-0174-E745-9662-06438F1C59C4}" type="datetimeFigureOut">
              <a:rPr lang="en-US" smtClean="0"/>
              <a:t>7/2/21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C0A590-93D3-C24A-9285-8718BF118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E026A-8B08-8B4A-8869-2805756B1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7CCD1-FBF7-CB4A-B418-38C093DCF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400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219EF-D373-5C49-ACA1-8CB261BFC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D11F65-3D38-8445-80AA-BFC29E4669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745301-175D-0B4F-9309-562EF99F25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EEBB14-43AF-964D-B876-16B687557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44119-0174-E745-9662-06438F1C59C4}" type="datetimeFigureOut">
              <a:rPr lang="en-US" smtClean="0"/>
              <a:t>7/2/21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415A9C-2BC5-9E42-95D9-D3EF4E754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A81434-D0F1-A540-9B38-DD3DC767C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7CCD1-FBF7-CB4A-B418-38C093DCF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17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D44A9-FD4F-4044-80E4-25110A43B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97D9AD-B82A-AB47-8393-146A0A4678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5E3757-8563-A541-BF02-383EA2F169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90B94E-A74D-3E42-90D7-BE347B3C54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487121-15E6-EF4D-830A-A0D843CA80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FB3371-A5DF-3943-A885-AED3B67DC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44119-0174-E745-9662-06438F1C59C4}" type="datetimeFigureOut">
              <a:rPr lang="en-US" smtClean="0"/>
              <a:t>7/2/21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63537E-464F-A24C-B5E8-6D55965DA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998A22-8AFE-CE4C-9409-279774D50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7CCD1-FBF7-CB4A-B418-38C093DCF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400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1BDF2-2F9F-754F-9BEE-0305381D4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1DC2B6-56AF-E642-8253-C42901A83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44119-0174-E745-9662-06438F1C59C4}" type="datetimeFigureOut">
              <a:rPr lang="en-US" smtClean="0"/>
              <a:t>7/2/21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FE6D1B-D3CD-E24D-B4EC-97E546BD8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EFE54-A186-9748-A031-E9988BEEF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7CCD1-FBF7-CB4A-B418-38C093DCF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711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CDC385-A72E-E64B-9D9E-FCEAA8760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44119-0174-E745-9662-06438F1C59C4}" type="datetimeFigureOut">
              <a:rPr lang="en-US" smtClean="0"/>
              <a:t>7/2/21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AB79C9-6A58-824D-8484-181A7356B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15DF68-CCB4-AB4B-89B4-55C026FCD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7CCD1-FBF7-CB4A-B418-38C093DCF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569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C6437-461D-1D40-BFEC-B32736899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AAEA41-8F32-074D-9399-836FC90B5A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ECDD7D-FC9F-2942-9C85-FC9902C61D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299A9C-11D0-1245-805F-835F2D907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44119-0174-E745-9662-06438F1C59C4}" type="datetimeFigureOut">
              <a:rPr lang="en-US" smtClean="0"/>
              <a:t>7/2/21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D05847-23ED-5441-B7A8-C7676CB44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6FEFD1-B70F-1348-BA8A-A5005A761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7CCD1-FBF7-CB4A-B418-38C093DCF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128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43027-D451-0F4A-ADA9-CD270CD9D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141561-6562-3141-9EAE-2FABA924C8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FBC43F-8E27-E44D-A76A-52480960CC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0EDD11-F966-D745-A42B-3DECA4DDC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44119-0174-E745-9662-06438F1C59C4}" type="datetimeFigureOut">
              <a:rPr lang="en-US" smtClean="0"/>
              <a:t>7/2/21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D7BE68-72B0-8744-95F9-F96F244F6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BF4A4B-1B04-E043-B8B2-64E72F31F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7CCD1-FBF7-CB4A-B418-38C093DCF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529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E4EF81-3705-8942-A039-DFF835B2C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CF1F99-A8CC-F147-9994-FB7B3C81E0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9AEF53-3ADC-B946-8DAD-8422F2594C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F44119-0174-E745-9662-06438F1C59C4}" type="datetimeFigureOut">
              <a:rPr lang="en-US" smtClean="0"/>
              <a:t>7/2/21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AB4E64-51EB-0744-97EF-7748762723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E66BF5-A546-D64F-A594-D061674DCB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7CCD1-FBF7-CB4A-B418-38C093DCF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430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93E57C1B-149A-A144-BB5B-64D3082F9E47}"/>
              </a:ext>
            </a:extLst>
          </p:cNvPr>
          <p:cNvSpPr/>
          <p:nvPr/>
        </p:nvSpPr>
        <p:spPr>
          <a:xfrm>
            <a:off x="3463961" y="850949"/>
            <a:ext cx="5174429" cy="53884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B81EB7-2E8E-8B4B-BCC4-171165636E6D}"/>
              </a:ext>
            </a:extLst>
          </p:cNvPr>
          <p:cNvSpPr txBox="1"/>
          <p:nvPr/>
        </p:nvSpPr>
        <p:spPr>
          <a:xfrm>
            <a:off x="204395" y="204618"/>
            <a:ext cx="119876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How do spectrum richness and temperature affect body size?</a:t>
            </a:r>
            <a:endParaRPr lang="en-US" sz="3200" dirty="0">
              <a:solidFill>
                <a:schemeClr val="accent2">
                  <a:lumMod val="60000"/>
                  <a:lumOff val="4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1C3915A-71C0-7D4B-8EFF-7A56AA5DCE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2850" y="476250"/>
            <a:ext cx="4686300" cy="59055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0BF47BF-A51F-E640-96D1-A0CF450EBDCB}"/>
              </a:ext>
            </a:extLst>
          </p:cNvPr>
          <p:cNvSpPr txBox="1"/>
          <p:nvPr/>
        </p:nvSpPr>
        <p:spPr>
          <a:xfrm>
            <a:off x="6096000" y="3851238"/>
            <a:ext cx="19686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Each dot is the maximum body size from a different run of the model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BF926E2-118F-7B4D-ADA3-1A8768C525AA}"/>
              </a:ext>
            </a:extLst>
          </p:cNvPr>
          <p:cNvSpPr txBox="1"/>
          <p:nvPr/>
        </p:nvSpPr>
        <p:spPr>
          <a:xfrm>
            <a:off x="4572000" y="1710466"/>
            <a:ext cx="1818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rgbClr val="ADD8E6"/>
                </a:solidFill>
              </a:rPr>
              <a:t>Cool </a:t>
            </a:r>
          </a:p>
        </p:txBody>
      </p:sp>
    </p:spTree>
    <p:extLst>
      <p:ext uri="{BB962C8B-B14F-4D97-AF65-F5344CB8AC3E}">
        <p14:creationId xmlns:p14="http://schemas.microsoft.com/office/powerpoint/2010/main" val="13476469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719F618-0AB1-FC44-8B56-9A581EEDD6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3728" y="0"/>
            <a:ext cx="2216823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2FC9AA2-A272-A84E-B2C0-7B31EE0A09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830" y="0"/>
            <a:ext cx="2216823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8FCB70F-876D-714D-9438-D9BE86E2C318}"/>
              </a:ext>
            </a:extLst>
          </p:cNvPr>
          <p:cNvSpPr txBox="1"/>
          <p:nvPr/>
        </p:nvSpPr>
        <p:spPr>
          <a:xfrm>
            <a:off x="5098639" y="85060"/>
            <a:ext cx="16374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290 K</a:t>
            </a:r>
          </a:p>
          <a:p>
            <a:endParaRPr lang="en-US" dirty="0"/>
          </a:p>
          <a:p>
            <a:r>
              <a:rPr lang="en-US" dirty="0"/>
              <a:t>Seasonal environment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D41B8C-22FA-DF4C-9960-7875AEF600E5}"/>
              </a:ext>
            </a:extLst>
          </p:cNvPr>
          <p:cNvSpPr txBox="1"/>
          <p:nvPr/>
        </p:nvSpPr>
        <p:spPr>
          <a:xfrm>
            <a:off x="128339" y="528637"/>
            <a:ext cx="5769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Low</a:t>
            </a:r>
          </a:p>
          <a:p>
            <a:pPr algn="ctr"/>
            <a:r>
              <a:rPr lang="en-US" b="1" dirty="0"/>
              <a:t> </a:t>
            </a:r>
            <a:r>
              <a:rPr lang="en-US" b="1" dirty="0">
                <a:latin typeface="Times" pitchFamily="2" charset="0"/>
              </a:rPr>
              <a:t>K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71F2D17-366F-534C-A6E6-B1E358B6FFFE}"/>
              </a:ext>
            </a:extLst>
          </p:cNvPr>
          <p:cNvCxnSpPr/>
          <p:nvPr/>
        </p:nvCxnSpPr>
        <p:spPr>
          <a:xfrm>
            <a:off x="416815" y="1174968"/>
            <a:ext cx="0" cy="45686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DDAD511-BC23-024C-B6E1-2ACF19BF454D}"/>
              </a:ext>
            </a:extLst>
          </p:cNvPr>
          <p:cNvSpPr txBox="1"/>
          <p:nvPr/>
        </p:nvSpPr>
        <p:spPr>
          <a:xfrm>
            <a:off x="94985" y="5867399"/>
            <a:ext cx="6254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Med</a:t>
            </a:r>
          </a:p>
          <a:p>
            <a:pPr algn="ctr"/>
            <a:r>
              <a:rPr lang="en-US" b="1" dirty="0"/>
              <a:t> </a:t>
            </a:r>
            <a:r>
              <a:rPr lang="en-US" b="1" dirty="0">
                <a:latin typeface="Times" pitchFamily="2" charset="0"/>
              </a:rPr>
              <a:t>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0FA8BD-D0E7-464D-94C5-66FCE2CC0D73}"/>
              </a:ext>
            </a:extLst>
          </p:cNvPr>
          <p:cNvSpPr txBox="1"/>
          <p:nvPr/>
        </p:nvSpPr>
        <p:spPr>
          <a:xfrm>
            <a:off x="3653137" y="85060"/>
            <a:ext cx="131445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Reproduction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DDD96BC-C206-8240-A7E9-84C9EAAF2D8B}"/>
              </a:ext>
            </a:extLst>
          </p:cNvPr>
          <p:cNvSpPr txBox="1"/>
          <p:nvPr/>
        </p:nvSpPr>
        <p:spPr>
          <a:xfrm>
            <a:off x="3653137" y="1772165"/>
            <a:ext cx="131445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Reproduction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ACFED4-2852-D34F-9D21-BE7FF46CC4FE}"/>
              </a:ext>
            </a:extLst>
          </p:cNvPr>
          <p:cNvSpPr txBox="1"/>
          <p:nvPr/>
        </p:nvSpPr>
        <p:spPr>
          <a:xfrm>
            <a:off x="3653137" y="3478930"/>
            <a:ext cx="131445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Reproduction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8E78585-5E0A-4749-BA7C-89D43B0B0311}"/>
              </a:ext>
            </a:extLst>
          </p:cNvPr>
          <p:cNvSpPr txBox="1"/>
          <p:nvPr/>
        </p:nvSpPr>
        <p:spPr>
          <a:xfrm>
            <a:off x="3653137" y="5185695"/>
            <a:ext cx="131445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Reproduction</a:t>
            </a:r>
          </a:p>
        </p:txBody>
      </p:sp>
    </p:spTree>
    <p:extLst>
      <p:ext uri="{BB962C8B-B14F-4D97-AF65-F5344CB8AC3E}">
        <p14:creationId xmlns:p14="http://schemas.microsoft.com/office/powerpoint/2010/main" val="34746472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719F618-0AB1-FC44-8B56-9A581EEDD6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3728" y="0"/>
            <a:ext cx="2216823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2FC9AA2-A272-A84E-B2C0-7B31EE0A09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830" y="0"/>
            <a:ext cx="2216823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8FCB70F-876D-714D-9438-D9BE86E2C318}"/>
              </a:ext>
            </a:extLst>
          </p:cNvPr>
          <p:cNvSpPr txBox="1"/>
          <p:nvPr/>
        </p:nvSpPr>
        <p:spPr>
          <a:xfrm>
            <a:off x="5098639" y="85060"/>
            <a:ext cx="16374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290 K</a:t>
            </a:r>
          </a:p>
          <a:p>
            <a:endParaRPr lang="en-US" dirty="0"/>
          </a:p>
          <a:p>
            <a:r>
              <a:rPr lang="en-US" dirty="0"/>
              <a:t>Seasonal environment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D0D4E6-5589-3B4A-91A6-44A1CB4B84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6820" y="-79745"/>
            <a:ext cx="2216823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CABEBFF-DCFC-724F-B7A1-BD992B3940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75177" y="-99015"/>
            <a:ext cx="2216823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4D038BD-9BEC-F74C-9FCE-98E29CAFA09F}"/>
              </a:ext>
            </a:extLst>
          </p:cNvPr>
          <p:cNvSpPr txBox="1"/>
          <p:nvPr/>
        </p:nvSpPr>
        <p:spPr>
          <a:xfrm>
            <a:off x="128339" y="528637"/>
            <a:ext cx="5769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Low</a:t>
            </a:r>
          </a:p>
          <a:p>
            <a:pPr algn="ctr"/>
            <a:r>
              <a:rPr lang="en-US" b="1" dirty="0"/>
              <a:t> </a:t>
            </a:r>
            <a:r>
              <a:rPr lang="en-US" b="1" dirty="0">
                <a:latin typeface="Times" pitchFamily="2" charset="0"/>
              </a:rPr>
              <a:t>K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18DC071-6988-2C41-803A-F20B0E663E09}"/>
              </a:ext>
            </a:extLst>
          </p:cNvPr>
          <p:cNvCxnSpPr/>
          <p:nvPr/>
        </p:nvCxnSpPr>
        <p:spPr>
          <a:xfrm>
            <a:off x="416815" y="1174968"/>
            <a:ext cx="0" cy="45686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806EC95-55C7-9343-9C35-010AF4E3B8BE}"/>
              </a:ext>
            </a:extLst>
          </p:cNvPr>
          <p:cNvSpPr txBox="1"/>
          <p:nvPr/>
        </p:nvSpPr>
        <p:spPr>
          <a:xfrm>
            <a:off x="94985" y="5867399"/>
            <a:ext cx="6254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Med</a:t>
            </a:r>
          </a:p>
          <a:p>
            <a:pPr algn="ctr"/>
            <a:r>
              <a:rPr lang="en-US" b="1" dirty="0"/>
              <a:t> </a:t>
            </a:r>
            <a:r>
              <a:rPr lang="en-US" b="1" dirty="0">
                <a:latin typeface="Times" pitchFamily="2" charset="0"/>
              </a:rPr>
              <a:t>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3BA42D-EA23-594A-ACE1-AA9B0696FE22}"/>
              </a:ext>
            </a:extLst>
          </p:cNvPr>
          <p:cNvSpPr txBox="1"/>
          <p:nvPr/>
        </p:nvSpPr>
        <p:spPr>
          <a:xfrm>
            <a:off x="6346663" y="432817"/>
            <a:ext cx="7409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Med+</a:t>
            </a:r>
          </a:p>
          <a:p>
            <a:pPr algn="ctr"/>
            <a:r>
              <a:rPr lang="en-US" b="1" dirty="0"/>
              <a:t> </a:t>
            </a:r>
            <a:r>
              <a:rPr lang="en-US" b="1" dirty="0">
                <a:latin typeface="Times" pitchFamily="2" charset="0"/>
              </a:rPr>
              <a:t>K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AC23AE0-7A97-8B43-A515-39E3E96FC09C}"/>
              </a:ext>
            </a:extLst>
          </p:cNvPr>
          <p:cNvCxnSpPr/>
          <p:nvPr/>
        </p:nvCxnSpPr>
        <p:spPr>
          <a:xfrm>
            <a:off x="6717116" y="1079148"/>
            <a:ext cx="0" cy="45686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117BA62-5550-5648-A675-22D6ED460FE7}"/>
              </a:ext>
            </a:extLst>
          </p:cNvPr>
          <p:cNvSpPr txBox="1"/>
          <p:nvPr/>
        </p:nvSpPr>
        <p:spPr>
          <a:xfrm>
            <a:off x="6398492" y="5771579"/>
            <a:ext cx="6190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High</a:t>
            </a:r>
          </a:p>
          <a:p>
            <a:pPr algn="ctr"/>
            <a:r>
              <a:rPr lang="en-US" b="1" dirty="0"/>
              <a:t> </a:t>
            </a:r>
            <a:r>
              <a:rPr lang="en-US" b="1" dirty="0">
                <a:latin typeface="Times" pitchFamily="2" charset="0"/>
              </a:rPr>
              <a:t>K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47FA4D3-69D3-3445-A47B-A78A6B352C60}"/>
              </a:ext>
            </a:extLst>
          </p:cNvPr>
          <p:cNvGrpSpPr/>
          <p:nvPr/>
        </p:nvGrpSpPr>
        <p:grpSpPr>
          <a:xfrm>
            <a:off x="3653137" y="85060"/>
            <a:ext cx="1314450" cy="5362245"/>
            <a:chOff x="3653137" y="85060"/>
            <a:chExt cx="1314450" cy="5362245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A116F6C-08CA-004D-9829-D8236C2F384F}"/>
                </a:ext>
              </a:extLst>
            </p:cNvPr>
            <p:cNvSpPr txBox="1"/>
            <p:nvPr/>
          </p:nvSpPr>
          <p:spPr>
            <a:xfrm>
              <a:off x="3653137" y="85060"/>
              <a:ext cx="1314450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Reproduction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D6A0314-5161-1A4E-AAE6-46E24BA0B51F}"/>
                </a:ext>
              </a:extLst>
            </p:cNvPr>
            <p:cNvSpPr txBox="1"/>
            <p:nvPr/>
          </p:nvSpPr>
          <p:spPr>
            <a:xfrm>
              <a:off x="3653137" y="1772165"/>
              <a:ext cx="1314450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Reproduction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EA4BCE2-8F70-D74D-BA6F-4F06F47CFA6B}"/>
                </a:ext>
              </a:extLst>
            </p:cNvPr>
            <p:cNvSpPr txBox="1"/>
            <p:nvPr/>
          </p:nvSpPr>
          <p:spPr>
            <a:xfrm>
              <a:off x="3653137" y="3478930"/>
              <a:ext cx="1314450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Reproduction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731D6D0-0D5D-EE42-AF7A-DA550A2B77FE}"/>
                </a:ext>
              </a:extLst>
            </p:cNvPr>
            <p:cNvSpPr txBox="1"/>
            <p:nvPr/>
          </p:nvSpPr>
          <p:spPr>
            <a:xfrm>
              <a:off x="3653137" y="5185695"/>
              <a:ext cx="1314450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Reproduction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8C75C3C-F87A-0F40-B1CB-C32436DD2595}"/>
              </a:ext>
            </a:extLst>
          </p:cNvPr>
          <p:cNvGrpSpPr/>
          <p:nvPr/>
        </p:nvGrpSpPr>
        <p:grpSpPr>
          <a:xfrm>
            <a:off x="10422687" y="0"/>
            <a:ext cx="1314450" cy="5362245"/>
            <a:chOff x="3653137" y="85060"/>
            <a:chExt cx="1314450" cy="5362245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1F7BB51-6AD1-554D-95A6-11C1AAB769FB}"/>
                </a:ext>
              </a:extLst>
            </p:cNvPr>
            <p:cNvSpPr txBox="1"/>
            <p:nvPr/>
          </p:nvSpPr>
          <p:spPr>
            <a:xfrm>
              <a:off x="3653137" y="85060"/>
              <a:ext cx="1314450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Reproduction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1A10E7B-5197-4249-87DE-D1C030390275}"/>
                </a:ext>
              </a:extLst>
            </p:cNvPr>
            <p:cNvSpPr txBox="1"/>
            <p:nvPr/>
          </p:nvSpPr>
          <p:spPr>
            <a:xfrm>
              <a:off x="3653137" y="1772165"/>
              <a:ext cx="1314450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Reproduction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3B9CFC0-039C-1548-B098-E233F8CDC94E}"/>
                </a:ext>
              </a:extLst>
            </p:cNvPr>
            <p:cNvSpPr txBox="1"/>
            <p:nvPr/>
          </p:nvSpPr>
          <p:spPr>
            <a:xfrm>
              <a:off x="3653137" y="3478930"/>
              <a:ext cx="1314450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Reproduction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89D8684-079B-FC4D-A9DE-565AA0D03A60}"/>
                </a:ext>
              </a:extLst>
            </p:cNvPr>
            <p:cNvSpPr txBox="1"/>
            <p:nvPr/>
          </p:nvSpPr>
          <p:spPr>
            <a:xfrm>
              <a:off x="3653137" y="5185695"/>
              <a:ext cx="1314450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Reproduction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97511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C1912B9-A121-DC4F-AABD-9D88F35FC787}"/>
              </a:ext>
            </a:extLst>
          </p:cNvPr>
          <p:cNvSpPr/>
          <p:nvPr/>
        </p:nvSpPr>
        <p:spPr>
          <a:xfrm>
            <a:off x="3463961" y="850949"/>
            <a:ext cx="5174429" cy="53884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E997EB-42C5-354B-BE43-C9B9F9FE404A}"/>
              </a:ext>
            </a:extLst>
          </p:cNvPr>
          <p:cNvSpPr txBox="1"/>
          <p:nvPr/>
        </p:nvSpPr>
        <p:spPr>
          <a:xfrm>
            <a:off x="204395" y="204618"/>
            <a:ext cx="119876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How do spectrum richness and temperature affect body size?</a:t>
            </a:r>
            <a:endParaRPr lang="en-US" sz="3200" dirty="0">
              <a:solidFill>
                <a:schemeClr val="accent2">
                  <a:lumMod val="60000"/>
                  <a:lumOff val="4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73F3734-3494-274F-AEF3-4C71100C40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9200" y="463550"/>
            <a:ext cx="4673600" cy="59309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A718785-FB34-7F4B-B704-03B9A4546933}"/>
              </a:ext>
            </a:extLst>
          </p:cNvPr>
          <p:cNvSpPr txBox="1"/>
          <p:nvPr/>
        </p:nvSpPr>
        <p:spPr>
          <a:xfrm>
            <a:off x="6096000" y="3851238"/>
            <a:ext cx="19686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Each dot is the maximum body size from a different run of the model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544DA1D-98ED-824D-9159-34EE2B85DEF0}"/>
              </a:ext>
            </a:extLst>
          </p:cNvPr>
          <p:cNvSpPr txBox="1"/>
          <p:nvPr/>
        </p:nvSpPr>
        <p:spPr>
          <a:xfrm>
            <a:off x="4572000" y="1710466"/>
            <a:ext cx="1818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rgbClr val="ADD8E6"/>
                </a:solidFill>
              </a:rPr>
              <a:t>Cool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EB4E2B-51A3-D942-BAF8-19396F389400}"/>
              </a:ext>
            </a:extLst>
          </p:cNvPr>
          <p:cNvSpPr txBox="1"/>
          <p:nvPr/>
        </p:nvSpPr>
        <p:spPr>
          <a:xfrm>
            <a:off x="6766559" y="2541463"/>
            <a:ext cx="1298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Warm</a:t>
            </a:r>
          </a:p>
        </p:txBody>
      </p:sp>
    </p:spTree>
    <p:extLst>
      <p:ext uri="{BB962C8B-B14F-4D97-AF65-F5344CB8AC3E}">
        <p14:creationId xmlns:p14="http://schemas.microsoft.com/office/powerpoint/2010/main" val="395164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E2A3F42-DF50-3C47-AB43-74A63368C16E}"/>
              </a:ext>
            </a:extLst>
          </p:cNvPr>
          <p:cNvSpPr/>
          <p:nvPr/>
        </p:nvSpPr>
        <p:spPr>
          <a:xfrm>
            <a:off x="6723529" y="1710466"/>
            <a:ext cx="4916246" cy="47710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62328E-A7D7-414D-82C2-0247171CA202}"/>
              </a:ext>
            </a:extLst>
          </p:cNvPr>
          <p:cNvSpPr txBox="1"/>
          <p:nvPr/>
        </p:nvSpPr>
        <p:spPr>
          <a:xfrm>
            <a:off x="2334409" y="376518"/>
            <a:ext cx="84124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What about seasonal changes in spectrum richness and temperature?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C2EAA5C-A688-9D48-8E4A-8A0A07BC83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336335" cy="171046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A2F7AE2-1FAA-8644-83A8-3CA4B3E124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1889" y="1281923"/>
            <a:ext cx="4203401" cy="530537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EB12FE2-2A53-5E4F-AA03-4E7B4963A34A}"/>
              </a:ext>
            </a:extLst>
          </p:cNvPr>
          <p:cNvSpPr txBox="1"/>
          <p:nvPr/>
        </p:nvSpPr>
        <p:spPr>
          <a:xfrm>
            <a:off x="7982174" y="2485016"/>
            <a:ext cx="1818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rgbClr val="ADD8E6"/>
                </a:solidFill>
              </a:rPr>
              <a:t>Cool, constant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CF4981-E867-BB48-8DFC-32400AFE438D}"/>
              </a:ext>
            </a:extLst>
          </p:cNvPr>
          <p:cNvSpPr txBox="1"/>
          <p:nvPr/>
        </p:nvSpPr>
        <p:spPr>
          <a:xfrm>
            <a:off x="7982174" y="2722590"/>
            <a:ext cx="1818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rgbClr val="02008A"/>
                </a:solidFill>
              </a:rPr>
              <a:t>Cool, seasonal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F508CC7-6CF7-D842-AE49-2F1CF2675E2A}"/>
              </a:ext>
            </a:extLst>
          </p:cNvPr>
          <p:cNvSpPr txBox="1"/>
          <p:nvPr/>
        </p:nvSpPr>
        <p:spPr>
          <a:xfrm>
            <a:off x="387275" y="2237591"/>
            <a:ext cx="4830184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Seasonal environments: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Spectrum richness </a:t>
            </a:r>
            <a:r>
              <a:rPr lang="en-US" sz="2800" b="1" dirty="0">
                <a:solidFill>
                  <a:schemeClr val="bg1"/>
                </a:solidFill>
                <a:latin typeface="Times" pitchFamily="2" charset="0"/>
              </a:rPr>
              <a:t>K </a:t>
            </a:r>
            <a:r>
              <a:rPr lang="en-US" sz="2800" b="1" dirty="0">
                <a:solidFill>
                  <a:schemeClr val="bg1"/>
                </a:solidFill>
              </a:rPr>
              <a:t>doubles </a:t>
            </a:r>
            <a:r>
              <a:rPr lang="en-US" sz="2800" dirty="0">
                <a:solidFill>
                  <a:schemeClr val="bg1"/>
                </a:solidFill>
              </a:rPr>
              <a:t>for half the year (winter/spring)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Temperature increases by 5 degrees C during the </a:t>
            </a:r>
            <a:r>
              <a:rPr lang="en-US" sz="2800" b="1" dirty="0">
                <a:solidFill>
                  <a:schemeClr val="bg1"/>
                </a:solidFill>
              </a:rPr>
              <a:t>other</a:t>
            </a:r>
            <a:r>
              <a:rPr lang="en-US" sz="2800" dirty="0">
                <a:solidFill>
                  <a:schemeClr val="bg1"/>
                </a:solidFill>
              </a:rPr>
              <a:t> half of the year (summer/autumn)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110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E2A3F42-DF50-3C47-AB43-74A63368C16E}"/>
              </a:ext>
            </a:extLst>
          </p:cNvPr>
          <p:cNvSpPr/>
          <p:nvPr/>
        </p:nvSpPr>
        <p:spPr>
          <a:xfrm>
            <a:off x="6723529" y="1710466"/>
            <a:ext cx="4916245" cy="48624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62328E-A7D7-414D-82C2-0247171CA202}"/>
              </a:ext>
            </a:extLst>
          </p:cNvPr>
          <p:cNvSpPr txBox="1"/>
          <p:nvPr/>
        </p:nvSpPr>
        <p:spPr>
          <a:xfrm>
            <a:off x="2334409" y="376518"/>
            <a:ext cx="84124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What about seasonal changes in spectrum richness and temperature?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C2EAA5C-A688-9D48-8E4A-8A0A07BC83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336335" cy="171046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B69DE35-4475-CC4E-92BD-32907B55D982}"/>
              </a:ext>
            </a:extLst>
          </p:cNvPr>
          <p:cNvSpPr txBox="1"/>
          <p:nvPr/>
        </p:nvSpPr>
        <p:spPr>
          <a:xfrm>
            <a:off x="387275" y="2237591"/>
            <a:ext cx="4830184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Seasonal environments: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Spectrum richness </a:t>
            </a:r>
            <a:r>
              <a:rPr lang="en-US" sz="2800" b="1" dirty="0">
                <a:solidFill>
                  <a:schemeClr val="bg1"/>
                </a:solidFill>
                <a:latin typeface="Times" pitchFamily="2" charset="0"/>
              </a:rPr>
              <a:t>K </a:t>
            </a:r>
            <a:r>
              <a:rPr lang="en-US" sz="2800" b="1" dirty="0">
                <a:solidFill>
                  <a:schemeClr val="bg1"/>
                </a:solidFill>
              </a:rPr>
              <a:t>doubles </a:t>
            </a:r>
            <a:r>
              <a:rPr lang="en-US" sz="2800" dirty="0">
                <a:solidFill>
                  <a:schemeClr val="bg1"/>
                </a:solidFill>
              </a:rPr>
              <a:t>for half the year (winter/spring)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Temperature increases by 5 degrees C during the </a:t>
            </a:r>
            <a:r>
              <a:rPr lang="en-US" sz="2800" b="1" dirty="0">
                <a:solidFill>
                  <a:schemeClr val="bg1"/>
                </a:solidFill>
              </a:rPr>
              <a:t>other</a:t>
            </a:r>
            <a:r>
              <a:rPr lang="en-US" sz="2800" dirty="0">
                <a:solidFill>
                  <a:schemeClr val="bg1"/>
                </a:solidFill>
              </a:rPr>
              <a:t> half of the year (summer/autumn)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8629302-CB5E-D84A-8320-3071EECB45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9440" y="1183341"/>
            <a:ext cx="4381140" cy="552943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8EDBAC5-499D-7842-BCA1-6FFB026ECDE1}"/>
              </a:ext>
            </a:extLst>
          </p:cNvPr>
          <p:cNvSpPr txBox="1"/>
          <p:nvPr/>
        </p:nvSpPr>
        <p:spPr>
          <a:xfrm>
            <a:off x="8928847" y="3675500"/>
            <a:ext cx="1818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rgbClr val="FF0000"/>
                </a:solidFill>
              </a:rPr>
              <a:t>Warm, constant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A3A94A-D39D-B84E-854B-854B0952777F}"/>
              </a:ext>
            </a:extLst>
          </p:cNvPr>
          <p:cNvSpPr txBox="1"/>
          <p:nvPr/>
        </p:nvSpPr>
        <p:spPr>
          <a:xfrm>
            <a:off x="7982174" y="2722590"/>
            <a:ext cx="1818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rgbClr val="02008A"/>
                </a:solidFill>
              </a:rPr>
              <a:t>Cool, seasonal</a:t>
            </a:r>
          </a:p>
        </p:txBody>
      </p:sp>
    </p:spTree>
    <p:extLst>
      <p:ext uri="{BB962C8B-B14F-4D97-AF65-F5344CB8AC3E}">
        <p14:creationId xmlns:p14="http://schemas.microsoft.com/office/powerpoint/2010/main" val="2885982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A666995E-CB59-1F45-9BED-F0DE90AE43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228600"/>
            <a:ext cx="6400800" cy="6400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5023B22-B75D-B845-B5C5-E2A58AFF2E34}"/>
              </a:ext>
            </a:extLst>
          </p:cNvPr>
          <p:cNvSpPr txBox="1"/>
          <p:nvPr/>
        </p:nvSpPr>
        <p:spPr>
          <a:xfrm>
            <a:off x="542260" y="425302"/>
            <a:ext cx="2353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Seasonal environments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E1B3F0-DC8D-F240-B498-7F85D85C73B3}"/>
              </a:ext>
            </a:extLst>
          </p:cNvPr>
          <p:cNvSpPr txBox="1"/>
          <p:nvPr/>
        </p:nvSpPr>
        <p:spPr>
          <a:xfrm>
            <a:off x="4393129" y="1807423"/>
            <a:ext cx="23533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Low </a:t>
            </a:r>
            <a:r>
              <a:rPr lang="en-US" dirty="0" err="1"/>
              <a:t>F_h</a:t>
            </a:r>
            <a:r>
              <a:rPr lang="en-US" dirty="0"/>
              <a:t> (predator efficiency) = low mortality</a:t>
            </a:r>
          </a:p>
        </p:txBody>
      </p:sp>
    </p:spTree>
    <p:extLst>
      <p:ext uri="{BB962C8B-B14F-4D97-AF65-F5344CB8AC3E}">
        <p14:creationId xmlns:p14="http://schemas.microsoft.com/office/powerpoint/2010/main" val="4150487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5023B22-B75D-B845-B5C5-E2A58AFF2E34}"/>
              </a:ext>
            </a:extLst>
          </p:cNvPr>
          <p:cNvSpPr txBox="1"/>
          <p:nvPr/>
        </p:nvSpPr>
        <p:spPr>
          <a:xfrm>
            <a:off x="542260" y="425302"/>
            <a:ext cx="2353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Seasonal environments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B85FC4-A9A2-B548-9619-08C804342EE0}"/>
              </a:ext>
            </a:extLst>
          </p:cNvPr>
          <p:cNvSpPr txBox="1"/>
          <p:nvPr/>
        </p:nvSpPr>
        <p:spPr>
          <a:xfrm>
            <a:off x="4607442" y="2278910"/>
            <a:ext cx="2353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Low mortality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09DA592-52D4-C94D-A064-8AE32D19AE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228600"/>
            <a:ext cx="6400800" cy="64008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770AEB1-BBAB-7C48-A508-6D46C00760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600" y="228600"/>
            <a:ext cx="6400800" cy="64008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9913DA0-788E-3B46-9465-3714936A8C20}"/>
              </a:ext>
            </a:extLst>
          </p:cNvPr>
          <p:cNvSpPr txBox="1"/>
          <p:nvPr/>
        </p:nvSpPr>
        <p:spPr>
          <a:xfrm>
            <a:off x="5557284" y="3429000"/>
            <a:ext cx="2353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High mortality</a:t>
            </a:r>
          </a:p>
        </p:txBody>
      </p:sp>
    </p:spTree>
    <p:extLst>
      <p:ext uri="{BB962C8B-B14F-4D97-AF65-F5344CB8AC3E}">
        <p14:creationId xmlns:p14="http://schemas.microsoft.com/office/powerpoint/2010/main" val="4283234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5023B22-B75D-B845-B5C5-E2A58AFF2E34}"/>
              </a:ext>
            </a:extLst>
          </p:cNvPr>
          <p:cNvSpPr txBox="1"/>
          <p:nvPr/>
        </p:nvSpPr>
        <p:spPr>
          <a:xfrm>
            <a:off x="542260" y="425302"/>
            <a:ext cx="2353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Seasonal environments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B85FC4-A9A2-B548-9619-08C804342EE0}"/>
              </a:ext>
            </a:extLst>
          </p:cNvPr>
          <p:cNvSpPr txBox="1"/>
          <p:nvPr/>
        </p:nvSpPr>
        <p:spPr>
          <a:xfrm>
            <a:off x="4607442" y="2278910"/>
            <a:ext cx="2353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Low mortality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913DA0-788E-3B46-9465-3714936A8C20}"/>
              </a:ext>
            </a:extLst>
          </p:cNvPr>
          <p:cNvSpPr txBox="1"/>
          <p:nvPr/>
        </p:nvSpPr>
        <p:spPr>
          <a:xfrm>
            <a:off x="5557284" y="3429000"/>
            <a:ext cx="2353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High mortality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21B1D5D-91EC-E140-AB25-5AEFB03777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228600"/>
            <a:ext cx="6400800" cy="64008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3A858F7-9BC1-CA49-97F0-DE11A2CA35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600" y="228600"/>
            <a:ext cx="6400800" cy="64008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1C6536B-13EB-954B-97D0-DC67D4901C3A}"/>
              </a:ext>
            </a:extLst>
          </p:cNvPr>
          <p:cNvSpPr/>
          <p:nvPr/>
        </p:nvSpPr>
        <p:spPr>
          <a:xfrm>
            <a:off x="3572539" y="2945219"/>
            <a:ext cx="1594884" cy="1860698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744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E8CC01E-9779-0447-A8BD-D95156C27F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228600"/>
            <a:ext cx="6400800" cy="64008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B7D8D47-6EBA-634E-B662-D3D640B06E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600" y="228600"/>
            <a:ext cx="6400800" cy="64008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39FC35B-1E7C-A440-A271-1B82DE2F270A}"/>
              </a:ext>
            </a:extLst>
          </p:cNvPr>
          <p:cNvSpPr txBox="1"/>
          <p:nvPr/>
        </p:nvSpPr>
        <p:spPr>
          <a:xfrm>
            <a:off x="5557284" y="3429000"/>
            <a:ext cx="2353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High mortality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87FB39-1129-FE44-B967-E42E7E371E95}"/>
              </a:ext>
            </a:extLst>
          </p:cNvPr>
          <p:cNvSpPr txBox="1"/>
          <p:nvPr/>
        </p:nvSpPr>
        <p:spPr>
          <a:xfrm>
            <a:off x="159489" y="1371600"/>
            <a:ext cx="308344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aseline="-25000" dirty="0"/>
              <a:t>*</a:t>
            </a:r>
            <a:r>
              <a:rPr lang="en-US" dirty="0"/>
              <a:t> = Short “winter” (3 month productive cold season, instead of six month)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E4D44B-D70F-8F47-A355-69238184ECAA}"/>
              </a:ext>
            </a:extLst>
          </p:cNvPr>
          <p:cNvSpPr txBox="1"/>
          <p:nvPr/>
        </p:nvSpPr>
        <p:spPr>
          <a:xfrm>
            <a:off x="542260" y="425302"/>
            <a:ext cx="2353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Seasonal environments</a:t>
            </a:r>
          </a:p>
        </p:txBody>
      </p:sp>
    </p:spTree>
    <p:extLst>
      <p:ext uri="{BB962C8B-B14F-4D97-AF65-F5344CB8AC3E}">
        <p14:creationId xmlns:p14="http://schemas.microsoft.com/office/powerpoint/2010/main" val="12898750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43EE424-1BE0-7844-91EE-123064B908D8}"/>
              </a:ext>
            </a:extLst>
          </p:cNvPr>
          <p:cNvSpPr txBox="1"/>
          <p:nvPr/>
        </p:nvSpPr>
        <p:spPr>
          <a:xfrm>
            <a:off x="928688" y="442913"/>
            <a:ext cx="101727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Summary</a:t>
            </a:r>
          </a:p>
          <a:p>
            <a:endParaRPr lang="en-US" sz="3600" dirty="0"/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200" dirty="0"/>
              <a:t>Spectrum richness </a:t>
            </a:r>
            <a:r>
              <a:rPr lang="en-US" sz="3200" dirty="0">
                <a:latin typeface="Times" pitchFamily="2" charset="0"/>
              </a:rPr>
              <a:t>K</a:t>
            </a:r>
            <a:r>
              <a:rPr lang="en-US" sz="3200" dirty="0"/>
              <a:t> has the biggest effect on growth/body size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200" dirty="0"/>
              <a:t>The smallest fish (~&lt; 100 cm) evolve at low </a:t>
            </a:r>
            <a:r>
              <a:rPr lang="en-US" sz="3200" dirty="0">
                <a:latin typeface="Times" pitchFamily="2" charset="0"/>
              </a:rPr>
              <a:t>K</a:t>
            </a:r>
            <a:r>
              <a:rPr lang="en-US" sz="3200" dirty="0"/>
              <a:t> with hungry, efficient predators (results still coming in)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200" dirty="0"/>
              <a:t>Temperature effects: warmer usually smaller, all else equal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200" dirty="0"/>
              <a:t>Seasonality effects: Seasonal environments favor larger body sizes, especially when productive winter is long (6 months)</a:t>
            </a:r>
          </a:p>
        </p:txBody>
      </p:sp>
    </p:spTree>
    <p:extLst>
      <p:ext uri="{BB962C8B-B14F-4D97-AF65-F5344CB8AC3E}">
        <p14:creationId xmlns:p14="http://schemas.microsoft.com/office/powerpoint/2010/main" val="32513153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2853</TotalTime>
  <Words>346</Words>
  <Application>Microsoft Macintosh PowerPoint</Application>
  <PresentationFormat>Widescreen</PresentationFormat>
  <Paragraphs>73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Holly Kindsvater</dc:creator>
  <cp:lastModifiedBy>Holly Kindsvater</cp:lastModifiedBy>
  <cp:revision>12</cp:revision>
  <dcterms:created xsi:type="dcterms:W3CDTF">2021-06-30T14:53:27Z</dcterms:created>
  <dcterms:modified xsi:type="dcterms:W3CDTF">2021-07-02T14:27:52Z</dcterms:modified>
</cp:coreProperties>
</file>