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7" r:id="rId3"/>
    <p:sldId id="256" r:id="rId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B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7"/>
    <p:restoredTop sz="94674"/>
  </p:normalViewPr>
  <p:slideViewPr>
    <p:cSldViewPr snapToGrid="0" snapToObjects="1">
      <p:cViewPr>
        <p:scale>
          <a:sx n="154" d="100"/>
          <a:sy n="154" d="100"/>
        </p:scale>
        <p:origin x="37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22068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3065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03110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50449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E883B-11B2-F546-8BE1-5EA8FE305874}"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01353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E883B-11B2-F546-8BE1-5EA8FE305874}"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422180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E883B-11B2-F546-8BE1-5EA8FE305874}" type="datetimeFigureOut">
              <a:rPr lang="en-US" smtClean="0"/>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2792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E883B-11B2-F546-8BE1-5EA8FE305874}" type="datetimeFigureOut">
              <a:rPr lang="en-US" smtClean="0"/>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1892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E883B-11B2-F546-8BE1-5EA8FE305874}" type="datetimeFigureOut">
              <a:rPr lang="en-US" smtClean="0"/>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79865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E7E883B-11B2-F546-8BE1-5EA8FE305874}"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92760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E7E883B-11B2-F546-8BE1-5EA8FE305874}"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50260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E7E883B-11B2-F546-8BE1-5EA8FE305874}" type="datetimeFigureOut">
              <a:rPr lang="en-US" smtClean="0"/>
              <a:t>10/24/19</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1C01F23-1180-7A45-89E0-DD037267FF8C}" type="slidenum">
              <a:rPr lang="en-US" smtClean="0"/>
              <a:t>‹#›</a:t>
            </a:fld>
            <a:endParaRPr lang="en-US"/>
          </a:p>
        </p:txBody>
      </p:sp>
    </p:spTree>
    <p:extLst>
      <p:ext uri="{BB962C8B-B14F-4D97-AF65-F5344CB8AC3E}">
        <p14:creationId xmlns:p14="http://schemas.microsoft.com/office/powerpoint/2010/main" val="3682096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1272243-EDF2-D64E-A091-67634C59D976}"/>
              </a:ext>
            </a:extLst>
          </p:cNvPr>
          <p:cNvPicPr>
            <a:picLocks noChangeAspect="1"/>
          </p:cNvPicPr>
          <p:nvPr/>
        </p:nvPicPr>
        <p:blipFill>
          <a:blip r:embed="rId2"/>
          <a:stretch>
            <a:fillRect/>
          </a:stretch>
        </p:blipFill>
        <p:spPr>
          <a:xfrm>
            <a:off x="1727200" y="4654331"/>
            <a:ext cx="4318000" cy="4152900"/>
          </a:xfrm>
          <a:prstGeom prst="rect">
            <a:avLst/>
          </a:prstGeom>
        </p:spPr>
      </p:pic>
      <p:grpSp>
        <p:nvGrpSpPr>
          <p:cNvPr id="20" name="Group 19">
            <a:extLst>
              <a:ext uri="{FF2B5EF4-FFF2-40B4-BE49-F238E27FC236}">
                <a16:creationId xmlns:a16="http://schemas.microsoft.com/office/drawing/2014/main" id="{A104CA24-39B9-FD44-A5C1-9ACCF7507DCD}"/>
              </a:ext>
            </a:extLst>
          </p:cNvPr>
          <p:cNvGrpSpPr/>
          <p:nvPr/>
        </p:nvGrpSpPr>
        <p:grpSpPr>
          <a:xfrm>
            <a:off x="1727200" y="1395412"/>
            <a:ext cx="4318000" cy="5606718"/>
            <a:chOff x="1727200" y="1395412"/>
            <a:chExt cx="4318000" cy="5606718"/>
          </a:xfrm>
        </p:grpSpPr>
        <p:pic>
          <p:nvPicPr>
            <p:cNvPr id="11" name="Picture 10">
              <a:extLst>
                <a:ext uri="{FF2B5EF4-FFF2-40B4-BE49-F238E27FC236}">
                  <a16:creationId xmlns:a16="http://schemas.microsoft.com/office/drawing/2014/main" id="{AC087D67-8E42-B44D-84D0-ABB11F8BEAB8}"/>
                </a:ext>
              </a:extLst>
            </p:cNvPr>
            <p:cNvPicPr>
              <a:picLocks noChangeAspect="1"/>
            </p:cNvPicPr>
            <p:nvPr/>
          </p:nvPicPr>
          <p:blipFill rotWithShape="1">
            <a:blip r:embed="rId3"/>
            <a:srcRect b="8716"/>
            <a:stretch/>
          </p:blipFill>
          <p:spPr>
            <a:xfrm>
              <a:off x="1727200" y="1395412"/>
              <a:ext cx="4318000" cy="3790951"/>
            </a:xfrm>
            <a:prstGeom prst="rect">
              <a:avLst/>
            </a:prstGeom>
          </p:spPr>
        </p:pic>
        <p:sp>
          <p:nvSpPr>
            <p:cNvPr id="13" name="TextBox 12">
              <a:extLst>
                <a:ext uri="{FF2B5EF4-FFF2-40B4-BE49-F238E27FC236}">
                  <a16:creationId xmlns:a16="http://schemas.microsoft.com/office/drawing/2014/main" id="{3BCB108E-1BCF-814C-BCC0-88D926DDD225}"/>
                </a:ext>
              </a:extLst>
            </p:cNvPr>
            <p:cNvSpPr txBox="1"/>
            <p:nvPr/>
          </p:nvSpPr>
          <p:spPr>
            <a:xfrm>
              <a:off x="2766379" y="2197921"/>
              <a:ext cx="1868557" cy="400110"/>
            </a:xfrm>
            <a:prstGeom prst="rect">
              <a:avLst/>
            </a:prstGeom>
            <a:noFill/>
          </p:spPr>
          <p:txBody>
            <a:bodyPr wrap="square" rtlCol="0">
              <a:spAutoFit/>
            </a:bodyPr>
            <a:lstStyle/>
            <a:p>
              <a:r>
                <a:rPr lang="en-US" sz="1000" dirty="0">
                  <a:solidFill>
                    <a:srgbClr val="374BC1"/>
                  </a:solidFill>
                  <a:latin typeface="Arial" panose="020B0604020202020204" pitchFamily="34" charset="0"/>
                  <a:cs typeface="Arial" panose="020B0604020202020204" pitchFamily="34" charset="0"/>
                </a:rPr>
                <a:t>Cold season, high food scenario</a:t>
              </a:r>
            </a:p>
          </p:txBody>
        </p:sp>
        <p:sp>
          <p:nvSpPr>
            <p:cNvPr id="15" name="TextBox 14">
              <a:extLst>
                <a:ext uri="{FF2B5EF4-FFF2-40B4-BE49-F238E27FC236}">
                  <a16:creationId xmlns:a16="http://schemas.microsoft.com/office/drawing/2014/main" id="{14814AE3-D249-CE48-A5BC-BEAAD3F8B6A6}"/>
                </a:ext>
              </a:extLst>
            </p:cNvPr>
            <p:cNvSpPr txBox="1"/>
            <p:nvPr/>
          </p:nvSpPr>
          <p:spPr>
            <a:xfrm>
              <a:off x="2697258" y="3076771"/>
              <a:ext cx="1868557" cy="553998"/>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Constant environment and</a:t>
              </a:r>
            </a:p>
            <a:p>
              <a:r>
                <a:rPr lang="en-US" sz="1000" dirty="0">
                  <a:solidFill>
                    <a:srgbClr val="FF0000"/>
                  </a:solidFill>
                  <a:latin typeface="Arial" panose="020B0604020202020204" pitchFamily="34" charset="0"/>
                  <a:cs typeface="Arial" panose="020B0604020202020204" pitchFamily="34" charset="0"/>
                </a:rPr>
                <a:t>warm season, high food scenarios</a:t>
              </a:r>
            </a:p>
          </p:txBody>
        </p:sp>
        <p:sp>
          <p:nvSpPr>
            <p:cNvPr id="16" name="TextBox 15">
              <a:extLst>
                <a:ext uri="{FF2B5EF4-FFF2-40B4-BE49-F238E27FC236}">
                  <a16:creationId xmlns:a16="http://schemas.microsoft.com/office/drawing/2014/main" id="{0587C95A-5DAF-A043-8BBC-66E06FEA430C}"/>
                </a:ext>
              </a:extLst>
            </p:cNvPr>
            <p:cNvSpPr txBox="1"/>
            <p:nvPr/>
          </p:nvSpPr>
          <p:spPr>
            <a:xfrm>
              <a:off x="4176643" y="3803392"/>
              <a:ext cx="1868557" cy="400110"/>
            </a:xfrm>
            <a:prstGeom prst="rect">
              <a:avLst/>
            </a:prstGeom>
            <a:noFill/>
          </p:spPr>
          <p:txBody>
            <a:bodyPr wrap="square" rtlCol="0">
              <a:spAutoFit/>
            </a:bodyPr>
            <a:lstStyle/>
            <a:p>
              <a:r>
                <a:rPr lang="en-US" sz="1000" dirty="0">
                  <a:solidFill>
                    <a:srgbClr val="374BC1"/>
                  </a:solidFill>
                  <a:latin typeface="Arial" panose="020B0604020202020204" pitchFamily="34" charset="0"/>
                  <a:cs typeface="Arial" panose="020B0604020202020204" pitchFamily="34" charset="0"/>
                </a:rPr>
                <a:t>Cold season, low food scenario</a:t>
              </a:r>
            </a:p>
          </p:txBody>
        </p:sp>
        <p:sp>
          <p:nvSpPr>
            <p:cNvPr id="17" name="TextBox 16">
              <a:extLst>
                <a:ext uri="{FF2B5EF4-FFF2-40B4-BE49-F238E27FC236}">
                  <a16:creationId xmlns:a16="http://schemas.microsoft.com/office/drawing/2014/main" id="{72162B71-A808-DF4E-B0AD-58A92EFF123C}"/>
                </a:ext>
              </a:extLst>
            </p:cNvPr>
            <p:cNvSpPr txBox="1"/>
            <p:nvPr/>
          </p:nvSpPr>
          <p:spPr>
            <a:xfrm>
              <a:off x="3025469" y="4188140"/>
              <a:ext cx="2142879" cy="400110"/>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Constant environment and</a:t>
              </a:r>
            </a:p>
            <a:p>
              <a:r>
                <a:rPr lang="en-US" sz="1000" dirty="0">
                  <a:solidFill>
                    <a:srgbClr val="FF0000"/>
                  </a:solidFill>
                  <a:latin typeface="Arial" panose="020B0604020202020204" pitchFamily="34" charset="0"/>
                  <a:cs typeface="Arial" panose="020B0604020202020204" pitchFamily="34" charset="0"/>
                </a:rPr>
                <a:t>warm season, low food scenarios</a:t>
              </a:r>
            </a:p>
          </p:txBody>
        </p:sp>
        <p:sp>
          <p:nvSpPr>
            <p:cNvPr id="18" name="TextBox 17">
              <a:extLst>
                <a:ext uri="{FF2B5EF4-FFF2-40B4-BE49-F238E27FC236}">
                  <a16:creationId xmlns:a16="http://schemas.microsoft.com/office/drawing/2014/main" id="{83D58B29-E990-4C41-B6F9-D80AB2562BE1}"/>
                </a:ext>
              </a:extLst>
            </p:cNvPr>
            <p:cNvSpPr txBox="1"/>
            <p:nvPr/>
          </p:nvSpPr>
          <p:spPr>
            <a:xfrm>
              <a:off x="2395550" y="6602020"/>
              <a:ext cx="1868557" cy="400110"/>
            </a:xfrm>
            <a:prstGeom prst="rect">
              <a:avLst/>
            </a:prstGeom>
            <a:noFill/>
          </p:spPr>
          <p:txBody>
            <a:bodyPr wrap="square" rtlCol="0">
              <a:spAutoFit/>
            </a:bodyPr>
            <a:lstStyle/>
            <a:p>
              <a:pPr algn="r"/>
              <a:r>
                <a:rPr lang="en-US" sz="1000" dirty="0">
                  <a:solidFill>
                    <a:srgbClr val="374BC1"/>
                  </a:solidFill>
                  <a:latin typeface="Arial" panose="020B0604020202020204" pitchFamily="34" charset="0"/>
                  <a:cs typeface="Arial" panose="020B0604020202020204" pitchFamily="34" charset="0"/>
                </a:rPr>
                <a:t>Constant environment and cold season (base 295 ºK)</a:t>
              </a:r>
            </a:p>
          </p:txBody>
        </p:sp>
        <p:sp>
          <p:nvSpPr>
            <p:cNvPr id="19" name="TextBox 18">
              <a:extLst>
                <a:ext uri="{FF2B5EF4-FFF2-40B4-BE49-F238E27FC236}">
                  <a16:creationId xmlns:a16="http://schemas.microsoft.com/office/drawing/2014/main" id="{8B4959C8-BFEE-BE4E-AE52-2A856CD31707}"/>
                </a:ext>
              </a:extLst>
            </p:cNvPr>
            <p:cNvSpPr txBox="1"/>
            <p:nvPr/>
          </p:nvSpPr>
          <p:spPr>
            <a:xfrm>
              <a:off x="3544513" y="6036639"/>
              <a:ext cx="1868557" cy="246221"/>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Warm season (299 ºK)</a:t>
              </a:r>
            </a:p>
          </p:txBody>
        </p:sp>
      </p:grpSp>
      <p:cxnSp>
        <p:nvCxnSpPr>
          <p:cNvPr id="23" name="Straight Arrow Connector 22">
            <a:extLst>
              <a:ext uri="{FF2B5EF4-FFF2-40B4-BE49-F238E27FC236}">
                <a16:creationId xmlns:a16="http://schemas.microsoft.com/office/drawing/2014/main" id="{F64FE1D6-ECA6-0E45-B891-91573415CC5A}"/>
              </a:ext>
            </a:extLst>
          </p:cNvPr>
          <p:cNvCxnSpPr>
            <a:cxnSpLocks/>
          </p:cNvCxnSpPr>
          <p:nvPr/>
        </p:nvCxnSpPr>
        <p:spPr>
          <a:xfrm>
            <a:off x="4224352" y="6802075"/>
            <a:ext cx="345662" cy="200055"/>
          </a:xfrm>
          <a:prstGeom prst="straightConnector1">
            <a:avLst/>
          </a:prstGeom>
          <a:ln w="31750">
            <a:solidFill>
              <a:srgbClr val="374BC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9D53105-4D05-874E-8746-8374CA0D4204}"/>
              </a:ext>
            </a:extLst>
          </p:cNvPr>
          <p:cNvSpPr txBox="1"/>
          <p:nvPr/>
        </p:nvSpPr>
        <p:spPr>
          <a:xfrm>
            <a:off x="4721088" y="7206738"/>
            <a:ext cx="1043607" cy="400110"/>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Warm season (294 ºK)</a:t>
            </a:r>
          </a:p>
        </p:txBody>
      </p:sp>
      <p:cxnSp>
        <p:nvCxnSpPr>
          <p:cNvPr id="26" name="Straight Arrow Connector 25">
            <a:extLst>
              <a:ext uri="{FF2B5EF4-FFF2-40B4-BE49-F238E27FC236}">
                <a16:creationId xmlns:a16="http://schemas.microsoft.com/office/drawing/2014/main" id="{02F82E90-9D29-F449-9470-A461A88A9979}"/>
              </a:ext>
            </a:extLst>
          </p:cNvPr>
          <p:cNvCxnSpPr>
            <a:cxnSpLocks/>
          </p:cNvCxnSpPr>
          <p:nvPr/>
        </p:nvCxnSpPr>
        <p:spPr>
          <a:xfrm flipH="1" flipV="1">
            <a:off x="4894026" y="6902102"/>
            <a:ext cx="274322" cy="3046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407C665-AAF6-BC48-8BBC-5D307AB766C6}"/>
              </a:ext>
            </a:extLst>
          </p:cNvPr>
          <p:cNvSpPr txBox="1"/>
          <p:nvPr/>
        </p:nvSpPr>
        <p:spPr>
          <a:xfrm>
            <a:off x="3631537" y="7529903"/>
            <a:ext cx="1868557" cy="400110"/>
          </a:xfrm>
          <a:prstGeom prst="rect">
            <a:avLst/>
          </a:prstGeom>
          <a:noFill/>
        </p:spPr>
        <p:txBody>
          <a:bodyPr wrap="square" rtlCol="0">
            <a:spAutoFit/>
          </a:bodyPr>
          <a:lstStyle/>
          <a:p>
            <a:pPr algn="r"/>
            <a:r>
              <a:rPr lang="en-US" sz="1000" dirty="0">
                <a:solidFill>
                  <a:srgbClr val="374BC1"/>
                </a:solidFill>
                <a:latin typeface="Arial" panose="020B0604020202020204" pitchFamily="34" charset="0"/>
                <a:cs typeface="Arial" panose="020B0604020202020204" pitchFamily="34" charset="0"/>
              </a:rPr>
              <a:t>Constant environment and cold season (base 290 ºK)</a:t>
            </a:r>
          </a:p>
        </p:txBody>
      </p:sp>
      <p:cxnSp>
        <p:nvCxnSpPr>
          <p:cNvPr id="32" name="Straight Arrow Connector 31">
            <a:extLst>
              <a:ext uri="{FF2B5EF4-FFF2-40B4-BE49-F238E27FC236}">
                <a16:creationId xmlns:a16="http://schemas.microsoft.com/office/drawing/2014/main" id="{986C1D3D-34B6-D749-AB8F-AE4C248C43B7}"/>
              </a:ext>
            </a:extLst>
          </p:cNvPr>
          <p:cNvCxnSpPr>
            <a:cxnSpLocks/>
          </p:cNvCxnSpPr>
          <p:nvPr/>
        </p:nvCxnSpPr>
        <p:spPr>
          <a:xfrm flipV="1">
            <a:off x="4565816" y="7394229"/>
            <a:ext cx="0" cy="223137"/>
          </a:xfrm>
          <a:prstGeom prst="straightConnector1">
            <a:avLst/>
          </a:prstGeom>
          <a:ln>
            <a:solidFill>
              <a:srgbClr val="374BC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9836443-3EFD-EE48-82F4-32BF33D8705B}"/>
              </a:ext>
            </a:extLst>
          </p:cNvPr>
          <p:cNvSpPr txBox="1"/>
          <p:nvPr/>
        </p:nvSpPr>
        <p:spPr>
          <a:xfrm>
            <a:off x="1727200" y="8666922"/>
            <a:ext cx="5055263" cy="1107996"/>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Figure 1. </a:t>
            </a:r>
            <a:r>
              <a:rPr lang="en-US" sz="1100" dirty="0">
                <a:latin typeface="Arial" panose="020B0604020202020204" pitchFamily="34" charset="0"/>
                <a:cs typeface="Arial" panose="020B0604020202020204" pitchFamily="34" charset="0"/>
              </a:rPr>
              <a:t>Red lines indicate seasonally warm environments and blue lines indicate seasonally cold environments. Solid lines indicate the constant environment, which we modeled at two base temperatures (290 and 295</a:t>
            </a:r>
            <a:r>
              <a:rPr lang="en-US" sz="1100" dirty="0">
                <a:solidFill>
                  <a:srgbClr val="374BC1"/>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ºK), and at two food levels. When we added seasonality, we assumed food increased above this baseline during the cold season (panel a, dashed lines) and costs increased during the warm season (panel b, dashed lines).  </a:t>
            </a:r>
          </a:p>
        </p:txBody>
      </p:sp>
      <p:sp>
        <p:nvSpPr>
          <p:cNvPr id="36" name="TextBox 35">
            <a:extLst>
              <a:ext uri="{FF2B5EF4-FFF2-40B4-BE49-F238E27FC236}">
                <a16:creationId xmlns:a16="http://schemas.microsoft.com/office/drawing/2014/main" id="{EA814DA5-426E-AA48-87CB-ECBE83CB30F3}"/>
              </a:ext>
            </a:extLst>
          </p:cNvPr>
          <p:cNvSpPr txBox="1"/>
          <p:nvPr/>
        </p:nvSpPr>
        <p:spPr>
          <a:xfrm>
            <a:off x="1727200" y="206711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a)</a:t>
            </a:r>
          </a:p>
        </p:txBody>
      </p:sp>
      <p:sp>
        <p:nvSpPr>
          <p:cNvPr id="37" name="TextBox 36">
            <a:extLst>
              <a:ext uri="{FF2B5EF4-FFF2-40B4-BE49-F238E27FC236}">
                <a16:creationId xmlns:a16="http://schemas.microsoft.com/office/drawing/2014/main" id="{153D2D32-2C0A-4944-8F86-CE810ACD25EB}"/>
              </a:ext>
            </a:extLst>
          </p:cNvPr>
          <p:cNvSpPr txBox="1"/>
          <p:nvPr/>
        </p:nvSpPr>
        <p:spPr>
          <a:xfrm>
            <a:off x="1727200" y="521908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59983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40C6670-E1C3-BF42-A170-104423E0AC78}"/>
              </a:ext>
            </a:extLst>
          </p:cNvPr>
          <p:cNvGrpSpPr/>
          <p:nvPr/>
        </p:nvGrpSpPr>
        <p:grpSpPr>
          <a:xfrm>
            <a:off x="-916557" y="2392426"/>
            <a:ext cx="8442451" cy="6930265"/>
            <a:chOff x="-916557" y="2392426"/>
            <a:chExt cx="8442451" cy="6930265"/>
          </a:xfrm>
        </p:grpSpPr>
        <p:grpSp>
          <p:nvGrpSpPr>
            <p:cNvPr id="10" name="Group 9">
              <a:extLst>
                <a:ext uri="{FF2B5EF4-FFF2-40B4-BE49-F238E27FC236}">
                  <a16:creationId xmlns:a16="http://schemas.microsoft.com/office/drawing/2014/main" id="{A1351E61-B3F1-B640-9000-135B9A507247}"/>
                </a:ext>
              </a:extLst>
            </p:cNvPr>
            <p:cNvGrpSpPr>
              <a:grpSpLocks noChangeAspect="1"/>
            </p:cNvGrpSpPr>
            <p:nvPr/>
          </p:nvGrpSpPr>
          <p:grpSpPr>
            <a:xfrm>
              <a:off x="-916557" y="2392426"/>
              <a:ext cx="8442451" cy="6499378"/>
              <a:chOff x="-2662236" y="1195387"/>
              <a:chExt cx="10822646" cy="8331757"/>
            </a:xfrm>
          </p:grpSpPr>
          <p:pic>
            <p:nvPicPr>
              <p:cNvPr id="2" name="Picture 1">
                <a:extLst>
                  <a:ext uri="{FF2B5EF4-FFF2-40B4-BE49-F238E27FC236}">
                    <a16:creationId xmlns:a16="http://schemas.microsoft.com/office/drawing/2014/main" id="{5041720C-43F7-0040-B790-8CE17051687F}"/>
                  </a:ext>
                </a:extLst>
              </p:cNvPr>
              <p:cNvPicPr>
                <a:picLocks noChangeAspect="1"/>
              </p:cNvPicPr>
              <p:nvPr/>
            </p:nvPicPr>
            <p:blipFill>
              <a:blip r:embed="rId2"/>
              <a:stretch>
                <a:fillRect/>
              </a:stretch>
            </p:blipFill>
            <p:spPr>
              <a:xfrm>
                <a:off x="0" y="1195387"/>
                <a:ext cx="4178300" cy="4267200"/>
              </a:xfrm>
              <a:prstGeom prst="rect">
                <a:avLst/>
              </a:prstGeom>
            </p:spPr>
          </p:pic>
          <p:sp>
            <p:nvSpPr>
              <p:cNvPr id="3" name="TextBox 2">
                <a:extLst>
                  <a:ext uri="{FF2B5EF4-FFF2-40B4-BE49-F238E27FC236}">
                    <a16:creationId xmlns:a16="http://schemas.microsoft.com/office/drawing/2014/main" id="{5D0FFA5C-E5BA-3B4B-B450-A6593D6EBA85}"/>
                  </a:ext>
                </a:extLst>
              </p:cNvPr>
              <p:cNvSpPr txBox="1"/>
              <p:nvPr/>
            </p:nvSpPr>
            <p:spPr>
              <a:xfrm>
                <a:off x="457200" y="1231341"/>
                <a:ext cx="3721100" cy="369332"/>
              </a:xfrm>
              <a:prstGeom prst="rect">
                <a:avLst/>
              </a:prstGeom>
              <a:noFill/>
            </p:spPr>
            <p:txBody>
              <a:bodyPr wrap="square" rtlCol="0">
                <a:spAutoFit/>
              </a:bodyPr>
              <a:lstStyle/>
              <a:p>
                <a:pPr algn="ctr"/>
                <a:r>
                  <a:rPr lang="en-US" dirty="0"/>
                  <a:t>High Food</a:t>
                </a:r>
              </a:p>
            </p:txBody>
          </p:sp>
          <p:sp>
            <p:nvSpPr>
              <p:cNvPr id="4" name="TextBox 3">
                <a:extLst>
                  <a:ext uri="{FF2B5EF4-FFF2-40B4-BE49-F238E27FC236}">
                    <a16:creationId xmlns:a16="http://schemas.microsoft.com/office/drawing/2014/main" id="{CA753BB4-B57B-254E-9007-8C45764F1ADD}"/>
                  </a:ext>
                </a:extLst>
              </p:cNvPr>
              <p:cNvSpPr txBox="1"/>
              <p:nvPr/>
            </p:nvSpPr>
            <p:spPr>
              <a:xfrm>
                <a:off x="-2662236" y="3162298"/>
                <a:ext cx="3721100" cy="828552"/>
              </a:xfrm>
              <a:prstGeom prst="rect">
                <a:avLst/>
              </a:prstGeom>
              <a:noFill/>
            </p:spPr>
            <p:txBody>
              <a:bodyPr wrap="square" rtlCol="0">
                <a:spAutoFit/>
              </a:bodyPr>
              <a:lstStyle/>
              <a:p>
                <a:pPr algn="ctr"/>
                <a:r>
                  <a:rPr lang="en-US" dirty="0"/>
                  <a:t>High</a:t>
                </a:r>
              </a:p>
              <a:p>
                <a:pPr algn="ctr"/>
                <a:r>
                  <a:rPr lang="en-US" dirty="0"/>
                  <a:t>predation</a:t>
                </a:r>
              </a:p>
            </p:txBody>
          </p:sp>
          <p:pic>
            <p:nvPicPr>
              <p:cNvPr id="5" name="Picture 4">
                <a:extLst>
                  <a:ext uri="{FF2B5EF4-FFF2-40B4-BE49-F238E27FC236}">
                    <a16:creationId xmlns:a16="http://schemas.microsoft.com/office/drawing/2014/main" id="{62C6A588-8854-F141-B8B3-260D67A5EA1F}"/>
                  </a:ext>
                </a:extLst>
              </p:cNvPr>
              <p:cNvPicPr>
                <a:picLocks noChangeAspect="1"/>
              </p:cNvPicPr>
              <p:nvPr/>
            </p:nvPicPr>
            <p:blipFill>
              <a:blip r:embed="rId3"/>
              <a:stretch>
                <a:fillRect/>
              </a:stretch>
            </p:blipFill>
            <p:spPr>
              <a:xfrm>
                <a:off x="3960798" y="1195387"/>
                <a:ext cx="4178300" cy="4267200"/>
              </a:xfrm>
              <a:prstGeom prst="rect">
                <a:avLst/>
              </a:prstGeom>
            </p:spPr>
          </p:pic>
          <p:sp>
            <p:nvSpPr>
              <p:cNvPr id="6" name="TextBox 5">
                <a:extLst>
                  <a:ext uri="{FF2B5EF4-FFF2-40B4-BE49-F238E27FC236}">
                    <a16:creationId xmlns:a16="http://schemas.microsoft.com/office/drawing/2014/main" id="{D82F1B88-2B8D-124C-B387-5217C04D6B86}"/>
                  </a:ext>
                </a:extLst>
              </p:cNvPr>
              <p:cNvSpPr txBox="1"/>
              <p:nvPr/>
            </p:nvSpPr>
            <p:spPr>
              <a:xfrm>
                <a:off x="4383086" y="1231341"/>
                <a:ext cx="3721100" cy="369332"/>
              </a:xfrm>
              <a:prstGeom prst="rect">
                <a:avLst/>
              </a:prstGeom>
              <a:noFill/>
            </p:spPr>
            <p:txBody>
              <a:bodyPr wrap="square" rtlCol="0">
                <a:spAutoFit/>
              </a:bodyPr>
              <a:lstStyle/>
              <a:p>
                <a:pPr algn="ctr"/>
                <a:r>
                  <a:rPr lang="en-US" dirty="0"/>
                  <a:t>Low Food</a:t>
                </a:r>
              </a:p>
            </p:txBody>
          </p:sp>
          <p:pic>
            <p:nvPicPr>
              <p:cNvPr id="7" name="Picture 6">
                <a:extLst>
                  <a:ext uri="{FF2B5EF4-FFF2-40B4-BE49-F238E27FC236}">
                    <a16:creationId xmlns:a16="http://schemas.microsoft.com/office/drawing/2014/main" id="{A8E8320C-066B-9D4F-B2AD-C24E2EB43792}"/>
                  </a:ext>
                </a:extLst>
              </p:cNvPr>
              <p:cNvPicPr>
                <a:picLocks noChangeAspect="1"/>
              </p:cNvPicPr>
              <p:nvPr/>
            </p:nvPicPr>
            <p:blipFill>
              <a:blip r:embed="rId4"/>
              <a:stretch>
                <a:fillRect/>
              </a:stretch>
            </p:blipFill>
            <p:spPr>
              <a:xfrm>
                <a:off x="28575" y="5259944"/>
                <a:ext cx="4178300" cy="4267200"/>
              </a:xfrm>
              <a:prstGeom prst="rect">
                <a:avLst/>
              </a:prstGeom>
            </p:spPr>
          </p:pic>
          <p:sp>
            <p:nvSpPr>
              <p:cNvPr id="8" name="TextBox 7">
                <a:extLst>
                  <a:ext uri="{FF2B5EF4-FFF2-40B4-BE49-F238E27FC236}">
                    <a16:creationId xmlns:a16="http://schemas.microsoft.com/office/drawing/2014/main" id="{7D7F3F5A-3E3E-3540-B17A-C85165C67E2B}"/>
                  </a:ext>
                </a:extLst>
              </p:cNvPr>
              <p:cNvSpPr txBox="1"/>
              <p:nvPr/>
            </p:nvSpPr>
            <p:spPr>
              <a:xfrm>
                <a:off x="-2579686" y="7125533"/>
                <a:ext cx="3721100" cy="828552"/>
              </a:xfrm>
              <a:prstGeom prst="rect">
                <a:avLst/>
              </a:prstGeom>
              <a:noFill/>
            </p:spPr>
            <p:txBody>
              <a:bodyPr wrap="square" rtlCol="0">
                <a:spAutoFit/>
              </a:bodyPr>
              <a:lstStyle/>
              <a:p>
                <a:pPr algn="ctr"/>
                <a:r>
                  <a:rPr lang="en-US" dirty="0"/>
                  <a:t>Low </a:t>
                </a:r>
              </a:p>
              <a:p>
                <a:pPr algn="ctr"/>
                <a:r>
                  <a:rPr lang="en-US" dirty="0"/>
                  <a:t>predation</a:t>
                </a:r>
              </a:p>
            </p:txBody>
          </p:sp>
          <p:pic>
            <p:nvPicPr>
              <p:cNvPr id="9" name="Picture 8">
                <a:extLst>
                  <a:ext uri="{FF2B5EF4-FFF2-40B4-BE49-F238E27FC236}">
                    <a16:creationId xmlns:a16="http://schemas.microsoft.com/office/drawing/2014/main" id="{D3F8941B-5107-404D-B5C4-2D3E0F45199A}"/>
                  </a:ext>
                </a:extLst>
              </p:cNvPr>
              <p:cNvPicPr>
                <a:picLocks noChangeAspect="1"/>
              </p:cNvPicPr>
              <p:nvPr/>
            </p:nvPicPr>
            <p:blipFill>
              <a:blip r:embed="rId5"/>
              <a:stretch>
                <a:fillRect/>
              </a:stretch>
            </p:blipFill>
            <p:spPr>
              <a:xfrm>
                <a:off x="3982110" y="5259944"/>
                <a:ext cx="4178300" cy="4267200"/>
              </a:xfrm>
              <a:prstGeom prst="rect">
                <a:avLst/>
              </a:prstGeom>
            </p:spPr>
          </p:pic>
        </p:grpSp>
        <p:sp>
          <p:nvSpPr>
            <p:cNvPr id="11" name="TextBox 10">
              <a:extLst>
                <a:ext uri="{FF2B5EF4-FFF2-40B4-BE49-F238E27FC236}">
                  <a16:creationId xmlns:a16="http://schemas.microsoft.com/office/drawing/2014/main" id="{CF3330C1-FCE3-9D48-8D07-C890AE081F8F}"/>
                </a:ext>
              </a:extLst>
            </p:cNvPr>
            <p:cNvSpPr txBox="1"/>
            <p:nvPr/>
          </p:nvSpPr>
          <p:spPr>
            <a:xfrm>
              <a:off x="1222013" y="8891804"/>
              <a:ext cx="5939373"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Figure 2</a:t>
              </a:r>
              <a:r>
                <a:rPr lang="en-US" sz="1100" dirty="0">
                  <a:latin typeface="Arial" panose="020B0604020202020204" pitchFamily="34" charset="0"/>
                  <a:cs typeface="Arial" panose="020B0604020202020204" pitchFamily="34" charset="0"/>
                </a:rPr>
                <a:t>.  The age-length relationship varies with mortality (</a:t>
              </a:r>
              <a:r>
                <a:rPr lang="en-US" sz="1100" i="1" dirty="0">
                  <a:latin typeface="Arial" panose="020B0604020202020204" pitchFamily="34" charset="0"/>
                  <a:cs typeface="Arial" panose="020B0604020202020204" pitchFamily="34" charset="0"/>
                </a:rPr>
                <a:t>f</a:t>
              </a:r>
              <a:r>
                <a:rPr lang="en-US" sz="1100" i="1" baseline="-25000" dirty="0">
                  <a:latin typeface="Arial" panose="020B0604020202020204" pitchFamily="34" charset="0"/>
                  <a:cs typeface="Arial" panose="020B0604020202020204" pitchFamily="34" charset="0"/>
                </a:rPr>
                <a:t>0</a:t>
              </a:r>
              <a:r>
                <a:rPr lang="en-US" sz="1100" i="1" dirty="0">
                  <a:latin typeface="Arial" panose="020B0604020202020204" pitchFamily="34" charset="0"/>
                  <a:cs typeface="Arial" panose="020B0604020202020204" pitchFamily="34" charset="0"/>
                </a:rPr>
                <a:t>h</a:t>
              </a:r>
              <a:r>
                <a:rPr lang="en-US" sz="1100" dirty="0">
                  <a:latin typeface="Arial" panose="020B0604020202020204" pitchFamily="34" charset="0"/>
                  <a:cs typeface="Arial" panose="020B0604020202020204" pitchFamily="34" charset="0"/>
                </a:rPr>
                <a:t>) and food availability (</a:t>
              </a:r>
              <a:r>
                <a:rPr lang="en-US" sz="1100" i="1" dirty="0">
                  <a:latin typeface="Arial" panose="020B0604020202020204" pitchFamily="34" charset="0"/>
                  <a:cs typeface="Arial" panose="020B0604020202020204" pitchFamily="34" charset="0"/>
                </a:rPr>
                <a:t>K</a:t>
              </a:r>
              <a:r>
                <a:rPr lang="en-US" sz="1100" i="1" baseline="-25000" dirty="0">
                  <a:latin typeface="Arial" panose="020B0604020202020204" pitchFamily="34" charset="0"/>
                  <a:cs typeface="Arial" panose="020B0604020202020204" pitchFamily="34" charset="0"/>
                </a:rPr>
                <a:t>c</a:t>
              </a:r>
              <a:r>
                <a:rPr lang="en-US" sz="1100" dirty="0">
                  <a:latin typeface="Arial" panose="020B0604020202020204" pitchFamily="34" charset="0"/>
                  <a:cs typeface="Arial" panose="020B0604020202020204" pitchFamily="34" charset="0"/>
                </a:rPr>
                <a:t>), determined by the ecosystem size-spectrum. </a:t>
              </a:r>
            </a:p>
          </p:txBody>
        </p:sp>
      </p:grpSp>
      <p:sp>
        <p:nvSpPr>
          <p:cNvPr id="13" name="TextBox 12">
            <a:extLst>
              <a:ext uri="{FF2B5EF4-FFF2-40B4-BE49-F238E27FC236}">
                <a16:creationId xmlns:a16="http://schemas.microsoft.com/office/drawing/2014/main" id="{BFDD8601-83CC-1D4E-9112-311D9741920F}"/>
              </a:ext>
            </a:extLst>
          </p:cNvPr>
          <p:cNvSpPr txBox="1"/>
          <p:nvPr/>
        </p:nvSpPr>
        <p:spPr>
          <a:xfrm>
            <a:off x="1137891" y="249873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a)</a:t>
            </a:r>
          </a:p>
        </p:txBody>
      </p:sp>
      <p:sp>
        <p:nvSpPr>
          <p:cNvPr id="14" name="TextBox 13">
            <a:extLst>
              <a:ext uri="{FF2B5EF4-FFF2-40B4-BE49-F238E27FC236}">
                <a16:creationId xmlns:a16="http://schemas.microsoft.com/office/drawing/2014/main" id="{04F9895C-8191-2440-A592-AB4F8975055F}"/>
              </a:ext>
            </a:extLst>
          </p:cNvPr>
          <p:cNvSpPr txBox="1"/>
          <p:nvPr/>
        </p:nvSpPr>
        <p:spPr>
          <a:xfrm>
            <a:off x="4191699" y="247501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b)</a:t>
            </a:r>
          </a:p>
        </p:txBody>
      </p:sp>
      <p:sp>
        <p:nvSpPr>
          <p:cNvPr id="15" name="TextBox 14">
            <a:extLst>
              <a:ext uri="{FF2B5EF4-FFF2-40B4-BE49-F238E27FC236}">
                <a16:creationId xmlns:a16="http://schemas.microsoft.com/office/drawing/2014/main" id="{A4187EF6-E8CC-5B4F-A4B2-3220557AC0E4}"/>
              </a:ext>
            </a:extLst>
          </p:cNvPr>
          <p:cNvSpPr txBox="1"/>
          <p:nvPr/>
        </p:nvSpPr>
        <p:spPr>
          <a:xfrm>
            <a:off x="1157933" y="5775639"/>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c)</a:t>
            </a:r>
          </a:p>
        </p:txBody>
      </p:sp>
      <p:sp>
        <p:nvSpPr>
          <p:cNvPr id="16" name="TextBox 15">
            <a:extLst>
              <a:ext uri="{FF2B5EF4-FFF2-40B4-BE49-F238E27FC236}">
                <a16:creationId xmlns:a16="http://schemas.microsoft.com/office/drawing/2014/main" id="{1FA7137F-EAFF-334D-A34D-FA21C783FA05}"/>
              </a:ext>
            </a:extLst>
          </p:cNvPr>
          <p:cNvSpPr txBox="1"/>
          <p:nvPr/>
        </p:nvSpPr>
        <p:spPr>
          <a:xfrm>
            <a:off x="4211741" y="5751919"/>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177430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CC3B6-540D-FC46-94AD-A246BC733928}"/>
              </a:ext>
            </a:extLst>
          </p:cNvPr>
          <p:cNvGrpSpPr/>
          <p:nvPr/>
        </p:nvGrpSpPr>
        <p:grpSpPr>
          <a:xfrm>
            <a:off x="738106" y="886846"/>
            <a:ext cx="6475709" cy="7083535"/>
            <a:chOff x="420391" y="863599"/>
            <a:chExt cx="6475709" cy="7083535"/>
          </a:xfrm>
        </p:grpSpPr>
        <p:pic>
          <p:nvPicPr>
            <p:cNvPr id="11" name="Picture 10">
              <a:extLst>
                <a:ext uri="{FF2B5EF4-FFF2-40B4-BE49-F238E27FC236}">
                  <a16:creationId xmlns:a16="http://schemas.microsoft.com/office/drawing/2014/main" id="{E5AB614B-898D-1A4F-BD8B-085CCBE2BD1F}"/>
                </a:ext>
              </a:extLst>
            </p:cNvPr>
            <p:cNvPicPr>
              <a:picLocks noChangeAspect="1"/>
            </p:cNvPicPr>
            <p:nvPr/>
          </p:nvPicPr>
          <p:blipFill rotWithShape="1">
            <a:blip r:embed="rId2"/>
            <a:srcRect r="19162"/>
            <a:stretch/>
          </p:blipFill>
          <p:spPr>
            <a:xfrm>
              <a:off x="420391" y="863599"/>
              <a:ext cx="2865250" cy="3332480"/>
            </a:xfrm>
            <a:prstGeom prst="rect">
              <a:avLst/>
            </a:prstGeom>
          </p:spPr>
        </p:pic>
        <p:pic>
          <p:nvPicPr>
            <p:cNvPr id="8" name="Picture 7">
              <a:extLst>
                <a:ext uri="{FF2B5EF4-FFF2-40B4-BE49-F238E27FC236}">
                  <a16:creationId xmlns:a16="http://schemas.microsoft.com/office/drawing/2014/main" id="{8A6F5580-E16D-9F4A-AC2E-38E1C180C4AC}"/>
                </a:ext>
              </a:extLst>
            </p:cNvPr>
            <p:cNvPicPr>
              <a:picLocks noChangeAspect="1"/>
            </p:cNvPicPr>
            <p:nvPr/>
          </p:nvPicPr>
          <p:blipFill rotWithShape="1">
            <a:blip r:embed="rId3"/>
            <a:srcRect r="18257"/>
            <a:stretch/>
          </p:blipFill>
          <p:spPr>
            <a:xfrm>
              <a:off x="420391" y="4574014"/>
              <a:ext cx="2865250" cy="3362960"/>
            </a:xfrm>
            <a:prstGeom prst="rect">
              <a:avLst/>
            </a:prstGeom>
          </p:spPr>
        </p:pic>
        <p:pic>
          <p:nvPicPr>
            <p:cNvPr id="7" name="Picture 6">
              <a:extLst>
                <a:ext uri="{FF2B5EF4-FFF2-40B4-BE49-F238E27FC236}">
                  <a16:creationId xmlns:a16="http://schemas.microsoft.com/office/drawing/2014/main" id="{4D76DA35-62E4-5A41-9FFC-1C394C8E254C}"/>
                </a:ext>
              </a:extLst>
            </p:cNvPr>
            <p:cNvPicPr>
              <a:picLocks noChangeAspect="1"/>
            </p:cNvPicPr>
            <p:nvPr/>
          </p:nvPicPr>
          <p:blipFill>
            <a:blip r:embed="rId4"/>
            <a:stretch>
              <a:fillRect/>
            </a:stretch>
          </p:blipFill>
          <p:spPr>
            <a:xfrm>
              <a:off x="3401060" y="4574014"/>
              <a:ext cx="3425943" cy="3373120"/>
            </a:xfrm>
            <a:prstGeom prst="rect">
              <a:avLst/>
            </a:prstGeom>
          </p:spPr>
        </p:pic>
        <p:pic>
          <p:nvPicPr>
            <p:cNvPr id="9" name="Picture 8">
              <a:extLst>
                <a:ext uri="{FF2B5EF4-FFF2-40B4-BE49-F238E27FC236}">
                  <a16:creationId xmlns:a16="http://schemas.microsoft.com/office/drawing/2014/main" id="{D2783FC7-64C3-C84A-A848-133AC4F2F532}"/>
                </a:ext>
              </a:extLst>
            </p:cNvPr>
            <p:cNvPicPr>
              <a:picLocks noChangeAspect="1"/>
            </p:cNvPicPr>
            <p:nvPr/>
          </p:nvPicPr>
          <p:blipFill>
            <a:blip r:embed="rId5"/>
            <a:stretch>
              <a:fillRect/>
            </a:stretch>
          </p:blipFill>
          <p:spPr>
            <a:xfrm>
              <a:off x="3390900" y="863600"/>
              <a:ext cx="3505200" cy="3332480"/>
            </a:xfrm>
            <a:prstGeom prst="rect">
              <a:avLst/>
            </a:prstGeom>
          </p:spPr>
        </p:pic>
      </p:grpSp>
      <p:sp>
        <p:nvSpPr>
          <p:cNvPr id="10" name="TextBox 9">
            <a:extLst>
              <a:ext uri="{FF2B5EF4-FFF2-40B4-BE49-F238E27FC236}">
                <a16:creationId xmlns:a16="http://schemas.microsoft.com/office/drawing/2014/main" id="{852F69EC-C27F-1140-A685-66A8AFDE12D9}"/>
              </a:ext>
            </a:extLst>
          </p:cNvPr>
          <p:cNvSpPr txBox="1"/>
          <p:nvPr/>
        </p:nvSpPr>
        <p:spPr>
          <a:xfrm>
            <a:off x="1100907" y="8232834"/>
            <a:ext cx="5939373" cy="1107996"/>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Figure 3</a:t>
            </a:r>
            <a:r>
              <a:rPr lang="en-US" sz="1100" dirty="0">
                <a:latin typeface="Arial" panose="020B0604020202020204" pitchFamily="34" charset="0"/>
                <a:cs typeface="Arial" panose="020B0604020202020204" pitchFamily="34" charset="0"/>
              </a:rPr>
              <a:t>. The effect of different environmental scenarios on metrics related to life history and demography, including a) maximum body length in centimeters, b) age (in years) when 50% of females are mature, c) increases in fecundity with body size (the fecundity exponent) and d) the annual mortality rate M. Red points indicate warm base temperature (295</a:t>
            </a:r>
            <a:r>
              <a:rPr lang="en-US" sz="1100" dirty="0">
                <a:solidFill>
                  <a:srgbClr val="374BC1"/>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ºK), and blue points indicate cold base temperature (295</a:t>
            </a:r>
            <a:r>
              <a:rPr lang="en-US" sz="1100" dirty="0">
                <a:solidFill>
                  <a:srgbClr val="374BC1"/>
                </a:solidFill>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ºK). Large squares and smaller dots indicate the two food levels. </a:t>
            </a:r>
          </a:p>
        </p:txBody>
      </p:sp>
      <p:sp>
        <p:nvSpPr>
          <p:cNvPr id="12" name="TextBox 11">
            <a:extLst>
              <a:ext uri="{FF2B5EF4-FFF2-40B4-BE49-F238E27FC236}">
                <a16:creationId xmlns:a16="http://schemas.microsoft.com/office/drawing/2014/main" id="{8D469ECB-9BE2-8A44-9F1A-9CBCB82B8A29}"/>
              </a:ext>
            </a:extLst>
          </p:cNvPr>
          <p:cNvSpPr txBox="1"/>
          <p:nvPr/>
        </p:nvSpPr>
        <p:spPr>
          <a:xfrm>
            <a:off x="685271" y="833111"/>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a)</a:t>
            </a:r>
          </a:p>
        </p:txBody>
      </p:sp>
      <p:sp>
        <p:nvSpPr>
          <p:cNvPr id="13" name="TextBox 12">
            <a:extLst>
              <a:ext uri="{FF2B5EF4-FFF2-40B4-BE49-F238E27FC236}">
                <a16:creationId xmlns:a16="http://schemas.microsoft.com/office/drawing/2014/main" id="{3886B9E5-FD02-2D42-AAA9-851C0C7D404C}"/>
              </a:ext>
            </a:extLst>
          </p:cNvPr>
          <p:cNvSpPr txBox="1"/>
          <p:nvPr/>
        </p:nvSpPr>
        <p:spPr>
          <a:xfrm>
            <a:off x="3739079" y="809391"/>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b)</a:t>
            </a:r>
          </a:p>
        </p:txBody>
      </p:sp>
      <p:sp>
        <p:nvSpPr>
          <p:cNvPr id="14" name="TextBox 13">
            <a:extLst>
              <a:ext uri="{FF2B5EF4-FFF2-40B4-BE49-F238E27FC236}">
                <a16:creationId xmlns:a16="http://schemas.microsoft.com/office/drawing/2014/main" id="{E8DB3BB4-3184-4649-BE7B-17E4DC3A0EE9}"/>
              </a:ext>
            </a:extLst>
          </p:cNvPr>
          <p:cNvSpPr txBox="1"/>
          <p:nvPr/>
        </p:nvSpPr>
        <p:spPr>
          <a:xfrm>
            <a:off x="705313" y="4500713"/>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c)</a:t>
            </a:r>
          </a:p>
        </p:txBody>
      </p:sp>
      <p:sp>
        <p:nvSpPr>
          <p:cNvPr id="15" name="TextBox 14">
            <a:extLst>
              <a:ext uri="{FF2B5EF4-FFF2-40B4-BE49-F238E27FC236}">
                <a16:creationId xmlns:a16="http://schemas.microsoft.com/office/drawing/2014/main" id="{86B18431-95CF-9345-A3B4-15FCCB2D405E}"/>
              </a:ext>
            </a:extLst>
          </p:cNvPr>
          <p:cNvSpPr txBox="1"/>
          <p:nvPr/>
        </p:nvSpPr>
        <p:spPr>
          <a:xfrm>
            <a:off x="3759121" y="4476993"/>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2098872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100" b="1" dirty="0" smtClean="0">
            <a:solidFill>
              <a:srgbClr val="374BC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5946</TotalTime>
  <Words>290</Words>
  <Application>Microsoft Macintosh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K</dc:creator>
  <cp:lastModifiedBy>Holly K</cp:lastModifiedBy>
  <cp:revision>47</cp:revision>
  <cp:lastPrinted>2019-10-21T13:07:06Z</cp:lastPrinted>
  <dcterms:created xsi:type="dcterms:W3CDTF">2019-10-17T17:05:15Z</dcterms:created>
  <dcterms:modified xsi:type="dcterms:W3CDTF">2019-10-24T19:12:50Z</dcterms:modified>
</cp:coreProperties>
</file>