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9" r:id="rId2"/>
    <p:sldId id="310" r:id="rId3"/>
    <p:sldId id="312" r:id="rId4"/>
    <p:sldId id="313" r:id="rId5"/>
    <p:sldId id="256" r:id="rId6"/>
    <p:sldId id="257" r:id="rId7"/>
    <p:sldId id="258" r:id="rId8"/>
    <p:sldId id="259" r:id="rId9"/>
    <p:sldId id="314" r:id="rId10"/>
    <p:sldId id="261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7871"/>
  </p:normalViewPr>
  <p:slideViewPr>
    <p:cSldViewPr snapToGrid="0" snapToObjects="1">
      <p:cViewPr varScale="1">
        <p:scale>
          <a:sx n="120" d="100"/>
          <a:sy n="120" d="100"/>
        </p:scale>
        <p:origin x="208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3A3A9-CBF7-3D4B-AD57-D218981C182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8B632-D9CA-AA4E-9CA7-171EFC0E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defined maturation, it did not dramatically differ (between 3 and 4 years). But reproductive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067B-8EAF-E84F-9254-CEA8FA926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defined maturation, it did not dramatically differ (between 3 and 4 years). But reproductive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067B-8EAF-E84F-9254-CEA8FA9269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90D-4671-D746-AC20-F074B17F3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7298F-CF63-E14A-9EBC-9F1DD9B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930B-2BE0-1942-9AB6-CC0B92B7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3465-CB9F-A240-8878-89177850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E2F0-4F1F-404B-94B1-175EFEFE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7B15-D6E5-FE45-A8C9-4FA3D3CB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71FF2-8548-994A-B3AA-67BF492A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8A95E-781A-F047-ABA5-721EE5BE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7862-F8AE-9F47-AE22-73070C43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BFC-3AB1-C04D-B7AA-26F067D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BD057-D666-144D-AD52-7A5D86523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79ED-DBF6-424C-9FDB-24B1DC14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B9C7-8364-0643-8057-21E905F8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1E3D-368A-2C47-B428-33618E8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E4E2-E0EE-5D4C-BE9C-3B514334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4877-E768-8D4A-9A7F-2FD3D163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BB9A-1A17-664A-A90C-4E4A1B07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99A6-553A-DE41-B481-D3E04411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31AB-AE82-7C4C-A95D-ED9B6E9B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AFE7-7414-B648-ABCC-2427B258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C2E8-9191-244F-B844-76CE2CBE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5D1D-79BC-CD4C-86CC-3CE54D46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723D-5AAE-C146-A418-5FEA8B42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A590-93D3-C24A-9285-8718BF11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026A-8B08-8B4A-8869-280575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9EF-D373-5C49-ACA1-8CB261BF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1F65-3D38-8445-80AA-BFC29E466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45301-175D-0B4F-9309-562EF99F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BB14-43AF-964D-B876-16B6875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5A9C-2BC5-9E42-95D9-D3EF4E75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1434-D0F1-A540-9B38-DD3DC76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44A9-FD4F-4044-80E4-25110A43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D9AD-B82A-AB47-8393-146A0A46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E3757-8563-A541-BF02-383EA2F1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0B94E-A74D-3E42-90D7-BE347B3C5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87121-15E6-EF4D-830A-A0D843CA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B3371-A5DF-3943-A885-AED3B67D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3537E-464F-A24C-B5E8-6D55965D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98A22-8AFE-CE4C-9409-279774D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BDF2-2F9F-754F-9BEE-0305381D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C2B6-56AF-E642-8253-C42901A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6D1B-D3CD-E24D-B4EC-97E546BD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EFE54-A186-9748-A031-E9988BE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DC385-A72E-E64B-9D9E-FCEAA87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B79C9-6A58-824D-8484-181A735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DF68-CCB4-AB4B-89B4-55C026FC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6437-461D-1D40-BFEC-B3273689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EA41-8F32-074D-9399-836FC90B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CDD7D-FC9F-2942-9C85-FC9902C6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9A9C-11D0-1245-805F-835F2D90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5847-23ED-5441-B7A8-C7676CB4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EFD1-B70F-1348-BA8A-A5005A7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3027-D451-0F4A-ADA9-CD270CD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41561-6562-3141-9EAE-2FABA924C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C43F-8E27-E44D-A76A-52480960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DD11-F966-D745-A42B-3DECA4DD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BE68-72B0-8744-95F9-F96F244F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4A4B-1B04-E043-B8B2-64E72F3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EF81-3705-8942-A039-DFF835B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1F99-A8CC-F147-9994-FB7B3C81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EF53-3ADC-B946-8DAD-8422F259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4119-0174-E745-9662-06438F1C59C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4E64-51EB-0744-97EF-774876272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6BF5-A546-D64F-A594-D061674DC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3E57C1B-149A-A144-BB5B-64D3082F9E47}"/>
              </a:ext>
            </a:extLst>
          </p:cNvPr>
          <p:cNvSpPr/>
          <p:nvPr/>
        </p:nvSpPr>
        <p:spPr>
          <a:xfrm>
            <a:off x="3463961" y="850949"/>
            <a:ext cx="5174429" cy="538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81EB7-2E8E-8B4B-BCC4-171165636E6D}"/>
              </a:ext>
            </a:extLst>
          </p:cNvPr>
          <p:cNvSpPr txBox="1"/>
          <p:nvPr/>
        </p:nvSpPr>
        <p:spPr>
          <a:xfrm>
            <a:off x="204395" y="204618"/>
            <a:ext cx="1198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do spectrum richness and temperature affect body size?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C3915A-71C0-7D4B-8EFF-7A56AA5D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476250"/>
            <a:ext cx="4686300" cy="5905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BF47BF-A51F-E640-96D1-A0CF450EBDCB}"/>
              </a:ext>
            </a:extLst>
          </p:cNvPr>
          <p:cNvSpPr txBox="1"/>
          <p:nvPr/>
        </p:nvSpPr>
        <p:spPr>
          <a:xfrm>
            <a:off x="6096000" y="3851238"/>
            <a:ext cx="196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dot is the maximum body size from a different run of the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926E2-118F-7B4D-ADA3-1A8768C525AA}"/>
              </a:ext>
            </a:extLst>
          </p:cNvPr>
          <p:cNvSpPr txBox="1"/>
          <p:nvPr/>
        </p:nvSpPr>
        <p:spPr>
          <a:xfrm>
            <a:off x="4572000" y="1710466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ADD8E6"/>
                </a:solidFill>
              </a:rPr>
              <a:t>Cool </a:t>
            </a:r>
          </a:p>
        </p:txBody>
      </p:sp>
    </p:spTree>
    <p:extLst>
      <p:ext uri="{BB962C8B-B14F-4D97-AF65-F5344CB8AC3E}">
        <p14:creationId xmlns:p14="http://schemas.microsoft.com/office/powerpoint/2010/main" val="134764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9F618-0AB1-FC44-8B56-9A581EED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28" y="0"/>
            <a:ext cx="221682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C9AA2-A272-A84E-B2C0-7B31EE0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0" y="0"/>
            <a:ext cx="22168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B70F-876D-714D-9438-D9BE86E2C318}"/>
              </a:ext>
            </a:extLst>
          </p:cNvPr>
          <p:cNvSpPr txBox="1"/>
          <p:nvPr/>
        </p:nvSpPr>
        <p:spPr>
          <a:xfrm>
            <a:off x="5098639" y="85060"/>
            <a:ext cx="163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290 K</a:t>
            </a:r>
          </a:p>
          <a:p>
            <a:endParaRPr lang="en-US" dirty="0"/>
          </a:p>
          <a:p>
            <a:r>
              <a:rPr lang="en-US" dirty="0"/>
              <a:t>Seasonal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41B8C-22FA-DF4C-9960-7875AEF600E5}"/>
              </a:ext>
            </a:extLst>
          </p:cNvPr>
          <p:cNvSpPr txBox="1"/>
          <p:nvPr/>
        </p:nvSpPr>
        <p:spPr>
          <a:xfrm>
            <a:off x="128339" y="528637"/>
            <a:ext cx="57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F2D17-366F-534C-A6E6-B1E358B6FFFE}"/>
              </a:ext>
            </a:extLst>
          </p:cNvPr>
          <p:cNvCxnSpPr/>
          <p:nvPr/>
        </p:nvCxnSpPr>
        <p:spPr>
          <a:xfrm>
            <a:off x="416815" y="1174968"/>
            <a:ext cx="0" cy="4568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DAD511-BC23-024C-B6E1-2ACF19BF454D}"/>
              </a:ext>
            </a:extLst>
          </p:cNvPr>
          <p:cNvSpPr txBox="1"/>
          <p:nvPr/>
        </p:nvSpPr>
        <p:spPr>
          <a:xfrm>
            <a:off x="94985" y="586739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Med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FA8BD-D0E7-464D-94C5-66FCE2CC0D73}"/>
              </a:ext>
            </a:extLst>
          </p:cNvPr>
          <p:cNvSpPr txBox="1"/>
          <p:nvPr/>
        </p:nvSpPr>
        <p:spPr>
          <a:xfrm>
            <a:off x="3653137" y="85060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D96BC-C206-8240-A7E9-84C9EAAF2D8B}"/>
              </a:ext>
            </a:extLst>
          </p:cNvPr>
          <p:cNvSpPr txBox="1"/>
          <p:nvPr/>
        </p:nvSpPr>
        <p:spPr>
          <a:xfrm>
            <a:off x="3653137" y="1772165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CFED4-2852-D34F-9D21-BE7FF46CC4FE}"/>
              </a:ext>
            </a:extLst>
          </p:cNvPr>
          <p:cNvSpPr txBox="1"/>
          <p:nvPr/>
        </p:nvSpPr>
        <p:spPr>
          <a:xfrm>
            <a:off x="3653137" y="3478930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78585-5E0A-4749-BA7C-89D43B0B0311}"/>
              </a:ext>
            </a:extLst>
          </p:cNvPr>
          <p:cNvSpPr txBox="1"/>
          <p:nvPr/>
        </p:nvSpPr>
        <p:spPr>
          <a:xfrm>
            <a:off x="3653137" y="5185695"/>
            <a:ext cx="1314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val="347464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9F618-0AB1-FC44-8B56-9A581EED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28" y="0"/>
            <a:ext cx="221682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C9AA2-A272-A84E-B2C0-7B31EE0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0" y="0"/>
            <a:ext cx="22168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B70F-876D-714D-9438-D9BE86E2C318}"/>
              </a:ext>
            </a:extLst>
          </p:cNvPr>
          <p:cNvSpPr txBox="1"/>
          <p:nvPr/>
        </p:nvSpPr>
        <p:spPr>
          <a:xfrm>
            <a:off x="5098639" y="85060"/>
            <a:ext cx="163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290 K</a:t>
            </a:r>
          </a:p>
          <a:p>
            <a:endParaRPr lang="en-US" dirty="0"/>
          </a:p>
          <a:p>
            <a:r>
              <a:rPr lang="en-US" dirty="0"/>
              <a:t>Seasonal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0D4E6-5589-3B4A-91A6-44A1CB4B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820" y="-79745"/>
            <a:ext cx="221682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BEBFF-DCFC-724F-B7A1-BD992B394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177" y="-99015"/>
            <a:ext cx="221682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038BD-9BEC-F74C-9FCE-98E29CAFA09F}"/>
              </a:ext>
            </a:extLst>
          </p:cNvPr>
          <p:cNvSpPr txBox="1"/>
          <p:nvPr/>
        </p:nvSpPr>
        <p:spPr>
          <a:xfrm>
            <a:off x="128339" y="528637"/>
            <a:ext cx="57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8DC071-6988-2C41-803A-F20B0E663E09}"/>
              </a:ext>
            </a:extLst>
          </p:cNvPr>
          <p:cNvCxnSpPr/>
          <p:nvPr/>
        </p:nvCxnSpPr>
        <p:spPr>
          <a:xfrm>
            <a:off x="416815" y="1174968"/>
            <a:ext cx="0" cy="4568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6EC95-55C7-9343-9C35-010AF4E3B8BE}"/>
              </a:ext>
            </a:extLst>
          </p:cNvPr>
          <p:cNvSpPr txBox="1"/>
          <p:nvPr/>
        </p:nvSpPr>
        <p:spPr>
          <a:xfrm>
            <a:off x="94985" y="586739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Med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BA42D-EA23-594A-ACE1-AA9B0696FE22}"/>
              </a:ext>
            </a:extLst>
          </p:cNvPr>
          <p:cNvSpPr txBox="1"/>
          <p:nvPr/>
        </p:nvSpPr>
        <p:spPr>
          <a:xfrm>
            <a:off x="6346663" y="432817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Med+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23AE0-7A97-8B43-A515-39E3E96FC09C}"/>
              </a:ext>
            </a:extLst>
          </p:cNvPr>
          <p:cNvCxnSpPr/>
          <p:nvPr/>
        </p:nvCxnSpPr>
        <p:spPr>
          <a:xfrm>
            <a:off x="6717116" y="1079148"/>
            <a:ext cx="0" cy="4568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17BA62-5550-5648-A675-22D6ED460FE7}"/>
              </a:ext>
            </a:extLst>
          </p:cNvPr>
          <p:cNvSpPr txBox="1"/>
          <p:nvPr/>
        </p:nvSpPr>
        <p:spPr>
          <a:xfrm>
            <a:off x="6398492" y="5771579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  <a:p>
            <a:pPr algn="ctr"/>
            <a:r>
              <a:rPr lang="en-US" b="1" dirty="0"/>
              <a:t> </a:t>
            </a:r>
            <a:r>
              <a:rPr lang="en-US" b="1" dirty="0">
                <a:latin typeface="Times" pitchFamily="2" charset="0"/>
              </a:rPr>
              <a:t>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FA4D3-69D3-3445-A47B-A78A6B352C60}"/>
              </a:ext>
            </a:extLst>
          </p:cNvPr>
          <p:cNvGrpSpPr/>
          <p:nvPr/>
        </p:nvGrpSpPr>
        <p:grpSpPr>
          <a:xfrm>
            <a:off x="3653137" y="85060"/>
            <a:ext cx="1314450" cy="5362245"/>
            <a:chOff x="3653137" y="85060"/>
            <a:chExt cx="1314450" cy="53622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16F6C-08CA-004D-9829-D8236C2F384F}"/>
                </a:ext>
              </a:extLst>
            </p:cNvPr>
            <p:cNvSpPr txBox="1"/>
            <p:nvPr/>
          </p:nvSpPr>
          <p:spPr>
            <a:xfrm>
              <a:off x="3653137" y="8506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6A0314-5161-1A4E-AAE6-46E24BA0B51F}"/>
                </a:ext>
              </a:extLst>
            </p:cNvPr>
            <p:cNvSpPr txBox="1"/>
            <p:nvPr/>
          </p:nvSpPr>
          <p:spPr>
            <a:xfrm>
              <a:off x="3653137" y="177216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A4BCE2-8F70-D74D-BA6F-4F06F47CFA6B}"/>
                </a:ext>
              </a:extLst>
            </p:cNvPr>
            <p:cNvSpPr txBox="1"/>
            <p:nvPr/>
          </p:nvSpPr>
          <p:spPr>
            <a:xfrm>
              <a:off x="3653137" y="347893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31D6D0-0D5D-EE42-AF7A-DA550A2B77FE}"/>
                </a:ext>
              </a:extLst>
            </p:cNvPr>
            <p:cNvSpPr txBox="1"/>
            <p:nvPr/>
          </p:nvSpPr>
          <p:spPr>
            <a:xfrm>
              <a:off x="3653137" y="518569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C75C3C-F87A-0F40-B1CB-C32436DD2595}"/>
              </a:ext>
            </a:extLst>
          </p:cNvPr>
          <p:cNvGrpSpPr/>
          <p:nvPr/>
        </p:nvGrpSpPr>
        <p:grpSpPr>
          <a:xfrm>
            <a:off x="10422687" y="0"/>
            <a:ext cx="1314450" cy="5362245"/>
            <a:chOff x="3653137" y="85060"/>
            <a:chExt cx="1314450" cy="53622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F7BB51-6AD1-554D-95A6-11C1AAB769FB}"/>
                </a:ext>
              </a:extLst>
            </p:cNvPr>
            <p:cNvSpPr txBox="1"/>
            <p:nvPr/>
          </p:nvSpPr>
          <p:spPr>
            <a:xfrm>
              <a:off x="3653137" y="8506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A10E7B-5197-4249-87DE-D1C030390275}"/>
                </a:ext>
              </a:extLst>
            </p:cNvPr>
            <p:cNvSpPr txBox="1"/>
            <p:nvPr/>
          </p:nvSpPr>
          <p:spPr>
            <a:xfrm>
              <a:off x="3653137" y="177216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B9CFC0-039C-1548-B098-E233F8CDC94E}"/>
                </a:ext>
              </a:extLst>
            </p:cNvPr>
            <p:cNvSpPr txBox="1"/>
            <p:nvPr/>
          </p:nvSpPr>
          <p:spPr>
            <a:xfrm>
              <a:off x="3653137" y="3478930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9D8684-079B-FC4D-A9DE-565AA0D03A60}"/>
                </a:ext>
              </a:extLst>
            </p:cNvPr>
            <p:cNvSpPr txBox="1"/>
            <p:nvPr/>
          </p:nvSpPr>
          <p:spPr>
            <a:xfrm>
              <a:off x="3653137" y="5185695"/>
              <a:ext cx="1314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75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69C12-ED32-724B-8C1D-47077D26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01B27-5E5B-794C-8781-78F6B0817298}"/>
              </a:ext>
            </a:extLst>
          </p:cNvPr>
          <p:cNvSpPr txBox="1"/>
          <p:nvPr/>
        </p:nvSpPr>
        <p:spPr>
          <a:xfrm>
            <a:off x="4614530" y="1350334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Kappa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B7DDA-7114-BB4E-88FC-9471BF75B0D7}"/>
              </a:ext>
            </a:extLst>
          </p:cNvPr>
          <p:cNvSpPr txBox="1"/>
          <p:nvPr/>
        </p:nvSpPr>
        <p:spPr>
          <a:xfrm>
            <a:off x="4614530" y="2746744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Kappa = 2</a:t>
            </a:r>
          </a:p>
        </p:txBody>
      </p:sp>
    </p:spTree>
    <p:extLst>
      <p:ext uri="{BB962C8B-B14F-4D97-AF65-F5344CB8AC3E}">
        <p14:creationId xmlns:p14="http://schemas.microsoft.com/office/powerpoint/2010/main" val="11829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1912B9-A121-DC4F-AABD-9D88F35FC787}"/>
              </a:ext>
            </a:extLst>
          </p:cNvPr>
          <p:cNvSpPr/>
          <p:nvPr/>
        </p:nvSpPr>
        <p:spPr>
          <a:xfrm>
            <a:off x="3463961" y="850949"/>
            <a:ext cx="5174429" cy="538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997EB-42C5-354B-BE43-C9B9F9FE404A}"/>
              </a:ext>
            </a:extLst>
          </p:cNvPr>
          <p:cNvSpPr txBox="1"/>
          <p:nvPr/>
        </p:nvSpPr>
        <p:spPr>
          <a:xfrm>
            <a:off x="204395" y="204618"/>
            <a:ext cx="1198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do spectrum richness and temperature affect body size?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F3734-3494-274F-AEF3-4C71100C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463550"/>
            <a:ext cx="4673600" cy="593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718785-FB34-7F4B-B704-03B9A4546933}"/>
              </a:ext>
            </a:extLst>
          </p:cNvPr>
          <p:cNvSpPr txBox="1"/>
          <p:nvPr/>
        </p:nvSpPr>
        <p:spPr>
          <a:xfrm>
            <a:off x="6096000" y="3851238"/>
            <a:ext cx="196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dot is the maximum body size from a different run of the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4DA1D-98ED-824D-9159-34EE2B85DEF0}"/>
              </a:ext>
            </a:extLst>
          </p:cNvPr>
          <p:cNvSpPr txBox="1"/>
          <p:nvPr/>
        </p:nvSpPr>
        <p:spPr>
          <a:xfrm>
            <a:off x="4572000" y="1710466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ADD8E6"/>
                </a:solidFill>
              </a:rPr>
              <a:t>Cool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B4E2B-51A3-D942-BAF8-19396F389400}"/>
              </a:ext>
            </a:extLst>
          </p:cNvPr>
          <p:cNvSpPr txBox="1"/>
          <p:nvPr/>
        </p:nvSpPr>
        <p:spPr>
          <a:xfrm>
            <a:off x="6766559" y="2541463"/>
            <a:ext cx="129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39516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2A3F42-DF50-3C47-AB43-74A63368C16E}"/>
              </a:ext>
            </a:extLst>
          </p:cNvPr>
          <p:cNvSpPr/>
          <p:nvPr/>
        </p:nvSpPr>
        <p:spPr>
          <a:xfrm>
            <a:off x="6723529" y="1710466"/>
            <a:ext cx="4916246" cy="4771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2328E-A7D7-414D-82C2-0247171CA202}"/>
              </a:ext>
            </a:extLst>
          </p:cNvPr>
          <p:cNvSpPr txBox="1"/>
          <p:nvPr/>
        </p:nvSpPr>
        <p:spPr>
          <a:xfrm>
            <a:off x="2334409" y="376518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about seasonal changes in spectrum richness and temperature?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EAA5C-A688-9D48-8E4A-8A0A07BC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6335" cy="1710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2F7AE2-1FAA-8644-83A8-3CA4B3E1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89" y="1281923"/>
            <a:ext cx="4203401" cy="530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B12FE2-2A53-5E4F-AA03-4E7B4963A34A}"/>
              </a:ext>
            </a:extLst>
          </p:cNvPr>
          <p:cNvSpPr txBox="1"/>
          <p:nvPr/>
        </p:nvSpPr>
        <p:spPr>
          <a:xfrm>
            <a:off x="7982174" y="2485016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ADD8E6"/>
                </a:solidFill>
              </a:rPr>
              <a:t>Cool, 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F4981-E867-BB48-8DFC-32400AFE438D}"/>
              </a:ext>
            </a:extLst>
          </p:cNvPr>
          <p:cNvSpPr txBox="1"/>
          <p:nvPr/>
        </p:nvSpPr>
        <p:spPr>
          <a:xfrm>
            <a:off x="7982174" y="2722590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2008A"/>
                </a:solidFill>
              </a:rPr>
              <a:t>Cool, seasonal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08CC7-6CF7-D842-AE49-2F1CF2675E2A}"/>
              </a:ext>
            </a:extLst>
          </p:cNvPr>
          <p:cNvSpPr txBox="1"/>
          <p:nvPr/>
        </p:nvSpPr>
        <p:spPr>
          <a:xfrm>
            <a:off x="387275" y="2237591"/>
            <a:ext cx="48301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Seasonal environments: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Spectrum richness </a:t>
            </a:r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K </a:t>
            </a:r>
            <a:r>
              <a:rPr lang="en-US" sz="2800" b="1" dirty="0">
                <a:solidFill>
                  <a:schemeClr val="bg1"/>
                </a:solidFill>
              </a:rPr>
              <a:t>doubles </a:t>
            </a:r>
            <a:r>
              <a:rPr lang="en-US" sz="2800" dirty="0">
                <a:solidFill>
                  <a:schemeClr val="bg1"/>
                </a:solidFill>
              </a:rPr>
              <a:t>for half the year (winter/spring)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Temperature increases by 5 degrees C during the </a:t>
            </a:r>
            <a:r>
              <a:rPr lang="en-US" sz="2800" b="1" dirty="0">
                <a:solidFill>
                  <a:schemeClr val="bg1"/>
                </a:solidFill>
              </a:rPr>
              <a:t>other</a:t>
            </a:r>
            <a:r>
              <a:rPr lang="en-US" sz="2800" dirty="0">
                <a:solidFill>
                  <a:schemeClr val="bg1"/>
                </a:solidFill>
              </a:rPr>
              <a:t> half of the year (summer/autumn)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2A3F42-DF50-3C47-AB43-74A63368C16E}"/>
              </a:ext>
            </a:extLst>
          </p:cNvPr>
          <p:cNvSpPr/>
          <p:nvPr/>
        </p:nvSpPr>
        <p:spPr>
          <a:xfrm>
            <a:off x="6723529" y="1710466"/>
            <a:ext cx="4916245" cy="486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2328E-A7D7-414D-82C2-0247171CA202}"/>
              </a:ext>
            </a:extLst>
          </p:cNvPr>
          <p:cNvSpPr txBox="1"/>
          <p:nvPr/>
        </p:nvSpPr>
        <p:spPr>
          <a:xfrm>
            <a:off x="2334409" y="376518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about seasonal changes in spectrum richness and temperature?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EAA5C-A688-9D48-8E4A-8A0A07BC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6335" cy="1710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69DE35-4475-CC4E-92BD-32907B55D982}"/>
              </a:ext>
            </a:extLst>
          </p:cNvPr>
          <p:cNvSpPr txBox="1"/>
          <p:nvPr/>
        </p:nvSpPr>
        <p:spPr>
          <a:xfrm>
            <a:off x="387275" y="2237591"/>
            <a:ext cx="48301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Seasonal environments: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Spectrum richness </a:t>
            </a:r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K </a:t>
            </a:r>
            <a:r>
              <a:rPr lang="en-US" sz="2800" b="1" dirty="0">
                <a:solidFill>
                  <a:schemeClr val="bg1"/>
                </a:solidFill>
              </a:rPr>
              <a:t>doubles </a:t>
            </a:r>
            <a:r>
              <a:rPr lang="en-US" sz="2800" dirty="0">
                <a:solidFill>
                  <a:schemeClr val="bg1"/>
                </a:solidFill>
              </a:rPr>
              <a:t>for half the year (winter/spring)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Temperature increases by 5 degrees C during the </a:t>
            </a:r>
            <a:r>
              <a:rPr lang="en-US" sz="2800" b="1" dirty="0">
                <a:solidFill>
                  <a:schemeClr val="bg1"/>
                </a:solidFill>
              </a:rPr>
              <a:t>other</a:t>
            </a:r>
            <a:r>
              <a:rPr lang="en-US" sz="2800" dirty="0">
                <a:solidFill>
                  <a:schemeClr val="bg1"/>
                </a:solidFill>
              </a:rPr>
              <a:t> half of the year (summer/autumn)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29302-CB5E-D84A-8320-3071EECB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183341"/>
            <a:ext cx="4381140" cy="5529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DBAC5-499D-7842-BCA1-6FFB026ECDE1}"/>
              </a:ext>
            </a:extLst>
          </p:cNvPr>
          <p:cNvSpPr txBox="1"/>
          <p:nvPr/>
        </p:nvSpPr>
        <p:spPr>
          <a:xfrm>
            <a:off x="8928847" y="3675500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Warm, 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3A94A-D39D-B84E-854B-854B0952777F}"/>
              </a:ext>
            </a:extLst>
          </p:cNvPr>
          <p:cNvSpPr txBox="1"/>
          <p:nvPr/>
        </p:nvSpPr>
        <p:spPr>
          <a:xfrm>
            <a:off x="7982174" y="2722590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2008A"/>
                </a:solidFill>
              </a:rPr>
              <a:t>Cool, seasonal</a:t>
            </a:r>
          </a:p>
        </p:txBody>
      </p:sp>
    </p:spTree>
    <p:extLst>
      <p:ext uri="{BB962C8B-B14F-4D97-AF65-F5344CB8AC3E}">
        <p14:creationId xmlns:p14="http://schemas.microsoft.com/office/powerpoint/2010/main" val="288598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66995E-CB59-1F45-9BED-F0DE90AE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B3F0-DC8D-F240-B498-7F85D85C73B3}"/>
              </a:ext>
            </a:extLst>
          </p:cNvPr>
          <p:cNvSpPr txBox="1"/>
          <p:nvPr/>
        </p:nvSpPr>
        <p:spPr>
          <a:xfrm>
            <a:off x="4393129" y="1807423"/>
            <a:ext cx="235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F_h</a:t>
            </a:r>
            <a:r>
              <a:rPr lang="en-US" dirty="0"/>
              <a:t> (predator efficiency) = low mortality</a:t>
            </a:r>
          </a:p>
        </p:txBody>
      </p:sp>
    </p:spTree>
    <p:extLst>
      <p:ext uri="{BB962C8B-B14F-4D97-AF65-F5344CB8AC3E}">
        <p14:creationId xmlns:p14="http://schemas.microsoft.com/office/powerpoint/2010/main" val="415048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85FC4-A9A2-B548-9619-08C804342EE0}"/>
              </a:ext>
            </a:extLst>
          </p:cNvPr>
          <p:cNvSpPr txBox="1"/>
          <p:nvPr/>
        </p:nvSpPr>
        <p:spPr>
          <a:xfrm>
            <a:off x="4607442" y="227891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mortality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DA592-52D4-C94D-A064-8AE32D19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0AEB1-BBAB-7C48-A508-6D46C007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13DA0-788E-3B46-9465-3714936A8C20}"/>
              </a:ext>
            </a:extLst>
          </p:cNvPr>
          <p:cNvSpPr txBox="1"/>
          <p:nvPr/>
        </p:nvSpPr>
        <p:spPr>
          <a:xfrm>
            <a:off x="5557284" y="342900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mortality</a:t>
            </a:r>
          </a:p>
        </p:txBody>
      </p:sp>
    </p:spTree>
    <p:extLst>
      <p:ext uri="{BB962C8B-B14F-4D97-AF65-F5344CB8AC3E}">
        <p14:creationId xmlns:p14="http://schemas.microsoft.com/office/powerpoint/2010/main" val="428323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85FC4-A9A2-B548-9619-08C804342EE0}"/>
              </a:ext>
            </a:extLst>
          </p:cNvPr>
          <p:cNvSpPr txBox="1"/>
          <p:nvPr/>
        </p:nvSpPr>
        <p:spPr>
          <a:xfrm>
            <a:off x="4607442" y="227891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13DA0-788E-3B46-9465-3714936A8C20}"/>
              </a:ext>
            </a:extLst>
          </p:cNvPr>
          <p:cNvSpPr txBox="1"/>
          <p:nvPr/>
        </p:nvSpPr>
        <p:spPr>
          <a:xfrm>
            <a:off x="5557284" y="342900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mortality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B1D5D-91EC-E140-AB25-5AEFB037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858F7-9BC1-CA49-97F0-DE11A2CA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C6536B-13EB-954B-97D0-DC67D4901C3A}"/>
              </a:ext>
            </a:extLst>
          </p:cNvPr>
          <p:cNvSpPr/>
          <p:nvPr/>
        </p:nvSpPr>
        <p:spPr>
          <a:xfrm>
            <a:off x="3572539" y="2945219"/>
            <a:ext cx="1594884" cy="18606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CC01E-9779-0447-A8BD-D95156C2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7D8D47-6EBA-634E-B662-D3D640B0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9FC35B-1E7C-A440-A271-1B82DE2F270A}"/>
              </a:ext>
            </a:extLst>
          </p:cNvPr>
          <p:cNvSpPr txBox="1"/>
          <p:nvPr/>
        </p:nvSpPr>
        <p:spPr>
          <a:xfrm>
            <a:off x="5557284" y="342900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mortality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7FB39-1129-FE44-B967-E42E7E371E95}"/>
              </a:ext>
            </a:extLst>
          </p:cNvPr>
          <p:cNvSpPr txBox="1"/>
          <p:nvPr/>
        </p:nvSpPr>
        <p:spPr>
          <a:xfrm>
            <a:off x="159489" y="1371600"/>
            <a:ext cx="3083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aseline="-25000" dirty="0"/>
              <a:t>*</a:t>
            </a:r>
            <a:r>
              <a:rPr lang="en-US" dirty="0"/>
              <a:t> = Short “winter” (3 month productive cold season, instead of six month)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4D44B-D70F-8F47-A355-69238184ECAA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898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EE424-1BE0-7844-91EE-123064B908D8}"/>
              </a:ext>
            </a:extLst>
          </p:cNvPr>
          <p:cNvSpPr txBox="1"/>
          <p:nvPr/>
        </p:nvSpPr>
        <p:spPr>
          <a:xfrm>
            <a:off x="928688" y="442913"/>
            <a:ext cx="10172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Summary</a:t>
            </a:r>
          </a:p>
          <a:p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Spectrum richness </a:t>
            </a:r>
            <a:r>
              <a:rPr lang="en-US" sz="3200" dirty="0">
                <a:latin typeface="Times" pitchFamily="2" charset="0"/>
              </a:rPr>
              <a:t>K</a:t>
            </a:r>
            <a:r>
              <a:rPr lang="en-US" sz="3200" dirty="0"/>
              <a:t> has the biggest effect on growth/body 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The smallest fish (~&lt; 100 cm) evolve at low </a:t>
            </a:r>
            <a:r>
              <a:rPr lang="en-US" sz="3200" dirty="0">
                <a:latin typeface="Times" pitchFamily="2" charset="0"/>
              </a:rPr>
              <a:t>K</a:t>
            </a:r>
            <a:r>
              <a:rPr lang="en-US" sz="3200" dirty="0"/>
              <a:t> with hungry, efficient predators (results still coming in)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Temperature effects: warmer usually smaller, all else equal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Seasonality effects: Seasonal environments favor larger body sizes, especially when productive winter is long (6 months)</a:t>
            </a:r>
          </a:p>
        </p:txBody>
      </p:sp>
    </p:spTree>
    <p:extLst>
      <p:ext uri="{BB962C8B-B14F-4D97-AF65-F5344CB8AC3E}">
        <p14:creationId xmlns:p14="http://schemas.microsoft.com/office/powerpoint/2010/main" val="32513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352</Words>
  <Application>Microsoft Macintosh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15</cp:revision>
  <dcterms:created xsi:type="dcterms:W3CDTF">2021-06-30T14:53:27Z</dcterms:created>
  <dcterms:modified xsi:type="dcterms:W3CDTF">2021-07-21T10:30:04Z</dcterms:modified>
</cp:coreProperties>
</file>