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308" r:id="rId2"/>
    <p:sldId id="407" r:id="rId3"/>
    <p:sldId id="415" r:id="rId4"/>
    <p:sldId id="414" r:id="rId5"/>
    <p:sldId id="416" r:id="rId6"/>
    <p:sldId id="413" r:id="rId7"/>
    <p:sldId id="395" r:id="rId8"/>
    <p:sldId id="393" r:id="rId9"/>
    <p:sldId id="372" r:id="rId10"/>
    <p:sldId id="417" r:id="rId11"/>
    <p:sldId id="418" r:id="rId12"/>
    <p:sldId id="419" r:id="rId13"/>
    <p:sldId id="420" r:id="rId14"/>
    <p:sldId id="421" r:id="rId15"/>
    <p:sldId id="422" r:id="rId16"/>
    <p:sldId id="410" r:id="rId17"/>
    <p:sldId id="424" r:id="rId18"/>
    <p:sldId id="423" r:id="rId19"/>
    <p:sldId id="425" r:id="rId20"/>
    <p:sldId id="411" r:id="rId21"/>
    <p:sldId id="412" r:id="rId22"/>
    <p:sldId id="426" r:id="rId23"/>
    <p:sldId id="427" r:id="rId24"/>
    <p:sldId id="428" r:id="rId25"/>
    <p:sldId id="429" r:id="rId26"/>
    <p:sldId id="430" r:id="rId27"/>
    <p:sldId id="431" r:id="rId28"/>
    <p:sldId id="433" r:id="rId29"/>
    <p:sldId id="434" r:id="rId30"/>
    <p:sldId id="435" r:id="rId31"/>
    <p:sldId id="270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htTd7XLr4BZBJILVrbcGk/zFoF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9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19"/>
    <p:restoredTop sz="94589"/>
  </p:normalViewPr>
  <p:slideViewPr>
    <p:cSldViewPr snapToGrid="0" snapToObjects="1">
      <p:cViewPr varScale="1">
        <p:scale>
          <a:sx n="120" d="100"/>
          <a:sy n="120" d="100"/>
        </p:scale>
        <p:origin x="1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1402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9546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8195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4364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9539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0927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e8986e064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5e8986e06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3671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637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2811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6578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4524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5673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e8986e064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5e8986e06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02202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317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e8986e064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5e8986e06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7286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9985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03197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45807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e8986e064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5e8986e06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13654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7562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40650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e8986e064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5e8986e06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8666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39107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09154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p62:notes"/>
          <p:cNvSpPr txBox="1">
            <a:spLocks noGrp="1"/>
          </p:cNvSpPr>
          <p:nvPr>
            <p:ph type="body" idx="1"/>
          </p:nvPr>
        </p:nvSpPr>
        <p:spPr>
          <a:xfrm>
            <a:off x="885825" y="4651375"/>
            <a:ext cx="4876800" cy="41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3960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e8986e064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5e8986e06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7903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7435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605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e8986e064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5e8986e06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0250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6151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4"/>
          <p:cNvSpPr txBox="1"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6000"/>
              <a:buFont typeface="Helvetica Neue"/>
              <a:buNone/>
              <a:defRPr sz="6000">
                <a:solidFill>
                  <a:srgbClr val="1E4E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4"/>
          <p:cNvSpPr txBox="1"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400"/>
              <a:buNone/>
              <a:defRPr sz="2400">
                <a:solidFill>
                  <a:srgbClr val="1E4E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6"/>
          <p:cNvSpPr txBox="1">
            <a:spLocks noGrp="1"/>
          </p:cNvSpPr>
          <p:nvPr>
            <p:ph type="title"/>
          </p:nvPr>
        </p:nvSpPr>
        <p:spPr>
          <a:xfrm>
            <a:off x="0" y="224449"/>
            <a:ext cx="12023189" cy="858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400"/>
              <a:buFont typeface="Helvetica Neue"/>
              <a:buNone/>
              <a:defRPr>
                <a:solidFill>
                  <a:srgbClr val="1E4E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6"/>
          <p:cNvSpPr txBox="1">
            <a:spLocks noGrp="1"/>
          </p:cNvSpPr>
          <p:nvPr>
            <p:ph type="body" idx="1"/>
          </p:nvPr>
        </p:nvSpPr>
        <p:spPr>
          <a:xfrm>
            <a:off x="317694" y="1291053"/>
            <a:ext cx="1170549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>
                <a:solidFill>
                  <a:srgbClr val="1E4E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>
                <a:solidFill>
                  <a:srgbClr val="1E4E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>
                <a:solidFill>
                  <a:srgbClr val="1E4E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8"/>
          <p:cNvSpPr txBox="1"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5400"/>
              <a:buFont typeface="Helvetica Neue"/>
              <a:buNone/>
              <a:defRPr sz="5400">
                <a:solidFill>
                  <a:srgbClr val="1E4E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8"/>
          <p:cNvSpPr txBox="1"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6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0"/>
          <p:cNvSpPr txBox="1"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400"/>
              <a:buFont typeface="Helvetica Neue"/>
              <a:buNone/>
              <a:defRPr>
                <a:solidFill>
                  <a:srgbClr val="1E4E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7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1E4E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1E4E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1E4E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1E4E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1E4E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7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3"/>
          <p:cNvSpPr txBox="1"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3"/>
          <p:cNvSpPr txBox="1">
            <a:spLocks noGrp="1"/>
          </p:cNvSpPr>
          <p:nvPr>
            <p:ph type="body" idx="1"/>
          </p:nvPr>
        </p:nvSpPr>
        <p:spPr>
          <a:xfrm rot="5400000">
            <a:off x="3891608" y="-2305257"/>
            <a:ext cx="4351338" cy="11583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3"/>
          <p:cNvSpPr txBox="1"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3"/>
          <p:cNvSpPr txBox="1"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 txBox="1">
            <a:spLocks noGrp="1"/>
          </p:cNvSpPr>
          <p:nvPr>
            <p:ph type="ctrTitle"/>
          </p:nvPr>
        </p:nvSpPr>
        <p:spPr>
          <a:xfrm>
            <a:off x="588498" y="2897944"/>
            <a:ext cx="11380764" cy="167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buClr>
                <a:srgbClr val="014A8E"/>
              </a:buClr>
            </a:pPr>
            <a:r>
              <a:rPr lang="pt-BR" dirty="0">
                <a:solidFill>
                  <a:srgbClr val="014A8E"/>
                </a:solidFill>
              </a:rPr>
              <a:t>Linguagens Lógicas</a:t>
            </a:r>
            <a:br>
              <a:rPr lang="pt-BR" dirty="0">
                <a:solidFill>
                  <a:srgbClr val="014A8E"/>
                </a:solidFill>
              </a:rPr>
            </a:br>
            <a:r>
              <a:rPr lang="pt-BR" sz="4000" b="1" dirty="0">
                <a:solidFill>
                  <a:srgbClr val="014A8E"/>
                </a:solidFill>
              </a:rPr>
              <a:t>Paradigmas de Programação</a:t>
            </a:r>
            <a:endParaRPr b="1" dirty="0"/>
          </a:p>
        </p:txBody>
      </p:sp>
      <p:sp>
        <p:nvSpPr>
          <p:cNvPr id="164" name="Google Shape;164;p1"/>
          <p:cNvSpPr txBox="1">
            <a:spLocks noGrp="1"/>
          </p:cNvSpPr>
          <p:nvPr>
            <p:ph type="subTitle" idx="1"/>
          </p:nvPr>
        </p:nvSpPr>
        <p:spPr>
          <a:xfrm>
            <a:off x="1303606" y="4791046"/>
            <a:ext cx="9584788" cy="730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None/>
            </a:pPr>
            <a:r>
              <a:rPr lang="pt-BR" b="1" dirty="0">
                <a:solidFill>
                  <a:srgbClr val="333333"/>
                </a:solidFill>
              </a:rPr>
              <a:t>Centro Universitário Senac</a:t>
            </a:r>
            <a:endParaRPr dirty="0"/>
          </a:p>
        </p:txBody>
      </p:sp>
      <p:sp>
        <p:nvSpPr>
          <p:cNvPr id="165" name="Google Shape;165;p1"/>
          <p:cNvSpPr/>
          <p:nvPr/>
        </p:nvSpPr>
        <p:spPr>
          <a:xfrm>
            <a:off x="3254692" y="5156451"/>
            <a:ext cx="6048375" cy="10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Prof. Celso Crivelaro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celso.vcrivelaro@sp.senac.br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0936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3521075" y="131763"/>
            <a:ext cx="70993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781D"/>
              </a:buClr>
              <a:buSzPts val="3600"/>
              <a:buFont typeface="Arial"/>
              <a:buNone/>
            </a:pPr>
            <a:r>
              <a:rPr lang="pt-BR" sz="3600" dirty="0">
                <a:solidFill>
                  <a:srgbClr val="FF781D"/>
                </a:solidFill>
              </a:rPr>
              <a:t>Cláusula</a:t>
            </a:r>
            <a:endParaRPr dirty="0"/>
          </a:p>
        </p:txBody>
      </p:sp>
      <p:sp>
        <p:nvSpPr>
          <p:cNvPr id="197" name="Google Shape;197;p5"/>
          <p:cNvSpPr/>
          <p:nvPr/>
        </p:nvSpPr>
        <p:spPr>
          <a:xfrm>
            <a:off x="1391800" y="1187716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Expressão formada por uma coleção finita de literais.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5"/>
          <p:cNvSpPr/>
          <p:nvPr/>
        </p:nvSpPr>
        <p:spPr>
          <a:xfrm>
            <a:off x="1391800" y="2136305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Exemplo: C1 =&gt; </a:t>
            </a:r>
            <a:r>
              <a:rPr lang="pt-B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(Gato é preto) ^ W (Dorme em cima da Geladeira)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98;p5">
            <a:extLst>
              <a:ext uri="{FF2B5EF4-FFF2-40B4-BE49-F238E27FC236}">
                <a16:creationId xmlns:a16="http://schemas.microsoft.com/office/drawing/2014/main" id="{4CDC9A7F-A753-324B-85E8-C32FB2986EDA}"/>
              </a:ext>
            </a:extLst>
          </p:cNvPr>
          <p:cNvSpPr/>
          <p:nvPr/>
        </p:nvSpPr>
        <p:spPr>
          <a:xfrm>
            <a:off x="1391800" y="3084894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Cláusula Conjuntiva (E) =&gt; Verdadeiro se todos verdadeiros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98;p5">
            <a:extLst>
              <a:ext uri="{FF2B5EF4-FFF2-40B4-BE49-F238E27FC236}">
                <a16:creationId xmlns:a16="http://schemas.microsoft.com/office/drawing/2014/main" id="{2EF2F9E2-5425-2748-B3A1-911053C035C6}"/>
              </a:ext>
            </a:extLst>
          </p:cNvPr>
          <p:cNvSpPr/>
          <p:nvPr/>
        </p:nvSpPr>
        <p:spPr>
          <a:xfrm>
            <a:off x="1391800" y="4033483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Cláusula Disjuntiva (OU) =&gt; Verdadeiro se um for verdadeiro</a:t>
            </a:r>
          </a:p>
        </p:txBody>
      </p:sp>
    </p:spTree>
    <p:extLst>
      <p:ext uri="{BB962C8B-B14F-4D97-AF65-F5344CB8AC3E}">
        <p14:creationId xmlns:p14="http://schemas.microsoft.com/office/powerpoint/2010/main" val="288017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3521075" y="131763"/>
            <a:ext cx="70993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781D"/>
              </a:buClr>
              <a:buSzPts val="3600"/>
              <a:buFont typeface="Arial"/>
              <a:buNone/>
            </a:pPr>
            <a:r>
              <a:rPr lang="pt-BR" sz="3600" dirty="0">
                <a:solidFill>
                  <a:srgbClr val="FF781D"/>
                </a:solidFill>
              </a:rPr>
              <a:t>Predicado</a:t>
            </a:r>
            <a:endParaRPr dirty="0"/>
          </a:p>
        </p:txBody>
      </p:sp>
      <p:sp>
        <p:nvSpPr>
          <p:cNvPr id="197" name="Google Shape;197;p5"/>
          <p:cNvSpPr/>
          <p:nvPr/>
        </p:nvSpPr>
        <p:spPr>
          <a:xfrm>
            <a:off x="1391800" y="1187716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Função booleana: </a:t>
            </a:r>
            <a:r>
              <a:rPr lang="pt-B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-&gt; {verdadeiro, falso}, </a:t>
            </a:r>
            <a:r>
              <a:rPr lang="pt-B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valor de entrada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5"/>
          <p:cNvSpPr/>
          <p:nvPr/>
        </p:nvSpPr>
        <p:spPr>
          <a:xfrm>
            <a:off x="1391800" y="2136305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uma afirmação que pode ser V/</a:t>
            </a:r>
            <a:r>
              <a:rPr lang="pt-B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depender dos valores de entrada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98;p5">
            <a:extLst>
              <a:ext uri="{FF2B5EF4-FFF2-40B4-BE49-F238E27FC236}">
                <a16:creationId xmlns:a16="http://schemas.microsoft.com/office/drawing/2014/main" id="{4CDC9A7F-A753-324B-85E8-C32FB2986EDA}"/>
              </a:ext>
            </a:extLst>
          </p:cNvPr>
          <p:cNvSpPr/>
          <p:nvPr/>
        </p:nvSpPr>
        <p:spPr>
          <a:xfrm>
            <a:off x="1391800" y="3084894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P(X) = { x | x &gt;= 4}, V para 5 e F para 2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4833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1629103" y="131763"/>
            <a:ext cx="899127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781D"/>
              </a:buClr>
              <a:buSzPts val="3600"/>
              <a:buFont typeface="Arial"/>
              <a:buNone/>
            </a:pPr>
            <a:r>
              <a:rPr lang="pt-BR" sz="3600" dirty="0">
                <a:solidFill>
                  <a:srgbClr val="FF781D"/>
                </a:solidFill>
              </a:rPr>
              <a:t>Lógica de Predicados ou Proposicional</a:t>
            </a:r>
            <a:endParaRPr dirty="0"/>
          </a:p>
        </p:txBody>
      </p:sp>
      <p:sp>
        <p:nvSpPr>
          <p:cNvPr id="197" name="Google Shape;197;p5"/>
          <p:cNvSpPr/>
          <p:nvPr/>
        </p:nvSpPr>
        <p:spPr>
          <a:xfrm>
            <a:off x="1391800" y="1187716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lógico com predicados para inferência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5"/>
          <p:cNvSpPr/>
          <p:nvPr/>
        </p:nvSpPr>
        <p:spPr>
          <a:xfrm>
            <a:off x="1391800" y="2136305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Exemplo: Todo carro é dirigido por uma motorista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98;p5">
            <a:extLst>
              <a:ext uri="{FF2B5EF4-FFF2-40B4-BE49-F238E27FC236}">
                <a16:creationId xmlns:a16="http://schemas.microsoft.com/office/drawing/2014/main" id="{4CDC9A7F-A753-324B-85E8-C32FB2986EDA}"/>
              </a:ext>
            </a:extLst>
          </p:cNvPr>
          <p:cNvSpPr/>
          <p:nvPr/>
        </p:nvSpPr>
        <p:spPr>
          <a:xfrm>
            <a:off x="1391800" y="3084894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C)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DirigeCarro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C ) =&gt;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Motorista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 C )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98;p5">
            <a:extLst>
              <a:ext uri="{FF2B5EF4-FFF2-40B4-BE49-F238E27FC236}">
                <a16:creationId xmlns:a16="http://schemas.microsoft.com/office/drawing/2014/main" id="{2EF2F9E2-5425-2748-B3A1-911053C035C6}"/>
              </a:ext>
            </a:extLst>
          </p:cNvPr>
          <p:cNvSpPr/>
          <p:nvPr/>
        </p:nvSpPr>
        <p:spPr>
          <a:xfrm>
            <a:off x="1391800" y="4033483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Assim, podemos fazer inferência computacional sobre C</a:t>
            </a:r>
          </a:p>
        </p:txBody>
      </p:sp>
      <p:sp>
        <p:nvSpPr>
          <p:cNvPr id="7" name="Google Shape;198;p5">
            <a:extLst>
              <a:ext uri="{FF2B5EF4-FFF2-40B4-BE49-F238E27FC236}">
                <a16:creationId xmlns:a16="http://schemas.microsoft.com/office/drawing/2014/main" id="{FD95D6FE-8973-A44B-9560-4E89F970E0EF}"/>
              </a:ext>
            </a:extLst>
          </p:cNvPr>
          <p:cNvSpPr/>
          <p:nvPr/>
        </p:nvSpPr>
        <p:spPr>
          <a:xfrm>
            <a:off x="1391800" y="4982072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Só que a lógica proposicional é ruim de se representar computacionalmente</a:t>
            </a:r>
          </a:p>
        </p:txBody>
      </p:sp>
    </p:spTree>
    <p:extLst>
      <p:ext uri="{BB962C8B-B14F-4D97-AF65-F5344CB8AC3E}">
        <p14:creationId xmlns:p14="http://schemas.microsoft.com/office/powerpoint/2010/main" val="1763047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1629103" y="131763"/>
            <a:ext cx="899127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781D"/>
              </a:buClr>
              <a:buSzPts val="3600"/>
              <a:buFont typeface="Arial"/>
              <a:buNone/>
            </a:pPr>
            <a:r>
              <a:rPr lang="pt-BR" sz="3600" dirty="0">
                <a:solidFill>
                  <a:srgbClr val="FF781D"/>
                </a:solidFill>
              </a:rPr>
              <a:t>Cláusula de Horn</a:t>
            </a:r>
            <a:endParaRPr dirty="0"/>
          </a:p>
        </p:txBody>
      </p:sp>
      <p:sp>
        <p:nvSpPr>
          <p:cNvPr id="197" name="Google Shape;197;p5"/>
          <p:cNvSpPr/>
          <p:nvPr/>
        </p:nvSpPr>
        <p:spPr>
          <a:xfrm>
            <a:off x="1391800" y="1187716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pt-B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Clásula</a:t>
            </a: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Horn é composta de Cabeçalho </a:t>
            </a:r>
            <a:r>
              <a:rPr lang="pt-BR" sz="2400" dirty="0"/>
              <a:t>←</a:t>
            </a: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Corpo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5"/>
          <p:cNvSpPr/>
          <p:nvPr/>
        </p:nvSpPr>
        <p:spPr>
          <a:xfrm>
            <a:off x="1391800" y="2136305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2400" dirty="0"/>
              <a:t>pato(a) ← !voa(a), nada(a), </a:t>
            </a:r>
            <a:r>
              <a:rPr lang="pt-BR" sz="2400" dirty="0" err="1"/>
              <a:t>faz_quack</a:t>
            </a:r>
            <a:r>
              <a:rPr lang="pt-BR" sz="2400" dirty="0"/>
              <a:t>(a), se “a” não voa, nada e faz </a:t>
            </a:r>
            <a:r>
              <a:rPr lang="pt-BR" sz="2400" dirty="0" err="1"/>
              <a:t>quack</a:t>
            </a:r>
            <a:r>
              <a:rPr lang="pt-BR" sz="2400" dirty="0"/>
              <a:t>, então é pato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98;p5">
            <a:extLst>
              <a:ext uri="{FF2B5EF4-FFF2-40B4-BE49-F238E27FC236}">
                <a16:creationId xmlns:a16="http://schemas.microsoft.com/office/drawing/2014/main" id="{4CDC9A7F-A753-324B-85E8-C32FB2986EDA}"/>
              </a:ext>
            </a:extLst>
          </p:cNvPr>
          <p:cNvSpPr/>
          <p:nvPr/>
        </p:nvSpPr>
        <p:spPr>
          <a:xfrm>
            <a:off x="1391800" y="3084894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clásula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Horn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máximo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predicado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verdadeiro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98;p5">
            <a:extLst>
              <a:ext uri="{FF2B5EF4-FFF2-40B4-BE49-F238E27FC236}">
                <a16:creationId xmlns:a16="http://schemas.microsoft.com/office/drawing/2014/main" id="{2EF2F9E2-5425-2748-B3A1-911053C035C6}"/>
              </a:ext>
            </a:extLst>
          </p:cNvPr>
          <p:cNvSpPr/>
          <p:nvPr/>
        </p:nvSpPr>
        <p:spPr>
          <a:xfrm>
            <a:off x="1391800" y="4033483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Resolução. Podemos ter combinações: </a:t>
            </a:r>
            <a:r>
              <a:rPr lang="pt-B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/>
              <a:t>← t1, t2; </a:t>
            </a:r>
          </a:p>
          <a:p>
            <a:r>
              <a:rPr lang="pt-BR" sz="2400" dirty="0" err="1"/>
              <a:t>t</a:t>
            </a:r>
            <a:r>
              <a:rPr lang="pt-BR" sz="2400" dirty="0"/>
              <a:t> ← t3, </a:t>
            </a:r>
            <a:r>
              <a:rPr lang="pt-BR" sz="2400" dirty="0" err="1"/>
              <a:t>h</a:t>
            </a:r>
            <a:r>
              <a:rPr lang="pt-BR" sz="2400" dirty="0"/>
              <a:t>, t4; </a:t>
            </a:r>
            <a:endParaRPr lang="pt-B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98;p5">
            <a:extLst>
              <a:ext uri="{FF2B5EF4-FFF2-40B4-BE49-F238E27FC236}">
                <a16:creationId xmlns:a16="http://schemas.microsoft.com/office/drawing/2014/main" id="{FD95D6FE-8973-A44B-9560-4E89F970E0EF}"/>
              </a:ext>
            </a:extLst>
          </p:cNvPr>
          <p:cNvSpPr/>
          <p:nvPr/>
        </p:nvSpPr>
        <p:spPr>
          <a:xfrm>
            <a:off x="1391800" y="4982072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2400" dirty="0"/>
              <a:t>Então: </a:t>
            </a:r>
            <a:r>
              <a:rPr lang="pt-B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/>
              <a:t>← t3, t1, t2, t4</a:t>
            </a:r>
            <a:endParaRPr lang="pt-B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5641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1629103" y="131763"/>
            <a:ext cx="899127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781D"/>
              </a:buClr>
              <a:buSzPts val="3600"/>
              <a:buFont typeface="Arial"/>
              <a:buNone/>
            </a:pPr>
            <a:r>
              <a:rPr lang="pt-BR" sz="3600" dirty="0">
                <a:solidFill>
                  <a:srgbClr val="FF781D"/>
                </a:solidFill>
              </a:rPr>
              <a:t>Unificação e Base de conhecimento</a:t>
            </a:r>
            <a:endParaRPr dirty="0"/>
          </a:p>
        </p:txBody>
      </p:sp>
      <p:sp>
        <p:nvSpPr>
          <p:cNvPr id="197" name="Google Shape;197;p5"/>
          <p:cNvSpPr/>
          <p:nvPr/>
        </p:nvSpPr>
        <p:spPr>
          <a:xfrm>
            <a:off x="6842234" y="1187715"/>
            <a:ext cx="4517744" cy="158701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Unificação é o processo de </a:t>
            </a:r>
            <a:r>
              <a:rPr lang="pt-B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pattern</a:t>
            </a: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Matching</a:t>
            </a: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verificar quais instância deixam a </a:t>
            </a:r>
            <a:r>
              <a:rPr lang="pt-B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clásula</a:t>
            </a: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verdadeira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5"/>
          <p:cNvSpPr/>
          <p:nvPr/>
        </p:nvSpPr>
        <p:spPr>
          <a:xfrm>
            <a:off x="6842234" y="2929068"/>
            <a:ext cx="4517744" cy="1740889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2400" dirty="0"/>
              <a:t>No caso: </a:t>
            </a:r>
            <a:r>
              <a:rPr lang="pt-BR" sz="2400" dirty="0" err="1"/>
              <a:t>falaLingua</a:t>
            </a:r>
            <a:r>
              <a:rPr lang="pt-BR" sz="2400" dirty="0"/>
              <a:t>(Maria, francês), </a:t>
            </a:r>
            <a:r>
              <a:rPr lang="pt-BR" sz="2400" dirty="0" err="1"/>
              <a:t>falalingua</a:t>
            </a:r>
            <a:r>
              <a:rPr lang="pt-BR" sz="2400" dirty="0"/>
              <a:t>(</a:t>
            </a:r>
            <a:r>
              <a:rPr lang="pt-BR" sz="2400" dirty="0" err="1"/>
              <a:t>Y</a:t>
            </a:r>
            <a:r>
              <a:rPr lang="pt-BR" sz="2400" dirty="0"/>
              <a:t>, francês) e Marie ≠ </a:t>
            </a:r>
            <a:r>
              <a:rPr lang="pt-BR" sz="2400" dirty="0" err="1"/>
              <a:t>Y</a:t>
            </a:r>
            <a:r>
              <a:rPr lang="pt-BR" sz="2400" dirty="0"/>
              <a:t>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98;p5">
            <a:extLst>
              <a:ext uri="{FF2B5EF4-FFF2-40B4-BE49-F238E27FC236}">
                <a16:creationId xmlns:a16="http://schemas.microsoft.com/office/drawing/2014/main" id="{FD95D6FE-8973-A44B-9560-4E89F970E0EF}"/>
              </a:ext>
            </a:extLst>
          </p:cNvPr>
          <p:cNvSpPr/>
          <p:nvPr/>
        </p:nvSpPr>
        <p:spPr>
          <a:xfrm>
            <a:off x="6842234" y="4824295"/>
            <a:ext cx="4517744" cy="950077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2400" dirty="0"/>
              <a:t>É verdadeiro quando: </a:t>
            </a:r>
            <a:r>
              <a:rPr lang="pt-BR" sz="2400" dirty="0" err="1"/>
              <a:t>Y</a:t>
            </a:r>
            <a:r>
              <a:rPr lang="pt-BR" sz="2400" dirty="0"/>
              <a:t> = </a:t>
            </a:r>
            <a:r>
              <a:rPr lang="pt-BR" sz="2400" dirty="0" err="1"/>
              <a:t>Pièrre</a:t>
            </a:r>
            <a:r>
              <a:rPr lang="pt-BR" sz="2400" dirty="0"/>
              <a:t> ou </a:t>
            </a:r>
            <a:r>
              <a:rPr lang="pt-BR" sz="2400" dirty="0" err="1"/>
              <a:t>Y</a:t>
            </a:r>
            <a:r>
              <a:rPr lang="pt-BR" sz="2400" dirty="0"/>
              <a:t> = Noel</a:t>
            </a:r>
            <a:endParaRPr lang="pt-B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97;p5">
            <a:extLst>
              <a:ext uri="{FF2B5EF4-FFF2-40B4-BE49-F238E27FC236}">
                <a16:creationId xmlns:a16="http://schemas.microsoft.com/office/drawing/2014/main" id="{7663D145-4E23-AE43-9F1B-8A56B61D5167}"/>
              </a:ext>
            </a:extLst>
          </p:cNvPr>
          <p:cNvSpPr/>
          <p:nvPr/>
        </p:nvSpPr>
        <p:spPr>
          <a:xfrm>
            <a:off x="982717" y="1187716"/>
            <a:ext cx="5207876" cy="5223594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2400" dirty="0"/>
              <a:t>% </a:t>
            </a:r>
            <a:r>
              <a:rPr lang="pt-BR" sz="2400" dirty="0" err="1"/>
              <a:t>Clásulas</a:t>
            </a:r>
            <a:endParaRPr lang="pt-BR" sz="2400" dirty="0"/>
          </a:p>
          <a:p>
            <a:r>
              <a:rPr lang="pt-BR" sz="2400" dirty="0" err="1"/>
              <a:t>falaLingua</a:t>
            </a:r>
            <a:r>
              <a:rPr lang="pt-BR" sz="2400" dirty="0"/>
              <a:t>(Marie, francês)</a:t>
            </a:r>
          </a:p>
          <a:p>
            <a:r>
              <a:rPr lang="pt-BR" sz="2400" dirty="0" err="1"/>
              <a:t>falaLingua</a:t>
            </a:r>
            <a:r>
              <a:rPr lang="pt-BR" sz="2400" dirty="0"/>
              <a:t>(Giovanni, italiano)</a:t>
            </a:r>
          </a:p>
          <a:p>
            <a:r>
              <a:rPr lang="pt-BR" sz="2400" dirty="0" err="1"/>
              <a:t>falaLingua</a:t>
            </a:r>
            <a:r>
              <a:rPr lang="pt-BR" sz="2400" dirty="0"/>
              <a:t>(</a:t>
            </a:r>
            <a:r>
              <a:rPr lang="pt-BR" sz="2400" dirty="0" err="1"/>
              <a:t>Pièrre</a:t>
            </a:r>
            <a:r>
              <a:rPr lang="pt-BR" sz="2400" dirty="0"/>
              <a:t>, francês)</a:t>
            </a:r>
          </a:p>
          <a:p>
            <a:r>
              <a:rPr lang="pt-BR" sz="2400" dirty="0" err="1"/>
              <a:t>falaLingua</a:t>
            </a:r>
            <a:r>
              <a:rPr lang="pt-BR" sz="2400" dirty="0"/>
              <a:t>(Noel, francês)</a:t>
            </a:r>
          </a:p>
          <a:p>
            <a:r>
              <a:rPr lang="pt-BR" sz="2400" dirty="0" err="1"/>
              <a:t>falaLingua</a:t>
            </a:r>
            <a:r>
              <a:rPr lang="pt-BR" sz="2400" dirty="0"/>
              <a:t>(Lana, português)</a:t>
            </a:r>
          </a:p>
          <a:p>
            <a:endParaRPr lang="pt-BR" sz="2400" dirty="0"/>
          </a:p>
          <a:p>
            <a:r>
              <a:rPr lang="pt-BR" sz="2400" dirty="0"/>
              <a:t>% Predicado</a:t>
            </a:r>
          </a:p>
          <a:p>
            <a:r>
              <a:rPr lang="pt-BR" sz="2400" dirty="0" err="1"/>
              <a:t>podemConversar</a:t>
            </a:r>
            <a:r>
              <a:rPr lang="pt-BR" sz="2400" dirty="0"/>
              <a:t>(</a:t>
            </a:r>
            <a:r>
              <a:rPr lang="pt-BR" sz="2400" dirty="0" err="1"/>
              <a:t>X</a:t>
            </a:r>
            <a:r>
              <a:rPr lang="pt-BR" sz="2400" dirty="0"/>
              <a:t>, </a:t>
            </a:r>
            <a:r>
              <a:rPr lang="pt-BR" sz="2400" dirty="0" err="1"/>
              <a:t>Y</a:t>
            </a:r>
            <a:r>
              <a:rPr lang="pt-BR" sz="2400" dirty="0"/>
              <a:t>) ← </a:t>
            </a:r>
            <a:r>
              <a:rPr lang="pt-BR" sz="2400" dirty="0" err="1"/>
              <a:t>falaLingua</a:t>
            </a:r>
            <a:r>
              <a:rPr lang="pt-BR" sz="2400" dirty="0"/>
              <a:t>(X,L), </a:t>
            </a:r>
            <a:r>
              <a:rPr lang="pt-BR" sz="2400" dirty="0" err="1"/>
              <a:t>falaLingua</a:t>
            </a:r>
            <a:r>
              <a:rPr lang="pt-BR" sz="2400" dirty="0"/>
              <a:t>(Y,L), </a:t>
            </a:r>
          </a:p>
          <a:p>
            <a:r>
              <a:rPr lang="pt-BR" sz="2400" dirty="0" err="1"/>
              <a:t>X</a:t>
            </a:r>
            <a:r>
              <a:rPr lang="pt-BR" sz="2400" dirty="0"/>
              <a:t> ≠ </a:t>
            </a:r>
            <a:r>
              <a:rPr lang="pt-BR" sz="2400" dirty="0" err="1"/>
              <a:t>Y</a:t>
            </a:r>
            <a:endParaRPr lang="pt-BR" sz="2400" dirty="0"/>
          </a:p>
          <a:p>
            <a:pPr lvl="0"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Inferência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2400"/>
            </a:pPr>
            <a:r>
              <a:rPr lang="pt-BR" sz="2400" dirty="0" err="1"/>
              <a:t>podemConversar</a:t>
            </a:r>
            <a:r>
              <a:rPr lang="pt-BR" sz="2400" dirty="0"/>
              <a:t>(Marie, </a:t>
            </a:r>
            <a:r>
              <a:rPr lang="pt-BR" sz="2400" dirty="0" err="1"/>
              <a:t>Y</a:t>
            </a:r>
            <a:r>
              <a:rPr lang="pt-BR" sz="2400" dirty="0"/>
              <a:t>)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809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e8986e064_0_12"/>
          <p:cNvSpPr txBox="1">
            <a:spLocks noGrp="1"/>
          </p:cNvSpPr>
          <p:nvPr>
            <p:ph type="ctrTitle"/>
          </p:nvPr>
        </p:nvSpPr>
        <p:spPr>
          <a:xfrm>
            <a:off x="588498" y="2897944"/>
            <a:ext cx="11380800" cy="11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6000"/>
              <a:buFont typeface="Helvetica Neue"/>
              <a:buNone/>
            </a:pPr>
            <a:r>
              <a:rPr lang="pt-BR" dirty="0"/>
              <a:t>Prolog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7334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98;p5">
            <a:extLst>
              <a:ext uri="{FF2B5EF4-FFF2-40B4-BE49-F238E27FC236}">
                <a16:creationId xmlns:a16="http://schemas.microsoft.com/office/drawing/2014/main" id="{1D456568-514D-0B4A-9F1E-7C11794C836E}"/>
              </a:ext>
            </a:extLst>
          </p:cNvPr>
          <p:cNvSpPr/>
          <p:nvPr/>
        </p:nvSpPr>
        <p:spPr>
          <a:xfrm>
            <a:off x="1030891" y="4753376"/>
            <a:ext cx="3488558" cy="1278307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Alain </a:t>
            </a:r>
            <a:r>
              <a:rPr lang="pt-B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Colmeraeur</a:t>
            </a: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Robert </a:t>
            </a:r>
            <a:r>
              <a:rPr lang="pt-B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Kowalski</a:t>
            </a: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criadores do Prolog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97;p5">
            <a:extLst>
              <a:ext uri="{FF2B5EF4-FFF2-40B4-BE49-F238E27FC236}">
                <a16:creationId xmlns:a16="http://schemas.microsoft.com/office/drawing/2014/main" id="{B3E8BCE6-5D5B-0442-A3AD-5686B99E3742}"/>
              </a:ext>
            </a:extLst>
          </p:cNvPr>
          <p:cNvSpPr/>
          <p:nvPr/>
        </p:nvSpPr>
        <p:spPr>
          <a:xfrm>
            <a:off x="5276192" y="1884402"/>
            <a:ext cx="6083785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Criada originalmente para Processamento de Linguagem Natural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98;p5">
            <a:extLst>
              <a:ext uri="{FF2B5EF4-FFF2-40B4-BE49-F238E27FC236}">
                <a16:creationId xmlns:a16="http://schemas.microsoft.com/office/drawing/2014/main" id="{CFD35271-A07F-3F4F-B8A9-259704932B86}"/>
              </a:ext>
            </a:extLst>
          </p:cNvPr>
          <p:cNvSpPr/>
          <p:nvPr/>
        </p:nvSpPr>
        <p:spPr>
          <a:xfrm>
            <a:off x="5276192" y="2832991"/>
            <a:ext cx="6083785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Hoje temos diversas implementações com SWI Prolog e </a:t>
            </a:r>
            <a:r>
              <a:rPr lang="pt-B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Gnu</a:t>
            </a: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Prolog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96;p5">
            <a:extLst>
              <a:ext uri="{FF2B5EF4-FFF2-40B4-BE49-F238E27FC236}">
                <a16:creationId xmlns:a16="http://schemas.microsoft.com/office/drawing/2014/main" id="{2CEC034A-1F68-744C-AA3B-46AE998CEEA4}"/>
              </a:ext>
            </a:extLst>
          </p:cNvPr>
          <p:cNvSpPr txBox="1"/>
          <p:nvPr/>
        </p:nvSpPr>
        <p:spPr>
          <a:xfrm>
            <a:off x="3521075" y="131763"/>
            <a:ext cx="70993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>
              <a:buClr>
                <a:srgbClr val="FF781D"/>
              </a:buClr>
              <a:buSzPts val="3600"/>
            </a:pPr>
            <a:r>
              <a:rPr lang="pt-BR" sz="3600" dirty="0">
                <a:solidFill>
                  <a:srgbClr val="FF781D"/>
                </a:solidFill>
              </a:rPr>
              <a:t>Prolog</a:t>
            </a:r>
            <a:endParaRPr dirty="0"/>
          </a:p>
        </p:txBody>
      </p:sp>
      <p:sp>
        <p:nvSpPr>
          <p:cNvPr id="13" name="Google Shape;197;p5">
            <a:extLst>
              <a:ext uri="{FF2B5EF4-FFF2-40B4-BE49-F238E27FC236}">
                <a16:creationId xmlns:a16="http://schemas.microsoft.com/office/drawing/2014/main" id="{599EC636-9687-D344-AE34-7C07ED59386B}"/>
              </a:ext>
            </a:extLst>
          </p:cNvPr>
          <p:cNvSpPr/>
          <p:nvPr/>
        </p:nvSpPr>
        <p:spPr>
          <a:xfrm>
            <a:off x="5276192" y="934342"/>
            <a:ext cx="6083785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Criada em 1972 na França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4" descr="In Memoriam Alain Colmerauer: 1941-2017 | News | Communications of the ACM">
            <a:extLst>
              <a:ext uri="{FF2B5EF4-FFF2-40B4-BE49-F238E27FC236}">
                <a16:creationId xmlns:a16="http://schemas.microsoft.com/office/drawing/2014/main" id="{63082D8A-FF35-9C42-B5F5-59C0B36FB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1107" y="454908"/>
            <a:ext cx="2655505" cy="265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obert Kowalski - Wikipedia">
            <a:extLst>
              <a:ext uri="{FF2B5EF4-FFF2-40B4-BE49-F238E27FC236}">
                <a16:creationId xmlns:a16="http://schemas.microsoft.com/office/drawing/2014/main" id="{23D85EE1-344A-E742-932D-39A21E3ABE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193322" y="1989225"/>
            <a:ext cx="2655506" cy="258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463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1629103" y="131763"/>
            <a:ext cx="899127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781D"/>
              </a:buClr>
              <a:buSzPts val="3600"/>
              <a:buFont typeface="Arial"/>
              <a:buNone/>
            </a:pPr>
            <a:r>
              <a:rPr lang="pt-BR" sz="3600" dirty="0">
                <a:solidFill>
                  <a:srgbClr val="FF781D"/>
                </a:solidFill>
              </a:rPr>
              <a:t>Bases do Prolog</a:t>
            </a:r>
            <a:endParaRPr dirty="0"/>
          </a:p>
        </p:txBody>
      </p:sp>
      <p:sp>
        <p:nvSpPr>
          <p:cNvPr id="197" name="Google Shape;197;p5"/>
          <p:cNvSpPr/>
          <p:nvPr/>
        </p:nvSpPr>
        <p:spPr>
          <a:xfrm>
            <a:off x="1391800" y="1187716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Fatos: Afirmações e representação do mundo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5"/>
          <p:cNvSpPr/>
          <p:nvPr/>
        </p:nvSpPr>
        <p:spPr>
          <a:xfrm>
            <a:off x="1391800" y="2136305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Regras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Inferência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fatos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98;p5">
            <a:extLst>
              <a:ext uri="{FF2B5EF4-FFF2-40B4-BE49-F238E27FC236}">
                <a16:creationId xmlns:a16="http://schemas.microsoft.com/office/drawing/2014/main" id="{4CDC9A7F-A753-324B-85E8-C32FB2986EDA}"/>
              </a:ext>
            </a:extLst>
          </p:cNvPr>
          <p:cNvSpPr/>
          <p:nvPr/>
        </p:nvSpPr>
        <p:spPr>
          <a:xfrm>
            <a:off x="1391800" y="3084894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Pergunta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mundo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1491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1629103" y="131763"/>
            <a:ext cx="899127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781D"/>
              </a:buClr>
              <a:buSzPts val="3600"/>
              <a:buFont typeface="Arial"/>
              <a:buNone/>
            </a:pPr>
            <a:r>
              <a:rPr lang="pt-BR" sz="3600" dirty="0">
                <a:solidFill>
                  <a:srgbClr val="FF781D"/>
                </a:solidFill>
              </a:rPr>
              <a:t>Fatos</a:t>
            </a:r>
            <a:endParaRPr dirty="0"/>
          </a:p>
        </p:txBody>
      </p:sp>
      <p:sp>
        <p:nvSpPr>
          <p:cNvPr id="197" name="Google Shape;197;p5"/>
          <p:cNvSpPr/>
          <p:nvPr/>
        </p:nvSpPr>
        <p:spPr>
          <a:xfrm>
            <a:off x="1391800" y="1187716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Afirmações sobre o mundo verdadeira, literais da lógica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5"/>
          <p:cNvSpPr/>
          <p:nvPr/>
        </p:nvSpPr>
        <p:spPr>
          <a:xfrm>
            <a:off x="1391800" y="2136305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gosta_de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(maria,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joao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=&gt; Se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lê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maria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gosta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joao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inverso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98;p5">
            <a:extLst>
              <a:ext uri="{FF2B5EF4-FFF2-40B4-BE49-F238E27FC236}">
                <a16:creationId xmlns:a16="http://schemas.microsoft.com/office/drawing/2014/main" id="{4CDC9A7F-A753-324B-85E8-C32FB2986EDA}"/>
              </a:ext>
            </a:extLst>
          </p:cNvPr>
          <p:cNvSpPr/>
          <p:nvPr/>
        </p:nvSpPr>
        <p:spPr>
          <a:xfrm>
            <a:off x="1391800" y="3084894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 =&gt;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Átomo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parecido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string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símbolo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outras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linguagens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iniciar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por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minúsculo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98;p5">
            <a:extLst>
              <a:ext uri="{FF2B5EF4-FFF2-40B4-BE49-F238E27FC236}">
                <a16:creationId xmlns:a16="http://schemas.microsoft.com/office/drawing/2014/main" id="{2EF2F9E2-5425-2748-B3A1-911053C035C6}"/>
              </a:ext>
            </a:extLst>
          </p:cNvPr>
          <p:cNvSpPr/>
          <p:nvPr/>
        </p:nvSpPr>
        <p:spPr>
          <a:xfrm>
            <a:off x="1391800" y="4033483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Pode-se usar quantos átomos quiser </a:t>
            </a:r>
          </a:p>
        </p:txBody>
      </p:sp>
    </p:spTree>
    <p:extLst>
      <p:ext uri="{BB962C8B-B14F-4D97-AF65-F5344CB8AC3E}">
        <p14:creationId xmlns:p14="http://schemas.microsoft.com/office/powerpoint/2010/main" val="458349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1629103" y="131763"/>
            <a:ext cx="899127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781D"/>
              </a:buClr>
              <a:buSzPts val="3600"/>
              <a:buFont typeface="Arial"/>
              <a:buNone/>
            </a:pPr>
            <a:r>
              <a:rPr lang="pt-BR" sz="3600" dirty="0">
                <a:solidFill>
                  <a:srgbClr val="FF781D"/>
                </a:solidFill>
              </a:rPr>
              <a:t>Regras</a:t>
            </a:r>
            <a:endParaRPr dirty="0"/>
          </a:p>
        </p:txBody>
      </p:sp>
      <p:sp>
        <p:nvSpPr>
          <p:cNvPr id="197" name="Google Shape;197;p5"/>
          <p:cNvSpPr/>
          <p:nvPr/>
        </p:nvSpPr>
        <p:spPr>
          <a:xfrm>
            <a:off x="1391800" y="1187716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Afirmações sobre o mundo verdadeira, literais da lógica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5"/>
          <p:cNvSpPr/>
          <p:nvPr/>
        </p:nvSpPr>
        <p:spPr>
          <a:xfrm>
            <a:off x="1391800" y="2136305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2400" dirty="0"/>
              <a:t>amizade(X,Y) :- </a:t>
            </a:r>
            <a:r>
              <a:rPr lang="pt-BR" sz="2400" dirty="0" err="1"/>
              <a:t>gosta_de</a:t>
            </a:r>
            <a:r>
              <a:rPr lang="pt-BR" sz="2400" dirty="0"/>
              <a:t>(</a:t>
            </a:r>
            <a:r>
              <a:rPr lang="pt-BR" sz="2400" dirty="0" err="1"/>
              <a:t>X</a:t>
            </a:r>
            <a:r>
              <a:rPr lang="pt-BR" sz="2400" dirty="0"/>
              <a:t>, </a:t>
            </a:r>
            <a:r>
              <a:rPr lang="pt-BR" sz="2400" dirty="0" err="1"/>
              <a:t>Y</a:t>
            </a:r>
            <a:r>
              <a:rPr lang="pt-BR" sz="2400" dirty="0"/>
              <a:t>), </a:t>
            </a:r>
            <a:r>
              <a:rPr lang="pt-BR" sz="2400" dirty="0" err="1"/>
              <a:t>gosta_de</a:t>
            </a:r>
            <a:r>
              <a:rPr lang="pt-BR" sz="2400" dirty="0"/>
              <a:t>(</a:t>
            </a:r>
            <a:r>
              <a:rPr lang="pt-BR" sz="2400" dirty="0" err="1"/>
              <a:t>Y</a:t>
            </a:r>
            <a:r>
              <a:rPr lang="pt-BR" sz="2400" dirty="0"/>
              <a:t>, </a:t>
            </a:r>
            <a:r>
              <a:rPr lang="pt-BR" sz="2400" dirty="0" err="1"/>
              <a:t>X</a:t>
            </a:r>
            <a:r>
              <a:rPr lang="pt-BR" sz="2400" dirty="0"/>
              <a:t>).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98;p5">
            <a:extLst>
              <a:ext uri="{FF2B5EF4-FFF2-40B4-BE49-F238E27FC236}">
                <a16:creationId xmlns:a16="http://schemas.microsoft.com/office/drawing/2014/main" id="{4CDC9A7F-A753-324B-85E8-C32FB2986EDA}"/>
              </a:ext>
            </a:extLst>
          </p:cNvPr>
          <p:cNvSpPr/>
          <p:nvPr/>
        </p:nvSpPr>
        <p:spPr>
          <a:xfrm>
            <a:off x="1391800" y="3084894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variável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Predicado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98;p5">
            <a:extLst>
              <a:ext uri="{FF2B5EF4-FFF2-40B4-BE49-F238E27FC236}">
                <a16:creationId xmlns:a16="http://schemas.microsoft.com/office/drawing/2014/main" id="{2EF2F9E2-5425-2748-B3A1-911053C035C6}"/>
              </a:ext>
            </a:extLst>
          </p:cNvPr>
          <p:cNvSpPr/>
          <p:nvPr/>
        </p:nvSpPr>
        <p:spPr>
          <a:xfrm>
            <a:off x="1391800" y="4033483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regra se define: amizade com </a:t>
            </a:r>
            <a:r>
              <a:rPr lang="pt-B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quando </a:t>
            </a:r>
            <a:r>
              <a:rPr lang="pt-B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gosta_de</a:t>
            </a: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(X,Y) é verdadeiro e </a:t>
            </a:r>
            <a:r>
              <a:rPr lang="pt-B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gosta_de</a:t>
            </a: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(Y,X) também é verdadeiro</a:t>
            </a:r>
          </a:p>
        </p:txBody>
      </p:sp>
    </p:spTree>
    <p:extLst>
      <p:ext uri="{BB962C8B-B14F-4D97-AF65-F5344CB8AC3E}">
        <p14:creationId xmlns:p14="http://schemas.microsoft.com/office/powerpoint/2010/main" val="2292326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3521075" y="131763"/>
            <a:ext cx="70993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781D"/>
              </a:buClr>
              <a:buSzPts val="3600"/>
              <a:buFont typeface="Arial"/>
              <a:buNone/>
            </a:pPr>
            <a:r>
              <a:rPr lang="pt-BR" sz="3600" dirty="0">
                <a:solidFill>
                  <a:srgbClr val="FF781D"/>
                </a:solidFill>
              </a:rPr>
              <a:t>Problemas lógicos</a:t>
            </a:r>
            <a:endParaRPr dirty="0"/>
          </a:p>
        </p:txBody>
      </p:sp>
      <p:sp>
        <p:nvSpPr>
          <p:cNvPr id="197" name="Google Shape;197;p5"/>
          <p:cNvSpPr/>
          <p:nvPr/>
        </p:nvSpPr>
        <p:spPr>
          <a:xfrm>
            <a:off x="1391800" y="1187716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Alguns problemas são fáceis de descrever em linguagem humana e matemática. Exemplo: Quebra cabeças como </a:t>
            </a:r>
            <a:r>
              <a:rPr lang="pt-B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Sudoku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Sudoku – Wikipédia, a enciclopédia livre">
            <a:extLst>
              <a:ext uri="{FF2B5EF4-FFF2-40B4-BE49-F238E27FC236}">
                <a16:creationId xmlns:a16="http://schemas.microsoft.com/office/drawing/2014/main" id="{B384CB8F-A077-9140-9B43-0E22E49FD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9331" y="2112579"/>
            <a:ext cx="4346028" cy="434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738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e8986e064_0_12"/>
          <p:cNvSpPr txBox="1">
            <a:spLocks noGrp="1"/>
          </p:cNvSpPr>
          <p:nvPr>
            <p:ph type="ctrTitle"/>
          </p:nvPr>
        </p:nvSpPr>
        <p:spPr>
          <a:xfrm>
            <a:off x="588498" y="2897944"/>
            <a:ext cx="11380800" cy="11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6000"/>
              <a:buFont typeface="Helvetica Neue"/>
              <a:buNone/>
            </a:pPr>
            <a:r>
              <a:rPr lang="pt-BR" dirty="0"/>
              <a:t>Exemplo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1339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348A18FC-FA29-2241-8F9F-02586906009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2328" y="0"/>
            <a:ext cx="73073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86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e8986e064_0_12"/>
          <p:cNvSpPr txBox="1">
            <a:spLocks noGrp="1"/>
          </p:cNvSpPr>
          <p:nvPr>
            <p:ph type="ctrTitle"/>
          </p:nvPr>
        </p:nvSpPr>
        <p:spPr>
          <a:xfrm>
            <a:off x="588498" y="2897944"/>
            <a:ext cx="11380800" cy="11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6000"/>
              <a:buFont typeface="Helvetica Neue"/>
              <a:buNone/>
            </a:pPr>
            <a:r>
              <a:rPr lang="pt-BR" dirty="0"/>
              <a:t>Unificação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7481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1629103" y="131763"/>
            <a:ext cx="899127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781D"/>
              </a:buClr>
              <a:buSzPts val="3600"/>
              <a:buFont typeface="Arial"/>
              <a:buNone/>
            </a:pPr>
            <a:r>
              <a:rPr lang="pt-BR" sz="3600" dirty="0">
                <a:solidFill>
                  <a:srgbClr val="FF781D"/>
                </a:solidFill>
              </a:rPr>
              <a:t>Unificação</a:t>
            </a:r>
            <a:endParaRPr dirty="0"/>
          </a:p>
        </p:txBody>
      </p:sp>
      <p:sp>
        <p:nvSpPr>
          <p:cNvPr id="197" name="Google Shape;197;p5"/>
          <p:cNvSpPr/>
          <p:nvPr/>
        </p:nvSpPr>
        <p:spPr>
          <a:xfrm>
            <a:off x="1391800" y="1187716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unificação pode é igual igualdade. Porém, é usada para associação de variáveis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5"/>
          <p:cNvSpPr/>
          <p:nvPr/>
        </p:nvSpPr>
        <p:spPr>
          <a:xfrm>
            <a:off x="1391800" y="2136305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2400" dirty="0"/>
              <a:t>pilotos(A, </a:t>
            </a:r>
            <a:r>
              <a:rPr lang="pt-BR" sz="2400" dirty="0" err="1"/>
              <a:t>londres</a:t>
            </a:r>
            <a:r>
              <a:rPr lang="pt-BR" sz="2400" dirty="0"/>
              <a:t>) = pilotos(</a:t>
            </a:r>
            <a:r>
              <a:rPr lang="pt-BR" sz="2400" dirty="0" err="1"/>
              <a:t>sao_paulo</a:t>
            </a:r>
            <a:r>
              <a:rPr lang="pt-BR" sz="2400" dirty="0"/>
              <a:t>, </a:t>
            </a:r>
            <a:r>
              <a:rPr lang="pt-BR" sz="2400" dirty="0" err="1"/>
              <a:t>londres</a:t>
            </a:r>
            <a:r>
              <a:rPr lang="pt-BR" sz="2400" dirty="0"/>
              <a:t>).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98;p5">
            <a:extLst>
              <a:ext uri="{FF2B5EF4-FFF2-40B4-BE49-F238E27FC236}">
                <a16:creationId xmlns:a16="http://schemas.microsoft.com/office/drawing/2014/main" id="{4CDC9A7F-A753-324B-85E8-C32FB2986EDA}"/>
              </a:ext>
            </a:extLst>
          </p:cNvPr>
          <p:cNvSpPr/>
          <p:nvPr/>
        </p:nvSpPr>
        <p:spPr>
          <a:xfrm>
            <a:off x="1391800" y="3084894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valor de A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sao_paulo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porém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só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por causa do match com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londres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4629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1629103" y="131763"/>
            <a:ext cx="899127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781D"/>
              </a:buClr>
              <a:buSzPts val="3600"/>
              <a:buFont typeface="Arial"/>
              <a:buNone/>
            </a:pPr>
            <a:r>
              <a:rPr lang="pt-BR" sz="3600" dirty="0">
                <a:solidFill>
                  <a:srgbClr val="FF781D"/>
                </a:solidFill>
              </a:rPr>
              <a:t>Unificação</a:t>
            </a:r>
            <a:endParaRPr dirty="0"/>
          </a:p>
        </p:txBody>
      </p:sp>
      <p:sp>
        <p:nvSpPr>
          <p:cNvPr id="197" name="Google Shape;197;p5"/>
          <p:cNvSpPr/>
          <p:nvPr/>
        </p:nvSpPr>
        <p:spPr>
          <a:xfrm>
            <a:off x="1391800" y="1187716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unificação poderá ser feita por por estruturas de dados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5"/>
          <p:cNvSpPr/>
          <p:nvPr/>
        </p:nvSpPr>
        <p:spPr>
          <a:xfrm>
            <a:off x="1391800" y="2136305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2400" dirty="0"/>
              <a:t>[A, 2, 5] = [1, 2, </a:t>
            </a:r>
            <a:r>
              <a:rPr lang="pt-BR" sz="2400" dirty="0" err="1"/>
              <a:t>B</a:t>
            </a:r>
            <a:r>
              <a:rPr lang="pt-BR" sz="2400" dirty="0"/>
              <a:t>]. =&gt; A = 1 e </a:t>
            </a:r>
            <a:r>
              <a:rPr lang="pt-BR" sz="2400" dirty="0" err="1"/>
              <a:t>B</a:t>
            </a:r>
            <a:r>
              <a:rPr lang="pt-BR" sz="2400" dirty="0"/>
              <a:t> = 5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98;p5">
            <a:extLst>
              <a:ext uri="{FF2B5EF4-FFF2-40B4-BE49-F238E27FC236}">
                <a16:creationId xmlns:a16="http://schemas.microsoft.com/office/drawing/2014/main" id="{4CDC9A7F-A753-324B-85E8-C32FB2986EDA}"/>
              </a:ext>
            </a:extLst>
          </p:cNvPr>
          <p:cNvSpPr/>
          <p:nvPr/>
        </p:nvSpPr>
        <p:spPr>
          <a:xfrm>
            <a:off x="1391800" y="3084894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associação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feita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pelos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dois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lados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Afina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igualdade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dos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dois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lados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3306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1629103" y="131763"/>
            <a:ext cx="899127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781D"/>
              </a:buClr>
              <a:buSzPts val="3600"/>
              <a:buFont typeface="Arial"/>
              <a:buNone/>
            </a:pPr>
            <a:r>
              <a:rPr lang="pt-BR" sz="3600" dirty="0">
                <a:solidFill>
                  <a:srgbClr val="FF781D"/>
                </a:solidFill>
              </a:rPr>
              <a:t>Unificação com Listas</a:t>
            </a:r>
            <a:endParaRPr dirty="0"/>
          </a:p>
        </p:txBody>
      </p:sp>
      <p:sp>
        <p:nvSpPr>
          <p:cNvPr id="197" name="Google Shape;197;p5"/>
          <p:cNvSpPr/>
          <p:nvPr/>
        </p:nvSpPr>
        <p:spPr>
          <a:xfrm>
            <a:off x="1391800" y="1187716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Podemos obter dados de uma lista: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5"/>
          <p:cNvSpPr/>
          <p:nvPr/>
        </p:nvSpPr>
        <p:spPr>
          <a:xfrm>
            <a:off x="1391800" y="2136305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2400" dirty="0"/>
              <a:t>[4, 2, 5] = [</a:t>
            </a:r>
            <a:r>
              <a:rPr lang="pt-BR" sz="2400" dirty="0" err="1"/>
              <a:t>Cabecalho|Corpo</a:t>
            </a:r>
            <a:r>
              <a:rPr lang="pt-BR" sz="2400" dirty="0"/>
              <a:t>]. =&gt; </a:t>
            </a:r>
            <a:r>
              <a:rPr lang="pt-BR" sz="2400" dirty="0" err="1"/>
              <a:t>Cabecalho</a:t>
            </a:r>
            <a:r>
              <a:rPr lang="pt-BR" sz="2400" dirty="0"/>
              <a:t> = 4, Corpo = [2,5]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98;p5">
            <a:extLst>
              <a:ext uri="{FF2B5EF4-FFF2-40B4-BE49-F238E27FC236}">
                <a16:creationId xmlns:a16="http://schemas.microsoft.com/office/drawing/2014/main" id="{4CDC9A7F-A753-324B-85E8-C32FB2986EDA}"/>
              </a:ext>
            </a:extLst>
          </p:cNvPr>
          <p:cNvSpPr/>
          <p:nvPr/>
        </p:nvSpPr>
        <p:spPr>
          <a:xfrm>
            <a:off x="1391800" y="3084894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Podemos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fazer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recursive que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colete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corpo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98;p5">
            <a:extLst>
              <a:ext uri="{FF2B5EF4-FFF2-40B4-BE49-F238E27FC236}">
                <a16:creationId xmlns:a16="http://schemas.microsoft.com/office/drawing/2014/main" id="{4E1C3BBE-BE41-8A43-B8DF-18C1F4EE4AAC}"/>
              </a:ext>
            </a:extLst>
          </p:cNvPr>
          <p:cNvSpPr/>
          <p:nvPr/>
        </p:nvSpPr>
        <p:spPr>
          <a:xfrm>
            <a:off x="1391800" y="4033483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[4, 2, 5] = [Cab1|[Cab2|Corpo]]. =&gt; Cab1 = 4, Cab2 = 2,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Corpo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[5]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9572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e8986e064_0_12"/>
          <p:cNvSpPr txBox="1">
            <a:spLocks noGrp="1"/>
          </p:cNvSpPr>
          <p:nvPr>
            <p:ph type="ctrTitle"/>
          </p:nvPr>
        </p:nvSpPr>
        <p:spPr>
          <a:xfrm>
            <a:off x="588498" y="2897944"/>
            <a:ext cx="11380800" cy="11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6000"/>
              <a:buFont typeface="Helvetica Neue"/>
              <a:buNone/>
            </a:pPr>
            <a:r>
              <a:rPr lang="pt-BR" dirty="0"/>
              <a:t>Regras Recursivas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2063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1629103" y="131763"/>
            <a:ext cx="899127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781D"/>
              </a:buClr>
              <a:buSzPts val="3600"/>
              <a:buFont typeface="Arial"/>
              <a:buNone/>
            </a:pPr>
            <a:r>
              <a:rPr lang="pt-BR" sz="3600" dirty="0">
                <a:solidFill>
                  <a:srgbClr val="FF781D"/>
                </a:solidFill>
              </a:rPr>
              <a:t>Regras Recursivas</a:t>
            </a:r>
            <a:endParaRPr dirty="0"/>
          </a:p>
        </p:txBody>
      </p:sp>
      <p:sp>
        <p:nvSpPr>
          <p:cNvPr id="197" name="Google Shape;197;p5"/>
          <p:cNvSpPr/>
          <p:nvPr/>
        </p:nvSpPr>
        <p:spPr>
          <a:xfrm>
            <a:off x="1391800" y="1187716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Podemos fazer regras recursivas. Toda Recursão precisa de um critério de parada.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5"/>
          <p:cNvSpPr/>
          <p:nvPr/>
        </p:nvSpPr>
        <p:spPr>
          <a:xfrm>
            <a:off x="1391800" y="2136305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2400" dirty="0"/>
              <a:t>ancestral(</a:t>
            </a:r>
            <a:r>
              <a:rPr lang="pt-BR" sz="2400" dirty="0" err="1"/>
              <a:t>X</a:t>
            </a:r>
            <a:r>
              <a:rPr lang="pt-BR" sz="2400" dirty="0"/>
              <a:t>, </a:t>
            </a:r>
            <a:r>
              <a:rPr lang="pt-BR" sz="2400" dirty="0" err="1"/>
              <a:t>Y</a:t>
            </a:r>
            <a:r>
              <a:rPr lang="pt-BR" sz="2400" dirty="0"/>
              <a:t>) :- </a:t>
            </a:r>
            <a:r>
              <a:rPr lang="pt-BR" sz="2400" dirty="0" err="1"/>
              <a:t>mae</a:t>
            </a:r>
            <a:r>
              <a:rPr lang="pt-BR" sz="2400" dirty="0"/>
              <a:t>(</a:t>
            </a:r>
            <a:r>
              <a:rPr lang="pt-BR" sz="2400" dirty="0" err="1"/>
              <a:t>X</a:t>
            </a:r>
            <a:r>
              <a:rPr lang="pt-BR" sz="2400" dirty="0"/>
              <a:t>, </a:t>
            </a:r>
            <a:r>
              <a:rPr lang="pt-BR" sz="2400" dirty="0" err="1"/>
              <a:t>Y</a:t>
            </a:r>
            <a:r>
              <a:rPr lang="pt-BR" sz="2400" dirty="0"/>
              <a:t>); pai(</a:t>
            </a:r>
            <a:r>
              <a:rPr lang="pt-BR" sz="2400" dirty="0" err="1"/>
              <a:t>X</a:t>
            </a:r>
            <a:r>
              <a:rPr lang="pt-BR" sz="2400" dirty="0"/>
              <a:t>, </a:t>
            </a:r>
            <a:r>
              <a:rPr lang="pt-BR" sz="2400" dirty="0" err="1"/>
              <a:t>Y</a:t>
            </a:r>
            <a:r>
              <a:rPr lang="pt-BR" sz="2400" dirty="0"/>
              <a:t>).=&gt; critério de parada</a:t>
            </a:r>
          </a:p>
        </p:txBody>
      </p:sp>
      <p:sp>
        <p:nvSpPr>
          <p:cNvPr id="5" name="Google Shape;198;p5">
            <a:extLst>
              <a:ext uri="{FF2B5EF4-FFF2-40B4-BE49-F238E27FC236}">
                <a16:creationId xmlns:a16="http://schemas.microsoft.com/office/drawing/2014/main" id="{4CDC9A7F-A753-324B-85E8-C32FB2986EDA}"/>
              </a:ext>
            </a:extLst>
          </p:cNvPr>
          <p:cNvSpPr/>
          <p:nvPr/>
        </p:nvSpPr>
        <p:spPr>
          <a:xfrm>
            <a:off x="1391800" y="3084894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2400" dirty="0"/>
              <a:t>ancestral(</a:t>
            </a:r>
            <a:r>
              <a:rPr lang="pt-BR" sz="2400" dirty="0" err="1"/>
              <a:t>X</a:t>
            </a:r>
            <a:r>
              <a:rPr lang="pt-BR" sz="2400" dirty="0"/>
              <a:t>, </a:t>
            </a:r>
            <a:r>
              <a:rPr lang="pt-BR" sz="2400" dirty="0" err="1"/>
              <a:t>Y</a:t>
            </a:r>
            <a:r>
              <a:rPr lang="pt-BR" sz="2400" dirty="0"/>
              <a:t>) :- (</a:t>
            </a:r>
            <a:r>
              <a:rPr lang="pt-BR" sz="2400" dirty="0" err="1"/>
              <a:t>mae</a:t>
            </a:r>
            <a:r>
              <a:rPr lang="pt-BR" sz="2400" dirty="0"/>
              <a:t>(</a:t>
            </a:r>
            <a:r>
              <a:rPr lang="pt-BR" sz="2400" dirty="0" err="1"/>
              <a:t>X</a:t>
            </a:r>
            <a:r>
              <a:rPr lang="pt-BR" sz="2400" dirty="0"/>
              <a:t>, </a:t>
            </a:r>
            <a:r>
              <a:rPr lang="pt-BR" sz="2400" dirty="0" err="1"/>
              <a:t>Z</a:t>
            </a:r>
            <a:r>
              <a:rPr lang="pt-BR" sz="2400" dirty="0"/>
              <a:t>); pai(</a:t>
            </a:r>
            <a:r>
              <a:rPr lang="pt-BR" sz="2400" dirty="0" err="1"/>
              <a:t>X</a:t>
            </a:r>
            <a:r>
              <a:rPr lang="pt-BR" sz="2400" dirty="0"/>
              <a:t>, </a:t>
            </a:r>
            <a:r>
              <a:rPr lang="pt-BR" sz="2400" dirty="0" err="1"/>
              <a:t>Z</a:t>
            </a:r>
            <a:r>
              <a:rPr lang="pt-BR" sz="2400" dirty="0"/>
              <a:t>)), ancestral(</a:t>
            </a:r>
            <a:r>
              <a:rPr lang="pt-BR" sz="2400" dirty="0" err="1"/>
              <a:t>Z</a:t>
            </a:r>
            <a:r>
              <a:rPr lang="pt-BR" sz="2400" dirty="0"/>
              <a:t>, </a:t>
            </a:r>
            <a:r>
              <a:rPr lang="pt-BR" sz="2400" dirty="0" err="1"/>
              <a:t>Y</a:t>
            </a:r>
            <a:r>
              <a:rPr lang="pt-BR" sz="2400" dirty="0"/>
              <a:t>). =&gt; recursão</a:t>
            </a:r>
          </a:p>
        </p:txBody>
      </p:sp>
      <p:sp>
        <p:nvSpPr>
          <p:cNvPr id="6" name="Google Shape;198;p5">
            <a:extLst>
              <a:ext uri="{FF2B5EF4-FFF2-40B4-BE49-F238E27FC236}">
                <a16:creationId xmlns:a16="http://schemas.microsoft.com/office/drawing/2014/main" id="{BFDD33EB-5BA3-1543-9683-0ADDB50AF781}"/>
              </a:ext>
            </a:extLst>
          </p:cNvPr>
          <p:cNvSpPr/>
          <p:nvPr/>
        </p:nvSpPr>
        <p:spPr>
          <a:xfrm>
            <a:off x="1391800" y="4327230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2400" dirty="0"/>
              <a:t>São regras construídas a partir de </a:t>
            </a:r>
            <a:r>
              <a:rPr lang="pt-BR" sz="2400" b="1" dirty="0"/>
              <a:t>propriedades do problema</a:t>
            </a:r>
          </a:p>
        </p:txBody>
      </p:sp>
    </p:spTree>
    <p:extLst>
      <p:ext uri="{BB962C8B-B14F-4D97-AF65-F5344CB8AC3E}">
        <p14:creationId xmlns:p14="http://schemas.microsoft.com/office/powerpoint/2010/main" val="885431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1629103" y="131763"/>
            <a:ext cx="899127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781D"/>
              </a:buClr>
              <a:buSzPts val="3600"/>
              <a:buFont typeface="Arial"/>
              <a:buNone/>
            </a:pPr>
            <a:r>
              <a:rPr lang="pt-BR" sz="3600" dirty="0">
                <a:solidFill>
                  <a:srgbClr val="FF781D"/>
                </a:solidFill>
              </a:rPr>
              <a:t>Regras Recursivas</a:t>
            </a:r>
            <a:endParaRPr dirty="0"/>
          </a:p>
        </p:txBody>
      </p:sp>
      <p:sp>
        <p:nvSpPr>
          <p:cNvPr id="197" name="Google Shape;197;p5"/>
          <p:cNvSpPr/>
          <p:nvPr/>
        </p:nvSpPr>
        <p:spPr>
          <a:xfrm>
            <a:off x="1391800" y="1187716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Podemos ter critérios de parada que são fatos. Exemplo: Checar de um elemento pertence a uma lista</a:t>
            </a:r>
          </a:p>
        </p:txBody>
      </p:sp>
      <p:sp>
        <p:nvSpPr>
          <p:cNvPr id="198" name="Google Shape;198;p5"/>
          <p:cNvSpPr/>
          <p:nvPr/>
        </p:nvSpPr>
        <p:spPr>
          <a:xfrm>
            <a:off x="1391800" y="2136305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pt-BR" sz="2400" dirty="0">
                <a:solidFill>
                  <a:schemeClr val="dk1"/>
                </a:solidFill>
                <a:latin typeface="Calibri"/>
                <a:cs typeface="Calibri"/>
              </a:rPr>
              <a:t>pertence(</a:t>
            </a:r>
            <a:r>
              <a:rPr lang="pt-BR" sz="2400" dirty="0" err="1">
                <a:solidFill>
                  <a:schemeClr val="dk1"/>
                </a:solidFill>
                <a:latin typeface="Calibri"/>
                <a:cs typeface="Calibri"/>
              </a:rPr>
              <a:t>X</a:t>
            </a:r>
            <a:r>
              <a:rPr lang="pt-BR" sz="2400" dirty="0">
                <a:solidFill>
                  <a:schemeClr val="dk1"/>
                </a:solidFill>
                <a:latin typeface="Calibri"/>
                <a:cs typeface="Calibri"/>
              </a:rPr>
              <a:t>, [</a:t>
            </a:r>
            <a:r>
              <a:rPr lang="pt-BR" sz="2400" dirty="0" err="1">
                <a:solidFill>
                  <a:schemeClr val="dk1"/>
                </a:solidFill>
                <a:latin typeface="Calibri"/>
                <a:cs typeface="Calibri"/>
              </a:rPr>
              <a:t>X</a:t>
            </a:r>
            <a:r>
              <a:rPr lang="pt-BR" sz="2400" dirty="0">
                <a:solidFill>
                  <a:schemeClr val="dk1"/>
                </a:solidFill>
                <a:latin typeface="Calibri"/>
                <a:cs typeface="Calibri"/>
              </a:rPr>
              <a:t>|_]). =&gt; (Fato) Critério de parada</a:t>
            </a:r>
          </a:p>
        </p:txBody>
      </p:sp>
      <p:sp>
        <p:nvSpPr>
          <p:cNvPr id="5" name="Google Shape;198;p5">
            <a:extLst>
              <a:ext uri="{FF2B5EF4-FFF2-40B4-BE49-F238E27FC236}">
                <a16:creationId xmlns:a16="http://schemas.microsoft.com/office/drawing/2014/main" id="{4CDC9A7F-A753-324B-85E8-C32FB2986EDA}"/>
              </a:ext>
            </a:extLst>
          </p:cNvPr>
          <p:cNvSpPr/>
          <p:nvPr/>
        </p:nvSpPr>
        <p:spPr>
          <a:xfrm>
            <a:off x="1391800" y="3084894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pt-BR" sz="2400" dirty="0">
                <a:solidFill>
                  <a:schemeClr val="dk1"/>
                </a:solidFill>
                <a:latin typeface="Calibri"/>
                <a:cs typeface="Calibri"/>
              </a:rPr>
              <a:t>pertence(</a:t>
            </a:r>
            <a:r>
              <a:rPr lang="pt-BR" sz="2400" dirty="0" err="1">
                <a:solidFill>
                  <a:schemeClr val="dk1"/>
                </a:solidFill>
                <a:latin typeface="Calibri"/>
                <a:cs typeface="Calibri"/>
              </a:rPr>
              <a:t>X</a:t>
            </a:r>
            <a:r>
              <a:rPr lang="pt-BR" sz="2400" dirty="0">
                <a:solidFill>
                  <a:schemeClr val="dk1"/>
                </a:solidFill>
                <a:latin typeface="Calibri"/>
                <a:cs typeface="Calibri"/>
              </a:rPr>
              <a:t>, [_ | </a:t>
            </a:r>
            <a:r>
              <a:rPr lang="pt-BR" sz="2400" dirty="0" err="1">
                <a:solidFill>
                  <a:schemeClr val="dk1"/>
                </a:solidFill>
                <a:latin typeface="Calibri"/>
                <a:cs typeface="Calibri"/>
              </a:rPr>
              <a:t>Y</a:t>
            </a:r>
            <a:r>
              <a:rPr lang="pt-BR" sz="2400" dirty="0">
                <a:solidFill>
                  <a:schemeClr val="dk1"/>
                </a:solidFill>
                <a:latin typeface="Calibri"/>
                <a:cs typeface="Calibri"/>
              </a:rPr>
              <a:t>]) :- pertence(</a:t>
            </a:r>
            <a:r>
              <a:rPr lang="pt-BR" sz="2400" dirty="0" err="1">
                <a:solidFill>
                  <a:schemeClr val="dk1"/>
                </a:solidFill>
                <a:latin typeface="Calibri"/>
                <a:cs typeface="Calibri"/>
              </a:rPr>
              <a:t>X</a:t>
            </a:r>
            <a:r>
              <a:rPr lang="pt-BR" sz="2400" dirty="0">
                <a:solidFill>
                  <a:schemeClr val="dk1"/>
                </a:solidFill>
                <a:latin typeface="Calibri"/>
                <a:cs typeface="Calibri"/>
              </a:rPr>
              <a:t>, </a:t>
            </a:r>
            <a:r>
              <a:rPr lang="pt-BR" sz="2400" dirty="0" err="1">
                <a:solidFill>
                  <a:schemeClr val="dk1"/>
                </a:solidFill>
                <a:latin typeface="Calibri"/>
                <a:cs typeface="Calibri"/>
              </a:rPr>
              <a:t>Y</a:t>
            </a:r>
            <a:r>
              <a:rPr lang="pt-BR" sz="2400" dirty="0">
                <a:solidFill>
                  <a:schemeClr val="dk1"/>
                </a:solidFill>
                <a:latin typeface="Calibri"/>
                <a:cs typeface="Calibri"/>
              </a:rPr>
              <a:t>). =&gt; Regra Recursiva</a:t>
            </a:r>
          </a:p>
        </p:txBody>
      </p:sp>
    </p:spTree>
    <p:extLst>
      <p:ext uri="{BB962C8B-B14F-4D97-AF65-F5344CB8AC3E}">
        <p14:creationId xmlns:p14="http://schemas.microsoft.com/office/powerpoint/2010/main" val="2259181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e8986e064_0_12"/>
          <p:cNvSpPr txBox="1">
            <a:spLocks noGrp="1"/>
          </p:cNvSpPr>
          <p:nvPr>
            <p:ph type="ctrTitle"/>
          </p:nvPr>
        </p:nvSpPr>
        <p:spPr>
          <a:xfrm>
            <a:off x="588498" y="2897944"/>
            <a:ext cx="11380800" cy="11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6000"/>
              <a:buFont typeface="Helvetica Neue"/>
              <a:buNone/>
            </a:pPr>
            <a:r>
              <a:rPr lang="pt-BR" dirty="0"/>
              <a:t>Exercício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168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3521075" y="131763"/>
            <a:ext cx="70993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781D"/>
              </a:buClr>
              <a:buSzPts val="3600"/>
              <a:buFont typeface="Arial"/>
              <a:buNone/>
            </a:pPr>
            <a:r>
              <a:rPr lang="pt-BR" sz="3600" dirty="0">
                <a:solidFill>
                  <a:srgbClr val="FF781D"/>
                </a:solidFill>
              </a:rPr>
              <a:t>Problemas lógicos</a:t>
            </a:r>
            <a:endParaRPr dirty="0"/>
          </a:p>
        </p:txBody>
      </p:sp>
      <p:sp>
        <p:nvSpPr>
          <p:cNvPr id="197" name="Google Shape;197;p5"/>
          <p:cNvSpPr/>
          <p:nvPr/>
        </p:nvSpPr>
        <p:spPr>
          <a:xfrm>
            <a:off x="1391800" y="1187716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Provas de conceito e testes lógicos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97;p5">
            <a:extLst>
              <a:ext uri="{FF2B5EF4-FFF2-40B4-BE49-F238E27FC236}">
                <a16:creationId xmlns:a16="http://schemas.microsoft.com/office/drawing/2014/main" id="{3EC6152C-A6D4-984D-AAB0-559D0BB042C3}"/>
              </a:ext>
            </a:extLst>
          </p:cNvPr>
          <p:cNvSpPr/>
          <p:nvPr/>
        </p:nvSpPr>
        <p:spPr>
          <a:xfrm>
            <a:off x="1391800" y="2254515"/>
            <a:ext cx="9968178" cy="2623469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pt-BR" sz="2400" dirty="0"/>
              <a:t>Os corpos celeste dignos de nota são as estrelas, os planetas e os cometas. </a:t>
            </a:r>
          </a:p>
          <a:p>
            <a:pPr lvl="0">
              <a:buClr>
                <a:schemeClr val="dk1"/>
              </a:buClr>
              <a:buSzPts val="2400"/>
            </a:pPr>
            <a:r>
              <a:rPr lang="pt-BR" sz="2400" dirty="0"/>
              <a:t>Vênus é um corpo celeste, mas não é uma estrela. </a:t>
            </a:r>
          </a:p>
          <a:p>
            <a:pPr lvl="0">
              <a:buClr>
                <a:schemeClr val="dk1"/>
              </a:buClr>
              <a:buSzPts val="2400"/>
            </a:pPr>
            <a:r>
              <a:rPr lang="pt-BR" sz="2400" dirty="0"/>
              <a:t>Os cometas possuem cauda quando estão perto do sol. </a:t>
            </a:r>
          </a:p>
          <a:p>
            <a:pPr lvl="0">
              <a:buClr>
                <a:schemeClr val="dk1"/>
              </a:buClr>
              <a:buSzPts val="2400"/>
            </a:pPr>
            <a:r>
              <a:rPr lang="pt-BR" sz="2400" dirty="0"/>
              <a:t>Vênus está perto do sol, mas não possui cauda.</a:t>
            </a:r>
          </a:p>
          <a:p>
            <a:pPr lvl="0">
              <a:buClr>
                <a:schemeClr val="dk1"/>
              </a:buClr>
              <a:buSzPts val="2400"/>
            </a:pPr>
            <a:endParaRPr lang="pt-B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2400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última afirmação é verdadeira?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79569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1629103" y="131763"/>
            <a:ext cx="899127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781D"/>
              </a:buClr>
              <a:buSzPts val="3600"/>
              <a:buFont typeface="Arial"/>
              <a:buNone/>
            </a:pPr>
            <a:r>
              <a:rPr lang="pt-BR" sz="3600" dirty="0">
                <a:solidFill>
                  <a:srgbClr val="FF781D"/>
                </a:solidFill>
              </a:rPr>
              <a:t>Exercício</a:t>
            </a:r>
            <a:endParaRPr dirty="0"/>
          </a:p>
        </p:txBody>
      </p:sp>
      <p:sp>
        <p:nvSpPr>
          <p:cNvPr id="197" name="Google Shape;197;p5"/>
          <p:cNvSpPr/>
          <p:nvPr/>
        </p:nvSpPr>
        <p:spPr>
          <a:xfrm>
            <a:off x="1391800" y="1187716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Fazer um predicado ultimo(L,X) que é satisfeito quando o termo </a:t>
            </a:r>
            <a:r>
              <a:rPr lang="pt-B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o último elemento da lista L</a:t>
            </a:r>
          </a:p>
        </p:txBody>
      </p:sp>
      <p:sp>
        <p:nvSpPr>
          <p:cNvPr id="198" name="Google Shape;198;p5"/>
          <p:cNvSpPr/>
          <p:nvPr/>
        </p:nvSpPr>
        <p:spPr>
          <a:xfrm>
            <a:off x="1391800" y="2136305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pt-BR" sz="2400" dirty="0">
                <a:solidFill>
                  <a:schemeClr val="dk1"/>
                </a:solidFill>
                <a:latin typeface="Calibri"/>
                <a:cs typeface="Calibri"/>
              </a:rPr>
              <a:t>Fazer um predicado apaga(L1, </a:t>
            </a:r>
            <a:r>
              <a:rPr lang="pt-BR" sz="2400" dirty="0" err="1">
                <a:solidFill>
                  <a:schemeClr val="dk1"/>
                </a:solidFill>
                <a:latin typeface="Calibri"/>
                <a:cs typeface="Calibri"/>
              </a:rPr>
              <a:t>X</a:t>
            </a:r>
            <a:r>
              <a:rPr lang="pt-BR" sz="2400" dirty="0">
                <a:solidFill>
                  <a:schemeClr val="dk1"/>
                </a:solidFill>
                <a:latin typeface="Calibri"/>
                <a:cs typeface="Calibri"/>
              </a:rPr>
              <a:t>, L2) que é satisfeito quando L2 é a lista obtida pela remoção de todas as ocorrências de </a:t>
            </a:r>
            <a:r>
              <a:rPr lang="pt-BR" sz="2400" dirty="0" err="1">
                <a:solidFill>
                  <a:schemeClr val="dk1"/>
                </a:solidFill>
                <a:latin typeface="Calibri"/>
                <a:cs typeface="Calibri"/>
              </a:rPr>
              <a:t>X</a:t>
            </a:r>
            <a:r>
              <a:rPr lang="pt-BR" sz="2400" dirty="0">
                <a:solidFill>
                  <a:schemeClr val="dk1"/>
                </a:solidFill>
                <a:latin typeface="Calibri"/>
                <a:cs typeface="Calibri"/>
              </a:rPr>
              <a:t> em L1</a:t>
            </a:r>
          </a:p>
        </p:txBody>
      </p:sp>
    </p:spTree>
    <p:extLst>
      <p:ext uri="{BB962C8B-B14F-4D97-AF65-F5344CB8AC3E}">
        <p14:creationId xmlns:p14="http://schemas.microsoft.com/office/powerpoint/2010/main" val="12009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2"/>
          <p:cNvSpPr txBox="1">
            <a:spLocks noGrp="1"/>
          </p:cNvSpPr>
          <p:nvPr>
            <p:ph type="subTitle" idx="1"/>
          </p:nvPr>
        </p:nvSpPr>
        <p:spPr>
          <a:xfrm>
            <a:off x="2811780" y="2920341"/>
            <a:ext cx="69342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sz="2000" b="1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</a:pPr>
            <a:endParaRPr sz="2000" b="1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1600"/>
              <a:buNone/>
            </a:pPr>
            <a:endParaRPr sz="1600" b="1">
              <a:solidFill>
                <a:srgbClr val="333333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1600"/>
              <a:buNone/>
            </a:pPr>
            <a:endParaRPr sz="1600" b="1">
              <a:solidFill>
                <a:srgbClr val="333333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000"/>
              <a:buNone/>
            </a:pPr>
            <a:r>
              <a:rPr lang="pt-BR" sz="2000" b="1">
                <a:solidFill>
                  <a:srgbClr val="333333"/>
                </a:solidFill>
              </a:rPr>
              <a:t>Centro Universitário Senac</a:t>
            </a:r>
            <a:endParaRPr/>
          </a:p>
        </p:txBody>
      </p:sp>
      <p:sp>
        <p:nvSpPr>
          <p:cNvPr id="284" name="Google Shape;284;p62"/>
          <p:cNvSpPr/>
          <p:nvPr/>
        </p:nvSpPr>
        <p:spPr>
          <a:xfrm>
            <a:off x="3254692" y="5252704"/>
            <a:ext cx="6048375" cy="10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Prof. </a:t>
            </a:r>
            <a:r>
              <a:rPr lang="pt-BR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Celso Crivelaro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ctr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celso.</a:t>
            </a:r>
            <a:r>
              <a:rPr lang="pt-BR" sz="1800">
                <a:solidFill>
                  <a:schemeClr val="dk1"/>
                </a:solidFill>
              </a:rPr>
              <a:t>v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crivelaro@</a:t>
            </a:r>
            <a:r>
              <a:rPr lang="pt-BR" sz="1800">
                <a:solidFill>
                  <a:schemeClr val="dk1"/>
                </a:solidFill>
              </a:rPr>
              <a:t>sp.senac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pt-BR" sz="1800">
                <a:solidFill>
                  <a:schemeClr val="dk1"/>
                </a:solidFill>
              </a:rPr>
              <a:t>br</a:t>
            </a:r>
            <a:b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62"/>
          <p:cNvSpPr txBox="1"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6000"/>
              <a:buFont typeface="Helvetica Neue"/>
              <a:buNone/>
            </a:pPr>
            <a:r>
              <a:rPr lang="pt-BR"/>
              <a:t>Muito Obrigado!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3521075" y="131763"/>
            <a:ext cx="70993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781D"/>
              </a:buClr>
              <a:buSzPts val="3600"/>
              <a:buFont typeface="Arial"/>
              <a:buNone/>
            </a:pPr>
            <a:r>
              <a:rPr lang="pt-BR" sz="3600" dirty="0">
                <a:solidFill>
                  <a:srgbClr val="FF781D"/>
                </a:solidFill>
              </a:rPr>
              <a:t>Problemas lógicos</a:t>
            </a:r>
            <a:endParaRPr dirty="0"/>
          </a:p>
        </p:txBody>
      </p:sp>
      <p:sp>
        <p:nvSpPr>
          <p:cNvPr id="197" name="Google Shape;197;p5"/>
          <p:cNvSpPr/>
          <p:nvPr/>
        </p:nvSpPr>
        <p:spPr>
          <a:xfrm>
            <a:off x="1391800" y="1187716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Problemas de satisfação de restrições: Como alocar espaços baseado em regras e base de conhecimento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6E8B704-24D4-6C4C-987F-F8A91F92B0EB}"/>
              </a:ext>
            </a:extLst>
          </p:cNvPr>
          <p:cNvSpPr/>
          <p:nvPr/>
        </p:nvSpPr>
        <p:spPr>
          <a:xfrm>
            <a:off x="1391800" y="2389679"/>
            <a:ext cx="36681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Quattrocento Sans"/>
              </a:rPr>
              <a:t>Para comemorar o aniversário de Cíntia, ela e mais quatro amigas - Alice, Bia, Dirce e Eunice - foram almoçar juntas no RU. As mesas são redondas e acomodam exatamente 5 pessoas. Cíntia e Dirce sentam-se uma ao lado da outra. Alice e Bia não sentam-se uma ao lado da outra. </a:t>
            </a:r>
            <a:endParaRPr lang="pt-BR" sz="20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46464B0-4001-0146-8AA1-FBA217FBF366}"/>
              </a:ext>
            </a:extLst>
          </p:cNvPr>
          <p:cNvSpPr/>
          <p:nvPr/>
        </p:nvSpPr>
        <p:spPr>
          <a:xfrm>
            <a:off x="6758151" y="2382999"/>
            <a:ext cx="40420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latin typeface="Quattrocento Sans"/>
              </a:rPr>
              <a:t>As duas amigas sentadas ao lado de Eunice são:</a:t>
            </a:r>
            <a:endParaRPr lang="pt-BR" sz="2400" dirty="0"/>
          </a:p>
          <a:p>
            <a:pPr fontAlgn="base">
              <a:buFont typeface="+mj-lt"/>
              <a:buAutoNum type="arabicPeriod"/>
            </a:pPr>
            <a:r>
              <a:rPr lang="pt-BR" sz="2400" dirty="0">
                <a:latin typeface="Quattrocento Sans"/>
              </a:rPr>
              <a:t>Cintia e Alice</a:t>
            </a:r>
          </a:p>
          <a:p>
            <a:pPr fontAlgn="base">
              <a:buFont typeface="+mj-lt"/>
              <a:buAutoNum type="arabicPeriod"/>
            </a:pPr>
            <a:r>
              <a:rPr lang="pt-BR" sz="2400" dirty="0">
                <a:latin typeface="Quattrocento Sans"/>
              </a:rPr>
              <a:t>Cintia e Dirce</a:t>
            </a:r>
          </a:p>
          <a:p>
            <a:pPr fontAlgn="base">
              <a:buFont typeface="+mj-lt"/>
              <a:buAutoNum type="arabicPeriod"/>
            </a:pPr>
            <a:r>
              <a:rPr lang="pt-BR" sz="2400" dirty="0">
                <a:latin typeface="Quattrocento Sans"/>
              </a:rPr>
              <a:t>Alice e Bia</a:t>
            </a:r>
          </a:p>
          <a:p>
            <a:pPr fontAlgn="base">
              <a:buFont typeface="+mj-lt"/>
              <a:buAutoNum type="arabicPeriod"/>
            </a:pPr>
            <a:r>
              <a:rPr lang="pt-BR" sz="2400" dirty="0">
                <a:latin typeface="Quattrocento Sans"/>
              </a:rPr>
              <a:t>Dirce e Bia</a:t>
            </a:r>
          </a:p>
          <a:p>
            <a:pPr fontAlgn="base">
              <a:buFont typeface="+mj-lt"/>
              <a:buAutoNum type="arabicPeriod"/>
            </a:pPr>
            <a:r>
              <a:rPr lang="pt-BR" sz="2400" dirty="0">
                <a:latin typeface="Quattrocento Sans"/>
              </a:rPr>
              <a:t>Alice e Dirce</a:t>
            </a:r>
          </a:p>
        </p:txBody>
      </p:sp>
    </p:spTree>
    <p:extLst>
      <p:ext uri="{BB962C8B-B14F-4D97-AF65-F5344CB8AC3E}">
        <p14:creationId xmlns:p14="http://schemas.microsoft.com/office/powerpoint/2010/main" val="372465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e8986e064_0_12"/>
          <p:cNvSpPr txBox="1">
            <a:spLocks noGrp="1"/>
          </p:cNvSpPr>
          <p:nvPr>
            <p:ph type="ctrTitle"/>
          </p:nvPr>
        </p:nvSpPr>
        <p:spPr>
          <a:xfrm>
            <a:off x="588498" y="2897944"/>
            <a:ext cx="11380800" cy="11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6000"/>
              <a:buFont typeface="Helvetica Neue"/>
              <a:buNone/>
            </a:pPr>
            <a:r>
              <a:rPr lang="pt-BR" dirty="0"/>
              <a:t>Linguagem Lógicas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835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3521075" y="131763"/>
            <a:ext cx="70993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781D"/>
              </a:buClr>
              <a:buSzPts val="3600"/>
              <a:buFont typeface="Arial"/>
              <a:buNone/>
            </a:pPr>
            <a:r>
              <a:rPr lang="pt-BR" sz="3600" dirty="0">
                <a:solidFill>
                  <a:srgbClr val="FF781D"/>
                </a:solidFill>
              </a:rPr>
              <a:t>Linguagens Lógicas</a:t>
            </a:r>
            <a:endParaRPr dirty="0"/>
          </a:p>
        </p:txBody>
      </p:sp>
      <p:sp>
        <p:nvSpPr>
          <p:cNvPr id="197" name="Google Shape;197;p5"/>
          <p:cNvSpPr/>
          <p:nvPr/>
        </p:nvSpPr>
        <p:spPr>
          <a:xfrm>
            <a:off x="1391800" y="1187716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Linguagens em que podemos nos expressar logicamente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5"/>
          <p:cNvSpPr/>
          <p:nvPr/>
        </p:nvSpPr>
        <p:spPr>
          <a:xfrm>
            <a:off x="1391800" y="2136304"/>
            <a:ext cx="9968178" cy="129269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Geralmente são declarativas: não se explica o que deve fazer (como na imperativas) e nem funções matemáticas (como funcionais). Expressam o mundo como é e consultas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97;p5">
            <a:extLst>
              <a:ext uri="{FF2B5EF4-FFF2-40B4-BE49-F238E27FC236}">
                <a16:creationId xmlns:a16="http://schemas.microsoft.com/office/drawing/2014/main" id="{CC848E51-D6F3-E342-9FB2-0FA2684C271B}"/>
              </a:ext>
            </a:extLst>
          </p:cNvPr>
          <p:cNvSpPr/>
          <p:nvPr/>
        </p:nvSpPr>
        <p:spPr>
          <a:xfrm>
            <a:off x="1391800" y="3585287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define uma base de conhecimento, regras e consultas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7083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96;p5">
            <a:extLst>
              <a:ext uri="{FF2B5EF4-FFF2-40B4-BE49-F238E27FC236}">
                <a16:creationId xmlns:a16="http://schemas.microsoft.com/office/drawing/2014/main" id="{43DD9C18-0DBC-314A-AB25-7AE3A3765BE3}"/>
              </a:ext>
            </a:extLst>
          </p:cNvPr>
          <p:cNvSpPr txBox="1"/>
          <p:nvPr/>
        </p:nvSpPr>
        <p:spPr>
          <a:xfrm>
            <a:off x="3521075" y="131763"/>
            <a:ext cx="70993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781D"/>
              </a:buClr>
              <a:buSzPts val="3600"/>
              <a:buFont typeface="Arial"/>
              <a:buNone/>
            </a:pPr>
            <a:r>
              <a:rPr lang="pt-BR" sz="3600" dirty="0">
                <a:solidFill>
                  <a:srgbClr val="FF781D"/>
                </a:solidFill>
                <a:latin typeface="Arial"/>
                <a:ea typeface="Arial"/>
                <a:cs typeface="Arial"/>
                <a:sym typeface="Arial"/>
              </a:rPr>
              <a:t>Exemplos</a:t>
            </a:r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CE988B0-CDD3-CE4C-A113-463EB7725883}"/>
              </a:ext>
            </a:extLst>
          </p:cNvPr>
          <p:cNvSpPr/>
          <p:nvPr/>
        </p:nvSpPr>
        <p:spPr>
          <a:xfrm>
            <a:off x="2638461" y="2322562"/>
            <a:ext cx="1765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http</a:t>
            </a:r>
            <a:r>
              <a:rPr lang="pt-BR" dirty="0"/>
              <a:t>://</a:t>
            </a:r>
            <a:r>
              <a:rPr lang="pt-BR" dirty="0" err="1"/>
              <a:t>picat-lang.org</a:t>
            </a:r>
            <a:r>
              <a:rPr lang="pt-BR" dirty="0"/>
              <a:t>/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E93B8E-F9B6-C649-81FD-DDABDA0FC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6940" y="1725662"/>
            <a:ext cx="24003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117EEF2-86CA-B948-8EC8-F1F2776BF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1864" y="1370013"/>
            <a:ext cx="41529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1B5F3650-6E1C-6448-990A-6D4849C7DDBA}"/>
              </a:ext>
            </a:extLst>
          </p:cNvPr>
          <p:cNvSpPr/>
          <p:nvPr/>
        </p:nvSpPr>
        <p:spPr>
          <a:xfrm>
            <a:off x="6830193" y="2322562"/>
            <a:ext cx="20633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mercurylang.org</a:t>
            </a:r>
            <a:r>
              <a:rPr lang="pt-BR" dirty="0"/>
              <a:t>/</a:t>
            </a:r>
          </a:p>
        </p:txBody>
      </p:sp>
      <p:pic>
        <p:nvPicPr>
          <p:cNvPr id="1030" name="Picture 6" descr="The GNU Prolog logo">
            <a:extLst>
              <a:ext uri="{FF2B5EF4-FFF2-40B4-BE49-F238E27FC236}">
                <a16:creationId xmlns:a16="http://schemas.microsoft.com/office/drawing/2014/main" id="{E22947DB-8DEF-6E4B-B5D8-C6C88D035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1053" y="3402113"/>
            <a:ext cx="1736688" cy="173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1E7717A-7928-C749-8CA1-862B47353E60}"/>
              </a:ext>
            </a:extLst>
          </p:cNvPr>
          <p:cNvSpPr/>
          <p:nvPr/>
        </p:nvSpPr>
        <p:spPr>
          <a:xfrm>
            <a:off x="2446940" y="5241035"/>
            <a:ext cx="2024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http</a:t>
            </a:r>
            <a:r>
              <a:rPr lang="pt-BR" dirty="0"/>
              <a:t>://</a:t>
            </a:r>
            <a:r>
              <a:rPr lang="pt-BR" dirty="0" err="1"/>
              <a:t>www.gprolog.org</a:t>
            </a:r>
            <a:r>
              <a:rPr lang="pt-BR" dirty="0"/>
              <a:t>/</a:t>
            </a:r>
          </a:p>
        </p:txBody>
      </p:sp>
      <p:pic>
        <p:nvPicPr>
          <p:cNvPr id="1032" name="Picture 8" descr="SWI-Prolog owl logo">
            <a:extLst>
              <a:ext uri="{FF2B5EF4-FFF2-40B4-BE49-F238E27FC236}">
                <a16:creationId xmlns:a16="http://schemas.microsoft.com/office/drawing/2014/main" id="{BD493071-49CB-C940-9D04-147A1BFAF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4075" y="3338662"/>
            <a:ext cx="21590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22C2E63-4D25-1A45-B9F6-17140B3F179E}"/>
              </a:ext>
            </a:extLst>
          </p:cNvPr>
          <p:cNvSpPr/>
          <p:nvPr/>
        </p:nvSpPr>
        <p:spPr>
          <a:xfrm>
            <a:off x="4471853" y="5241035"/>
            <a:ext cx="2324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www.swi-prolog.org</a:t>
            </a:r>
            <a:r>
              <a:rPr lang="pt-BR" dirty="0"/>
              <a:t>/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762525B-7060-7B47-AEE7-BDC3B43A4C8B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4687" y="3659465"/>
            <a:ext cx="4048606" cy="10160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014FC05F-090C-D14E-AE13-EC28DE8CEF8D}"/>
              </a:ext>
            </a:extLst>
          </p:cNvPr>
          <p:cNvSpPr/>
          <p:nvPr/>
        </p:nvSpPr>
        <p:spPr>
          <a:xfrm>
            <a:off x="7614988" y="5241034"/>
            <a:ext cx="17940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http</a:t>
            </a:r>
            <a:r>
              <a:rPr lang="pt-BR" dirty="0"/>
              <a:t>://tau-</a:t>
            </a:r>
            <a:r>
              <a:rPr lang="pt-BR" dirty="0" err="1"/>
              <a:t>prolog.org</a:t>
            </a:r>
            <a:r>
              <a:rPr lang="pt-BR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26966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e8986e064_0_12"/>
          <p:cNvSpPr txBox="1">
            <a:spLocks noGrp="1"/>
          </p:cNvSpPr>
          <p:nvPr>
            <p:ph type="ctrTitle"/>
          </p:nvPr>
        </p:nvSpPr>
        <p:spPr>
          <a:xfrm>
            <a:off x="588498" y="2897943"/>
            <a:ext cx="11380800" cy="182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6000"/>
              <a:buFont typeface="Helvetica Neue"/>
              <a:buNone/>
            </a:pPr>
            <a:r>
              <a:rPr lang="pt-BR" dirty="0"/>
              <a:t>Base teórica:</a:t>
            </a:r>
            <a:br>
              <a:rPr lang="pt-BR" dirty="0"/>
            </a:br>
            <a:r>
              <a:rPr lang="pt-BR" dirty="0"/>
              <a:t>Lógica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1905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3521075" y="131763"/>
            <a:ext cx="70993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781D"/>
              </a:buClr>
              <a:buSzPts val="3600"/>
              <a:buFont typeface="Arial"/>
              <a:buNone/>
            </a:pPr>
            <a:r>
              <a:rPr lang="pt-BR" sz="3600" dirty="0">
                <a:solidFill>
                  <a:srgbClr val="FF781D"/>
                </a:solidFill>
              </a:rPr>
              <a:t>Literais</a:t>
            </a:r>
            <a:endParaRPr dirty="0"/>
          </a:p>
        </p:txBody>
      </p:sp>
      <p:sp>
        <p:nvSpPr>
          <p:cNvPr id="197" name="Google Shape;197;p5"/>
          <p:cNvSpPr/>
          <p:nvPr/>
        </p:nvSpPr>
        <p:spPr>
          <a:xfrm>
            <a:off x="1391800" y="1187716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Literal: fórmula atômica ou sua negação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5"/>
          <p:cNvSpPr/>
          <p:nvPr/>
        </p:nvSpPr>
        <p:spPr>
          <a:xfrm>
            <a:off x="1391800" y="2136305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Literal Positivo: </a:t>
            </a:r>
            <a:r>
              <a:rPr lang="pt-B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=&gt; Gato é preto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98;p5">
            <a:extLst>
              <a:ext uri="{FF2B5EF4-FFF2-40B4-BE49-F238E27FC236}">
                <a16:creationId xmlns:a16="http://schemas.microsoft.com/office/drawing/2014/main" id="{4CDC9A7F-A753-324B-85E8-C32FB2986EDA}"/>
              </a:ext>
            </a:extLst>
          </p:cNvPr>
          <p:cNvSpPr/>
          <p:nvPr/>
        </p:nvSpPr>
        <p:spPr>
          <a:xfrm>
            <a:off x="1391800" y="3084894"/>
            <a:ext cx="9968178" cy="792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Literal Negativo: NOT(</a:t>
            </a:r>
            <a:r>
              <a:rPr lang="pt-B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=&gt; Gato não é preto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47773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10115</TotalTime>
  <Words>1245</Words>
  <Application>Microsoft Macintosh PowerPoint</Application>
  <PresentationFormat>Widescreen</PresentationFormat>
  <Paragraphs>134</Paragraphs>
  <Slides>31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Arial</vt:lpstr>
      <vt:lpstr>Calibri</vt:lpstr>
      <vt:lpstr>Helvetica Neue</vt:lpstr>
      <vt:lpstr>Quattrocento Sans</vt:lpstr>
      <vt:lpstr>Tema do Office</vt:lpstr>
      <vt:lpstr>Linguagens Lógicas Paradigmas de Programação</vt:lpstr>
      <vt:lpstr>Apresentação do PowerPoint</vt:lpstr>
      <vt:lpstr>Apresentação do PowerPoint</vt:lpstr>
      <vt:lpstr>Apresentação do PowerPoint</vt:lpstr>
      <vt:lpstr>Linguagem Lógicas</vt:lpstr>
      <vt:lpstr>Apresentação do PowerPoint</vt:lpstr>
      <vt:lpstr>Apresentação do PowerPoint</vt:lpstr>
      <vt:lpstr>Base teórica: Lógica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Prolog</vt:lpstr>
      <vt:lpstr>Apresentação do PowerPoint</vt:lpstr>
      <vt:lpstr>Apresentação do PowerPoint</vt:lpstr>
      <vt:lpstr>Apresentação do PowerPoint</vt:lpstr>
      <vt:lpstr>Apresentação do PowerPoint</vt:lpstr>
      <vt:lpstr>Exemplo</vt:lpstr>
      <vt:lpstr>Apresentação do PowerPoint</vt:lpstr>
      <vt:lpstr>Unificação</vt:lpstr>
      <vt:lpstr>Apresentação do PowerPoint</vt:lpstr>
      <vt:lpstr>Apresentação do PowerPoint</vt:lpstr>
      <vt:lpstr>Apresentação do PowerPoint</vt:lpstr>
      <vt:lpstr>Regras Recursivas</vt:lpstr>
      <vt:lpstr>Apresentação do PowerPoint</vt:lpstr>
      <vt:lpstr>Apresentação do PowerPoint</vt:lpstr>
      <vt:lpstr>Exercício</vt:lpstr>
      <vt:lpstr>Apresentação do PowerPoint</vt:lpstr>
      <vt:lpstr>Muito 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</dc:title>
  <dc:creator>Thiago Augusto da Costa</dc:creator>
  <cp:lastModifiedBy>Celso Vital Crivelaro</cp:lastModifiedBy>
  <cp:revision>192</cp:revision>
  <dcterms:created xsi:type="dcterms:W3CDTF">2017-01-10T17:35:04Z</dcterms:created>
  <dcterms:modified xsi:type="dcterms:W3CDTF">2024-10-03T20:42:41Z</dcterms:modified>
</cp:coreProperties>
</file>