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76" r:id="rId16"/>
    <p:sldId id="277" r:id="rId17"/>
    <p:sldId id="269" r:id="rId18"/>
    <p:sldId id="279" r:id="rId19"/>
    <p:sldId id="272" r:id="rId20"/>
    <p:sldId id="273"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993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954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179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45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9395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2519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7885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0454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426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93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03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757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668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426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64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194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222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534397"/>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6C67-4518-F3E8-682F-E906A99B8DD8}"/>
              </a:ext>
            </a:extLst>
          </p:cNvPr>
          <p:cNvSpPr>
            <a:spLocks noGrp="1"/>
          </p:cNvSpPr>
          <p:nvPr>
            <p:ph type="ctrTitle"/>
          </p:nvPr>
        </p:nvSpPr>
        <p:spPr>
          <a:xfrm>
            <a:off x="3962399" y="2472268"/>
            <a:ext cx="7197726" cy="838967"/>
          </a:xfrm>
        </p:spPr>
        <p:txBody>
          <a:bodyPr/>
          <a:lstStyle/>
          <a:p>
            <a:r>
              <a:rPr lang="en-US" b="1" dirty="0">
                <a:latin typeface="Segoe UI Light" panose="020B0502040204020203" pitchFamily="34" charset="0"/>
                <a:cs typeface="Segoe UI Light" panose="020B0502040204020203" pitchFamily="34" charset="0"/>
              </a:rPr>
              <a:t>MLA – CIA 4</a:t>
            </a:r>
            <a:endParaRPr lang="en-IN" b="1" dirty="0">
              <a:latin typeface="Segoe UI Light" panose="020B0502040204020203" pitchFamily="34" charset="0"/>
              <a:cs typeface="Segoe UI Light" panose="020B0502040204020203" pitchFamily="34" charset="0"/>
            </a:endParaRPr>
          </a:p>
        </p:txBody>
      </p:sp>
      <p:sp>
        <p:nvSpPr>
          <p:cNvPr id="3" name="Subtitle 2">
            <a:extLst>
              <a:ext uri="{FF2B5EF4-FFF2-40B4-BE49-F238E27FC236}">
                <a16:creationId xmlns:a16="http://schemas.microsoft.com/office/drawing/2014/main" id="{564A7F1C-115C-2921-17B3-D4810C5FFA3D}"/>
              </a:ext>
            </a:extLst>
          </p:cNvPr>
          <p:cNvSpPr>
            <a:spLocks noGrp="1"/>
          </p:cNvSpPr>
          <p:nvPr>
            <p:ph type="subTitle" idx="1"/>
          </p:nvPr>
        </p:nvSpPr>
        <p:spPr/>
        <p:txBody>
          <a:bodyPr/>
          <a:lstStyle/>
          <a:p>
            <a:r>
              <a:rPr lang="en-US" b="1" dirty="0">
                <a:latin typeface="Segoe UI Light" panose="020B0502040204020203" pitchFamily="34" charset="0"/>
                <a:cs typeface="Segoe UI Light" panose="020B0502040204020203" pitchFamily="34" charset="0"/>
              </a:rPr>
              <a:t>Presented by</a:t>
            </a:r>
          </a:p>
          <a:p>
            <a:r>
              <a:rPr lang="en-US" sz="1600" dirty="0">
                <a:latin typeface="Segoe UI Light" panose="020B0502040204020203" pitchFamily="34" charset="0"/>
                <a:cs typeface="Segoe UI Light" panose="020B0502040204020203" pitchFamily="34" charset="0"/>
              </a:rPr>
              <a:t>Hemanath Kumar J – 21121015</a:t>
            </a:r>
          </a:p>
        </p:txBody>
      </p:sp>
    </p:spTree>
    <p:extLst>
      <p:ext uri="{BB962C8B-B14F-4D97-AF65-F5344CB8AC3E}">
        <p14:creationId xmlns:p14="http://schemas.microsoft.com/office/powerpoint/2010/main" val="4128499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AC0D13-563F-F7ED-846A-855B813B6116}"/>
              </a:ext>
            </a:extLst>
          </p:cNvPr>
          <p:cNvPicPr>
            <a:picLocks noChangeAspect="1"/>
          </p:cNvPicPr>
          <p:nvPr/>
        </p:nvPicPr>
        <p:blipFill>
          <a:blip r:embed="rId2"/>
          <a:stretch>
            <a:fillRect/>
          </a:stretch>
        </p:blipFill>
        <p:spPr>
          <a:xfrm>
            <a:off x="4791074" y="1298491"/>
            <a:ext cx="2609850" cy="1228725"/>
          </a:xfrm>
          <a:prstGeom prst="rect">
            <a:avLst/>
          </a:prstGeom>
        </p:spPr>
      </p:pic>
      <p:pic>
        <p:nvPicPr>
          <p:cNvPr id="5" name="Content Placeholder 4">
            <a:extLst>
              <a:ext uri="{FF2B5EF4-FFF2-40B4-BE49-F238E27FC236}">
                <a16:creationId xmlns:a16="http://schemas.microsoft.com/office/drawing/2014/main" id="{1DE8FA3A-D465-F763-C2B7-DF6567DA538F}"/>
              </a:ext>
            </a:extLst>
          </p:cNvPr>
          <p:cNvPicPr>
            <a:picLocks noGrp="1" noChangeAspect="1"/>
          </p:cNvPicPr>
          <p:nvPr>
            <p:ph idx="1"/>
          </p:nvPr>
        </p:nvPicPr>
        <p:blipFill>
          <a:blip r:embed="rId3"/>
          <a:stretch>
            <a:fillRect/>
          </a:stretch>
        </p:blipFill>
        <p:spPr>
          <a:xfrm>
            <a:off x="3517576" y="2921351"/>
            <a:ext cx="5156847" cy="3398015"/>
          </a:xfrm>
          <a:prstGeom prst="rect">
            <a:avLst/>
          </a:prstGeom>
        </p:spPr>
      </p:pic>
      <p:sp>
        <p:nvSpPr>
          <p:cNvPr id="6" name="Content Placeholder 2">
            <a:extLst>
              <a:ext uri="{FF2B5EF4-FFF2-40B4-BE49-F238E27FC236}">
                <a16:creationId xmlns:a16="http://schemas.microsoft.com/office/drawing/2014/main" id="{8AD92155-7DCA-3E83-7776-E42C4F67E7AB}"/>
              </a:ext>
            </a:extLst>
          </p:cNvPr>
          <p:cNvSpPr txBox="1">
            <a:spLocks/>
          </p:cNvSpPr>
          <p:nvPr/>
        </p:nvSpPr>
        <p:spPr>
          <a:xfrm>
            <a:off x="838199" y="6499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700" b="1" dirty="0"/>
              <a:t>Positive vs Negative cases</a:t>
            </a:r>
          </a:p>
          <a:p>
            <a:r>
              <a:rPr lang="en-IN" sz="1700" dirty="0"/>
              <a:t>Grouped by the count</a:t>
            </a:r>
          </a:p>
        </p:txBody>
      </p:sp>
    </p:spTree>
    <p:extLst>
      <p:ext uri="{BB962C8B-B14F-4D97-AF65-F5344CB8AC3E}">
        <p14:creationId xmlns:p14="http://schemas.microsoft.com/office/powerpoint/2010/main" val="3922587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B6E14-448F-E437-29CB-4CDB1E3AB46C}"/>
              </a:ext>
            </a:extLst>
          </p:cNvPr>
          <p:cNvSpPr>
            <a:spLocks noGrp="1"/>
          </p:cNvSpPr>
          <p:nvPr>
            <p:ph idx="1"/>
          </p:nvPr>
        </p:nvSpPr>
        <p:spPr>
          <a:xfrm>
            <a:off x="263435" y="1253331"/>
            <a:ext cx="10515600" cy="4351338"/>
          </a:xfrm>
        </p:spPr>
        <p:txBody>
          <a:bodyPr>
            <a:normAutofit/>
          </a:bodyPr>
          <a:lstStyle/>
          <a:p>
            <a:pPr marL="0" indent="0">
              <a:buNone/>
            </a:pPr>
            <a:r>
              <a:rPr lang="en-IN" sz="1700" b="1" dirty="0"/>
              <a:t>Overall summary - ggpairs</a:t>
            </a:r>
          </a:p>
        </p:txBody>
      </p:sp>
      <p:pic>
        <p:nvPicPr>
          <p:cNvPr id="4" name="Picture 3">
            <a:extLst>
              <a:ext uri="{FF2B5EF4-FFF2-40B4-BE49-F238E27FC236}">
                <a16:creationId xmlns:a16="http://schemas.microsoft.com/office/drawing/2014/main" id="{341E6F6C-A7A7-B455-E222-382F5774B0CB}"/>
              </a:ext>
            </a:extLst>
          </p:cNvPr>
          <p:cNvPicPr>
            <a:picLocks noChangeAspect="1"/>
          </p:cNvPicPr>
          <p:nvPr/>
        </p:nvPicPr>
        <p:blipFill>
          <a:blip r:embed="rId2"/>
          <a:stretch>
            <a:fillRect/>
          </a:stretch>
        </p:blipFill>
        <p:spPr>
          <a:xfrm>
            <a:off x="2830285" y="431423"/>
            <a:ext cx="9098280" cy="5995154"/>
          </a:xfrm>
          <a:prstGeom prst="rect">
            <a:avLst/>
          </a:prstGeom>
        </p:spPr>
      </p:pic>
    </p:spTree>
    <p:extLst>
      <p:ext uri="{BB962C8B-B14F-4D97-AF65-F5344CB8AC3E}">
        <p14:creationId xmlns:p14="http://schemas.microsoft.com/office/powerpoint/2010/main" val="3332612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DCFD-6560-14A0-19DE-63EE40FF016E}"/>
              </a:ext>
            </a:extLst>
          </p:cNvPr>
          <p:cNvSpPr>
            <a:spLocks noGrp="1"/>
          </p:cNvSpPr>
          <p:nvPr>
            <p:ph type="title"/>
          </p:nvPr>
        </p:nvSpPr>
        <p:spPr>
          <a:xfrm>
            <a:off x="685799" y="162325"/>
            <a:ext cx="10131425" cy="1456267"/>
          </a:xfrm>
        </p:spPr>
        <p:txBody>
          <a:bodyPr>
            <a:normAutofit/>
          </a:bodyPr>
          <a:lstStyle/>
          <a:p>
            <a:r>
              <a:rPr lang="en-IN" sz="3600" dirty="0"/>
              <a:t>Logistic Regression in R</a:t>
            </a:r>
          </a:p>
        </p:txBody>
      </p:sp>
      <p:sp>
        <p:nvSpPr>
          <p:cNvPr id="3" name="Content Placeholder 2">
            <a:extLst>
              <a:ext uri="{FF2B5EF4-FFF2-40B4-BE49-F238E27FC236}">
                <a16:creationId xmlns:a16="http://schemas.microsoft.com/office/drawing/2014/main" id="{E0C5BF3E-0E54-2ACE-533F-33B506CF5293}"/>
              </a:ext>
            </a:extLst>
          </p:cNvPr>
          <p:cNvSpPr>
            <a:spLocks noGrp="1"/>
          </p:cNvSpPr>
          <p:nvPr>
            <p:ph idx="1"/>
          </p:nvPr>
        </p:nvSpPr>
        <p:spPr>
          <a:xfrm>
            <a:off x="685800" y="1794933"/>
            <a:ext cx="10131425" cy="3649133"/>
          </a:xfrm>
        </p:spPr>
        <p:txBody>
          <a:bodyPr>
            <a:normAutofit/>
          </a:bodyPr>
          <a:lstStyle/>
          <a:p>
            <a:endParaRPr lang="en-IN" sz="1700" dirty="0"/>
          </a:p>
          <a:p>
            <a:r>
              <a:rPr lang="en-IN" sz="1700" dirty="0"/>
              <a:t>Libraries required</a:t>
            </a:r>
          </a:p>
          <a:p>
            <a:endParaRPr lang="en-IN" sz="1700" dirty="0"/>
          </a:p>
          <a:p>
            <a:endParaRPr lang="en-IN" sz="1700" dirty="0"/>
          </a:p>
          <a:p>
            <a:endParaRPr lang="en-IN" sz="1700" dirty="0"/>
          </a:p>
          <a:p>
            <a:endParaRPr lang="en-IN" sz="1700" dirty="0"/>
          </a:p>
          <a:p>
            <a:endParaRPr lang="en-IN" sz="1700" dirty="0"/>
          </a:p>
          <a:p>
            <a:r>
              <a:rPr lang="en-IN" sz="1700" dirty="0"/>
              <a:t>Transformation into levels</a:t>
            </a:r>
          </a:p>
        </p:txBody>
      </p:sp>
      <p:pic>
        <p:nvPicPr>
          <p:cNvPr id="4" name="Picture 3">
            <a:extLst>
              <a:ext uri="{FF2B5EF4-FFF2-40B4-BE49-F238E27FC236}">
                <a16:creationId xmlns:a16="http://schemas.microsoft.com/office/drawing/2014/main" id="{4AF0C256-DD5C-8F6A-A2C9-4E2E6C352045}"/>
              </a:ext>
            </a:extLst>
          </p:cNvPr>
          <p:cNvPicPr>
            <a:picLocks noChangeAspect="1"/>
          </p:cNvPicPr>
          <p:nvPr/>
        </p:nvPicPr>
        <p:blipFill rotWithShape="1">
          <a:blip r:embed="rId2"/>
          <a:srcRect b="22423"/>
          <a:stretch/>
        </p:blipFill>
        <p:spPr>
          <a:xfrm>
            <a:off x="5014912" y="2200505"/>
            <a:ext cx="2162175" cy="1167493"/>
          </a:xfrm>
          <a:prstGeom prst="rect">
            <a:avLst/>
          </a:prstGeom>
        </p:spPr>
      </p:pic>
      <p:pic>
        <p:nvPicPr>
          <p:cNvPr id="5" name="Picture 4">
            <a:extLst>
              <a:ext uri="{FF2B5EF4-FFF2-40B4-BE49-F238E27FC236}">
                <a16:creationId xmlns:a16="http://schemas.microsoft.com/office/drawing/2014/main" id="{4CB0BC2C-BC9F-7FEE-D85A-E45711D10BEF}"/>
              </a:ext>
            </a:extLst>
          </p:cNvPr>
          <p:cNvPicPr>
            <a:picLocks noChangeAspect="1"/>
          </p:cNvPicPr>
          <p:nvPr/>
        </p:nvPicPr>
        <p:blipFill>
          <a:blip r:embed="rId3"/>
          <a:stretch>
            <a:fillRect/>
          </a:stretch>
        </p:blipFill>
        <p:spPr>
          <a:xfrm>
            <a:off x="4279991" y="4039915"/>
            <a:ext cx="7343775" cy="2209800"/>
          </a:xfrm>
          <a:prstGeom prst="rect">
            <a:avLst/>
          </a:prstGeom>
        </p:spPr>
      </p:pic>
    </p:spTree>
    <p:extLst>
      <p:ext uri="{BB962C8B-B14F-4D97-AF65-F5344CB8AC3E}">
        <p14:creationId xmlns:p14="http://schemas.microsoft.com/office/powerpoint/2010/main" val="1295995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465A3-3C1F-410B-E3EB-573ACCCE4905}"/>
              </a:ext>
            </a:extLst>
          </p:cNvPr>
          <p:cNvSpPr>
            <a:spLocks noGrp="1"/>
          </p:cNvSpPr>
          <p:nvPr>
            <p:ph idx="1"/>
          </p:nvPr>
        </p:nvSpPr>
        <p:spPr>
          <a:xfrm>
            <a:off x="733969" y="197757"/>
            <a:ext cx="10515600" cy="6311900"/>
          </a:xfrm>
        </p:spPr>
        <p:txBody>
          <a:bodyPr>
            <a:normAutofit/>
          </a:bodyPr>
          <a:lstStyle/>
          <a:p>
            <a:pPr marL="0" indent="0">
              <a:buNone/>
            </a:pPr>
            <a:r>
              <a:rPr lang="en-IN" sz="1700" b="1" dirty="0"/>
              <a:t>Data Modelling - Cross-validation</a:t>
            </a:r>
          </a:p>
          <a:p>
            <a:endParaRPr lang="en-US" sz="1700" dirty="0"/>
          </a:p>
          <a:p>
            <a:r>
              <a:rPr lang="en-US" sz="1700" dirty="0"/>
              <a:t>Before the model is made, the data needs to be split into a training dataset and a testing dataset. 80% of the data will be used as the training data and the rest of it as the testing data and the proportion of the training data is checked.</a:t>
            </a:r>
          </a:p>
          <a:p>
            <a:endParaRPr lang="en-US" sz="1700" dirty="0"/>
          </a:p>
          <a:p>
            <a:endParaRPr lang="en-US" sz="1700" dirty="0"/>
          </a:p>
          <a:p>
            <a:endParaRPr lang="en-US" sz="1700" dirty="0"/>
          </a:p>
          <a:p>
            <a:endParaRPr lang="en-US" sz="1700" dirty="0"/>
          </a:p>
          <a:p>
            <a:endParaRPr lang="en-US" sz="1700" dirty="0"/>
          </a:p>
          <a:p>
            <a:endParaRPr lang="en-US" sz="1700" dirty="0"/>
          </a:p>
          <a:p>
            <a:pPr marL="0" indent="0">
              <a:buNone/>
            </a:pPr>
            <a:endParaRPr lang="en-US" sz="1700" dirty="0"/>
          </a:p>
          <a:p>
            <a:endParaRPr lang="en-US" sz="1700" dirty="0"/>
          </a:p>
          <a:p>
            <a:r>
              <a:rPr lang="en-US" sz="1700" dirty="0"/>
              <a:t>The model performance is tested using the testing dataset that we have split above.</a:t>
            </a:r>
            <a:endParaRPr lang="en-IN" sz="1700" dirty="0"/>
          </a:p>
        </p:txBody>
      </p:sp>
      <p:pic>
        <p:nvPicPr>
          <p:cNvPr id="4" name="Picture 3">
            <a:extLst>
              <a:ext uri="{FF2B5EF4-FFF2-40B4-BE49-F238E27FC236}">
                <a16:creationId xmlns:a16="http://schemas.microsoft.com/office/drawing/2014/main" id="{6E7DAF20-F809-0AB4-B74A-B14F2386CD0D}"/>
              </a:ext>
            </a:extLst>
          </p:cNvPr>
          <p:cNvPicPr>
            <a:picLocks noChangeAspect="1"/>
          </p:cNvPicPr>
          <p:nvPr/>
        </p:nvPicPr>
        <p:blipFill>
          <a:blip r:embed="rId2"/>
          <a:stretch>
            <a:fillRect/>
          </a:stretch>
        </p:blipFill>
        <p:spPr>
          <a:xfrm>
            <a:off x="3214687" y="2989081"/>
            <a:ext cx="5762625" cy="1628775"/>
          </a:xfrm>
          <a:prstGeom prst="rect">
            <a:avLst/>
          </a:prstGeom>
        </p:spPr>
      </p:pic>
    </p:spTree>
    <p:extLst>
      <p:ext uri="{BB962C8B-B14F-4D97-AF65-F5344CB8AC3E}">
        <p14:creationId xmlns:p14="http://schemas.microsoft.com/office/powerpoint/2010/main" val="2941855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9EE2C-CAE1-59E8-0B80-7FFE77ED69F4}"/>
              </a:ext>
            </a:extLst>
          </p:cNvPr>
          <p:cNvSpPr>
            <a:spLocks noGrp="1"/>
          </p:cNvSpPr>
          <p:nvPr>
            <p:ph idx="1"/>
          </p:nvPr>
        </p:nvSpPr>
        <p:spPr>
          <a:xfrm>
            <a:off x="838200" y="-586649"/>
            <a:ext cx="10515600" cy="6036422"/>
          </a:xfrm>
        </p:spPr>
        <p:txBody>
          <a:bodyPr>
            <a:normAutofit/>
          </a:bodyPr>
          <a:lstStyle/>
          <a:p>
            <a:pPr marL="0" indent="0">
              <a:buNone/>
            </a:pPr>
            <a:r>
              <a:rPr lang="en-IN" sz="1700" b="1" dirty="0"/>
              <a:t>Model evaluation</a:t>
            </a:r>
          </a:p>
          <a:p>
            <a:r>
              <a:rPr lang="en-US" sz="1700" dirty="0"/>
              <a:t>From testing performance using the testing dataset, we can evaluate our model using a confusion matrix. </a:t>
            </a:r>
          </a:p>
          <a:p>
            <a:r>
              <a:rPr lang="en-US" sz="1700" dirty="0"/>
              <a:t>In this case, we focus on the comparison between the number of positive observations that are predicted to be positive (True Positive) and the total number of observations that are actually positive (True Positive + False Negative).</a:t>
            </a:r>
          </a:p>
          <a:p>
            <a:endParaRPr lang="en-US" sz="1700" dirty="0"/>
          </a:p>
          <a:p>
            <a:r>
              <a:rPr lang="en-US" sz="1700" dirty="0"/>
              <a:t>Out of 154 observations 43 are predicted wrongly and </a:t>
            </a:r>
          </a:p>
          <a:p>
            <a:pPr marL="0" indent="0">
              <a:buNone/>
            </a:pPr>
            <a:r>
              <a:rPr lang="en-US" sz="1700" dirty="0"/>
              <a:t>111 observations are rightly predicted</a:t>
            </a:r>
          </a:p>
          <a:p>
            <a:endParaRPr lang="en-US" sz="1700" dirty="0"/>
          </a:p>
          <a:p>
            <a:r>
              <a:rPr lang="en-US" sz="1700" dirty="0"/>
              <a:t>Model Accuracy – 72.08%</a:t>
            </a:r>
            <a:endParaRPr lang="en-IN" sz="1700" dirty="0"/>
          </a:p>
        </p:txBody>
      </p:sp>
      <p:pic>
        <p:nvPicPr>
          <p:cNvPr id="4" name="Picture 3">
            <a:extLst>
              <a:ext uri="{FF2B5EF4-FFF2-40B4-BE49-F238E27FC236}">
                <a16:creationId xmlns:a16="http://schemas.microsoft.com/office/drawing/2014/main" id="{6EC173FF-E6BF-6A40-61F8-49D0BEE05504}"/>
              </a:ext>
            </a:extLst>
          </p:cNvPr>
          <p:cNvPicPr>
            <a:picLocks noChangeAspect="1"/>
          </p:cNvPicPr>
          <p:nvPr/>
        </p:nvPicPr>
        <p:blipFill>
          <a:blip r:embed="rId2"/>
          <a:stretch>
            <a:fillRect/>
          </a:stretch>
        </p:blipFill>
        <p:spPr>
          <a:xfrm>
            <a:off x="6971362" y="2431562"/>
            <a:ext cx="3952875" cy="4000500"/>
          </a:xfrm>
          <a:prstGeom prst="rect">
            <a:avLst/>
          </a:prstGeom>
        </p:spPr>
      </p:pic>
    </p:spTree>
    <p:extLst>
      <p:ext uri="{BB962C8B-B14F-4D97-AF65-F5344CB8AC3E}">
        <p14:creationId xmlns:p14="http://schemas.microsoft.com/office/powerpoint/2010/main" val="2626722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104B-EEC3-35A5-65BE-EA9C7EEE412C}"/>
              </a:ext>
            </a:extLst>
          </p:cNvPr>
          <p:cNvSpPr>
            <a:spLocks noGrp="1"/>
          </p:cNvSpPr>
          <p:nvPr>
            <p:ph type="title"/>
          </p:nvPr>
        </p:nvSpPr>
        <p:spPr>
          <a:xfrm>
            <a:off x="685801" y="149346"/>
            <a:ext cx="10131425" cy="1456267"/>
          </a:xfrm>
        </p:spPr>
        <p:txBody>
          <a:bodyPr>
            <a:normAutofit/>
          </a:bodyPr>
          <a:lstStyle/>
          <a:p>
            <a:r>
              <a:rPr lang="en-IN" sz="3600" dirty="0"/>
              <a:t>Naïve Bayes in R</a:t>
            </a:r>
          </a:p>
        </p:txBody>
      </p:sp>
      <p:sp>
        <p:nvSpPr>
          <p:cNvPr id="3" name="Content Placeholder 2">
            <a:extLst>
              <a:ext uri="{FF2B5EF4-FFF2-40B4-BE49-F238E27FC236}">
                <a16:creationId xmlns:a16="http://schemas.microsoft.com/office/drawing/2014/main" id="{04DAC05A-C616-DBB6-A136-1644E6AB1B4F}"/>
              </a:ext>
            </a:extLst>
          </p:cNvPr>
          <p:cNvSpPr>
            <a:spLocks noGrp="1"/>
          </p:cNvSpPr>
          <p:nvPr>
            <p:ph idx="1"/>
          </p:nvPr>
        </p:nvSpPr>
        <p:spPr>
          <a:xfrm>
            <a:off x="685800" y="1883060"/>
            <a:ext cx="10131425" cy="3649133"/>
          </a:xfrm>
        </p:spPr>
        <p:txBody>
          <a:bodyPr>
            <a:normAutofit lnSpcReduction="10000"/>
          </a:bodyPr>
          <a:lstStyle/>
          <a:p>
            <a:endParaRPr lang="en-IN" sz="1700" dirty="0"/>
          </a:p>
          <a:p>
            <a:endParaRPr lang="en-IN" sz="1700" dirty="0"/>
          </a:p>
          <a:p>
            <a:r>
              <a:rPr lang="en-IN" sz="1700" dirty="0"/>
              <a:t>Libraries required</a:t>
            </a:r>
          </a:p>
          <a:p>
            <a:endParaRPr lang="en-IN" sz="1700" dirty="0"/>
          </a:p>
          <a:p>
            <a:endParaRPr lang="en-IN" sz="1700" dirty="0"/>
          </a:p>
          <a:p>
            <a:endParaRPr lang="en-IN" sz="1700" dirty="0"/>
          </a:p>
          <a:p>
            <a:endParaRPr lang="en-IN" sz="1700" dirty="0"/>
          </a:p>
          <a:p>
            <a:endParaRPr lang="en-IN" sz="1700" dirty="0"/>
          </a:p>
          <a:p>
            <a:endParaRPr lang="en-IN" sz="1700" dirty="0"/>
          </a:p>
          <a:p>
            <a:r>
              <a:rPr lang="en-IN" sz="1700" dirty="0"/>
              <a:t>Data Modelling</a:t>
            </a:r>
          </a:p>
        </p:txBody>
      </p:sp>
      <p:pic>
        <p:nvPicPr>
          <p:cNvPr id="4" name="Picture 3">
            <a:extLst>
              <a:ext uri="{FF2B5EF4-FFF2-40B4-BE49-F238E27FC236}">
                <a16:creationId xmlns:a16="http://schemas.microsoft.com/office/drawing/2014/main" id="{A6BF42EF-1E8B-5DAB-252E-FF2C0D37DEC3}"/>
              </a:ext>
            </a:extLst>
          </p:cNvPr>
          <p:cNvPicPr>
            <a:picLocks noChangeAspect="1"/>
          </p:cNvPicPr>
          <p:nvPr/>
        </p:nvPicPr>
        <p:blipFill rotWithShape="1">
          <a:blip r:embed="rId2"/>
          <a:srcRect t="58931"/>
          <a:stretch/>
        </p:blipFill>
        <p:spPr>
          <a:xfrm>
            <a:off x="3641271" y="2299061"/>
            <a:ext cx="2149929" cy="927693"/>
          </a:xfrm>
          <a:prstGeom prst="rect">
            <a:avLst/>
          </a:prstGeom>
        </p:spPr>
      </p:pic>
      <p:pic>
        <p:nvPicPr>
          <p:cNvPr id="5" name="Picture 4">
            <a:extLst>
              <a:ext uri="{FF2B5EF4-FFF2-40B4-BE49-F238E27FC236}">
                <a16:creationId xmlns:a16="http://schemas.microsoft.com/office/drawing/2014/main" id="{5717947E-151C-B746-7E4B-585EB4DB83C7}"/>
              </a:ext>
            </a:extLst>
          </p:cNvPr>
          <p:cNvPicPr>
            <a:picLocks noChangeAspect="1"/>
          </p:cNvPicPr>
          <p:nvPr/>
        </p:nvPicPr>
        <p:blipFill>
          <a:blip r:embed="rId3"/>
          <a:stretch>
            <a:fillRect/>
          </a:stretch>
        </p:blipFill>
        <p:spPr>
          <a:xfrm>
            <a:off x="3641271" y="4227014"/>
            <a:ext cx="5753100" cy="2152650"/>
          </a:xfrm>
          <a:prstGeom prst="rect">
            <a:avLst/>
          </a:prstGeom>
        </p:spPr>
      </p:pic>
    </p:spTree>
    <p:extLst>
      <p:ext uri="{BB962C8B-B14F-4D97-AF65-F5344CB8AC3E}">
        <p14:creationId xmlns:p14="http://schemas.microsoft.com/office/powerpoint/2010/main" val="744972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59E0C-3AC3-5BBC-9253-25CCB8863FFD}"/>
              </a:ext>
            </a:extLst>
          </p:cNvPr>
          <p:cNvSpPr>
            <a:spLocks noGrp="1"/>
          </p:cNvSpPr>
          <p:nvPr>
            <p:ph idx="1"/>
          </p:nvPr>
        </p:nvSpPr>
        <p:spPr>
          <a:xfrm>
            <a:off x="838200" y="346506"/>
            <a:ext cx="10515600" cy="6164987"/>
          </a:xfrm>
        </p:spPr>
        <p:txBody>
          <a:bodyPr>
            <a:normAutofit/>
          </a:bodyPr>
          <a:lstStyle/>
          <a:p>
            <a:r>
              <a:rPr lang="en-US" sz="1700" dirty="0"/>
              <a:t>Loading the e1071 package that holds the Naive Bayes function, which is an in-built function provided by R.</a:t>
            </a:r>
          </a:p>
          <a:p>
            <a:r>
              <a:rPr lang="en-US" sz="1700" dirty="0"/>
              <a:t>Naive Bayes model by using the training data set</a:t>
            </a:r>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IN" sz="1700" dirty="0"/>
          </a:p>
          <a:p>
            <a:endParaRPr lang="en-IN" sz="1700" dirty="0"/>
          </a:p>
          <a:p>
            <a:endParaRPr lang="en-US" sz="1700" dirty="0"/>
          </a:p>
          <a:p>
            <a:r>
              <a:rPr lang="en-US" sz="1700" dirty="0"/>
              <a:t>Predictive model by using the Naive Bayes Classifier.</a:t>
            </a:r>
            <a:endParaRPr lang="en-IN" sz="1700" dirty="0"/>
          </a:p>
        </p:txBody>
      </p:sp>
      <p:pic>
        <p:nvPicPr>
          <p:cNvPr id="4" name="Picture 3">
            <a:extLst>
              <a:ext uri="{FF2B5EF4-FFF2-40B4-BE49-F238E27FC236}">
                <a16:creationId xmlns:a16="http://schemas.microsoft.com/office/drawing/2014/main" id="{85E53CBD-C8BD-1A60-4E30-5EE1A2948567}"/>
              </a:ext>
            </a:extLst>
          </p:cNvPr>
          <p:cNvPicPr>
            <a:picLocks noChangeAspect="1"/>
          </p:cNvPicPr>
          <p:nvPr/>
        </p:nvPicPr>
        <p:blipFill>
          <a:blip r:embed="rId2"/>
          <a:stretch>
            <a:fillRect/>
          </a:stretch>
        </p:blipFill>
        <p:spPr>
          <a:xfrm>
            <a:off x="2886075" y="1588156"/>
            <a:ext cx="6419850" cy="3895725"/>
          </a:xfrm>
          <a:prstGeom prst="rect">
            <a:avLst/>
          </a:prstGeom>
        </p:spPr>
      </p:pic>
    </p:spTree>
    <p:extLst>
      <p:ext uri="{BB962C8B-B14F-4D97-AF65-F5344CB8AC3E}">
        <p14:creationId xmlns:p14="http://schemas.microsoft.com/office/powerpoint/2010/main" val="4193886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5310F-E96B-B6EB-BF71-C4E92C759812}"/>
              </a:ext>
            </a:extLst>
          </p:cNvPr>
          <p:cNvSpPr>
            <a:spLocks noGrp="1"/>
          </p:cNvSpPr>
          <p:nvPr>
            <p:ph idx="1"/>
          </p:nvPr>
        </p:nvSpPr>
        <p:spPr>
          <a:xfrm>
            <a:off x="489857" y="-795021"/>
            <a:ext cx="10515600" cy="6150791"/>
          </a:xfrm>
        </p:spPr>
        <p:txBody>
          <a:bodyPr>
            <a:normAutofit/>
          </a:bodyPr>
          <a:lstStyle/>
          <a:p>
            <a:pPr marL="0" indent="0">
              <a:buNone/>
            </a:pPr>
            <a:r>
              <a:rPr lang="en-IN" sz="1700" b="1" dirty="0"/>
              <a:t>Model Evaluation</a:t>
            </a:r>
          </a:p>
          <a:p>
            <a:endParaRPr lang="en-US" sz="1700" dirty="0"/>
          </a:p>
          <a:p>
            <a:r>
              <a:rPr lang="en-US" sz="1700" dirty="0"/>
              <a:t>To check the efficiency of the model, we are now going to run the testing data set on the model, after which we will evaluate the accuracy of the model by using a Confusion matrix</a:t>
            </a:r>
          </a:p>
          <a:p>
            <a:pPr marL="0" indent="0">
              <a:buNone/>
            </a:pPr>
            <a:endParaRPr lang="en-US" sz="1700" dirty="0"/>
          </a:p>
          <a:p>
            <a:r>
              <a:rPr lang="en-US" sz="1700" dirty="0"/>
              <a:t>Out of 192 observations, the model wrongly</a:t>
            </a:r>
          </a:p>
          <a:p>
            <a:pPr marL="0" indent="0">
              <a:buNone/>
            </a:pPr>
            <a:r>
              <a:rPr lang="en-US" sz="1700" dirty="0"/>
              <a:t>Predicted 51 observations and correctly predicted</a:t>
            </a:r>
          </a:p>
          <a:p>
            <a:pPr marL="0" indent="0">
              <a:buNone/>
            </a:pPr>
            <a:r>
              <a:rPr lang="en-US" sz="1700" dirty="0"/>
              <a:t>141 observations.</a:t>
            </a:r>
          </a:p>
          <a:p>
            <a:pPr marL="0" indent="0">
              <a:buNone/>
            </a:pPr>
            <a:endParaRPr lang="en-US" sz="1700" dirty="0"/>
          </a:p>
          <a:p>
            <a:r>
              <a:rPr lang="en-US" sz="1700" dirty="0"/>
              <a:t>Model Accuracy – 73.44%</a:t>
            </a:r>
          </a:p>
          <a:p>
            <a:endParaRPr lang="en-US" sz="1700" dirty="0"/>
          </a:p>
        </p:txBody>
      </p:sp>
      <p:pic>
        <p:nvPicPr>
          <p:cNvPr id="4" name="Picture 3">
            <a:extLst>
              <a:ext uri="{FF2B5EF4-FFF2-40B4-BE49-F238E27FC236}">
                <a16:creationId xmlns:a16="http://schemas.microsoft.com/office/drawing/2014/main" id="{F6B8B3E5-B9A2-8EF4-A51C-1FC806ABA491}"/>
              </a:ext>
            </a:extLst>
          </p:cNvPr>
          <p:cNvPicPr>
            <a:picLocks noChangeAspect="1"/>
          </p:cNvPicPr>
          <p:nvPr/>
        </p:nvPicPr>
        <p:blipFill>
          <a:blip r:embed="rId2"/>
          <a:stretch>
            <a:fillRect/>
          </a:stretch>
        </p:blipFill>
        <p:spPr>
          <a:xfrm>
            <a:off x="5747657" y="2280374"/>
            <a:ext cx="5410200" cy="4305300"/>
          </a:xfrm>
          <a:prstGeom prst="rect">
            <a:avLst/>
          </a:prstGeom>
        </p:spPr>
      </p:pic>
    </p:spTree>
    <p:extLst>
      <p:ext uri="{BB962C8B-B14F-4D97-AF65-F5344CB8AC3E}">
        <p14:creationId xmlns:p14="http://schemas.microsoft.com/office/powerpoint/2010/main" val="35754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6D7D-6164-4CF1-C586-E02A1B3ACF90}"/>
              </a:ext>
            </a:extLst>
          </p:cNvPr>
          <p:cNvSpPr>
            <a:spLocks noGrp="1"/>
          </p:cNvSpPr>
          <p:nvPr>
            <p:ph type="title"/>
          </p:nvPr>
        </p:nvSpPr>
        <p:spPr>
          <a:xfrm>
            <a:off x="685800" y="235132"/>
            <a:ext cx="10131425" cy="1456267"/>
          </a:xfrm>
        </p:spPr>
        <p:txBody>
          <a:bodyPr>
            <a:normAutofit/>
          </a:bodyPr>
          <a:lstStyle/>
          <a:p>
            <a:r>
              <a:rPr lang="en-IN" sz="3600" dirty="0"/>
              <a:t>Decision Tree in R</a:t>
            </a:r>
          </a:p>
        </p:txBody>
      </p:sp>
      <p:sp>
        <p:nvSpPr>
          <p:cNvPr id="3" name="Content Placeholder 2">
            <a:extLst>
              <a:ext uri="{FF2B5EF4-FFF2-40B4-BE49-F238E27FC236}">
                <a16:creationId xmlns:a16="http://schemas.microsoft.com/office/drawing/2014/main" id="{8360F0BE-7E97-7ECC-94F3-4E670581E038}"/>
              </a:ext>
            </a:extLst>
          </p:cNvPr>
          <p:cNvSpPr>
            <a:spLocks noGrp="1"/>
          </p:cNvSpPr>
          <p:nvPr>
            <p:ph idx="1"/>
          </p:nvPr>
        </p:nvSpPr>
        <p:spPr>
          <a:xfrm>
            <a:off x="707299" y="1790323"/>
            <a:ext cx="10131425" cy="3649133"/>
          </a:xfrm>
        </p:spPr>
        <p:txBody>
          <a:bodyPr>
            <a:normAutofit lnSpcReduction="10000"/>
          </a:bodyPr>
          <a:lstStyle/>
          <a:p>
            <a:pPr marL="0" indent="0">
              <a:buNone/>
            </a:pPr>
            <a:endParaRPr lang="en-IN" sz="1700" dirty="0"/>
          </a:p>
          <a:p>
            <a:r>
              <a:rPr lang="en-IN" sz="1700" dirty="0"/>
              <a:t>Libraries required</a:t>
            </a:r>
          </a:p>
          <a:p>
            <a:endParaRPr lang="en-IN" sz="1700" dirty="0"/>
          </a:p>
          <a:p>
            <a:endParaRPr lang="en-IN" sz="1700" dirty="0"/>
          </a:p>
          <a:p>
            <a:pPr marL="0" indent="0">
              <a:buNone/>
            </a:pPr>
            <a:endParaRPr lang="en-IN" sz="1700" dirty="0"/>
          </a:p>
          <a:p>
            <a:pPr marL="0" indent="0">
              <a:buNone/>
            </a:pPr>
            <a:r>
              <a:rPr lang="en-IN" sz="1700" b="1" dirty="0"/>
              <a:t>Data modelling</a:t>
            </a:r>
          </a:p>
          <a:p>
            <a:pPr marL="0" indent="0">
              <a:buNone/>
            </a:pPr>
            <a:endParaRPr lang="en-IN" sz="1700" b="1" dirty="0"/>
          </a:p>
          <a:p>
            <a:r>
              <a:rPr lang="en-US" sz="1700" dirty="0"/>
              <a:t>The train data includes 613 observations and </a:t>
            </a:r>
          </a:p>
          <a:p>
            <a:pPr marL="0" indent="0">
              <a:buNone/>
            </a:pPr>
            <a:r>
              <a:rPr lang="en-US" sz="1700" dirty="0"/>
              <a:t>     test data included 155 observations.</a:t>
            </a:r>
          </a:p>
          <a:p>
            <a:r>
              <a:rPr lang="en-US" sz="1700" dirty="0"/>
              <a:t>Both contain 9 variables.</a:t>
            </a:r>
            <a:endParaRPr lang="en-IN" sz="1700" dirty="0"/>
          </a:p>
        </p:txBody>
      </p:sp>
      <p:pic>
        <p:nvPicPr>
          <p:cNvPr id="4" name="Picture 3">
            <a:extLst>
              <a:ext uri="{FF2B5EF4-FFF2-40B4-BE49-F238E27FC236}">
                <a16:creationId xmlns:a16="http://schemas.microsoft.com/office/drawing/2014/main" id="{C207FE8D-0FEB-2E77-DA8F-593A86EAC99B}"/>
              </a:ext>
            </a:extLst>
          </p:cNvPr>
          <p:cNvPicPr>
            <a:picLocks noChangeAspect="1"/>
          </p:cNvPicPr>
          <p:nvPr/>
        </p:nvPicPr>
        <p:blipFill rotWithShape="1">
          <a:blip r:embed="rId2"/>
          <a:srcRect t="19119"/>
          <a:stretch/>
        </p:blipFill>
        <p:spPr>
          <a:xfrm>
            <a:off x="4136163" y="2029097"/>
            <a:ext cx="4514850" cy="724172"/>
          </a:xfrm>
          <a:prstGeom prst="rect">
            <a:avLst/>
          </a:prstGeom>
        </p:spPr>
      </p:pic>
      <p:pic>
        <p:nvPicPr>
          <p:cNvPr id="5" name="Picture 4">
            <a:extLst>
              <a:ext uri="{FF2B5EF4-FFF2-40B4-BE49-F238E27FC236}">
                <a16:creationId xmlns:a16="http://schemas.microsoft.com/office/drawing/2014/main" id="{A89A738B-A14D-5110-96C8-DCEA17905FDB}"/>
              </a:ext>
            </a:extLst>
          </p:cNvPr>
          <p:cNvPicPr>
            <a:picLocks noChangeAspect="1"/>
          </p:cNvPicPr>
          <p:nvPr/>
        </p:nvPicPr>
        <p:blipFill>
          <a:blip r:embed="rId3"/>
          <a:stretch>
            <a:fillRect/>
          </a:stretch>
        </p:blipFill>
        <p:spPr>
          <a:xfrm>
            <a:off x="5817326" y="4267881"/>
            <a:ext cx="5667375" cy="1171575"/>
          </a:xfrm>
          <a:prstGeom prst="rect">
            <a:avLst/>
          </a:prstGeom>
        </p:spPr>
      </p:pic>
    </p:spTree>
    <p:extLst>
      <p:ext uri="{BB962C8B-B14F-4D97-AF65-F5344CB8AC3E}">
        <p14:creationId xmlns:p14="http://schemas.microsoft.com/office/powerpoint/2010/main" val="4036922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24BB6-358D-CC51-D02C-91035A6FA158}"/>
              </a:ext>
            </a:extLst>
          </p:cNvPr>
          <p:cNvSpPr>
            <a:spLocks noGrp="1"/>
          </p:cNvSpPr>
          <p:nvPr>
            <p:ph idx="1"/>
          </p:nvPr>
        </p:nvSpPr>
        <p:spPr>
          <a:xfrm>
            <a:off x="751115" y="-922338"/>
            <a:ext cx="10515600" cy="4351338"/>
          </a:xfrm>
        </p:spPr>
        <p:txBody>
          <a:bodyPr>
            <a:normAutofit/>
          </a:bodyPr>
          <a:lstStyle/>
          <a:p>
            <a:pPr marL="0" indent="0">
              <a:buNone/>
            </a:pPr>
            <a:r>
              <a:rPr lang="en-IN" sz="1700" b="1" dirty="0"/>
              <a:t>Model training and plotting</a:t>
            </a:r>
          </a:p>
          <a:p>
            <a:endParaRPr lang="en-US" sz="1700" dirty="0"/>
          </a:p>
          <a:p>
            <a:r>
              <a:rPr lang="en-US" sz="1700" dirty="0"/>
              <a:t>For decision tree training, we will use the rpart( ) function from the rpart library. The arguments include; the formula for the model, data, and method. </a:t>
            </a:r>
            <a:endParaRPr lang="en-IN" sz="1700" dirty="0"/>
          </a:p>
          <a:p>
            <a:endParaRPr lang="en-IN" sz="1700" dirty="0"/>
          </a:p>
          <a:p>
            <a:r>
              <a:rPr lang="en-IN" sz="1700" dirty="0"/>
              <a:t>rpart.plot(x = Diabetes_model, yesno = 2, type = 0, extra = 0)</a:t>
            </a:r>
          </a:p>
        </p:txBody>
      </p:sp>
      <p:pic>
        <p:nvPicPr>
          <p:cNvPr id="4" name="Picture 3">
            <a:extLst>
              <a:ext uri="{FF2B5EF4-FFF2-40B4-BE49-F238E27FC236}">
                <a16:creationId xmlns:a16="http://schemas.microsoft.com/office/drawing/2014/main" id="{C3EBFBEE-F638-D2A1-ED43-901F098AC7C9}"/>
              </a:ext>
            </a:extLst>
          </p:cNvPr>
          <p:cNvPicPr>
            <a:picLocks noChangeAspect="1"/>
          </p:cNvPicPr>
          <p:nvPr/>
        </p:nvPicPr>
        <p:blipFill>
          <a:blip r:embed="rId2"/>
          <a:stretch>
            <a:fillRect/>
          </a:stretch>
        </p:blipFill>
        <p:spPr>
          <a:xfrm>
            <a:off x="3218177" y="2670584"/>
            <a:ext cx="5755645" cy="3792583"/>
          </a:xfrm>
          <a:prstGeom prst="rect">
            <a:avLst/>
          </a:prstGeom>
        </p:spPr>
      </p:pic>
    </p:spTree>
    <p:extLst>
      <p:ext uri="{BB962C8B-B14F-4D97-AF65-F5344CB8AC3E}">
        <p14:creationId xmlns:p14="http://schemas.microsoft.com/office/powerpoint/2010/main" val="3600958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0A233-F089-DE90-E2A0-C3E1ED7445C4}"/>
              </a:ext>
            </a:extLst>
          </p:cNvPr>
          <p:cNvSpPr>
            <a:spLocks noGrp="1"/>
          </p:cNvSpPr>
          <p:nvPr>
            <p:ph type="title"/>
          </p:nvPr>
        </p:nvSpPr>
        <p:spPr/>
        <p:txBody>
          <a:bodyPr/>
          <a:lstStyle/>
          <a:p>
            <a:pPr algn="ctr"/>
            <a:r>
              <a:rPr lang="en-US" dirty="0"/>
              <a:t>AGENDA</a:t>
            </a:r>
            <a:endParaRPr lang="en-IN" dirty="0"/>
          </a:p>
        </p:txBody>
      </p:sp>
      <p:sp>
        <p:nvSpPr>
          <p:cNvPr id="3" name="Content Placeholder 2">
            <a:extLst>
              <a:ext uri="{FF2B5EF4-FFF2-40B4-BE49-F238E27FC236}">
                <a16:creationId xmlns:a16="http://schemas.microsoft.com/office/drawing/2014/main" id="{903FB888-2099-8BFE-B958-C9612B6541C7}"/>
              </a:ext>
            </a:extLst>
          </p:cNvPr>
          <p:cNvSpPr>
            <a:spLocks noGrp="1"/>
          </p:cNvSpPr>
          <p:nvPr>
            <p:ph idx="1"/>
          </p:nvPr>
        </p:nvSpPr>
        <p:spPr/>
        <p:txBody>
          <a:bodyPr>
            <a:normAutofit/>
          </a:bodyPr>
          <a:lstStyle/>
          <a:p>
            <a:pPr marL="0" indent="0" algn="ctr">
              <a:buNone/>
            </a:pPr>
            <a:r>
              <a:rPr lang="en-US" dirty="0"/>
              <a:t>Introduction &amp; Problem Statement</a:t>
            </a:r>
          </a:p>
          <a:p>
            <a:pPr marL="0" indent="0" algn="ctr">
              <a:buNone/>
            </a:pPr>
            <a:r>
              <a:rPr lang="en-US" dirty="0"/>
              <a:t>Methodology &amp; Data understanding</a:t>
            </a:r>
          </a:p>
          <a:p>
            <a:pPr marL="0" indent="0" algn="ctr">
              <a:buNone/>
            </a:pPr>
            <a:r>
              <a:rPr lang="en-US" dirty="0"/>
              <a:t>R – EDA</a:t>
            </a:r>
          </a:p>
          <a:p>
            <a:pPr marL="0" indent="0" algn="ctr">
              <a:buNone/>
            </a:pPr>
            <a:r>
              <a:rPr lang="en-US" dirty="0"/>
              <a:t>R – Logistic Regression</a:t>
            </a:r>
          </a:p>
          <a:p>
            <a:pPr marL="0" indent="0" algn="ctr">
              <a:buNone/>
            </a:pPr>
            <a:r>
              <a:rPr lang="en-US" dirty="0"/>
              <a:t>R – Naïve Bayes</a:t>
            </a:r>
          </a:p>
          <a:p>
            <a:pPr marL="0" indent="0" algn="ctr">
              <a:buNone/>
            </a:pPr>
            <a:r>
              <a:rPr lang="en-US" dirty="0"/>
              <a:t>R – Decision Tree</a:t>
            </a:r>
          </a:p>
        </p:txBody>
      </p:sp>
    </p:spTree>
    <p:extLst>
      <p:ext uri="{BB962C8B-B14F-4D97-AF65-F5344CB8AC3E}">
        <p14:creationId xmlns:p14="http://schemas.microsoft.com/office/powerpoint/2010/main" val="1086822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2A3D5-F013-9212-8A9D-6C89AF994536}"/>
              </a:ext>
            </a:extLst>
          </p:cNvPr>
          <p:cNvSpPr>
            <a:spLocks noGrp="1"/>
          </p:cNvSpPr>
          <p:nvPr>
            <p:ph idx="1"/>
          </p:nvPr>
        </p:nvSpPr>
        <p:spPr>
          <a:xfrm>
            <a:off x="838200" y="412682"/>
            <a:ext cx="10515600" cy="4351338"/>
          </a:xfrm>
        </p:spPr>
        <p:txBody>
          <a:bodyPr>
            <a:normAutofit/>
          </a:bodyPr>
          <a:lstStyle/>
          <a:p>
            <a:endParaRPr lang="en-IN" sz="1700" dirty="0"/>
          </a:p>
          <a:p>
            <a:endParaRPr lang="en-IN" sz="1700" dirty="0"/>
          </a:p>
          <a:p>
            <a:pPr marL="0" indent="0">
              <a:buNone/>
            </a:pPr>
            <a:r>
              <a:rPr lang="en-IN" sz="1700" b="1" dirty="0"/>
              <a:t>Model Performance &amp; Evaluation</a:t>
            </a:r>
          </a:p>
          <a:p>
            <a:endParaRPr lang="en-IN" sz="1700" dirty="0"/>
          </a:p>
          <a:p>
            <a:r>
              <a:rPr lang="en-US" sz="1700" dirty="0"/>
              <a:t>It is observed that out of 155 observations </a:t>
            </a:r>
          </a:p>
          <a:p>
            <a:pPr marL="0" indent="0">
              <a:buNone/>
            </a:pPr>
            <a:r>
              <a:rPr lang="en-US" sz="1700" dirty="0"/>
              <a:t>it wrongly predicts 49 observations and the rest of the </a:t>
            </a:r>
          </a:p>
          <a:p>
            <a:pPr marL="0" indent="0">
              <a:buNone/>
            </a:pPr>
            <a:r>
              <a:rPr lang="en-US" sz="1700" dirty="0"/>
              <a:t>Observations are Predicted right. </a:t>
            </a:r>
          </a:p>
          <a:p>
            <a:endParaRPr lang="en-US" sz="1700" dirty="0"/>
          </a:p>
          <a:p>
            <a:r>
              <a:rPr lang="en-US" sz="1700" dirty="0"/>
              <a:t>The model has achieved about 68.39% accuracy </a:t>
            </a:r>
          </a:p>
          <a:p>
            <a:pPr marL="0" indent="0">
              <a:buNone/>
            </a:pPr>
            <a:r>
              <a:rPr lang="en-US" sz="1700" dirty="0"/>
              <a:t>using a single decision tree.</a:t>
            </a:r>
            <a:endParaRPr lang="en-IN" sz="1700" dirty="0"/>
          </a:p>
        </p:txBody>
      </p:sp>
      <p:pic>
        <p:nvPicPr>
          <p:cNvPr id="4" name="Picture 3">
            <a:extLst>
              <a:ext uri="{FF2B5EF4-FFF2-40B4-BE49-F238E27FC236}">
                <a16:creationId xmlns:a16="http://schemas.microsoft.com/office/drawing/2014/main" id="{E8063249-2042-E7C8-6B7E-64A4481A6A75}"/>
              </a:ext>
            </a:extLst>
          </p:cNvPr>
          <p:cNvPicPr>
            <a:picLocks noChangeAspect="1"/>
          </p:cNvPicPr>
          <p:nvPr/>
        </p:nvPicPr>
        <p:blipFill>
          <a:blip r:embed="rId2"/>
          <a:stretch>
            <a:fillRect/>
          </a:stretch>
        </p:blipFill>
        <p:spPr>
          <a:xfrm>
            <a:off x="6691176" y="976313"/>
            <a:ext cx="4410075" cy="4591050"/>
          </a:xfrm>
          <a:prstGeom prst="rect">
            <a:avLst/>
          </a:prstGeom>
        </p:spPr>
      </p:pic>
      <p:pic>
        <p:nvPicPr>
          <p:cNvPr id="5" name="Picture 4">
            <a:extLst>
              <a:ext uri="{FF2B5EF4-FFF2-40B4-BE49-F238E27FC236}">
                <a16:creationId xmlns:a16="http://schemas.microsoft.com/office/drawing/2014/main" id="{68E593E8-9673-1175-0357-9DC280C276C6}"/>
              </a:ext>
            </a:extLst>
          </p:cNvPr>
          <p:cNvPicPr>
            <a:picLocks noChangeAspect="1"/>
          </p:cNvPicPr>
          <p:nvPr/>
        </p:nvPicPr>
        <p:blipFill>
          <a:blip r:embed="rId3"/>
          <a:stretch>
            <a:fillRect/>
          </a:stretch>
        </p:blipFill>
        <p:spPr>
          <a:xfrm>
            <a:off x="1317172" y="5060656"/>
            <a:ext cx="3676650" cy="704850"/>
          </a:xfrm>
          <a:prstGeom prst="rect">
            <a:avLst/>
          </a:prstGeom>
        </p:spPr>
      </p:pic>
    </p:spTree>
    <p:extLst>
      <p:ext uri="{BB962C8B-B14F-4D97-AF65-F5344CB8AC3E}">
        <p14:creationId xmlns:p14="http://schemas.microsoft.com/office/powerpoint/2010/main" val="1833203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59657-8739-3A63-7C14-EF4C7E114C49}"/>
              </a:ext>
            </a:extLst>
          </p:cNvPr>
          <p:cNvSpPr>
            <a:spLocks noGrp="1"/>
          </p:cNvSpPr>
          <p:nvPr>
            <p:ph idx="1"/>
          </p:nvPr>
        </p:nvSpPr>
        <p:spPr>
          <a:xfrm>
            <a:off x="581298" y="-233907"/>
            <a:ext cx="10515600" cy="4351338"/>
          </a:xfrm>
        </p:spPr>
        <p:txBody>
          <a:bodyPr>
            <a:normAutofit/>
          </a:bodyPr>
          <a:lstStyle/>
          <a:p>
            <a:pPr marL="0" indent="0">
              <a:buNone/>
            </a:pPr>
            <a:r>
              <a:rPr lang="en-US" sz="1700" b="1" dirty="0"/>
              <a:t>Business insight:</a:t>
            </a:r>
          </a:p>
          <a:p>
            <a:endParaRPr lang="en-US" sz="1700" dirty="0"/>
          </a:p>
          <a:p>
            <a:r>
              <a:rPr lang="en-US" sz="1700" dirty="0"/>
              <a:t>Plot that shows how each predictor variable is independently responsible for predicting the outcome.</a:t>
            </a:r>
          </a:p>
          <a:p>
            <a:r>
              <a:rPr lang="en-US" sz="1700" dirty="0"/>
              <a:t>From the probability prediction diagram, it can be seen that the majority of the data are negative for diabetes.</a:t>
            </a:r>
          </a:p>
          <a:p>
            <a:r>
              <a:rPr lang="en-US" sz="1700" dirty="0"/>
              <a:t>‘Glucose’ is the most significant variable for predicting the outcome.</a:t>
            </a:r>
          </a:p>
          <a:p>
            <a:endParaRPr lang="en-US" sz="1700" dirty="0"/>
          </a:p>
          <a:p>
            <a:endParaRPr lang="en-IN" sz="1700" dirty="0"/>
          </a:p>
        </p:txBody>
      </p:sp>
      <p:pic>
        <p:nvPicPr>
          <p:cNvPr id="4" name="Picture 3">
            <a:extLst>
              <a:ext uri="{FF2B5EF4-FFF2-40B4-BE49-F238E27FC236}">
                <a16:creationId xmlns:a16="http://schemas.microsoft.com/office/drawing/2014/main" id="{6017C58D-95D8-722A-5445-2EF8C1EA9A21}"/>
              </a:ext>
            </a:extLst>
          </p:cNvPr>
          <p:cNvPicPr>
            <a:picLocks noChangeAspect="1"/>
          </p:cNvPicPr>
          <p:nvPr/>
        </p:nvPicPr>
        <p:blipFill>
          <a:blip r:embed="rId2"/>
          <a:stretch>
            <a:fillRect/>
          </a:stretch>
        </p:blipFill>
        <p:spPr>
          <a:xfrm>
            <a:off x="2969624" y="2883548"/>
            <a:ext cx="5291545" cy="3486772"/>
          </a:xfrm>
          <a:prstGeom prst="rect">
            <a:avLst/>
          </a:prstGeom>
        </p:spPr>
      </p:pic>
    </p:spTree>
    <p:extLst>
      <p:ext uri="{BB962C8B-B14F-4D97-AF65-F5344CB8AC3E}">
        <p14:creationId xmlns:p14="http://schemas.microsoft.com/office/powerpoint/2010/main" val="3385997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17CE-810B-969E-F13E-304687169978}"/>
              </a:ext>
            </a:extLst>
          </p:cNvPr>
          <p:cNvSpPr>
            <a:spLocks noGrp="1"/>
          </p:cNvSpPr>
          <p:nvPr>
            <p:ph type="title"/>
          </p:nvPr>
        </p:nvSpPr>
        <p:spPr/>
        <p:txBody>
          <a:bodyPr/>
          <a:lstStyle/>
          <a:p>
            <a:r>
              <a:rPr lang="en-IN" dirty="0"/>
              <a:t>Introduction &amp; Problem Statement</a:t>
            </a:r>
          </a:p>
        </p:txBody>
      </p:sp>
      <p:sp>
        <p:nvSpPr>
          <p:cNvPr id="3" name="Content Placeholder 2">
            <a:extLst>
              <a:ext uri="{FF2B5EF4-FFF2-40B4-BE49-F238E27FC236}">
                <a16:creationId xmlns:a16="http://schemas.microsoft.com/office/drawing/2014/main" id="{A1995DD1-F3E8-796D-05A0-243415883F74}"/>
              </a:ext>
            </a:extLst>
          </p:cNvPr>
          <p:cNvSpPr>
            <a:spLocks noGrp="1"/>
          </p:cNvSpPr>
          <p:nvPr>
            <p:ph idx="1"/>
          </p:nvPr>
        </p:nvSpPr>
        <p:spPr/>
        <p:txBody>
          <a:bodyPr/>
          <a:lstStyle/>
          <a:p>
            <a:r>
              <a:rPr lang="en-US" dirty="0"/>
              <a:t>Diabetes is among the most prevalent chronic diseases in the world, impacting millions of people each year and exerting a significant financial burden on the economy. </a:t>
            </a:r>
          </a:p>
          <a:p>
            <a:r>
              <a:rPr lang="en-US" dirty="0"/>
              <a:t>Diabetes is a serious chronic disease in which individuals lose the ability to effectively regulate levels of glucose in the blood, and can lead to reduced quality of life and life expectancy.</a:t>
            </a:r>
          </a:p>
          <a:p>
            <a:pPr marL="0" indent="0">
              <a:buNone/>
            </a:pPr>
            <a:r>
              <a:rPr lang="en-US" b="1" dirty="0"/>
              <a:t>Problem Statement:</a:t>
            </a:r>
          </a:p>
          <a:p>
            <a:r>
              <a:rPr lang="en-US" dirty="0"/>
              <a:t>While there is no cure for diabetes, strategies like losing weight, eating healthily, being active, and receiving medical treatments can mitigate the harms of this disease in many patients. Early diagnosis can lead to lifestyle changes and more effective treatment, and making predictive models for diabetes risk would be an important tool for public and private health officials. </a:t>
            </a:r>
          </a:p>
          <a:p>
            <a:r>
              <a:rPr lang="en-US" dirty="0"/>
              <a:t>The objective is to predict, based on diagnostic measurements whether a patient has diabetes or not.</a:t>
            </a:r>
            <a:endParaRPr lang="en-IN" dirty="0"/>
          </a:p>
        </p:txBody>
      </p:sp>
    </p:spTree>
    <p:extLst>
      <p:ext uri="{BB962C8B-B14F-4D97-AF65-F5344CB8AC3E}">
        <p14:creationId xmlns:p14="http://schemas.microsoft.com/office/powerpoint/2010/main" val="375714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7B55-1643-5162-A2A3-64D2F1C23395}"/>
              </a:ext>
            </a:extLst>
          </p:cNvPr>
          <p:cNvSpPr>
            <a:spLocks noGrp="1"/>
          </p:cNvSpPr>
          <p:nvPr>
            <p:ph type="title"/>
          </p:nvPr>
        </p:nvSpPr>
        <p:spPr/>
        <p:txBody>
          <a:bodyPr/>
          <a:lstStyle/>
          <a:p>
            <a:r>
              <a:rPr lang="en-US" dirty="0"/>
              <a:t>METHODOLOGY</a:t>
            </a:r>
            <a:endParaRPr lang="en-IN" dirty="0"/>
          </a:p>
        </p:txBody>
      </p:sp>
      <p:pic>
        <p:nvPicPr>
          <p:cNvPr id="13" name="Content Placeholder 12">
            <a:extLst>
              <a:ext uri="{FF2B5EF4-FFF2-40B4-BE49-F238E27FC236}">
                <a16:creationId xmlns:a16="http://schemas.microsoft.com/office/drawing/2014/main" id="{16206E49-63F2-4E83-B54C-ED2AB972481E}"/>
              </a:ext>
            </a:extLst>
          </p:cNvPr>
          <p:cNvPicPr>
            <a:picLocks noGrp="1" noChangeAspect="1"/>
          </p:cNvPicPr>
          <p:nvPr>
            <p:ph idx="1"/>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4017014" y="1042671"/>
            <a:ext cx="5819713" cy="5587258"/>
          </a:xfrm>
          <a:noFill/>
        </p:spPr>
      </p:pic>
    </p:spTree>
    <p:extLst>
      <p:ext uri="{BB962C8B-B14F-4D97-AF65-F5344CB8AC3E}">
        <p14:creationId xmlns:p14="http://schemas.microsoft.com/office/powerpoint/2010/main" val="2538951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EEC0-5416-DBC5-FE19-7FA894D24598}"/>
              </a:ext>
            </a:extLst>
          </p:cNvPr>
          <p:cNvSpPr>
            <a:spLocks noGrp="1"/>
          </p:cNvSpPr>
          <p:nvPr>
            <p:ph type="title"/>
          </p:nvPr>
        </p:nvSpPr>
        <p:spPr/>
        <p:txBody>
          <a:bodyPr/>
          <a:lstStyle/>
          <a:p>
            <a:r>
              <a:rPr lang="en-US" dirty="0"/>
              <a:t>Data Understanding</a:t>
            </a:r>
            <a:endParaRPr lang="en-IN" dirty="0"/>
          </a:p>
        </p:txBody>
      </p:sp>
      <p:sp>
        <p:nvSpPr>
          <p:cNvPr id="3" name="Content Placeholder 2">
            <a:extLst>
              <a:ext uri="{FF2B5EF4-FFF2-40B4-BE49-F238E27FC236}">
                <a16:creationId xmlns:a16="http://schemas.microsoft.com/office/drawing/2014/main" id="{079533C3-5870-8F22-64B4-EBF362EFA43B}"/>
              </a:ext>
            </a:extLst>
          </p:cNvPr>
          <p:cNvSpPr>
            <a:spLocks noGrp="1"/>
          </p:cNvSpPr>
          <p:nvPr>
            <p:ph idx="1"/>
          </p:nvPr>
        </p:nvSpPr>
        <p:spPr>
          <a:xfrm>
            <a:off x="685801" y="2142067"/>
            <a:ext cx="10647217" cy="4618951"/>
          </a:xfrm>
        </p:spPr>
        <p:txBody>
          <a:bodyPr>
            <a:normAutofit lnSpcReduction="10000"/>
          </a:bodyPr>
          <a:lstStyle/>
          <a:p>
            <a:pPr fontAlgn="base"/>
            <a:r>
              <a:rPr lang="en-US" b="0" i="0" dirty="0">
                <a:effectLst/>
                <a:latin typeface="Inter"/>
              </a:rPr>
              <a:t>This dataset is originally from the National Institute of Diabetes and Digestive and Kidney Diseases, India.</a:t>
            </a:r>
          </a:p>
          <a:p>
            <a:pPr marL="0" indent="0" algn="l" fontAlgn="base">
              <a:buNone/>
            </a:pPr>
            <a:r>
              <a:rPr lang="en-US" b="0" i="0" dirty="0">
                <a:effectLst/>
                <a:latin typeface="Inter"/>
              </a:rPr>
              <a:t>Several constraints were placed on the selection of these instances from a larger database. In particular, </a:t>
            </a:r>
            <a:r>
              <a:rPr lang="en-IN" b="0" i="0" dirty="0">
                <a:effectLst/>
                <a:latin typeface="Inter"/>
              </a:rPr>
              <a:t>all patients here are females at least 21 years old of Pima Indian heritage.</a:t>
            </a:r>
          </a:p>
          <a:p>
            <a:pPr algn="l" fontAlgn="base">
              <a:buFont typeface="Arial" panose="020B0604020202020204" pitchFamily="34" charset="0"/>
              <a:buChar char="•"/>
            </a:pPr>
            <a:r>
              <a:rPr lang="en-IN" b="0" i="0" dirty="0">
                <a:effectLst/>
                <a:latin typeface="Inter"/>
              </a:rPr>
              <a:t>Pregnancies: Number of times pregnant</a:t>
            </a:r>
          </a:p>
          <a:p>
            <a:pPr algn="l" fontAlgn="base">
              <a:buFont typeface="Arial" panose="020B0604020202020204" pitchFamily="34" charset="0"/>
              <a:buChar char="•"/>
            </a:pPr>
            <a:r>
              <a:rPr lang="en-IN" b="0" i="0" dirty="0">
                <a:effectLst/>
                <a:latin typeface="Inter"/>
              </a:rPr>
              <a:t>Glucose: Plasma glucose concentration a 2 hours in an oral glucose tolerance test</a:t>
            </a:r>
          </a:p>
          <a:p>
            <a:pPr algn="l" fontAlgn="base">
              <a:buFont typeface="Arial" panose="020B0604020202020204" pitchFamily="34" charset="0"/>
              <a:buChar char="•"/>
            </a:pPr>
            <a:r>
              <a:rPr lang="en-IN" b="0" i="0" dirty="0" err="1">
                <a:effectLst/>
                <a:latin typeface="Inter"/>
              </a:rPr>
              <a:t>BloodPressure</a:t>
            </a:r>
            <a:r>
              <a:rPr lang="en-IN" b="0" i="0" dirty="0">
                <a:effectLst/>
                <a:latin typeface="Inter"/>
              </a:rPr>
              <a:t>: Diastolic blood pressure (mm Hg)</a:t>
            </a:r>
          </a:p>
          <a:p>
            <a:pPr algn="l" fontAlgn="base">
              <a:buFont typeface="Arial" panose="020B0604020202020204" pitchFamily="34" charset="0"/>
              <a:buChar char="•"/>
            </a:pPr>
            <a:r>
              <a:rPr lang="en-IN" b="0" i="0" dirty="0" err="1">
                <a:effectLst/>
                <a:latin typeface="Inter"/>
              </a:rPr>
              <a:t>SkinThickness</a:t>
            </a:r>
            <a:r>
              <a:rPr lang="en-IN" b="0" i="0" dirty="0">
                <a:effectLst/>
                <a:latin typeface="Inter"/>
              </a:rPr>
              <a:t>: Triceps skin fold thickness (mm)</a:t>
            </a:r>
          </a:p>
          <a:p>
            <a:pPr algn="l" fontAlgn="base">
              <a:buFont typeface="Arial" panose="020B0604020202020204" pitchFamily="34" charset="0"/>
              <a:buChar char="•"/>
            </a:pPr>
            <a:r>
              <a:rPr lang="en-IN" b="0" i="0" dirty="0">
                <a:effectLst/>
                <a:latin typeface="Inter"/>
              </a:rPr>
              <a:t>Insulin: 2-Hour serum insulin (mu U/ml)</a:t>
            </a:r>
          </a:p>
          <a:p>
            <a:pPr algn="l" fontAlgn="base">
              <a:buFont typeface="Arial" panose="020B0604020202020204" pitchFamily="34" charset="0"/>
              <a:buChar char="•"/>
            </a:pPr>
            <a:r>
              <a:rPr lang="en-IN" b="0" i="0" dirty="0">
                <a:effectLst/>
                <a:latin typeface="Inter"/>
              </a:rPr>
              <a:t>BMI: Body mass index (weight in kg/(height in m)^2)</a:t>
            </a:r>
          </a:p>
          <a:p>
            <a:pPr algn="l" fontAlgn="base">
              <a:buFont typeface="Arial" panose="020B0604020202020204" pitchFamily="34" charset="0"/>
              <a:buChar char="•"/>
            </a:pPr>
            <a:r>
              <a:rPr lang="en-IN" b="0" i="0" dirty="0" err="1">
                <a:effectLst/>
                <a:latin typeface="Inter"/>
              </a:rPr>
              <a:t>DiabetesPedigreeFunction</a:t>
            </a:r>
            <a:r>
              <a:rPr lang="en-IN" b="0" i="0" dirty="0">
                <a:effectLst/>
                <a:latin typeface="Inter"/>
              </a:rPr>
              <a:t>: Diabetes pedigree function</a:t>
            </a:r>
          </a:p>
          <a:p>
            <a:pPr algn="l" fontAlgn="base">
              <a:buFont typeface="Arial" panose="020B0604020202020204" pitchFamily="34" charset="0"/>
              <a:buChar char="•"/>
            </a:pPr>
            <a:r>
              <a:rPr lang="en-IN" b="0" i="0" dirty="0">
                <a:effectLst/>
                <a:latin typeface="Inter"/>
              </a:rPr>
              <a:t>Age: Age (years)</a:t>
            </a:r>
          </a:p>
          <a:p>
            <a:pPr algn="l" fontAlgn="base">
              <a:buFont typeface="Arial" panose="020B0604020202020204" pitchFamily="34" charset="0"/>
              <a:buChar char="•"/>
            </a:pPr>
            <a:r>
              <a:rPr lang="en-IN" b="0" i="0" dirty="0">
                <a:effectLst/>
                <a:latin typeface="Inter"/>
              </a:rPr>
              <a:t>Outcome: Class variable (0 or 1)</a:t>
            </a:r>
          </a:p>
          <a:p>
            <a:endParaRPr lang="en-IN" dirty="0"/>
          </a:p>
        </p:txBody>
      </p:sp>
    </p:spTree>
    <p:extLst>
      <p:ext uri="{BB962C8B-B14F-4D97-AF65-F5344CB8AC3E}">
        <p14:creationId xmlns:p14="http://schemas.microsoft.com/office/powerpoint/2010/main" val="1770723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E34C-3BE5-8DBA-5764-802D21A25E9B}"/>
              </a:ext>
            </a:extLst>
          </p:cNvPr>
          <p:cNvSpPr>
            <a:spLocks noGrp="1"/>
          </p:cNvSpPr>
          <p:nvPr>
            <p:ph type="title"/>
          </p:nvPr>
        </p:nvSpPr>
        <p:spPr/>
        <p:txBody>
          <a:bodyPr>
            <a:normAutofit/>
          </a:bodyPr>
          <a:lstStyle/>
          <a:p>
            <a:r>
              <a:rPr lang="en-IN" sz="3600" dirty="0"/>
              <a:t>Analysis in R - EDA</a:t>
            </a:r>
          </a:p>
        </p:txBody>
      </p:sp>
      <p:sp>
        <p:nvSpPr>
          <p:cNvPr id="3" name="Content Placeholder 2">
            <a:extLst>
              <a:ext uri="{FF2B5EF4-FFF2-40B4-BE49-F238E27FC236}">
                <a16:creationId xmlns:a16="http://schemas.microsoft.com/office/drawing/2014/main" id="{4EA09122-DC40-F9C6-A496-FE13F01BB8AD}"/>
              </a:ext>
            </a:extLst>
          </p:cNvPr>
          <p:cNvSpPr>
            <a:spLocks noGrp="1"/>
          </p:cNvSpPr>
          <p:nvPr>
            <p:ph idx="1"/>
          </p:nvPr>
        </p:nvSpPr>
        <p:spPr>
          <a:xfrm>
            <a:off x="685801" y="924228"/>
            <a:ext cx="10131425" cy="3649133"/>
          </a:xfrm>
        </p:spPr>
        <p:txBody>
          <a:bodyPr>
            <a:normAutofit/>
          </a:bodyPr>
          <a:lstStyle/>
          <a:p>
            <a:pPr marL="0" indent="0">
              <a:buNone/>
            </a:pPr>
            <a:r>
              <a:rPr lang="en-IN" sz="1700" b="1" dirty="0"/>
              <a:t>Studying the dataset</a:t>
            </a:r>
          </a:p>
          <a:p>
            <a:endParaRPr lang="en-IN" sz="1700" dirty="0"/>
          </a:p>
          <a:p>
            <a:r>
              <a:rPr lang="en-IN" sz="1700" dirty="0"/>
              <a:t>Str(data) gives us the dimensions, datatype, and sample values.</a:t>
            </a:r>
          </a:p>
        </p:txBody>
      </p:sp>
      <p:pic>
        <p:nvPicPr>
          <p:cNvPr id="4" name="Picture 3">
            <a:extLst>
              <a:ext uri="{FF2B5EF4-FFF2-40B4-BE49-F238E27FC236}">
                <a16:creationId xmlns:a16="http://schemas.microsoft.com/office/drawing/2014/main" id="{1CB7C9FA-AB1D-FB0F-095E-36E6BE1DAEAB}"/>
              </a:ext>
            </a:extLst>
          </p:cNvPr>
          <p:cNvPicPr>
            <a:picLocks noChangeAspect="1"/>
          </p:cNvPicPr>
          <p:nvPr/>
        </p:nvPicPr>
        <p:blipFill>
          <a:blip r:embed="rId2"/>
          <a:stretch>
            <a:fillRect/>
          </a:stretch>
        </p:blipFill>
        <p:spPr>
          <a:xfrm>
            <a:off x="2300287" y="4083126"/>
            <a:ext cx="7591425" cy="1609725"/>
          </a:xfrm>
          <a:prstGeom prst="rect">
            <a:avLst/>
          </a:prstGeom>
        </p:spPr>
      </p:pic>
    </p:spTree>
    <p:extLst>
      <p:ext uri="{BB962C8B-B14F-4D97-AF65-F5344CB8AC3E}">
        <p14:creationId xmlns:p14="http://schemas.microsoft.com/office/powerpoint/2010/main" val="2502070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C341D3-1CF1-6D77-2151-8424FCE416E3}"/>
              </a:ext>
            </a:extLst>
          </p:cNvPr>
          <p:cNvPicPr>
            <a:picLocks noChangeAspect="1"/>
          </p:cNvPicPr>
          <p:nvPr/>
        </p:nvPicPr>
        <p:blipFill>
          <a:blip r:embed="rId2"/>
          <a:stretch>
            <a:fillRect/>
          </a:stretch>
        </p:blipFill>
        <p:spPr>
          <a:xfrm>
            <a:off x="1781175" y="2338387"/>
            <a:ext cx="8629650" cy="2181225"/>
          </a:xfrm>
          <a:prstGeom prst="rect">
            <a:avLst/>
          </a:prstGeom>
        </p:spPr>
      </p:pic>
      <p:pic>
        <p:nvPicPr>
          <p:cNvPr id="5" name="Picture 4">
            <a:extLst>
              <a:ext uri="{FF2B5EF4-FFF2-40B4-BE49-F238E27FC236}">
                <a16:creationId xmlns:a16="http://schemas.microsoft.com/office/drawing/2014/main" id="{BB8A3749-0D54-AC66-3787-2D5471096A65}"/>
              </a:ext>
            </a:extLst>
          </p:cNvPr>
          <p:cNvPicPr>
            <a:picLocks noChangeAspect="1"/>
          </p:cNvPicPr>
          <p:nvPr/>
        </p:nvPicPr>
        <p:blipFill>
          <a:blip r:embed="rId3"/>
          <a:stretch>
            <a:fillRect/>
          </a:stretch>
        </p:blipFill>
        <p:spPr>
          <a:xfrm>
            <a:off x="2143125" y="5179422"/>
            <a:ext cx="7905750" cy="1257300"/>
          </a:xfrm>
          <a:prstGeom prst="rect">
            <a:avLst/>
          </a:prstGeom>
        </p:spPr>
      </p:pic>
      <p:sp>
        <p:nvSpPr>
          <p:cNvPr id="6" name="Content Placeholder 2">
            <a:extLst>
              <a:ext uri="{FF2B5EF4-FFF2-40B4-BE49-F238E27FC236}">
                <a16:creationId xmlns:a16="http://schemas.microsoft.com/office/drawing/2014/main" id="{2BF70CDB-3A65-9CCD-43A4-E9A982D8E46A}"/>
              </a:ext>
            </a:extLst>
          </p:cNvPr>
          <p:cNvSpPr>
            <a:spLocks noGrp="1"/>
          </p:cNvSpPr>
          <p:nvPr>
            <p:ph idx="1"/>
          </p:nvPr>
        </p:nvSpPr>
        <p:spPr>
          <a:xfrm>
            <a:off x="515983" y="-922339"/>
            <a:ext cx="10515600" cy="4351338"/>
          </a:xfrm>
        </p:spPr>
        <p:txBody>
          <a:bodyPr>
            <a:normAutofit/>
          </a:bodyPr>
          <a:lstStyle/>
          <a:p>
            <a:pPr marL="0" indent="0">
              <a:buNone/>
            </a:pPr>
            <a:r>
              <a:rPr lang="en-US" sz="1700" b="1" dirty="0"/>
              <a:t>Studying the structure of the data</a:t>
            </a:r>
          </a:p>
          <a:p>
            <a:endParaRPr lang="en-US" sz="1700" dirty="0"/>
          </a:p>
          <a:p>
            <a:r>
              <a:rPr lang="en-US" sz="1700" dirty="0"/>
              <a:t>Statistical values of each variable are observed here and values in the first 6 rows are explored by the head function. </a:t>
            </a:r>
          </a:p>
        </p:txBody>
      </p:sp>
    </p:spTree>
    <p:extLst>
      <p:ext uri="{BB962C8B-B14F-4D97-AF65-F5344CB8AC3E}">
        <p14:creationId xmlns:p14="http://schemas.microsoft.com/office/powerpoint/2010/main" val="317590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A3E05-4014-D3B9-F4DE-10AD3B6C8FBF}"/>
              </a:ext>
            </a:extLst>
          </p:cNvPr>
          <p:cNvSpPr>
            <a:spLocks noGrp="1"/>
          </p:cNvSpPr>
          <p:nvPr>
            <p:ph idx="1"/>
          </p:nvPr>
        </p:nvSpPr>
        <p:spPr>
          <a:xfrm>
            <a:off x="838200" y="266791"/>
            <a:ext cx="10515600" cy="6142718"/>
          </a:xfrm>
        </p:spPr>
        <p:txBody>
          <a:bodyPr/>
          <a:lstStyle/>
          <a:p>
            <a:pPr marL="0" indent="0">
              <a:buNone/>
            </a:pPr>
            <a:r>
              <a:rPr lang="en-IN" sz="1700" b="1" dirty="0"/>
              <a:t>Data cleaning</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sz="2000" dirty="0"/>
          </a:p>
          <a:p>
            <a:endParaRPr lang="en-US" sz="1700" dirty="0"/>
          </a:p>
          <a:p>
            <a:r>
              <a:rPr lang="en-US" sz="1700" dirty="0"/>
              <a:t>The map on the left shows that our data set has plenty of missing values and we are removing all of them using the mice package in R.</a:t>
            </a:r>
            <a:endParaRPr lang="en-IN" sz="1700" dirty="0"/>
          </a:p>
        </p:txBody>
      </p:sp>
      <p:pic>
        <p:nvPicPr>
          <p:cNvPr id="4" name="Picture 3">
            <a:extLst>
              <a:ext uri="{FF2B5EF4-FFF2-40B4-BE49-F238E27FC236}">
                <a16:creationId xmlns:a16="http://schemas.microsoft.com/office/drawing/2014/main" id="{9B6CA306-C17C-0A1E-7468-1BD0E4415B64}"/>
              </a:ext>
            </a:extLst>
          </p:cNvPr>
          <p:cNvPicPr>
            <a:picLocks noChangeAspect="1"/>
          </p:cNvPicPr>
          <p:nvPr/>
        </p:nvPicPr>
        <p:blipFill>
          <a:blip r:embed="rId2"/>
          <a:stretch>
            <a:fillRect/>
          </a:stretch>
        </p:blipFill>
        <p:spPr>
          <a:xfrm>
            <a:off x="200277" y="1604303"/>
            <a:ext cx="5895723" cy="3277187"/>
          </a:xfrm>
          <a:prstGeom prst="rect">
            <a:avLst/>
          </a:prstGeom>
        </p:spPr>
      </p:pic>
      <p:pic>
        <p:nvPicPr>
          <p:cNvPr id="1026" name="Picture 2">
            <a:extLst>
              <a:ext uri="{FF2B5EF4-FFF2-40B4-BE49-F238E27FC236}">
                <a16:creationId xmlns:a16="http://schemas.microsoft.com/office/drawing/2014/main" id="{F669D664-E7EA-9456-85A1-F34B432871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5" t="1403" r="894" b="698"/>
          <a:stretch/>
        </p:blipFill>
        <p:spPr bwMode="auto">
          <a:xfrm>
            <a:off x="6096000" y="1604304"/>
            <a:ext cx="5895723" cy="3277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561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6C271-B996-BA89-B653-D88B1987A273}"/>
              </a:ext>
            </a:extLst>
          </p:cNvPr>
          <p:cNvSpPr>
            <a:spLocks noGrp="1"/>
          </p:cNvSpPr>
          <p:nvPr>
            <p:ph idx="1"/>
          </p:nvPr>
        </p:nvSpPr>
        <p:spPr>
          <a:xfrm>
            <a:off x="838200" y="227602"/>
            <a:ext cx="10515600" cy="6630398"/>
          </a:xfrm>
        </p:spPr>
        <p:txBody>
          <a:bodyPr>
            <a:normAutofit/>
          </a:bodyPr>
          <a:lstStyle/>
          <a:p>
            <a:pPr marL="0" indent="0">
              <a:buNone/>
            </a:pPr>
            <a:r>
              <a:rPr lang="en-IN" sz="1700" b="1" dirty="0"/>
              <a:t>Heatmap</a:t>
            </a:r>
          </a:p>
          <a:p>
            <a:pPr marL="0" indent="0">
              <a:buNone/>
            </a:pPr>
            <a:endParaRPr lang="en-IN" sz="1700" dirty="0"/>
          </a:p>
          <a:p>
            <a:r>
              <a:rPr lang="en-IN" sz="1700" dirty="0"/>
              <a:t>Glucose and Age are highly correlated with the outcome variable</a:t>
            </a:r>
          </a:p>
          <a:p>
            <a:pPr marL="0" indent="0">
              <a:buNone/>
            </a:pPr>
            <a:endParaRPr lang="en-IN" sz="1700" b="1" dirty="0"/>
          </a:p>
          <a:p>
            <a:pPr marL="0" indent="0">
              <a:buNone/>
            </a:pPr>
            <a:endParaRPr lang="en-IN" sz="1700" b="1" dirty="0"/>
          </a:p>
          <a:p>
            <a:pPr marL="0" indent="0">
              <a:buNone/>
            </a:pPr>
            <a:endParaRPr lang="en-IN" sz="1700" b="1" dirty="0"/>
          </a:p>
          <a:p>
            <a:pPr marL="0" indent="0">
              <a:buNone/>
            </a:pPr>
            <a:endParaRPr lang="en-IN" sz="1700" b="1" dirty="0"/>
          </a:p>
          <a:p>
            <a:pPr marL="0" indent="0">
              <a:buNone/>
            </a:pPr>
            <a:endParaRPr lang="en-IN" sz="1700" b="1" dirty="0"/>
          </a:p>
          <a:p>
            <a:pPr marL="0" indent="0">
              <a:buNone/>
            </a:pPr>
            <a:endParaRPr lang="en-IN" sz="1700" b="1" dirty="0"/>
          </a:p>
          <a:p>
            <a:pPr marL="0" indent="0">
              <a:buNone/>
            </a:pPr>
            <a:endParaRPr lang="en-IN" sz="1700" b="1" dirty="0"/>
          </a:p>
          <a:p>
            <a:pPr marL="0" indent="0">
              <a:buNone/>
            </a:pPr>
            <a:endParaRPr lang="en-IN" sz="1700" b="1" dirty="0"/>
          </a:p>
          <a:p>
            <a:pPr marL="0" indent="0">
              <a:buNone/>
            </a:pPr>
            <a:endParaRPr lang="en-IN" sz="1700" b="1" dirty="0"/>
          </a:p>
          <a:p>
            <a:pPr marL="0" indent="0">
              <a:buNone/>
            </a:pPr>
            <a:endParaRPr lang="en-IN" sz="1700" b="1" dirty="0"/>
          </a:p>
          <a:p>
            <a:pPr marL="0" indent="0">
              <a:buNone/>
            </a:pPr>
            <a:endParaRPr lang="en-IN" sz="1700" b="1" dirty="0"/>
          </a:p>
          <a:p>
            <a:pPr marL="0" indent="0">
              <a:buNone/>
            </a:pPr>
            <a:endParaRPr lang="en-IN" sz="1700" b="1" dirty="0"/>
          </a:p>
        </p:txBody>
      </p:sp>
      <p:pic>
        <p:nvPicPr>
          <p:cNvPr id="4" name="Picture 3">
            <a:extLst>
              <a:ext uri="{FF2B5EF4-FFF2-40B4-BE49-F238E27FC236}">
                <a16:creationId xmlns:a16="http://schemas.microsoft.com/office/drawing/2014/main" id="{E88C9905-CCCF-BA1B-9396-E0E090BE8B98}"/>
              </a:ext>
            </a:extLst>
          </p:cNvPr>
          <p:cNvPicPr>
            <a:picLocks noChangeAspect="1"/>
          </p:cNvPicPr>
          <p:nvPr/>
        </p:nvPicPr>
        <p:blipFill>
          <a:blip r:embed="rId2"/>
          <a:stretch>
            <a:fillRect/>
          </a:stretch>
        </p:blipFill>
        <p:spPr>
          <a:xfrm>
            <a:off x="2811780" y="2309947"/>
            <a:ext cx="6568440" cy="4328160"/>
          </a:xfrm>
          <a:prstGeom prst="rect">
            <a:avLst/>
          </a:prstGeom>
        </p:spPr>
      </p:pic>
    </p:spTree>
    <p:extLst>
      <p:ext uri="{BB962C8B-B14F-4D97-AF65-F5344CB8AC3E}">
        <p14:creationId xmlns:p14="http://schemas.microsoft.com/office/powerpoint/2010/main" val="3767686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290</TotalTime>
  <Words>878</Words>
  <Application>Microsoft Office PowerPoint</Application>
  <PresentationFormat>Widescreen</PresentationFormat>
  <Paragraphs>160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Inter</vt:lpstr>
      <vt:lpstr>Segoe UI Light</vt:lpstr>
      <vt:lpstr>Celestial</vt:lpstr>
      <vt:lpstr>MLA – CIA 4</vt:lpstr>
      <vt:lpstr>AGENDA</vt:lpstr>
      <vt:lpstr>Introduction &amp; Problem Statement</vt:lpstr>
      <vt:lpstr>METHODOLOGY</vt:lpstr>
      <vt:lpstr>Data Understanding</vt:lpstr>
      <vt:lpstr>Analysis in R - EDA</vt:lpstr>
      <vt:lpstr>PowerPoint Presentation</vt:lpstr>
      <vt:lpstr>PowerPoint Presentation</vt:lpstr>
      <vt:lpstr>PowerPoint Presentation</vt:lpstr>
      <vt:lpstr>PowerPoint Presentation</vt:lpstr>
      <vt:lpstr>PowerPoint Presentation</vt:lpstr>
      <vt:lpstr>Logistic Regression in R</vt:lpstr>
      <vt:lpstr>PowerPoint Presentation</vt:lpstr>
      <vt:lpstr>PowerPoint Presentation</vt:lpstr>
      <vt:lpstr>Naïve Bayes in R</vt:lpstr>
      <vt:lpstr>PowerPoint Presentation</vt:lpstr>
      <vt:lpstr>PowerPoint Presentation</vt:lpstr>
      <vt:lpstr>Decision Tree in 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MLA – CIA 3 &amp; 4</dc:title>
  <dc:creator>Hemanath Kumar J</dc:creator>
  <cp:lastModifiedBy>VYSHAK RAMACHANDRAN</cp:lastModifiedBy>
  <cp:revision>36</cp:revision>
  <dcterms:created xsi:type="dcterms:W3CDTF">2022-06-24T04:46:56Z</dcterms:created>
  <dcterms:modified xsi:type="dcterms:W3CDTF">2022-06-24T09:40:58Z</dcterms:modified>
</cp:coreProperties>
</file>