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9144000" cy="5143500" type="screen16x9"/>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49653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91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565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948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074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443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86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b47d0d80a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b47d0d80a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0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161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156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94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509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b47d0d80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b47d0d80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781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5B09-9275-481F-9230-DAAC5CA13B5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DE1DD9A-0F72-4D5D-9C9B-87256E39E43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8872BF-E2AF-4291-884B-646AE9DAC2C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A6449D82-6253-4D71-BD62-972315CC1FC8}" type="datetimeFigureOut">
              <a:rPr lang="en-US" smtClean="0"/>
              <a:t>7/13/2022</a:t>
            </a:fld>
            <a:endParaRPr lang="en-US"/>
          </a:p>
        </p:txBody>
      </p:sp>
      <p:sp>
        <p:nvSpPr>
          <p:cNvPr id="5" name="Footer Placeholder 4">
            <a:extLst>
              <a:ext uri="{FF2B5EF4-FFF2-40B4-BE49-F238E27FC236}">
                <a16:creationId xmlns:a16="http://schemas.microsoft.com/office/drawing/2014/main" id="{BFD45A7B-C604-4CBD-8676-38A87CE3B570}"/>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a:extLst>
              <a:ext uri="{FF2B5EF4-FFF2-40B4-BE49-F238E27FC236}">
                <a16:creationId xmlns:a16="http://schemas.microsoft.com/office/drawing/2014/main" id="{9A891E9B-D809-4BC3-9AB9-0991EA2AB0B5}"/>
              </a:ext>
            </a:extLst>
          </p:cNvPr>
          <p:cNvSpPr>
            <a:spLocks noGrp="1"/>
          </p:cNvSpPr>
          <p:nvPr>
            <p:ph type="sldNum" sz="quarter" idx="12"/>
          </p:nvPr>
        </p:nvSpPr>
        <p:spPr/>
        <p:txBody>
          <a:bodyPr/>
          <a:lstStyle/>
          <a:p>
            <a:fld id="{D7E2C728-AFC5-43F6-9AF5-E1D67C4656FF}" type="slidenum">
              <a:rPr lang="en-US" smtClean="0"/>
              <a:t>‹#›</a:t>
            </a:fld>
            <a:endParaRPr lang="en-US"/>
          </a:p>
        </p:txBody>
      </p:sp>
    </p:spTree>
    <p:extLst>
      <p:ext uri="{BB962C8B-B14F-4D97-AF65-F5344CB8AC3E}">
        <p14:creationId xmlns:p14="http://schemas.microsoft.com/office/powerpoint/2010/main" val="302450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12225" y="1753625"/>
            <a:ext cx="4937400" cy="1827000"/>
          </a:xfrm>
          <a:prstGeom prst="rect">
            <a:avLst/>
          </a:prstGeom>
        </p:spPr>
        <p:txBody>
          <a:bodyPr spcFirstLastPara="1" wrap="square" lIns="91425" tIns="91425" rIns="91425" bIns="91425" anchor="ctr" anchorCtr="0">
            <a:noAutofit/>
          </a:bodyPr>
          <a:lstStyle/>
          <a:p>
            <a:pPr marL="0" lvl="0" indent="0" algn="ctr" rtl="0">
              <a:spcBef>
                <a:spcPts val="0"/>
              </a:spcBef>
              <a:spcAft>
                <a:spcPts val="2200"/>
              </a:spcAft>
              <a:buNone/>
            </a:pPr>
            <a:r>
              <a:rPr lang="en-IN" sz="3000" dirty="0">
                <a:solidFill>
                  <a:srgbClr val="FFFFFF"/>
                </a:solidFill>
              </a:rPr>
              <a:t>Machine Learning Algorithms</a:t>
            </a:r>
            <a:br>
              <a:rPr lang="en-IN" sz="3000" dirty="0">
                <a:solidFill>
                  <a:srgbClr val="FFFFFF"/>
                </a:solidFill>
              </a:rPr>
            </a:br>
            <a:r>
              <a:rPr lang="en-IN" sz="3000" dirty="0">
                <a:solidFill>
                  <a:srgbClr val="FFFFFF"/>
                </a:solidFill>
              </a:rPr>
              <a:t>CIA 1</a:t>
            </a:r>
            <a:endParaRPr sz="3000" dirty="0">
              <a:solidFill>
                <a:srgbClr val="FFFFFF"/>
              </a:solidFill>
            </a:endParaRPr>
          </a:p>
        </p:txBody>
      </p:sp>
      <p:sp>
        <p:nvSpPr>
          <p:cNvPr id="278" name="Google Shape;278;p13"/>
          <p:cNvSpPr txBox="1">
            <a:spLocks noGrp="1"/>
          </p:cNvSpPr>
          <p:nvPr>
            <p:ph type="subTitle" idx="1"/>
          </p:nvPr>
        </p:nvSpPr>
        <p:spPr>
          <a:xfrm>
            <a:off x="5049625" y="3582672"/>
            <a:ext cx="2314222" cy="1422399"/>
          </a:xfrm>
          <a:prstGeom prst="rect">
            <a:avLst/>
          </a:prstGeom>
        </p:spPr>
        <p:txBody>
          <a:bodyPr spcFirstLastPara="1" wrap="square" lIns="91425" tIns="91425" rIns="91425" bIns="91425" anchor="t" anchorCtr="0">
            <a:noAutofit/>
          </a:bodyPr>
          <a:lstStyle/>
          <a:p>
            <a:pPr marL="0" lvl="0" indent="0" algn="l" rtl="0">
              <a:spcBef>
                <a:spcPts val="0"/>
              </a:spcBef>
              <a:spcAft>
                <a:spcPts val="2200"/>
              </a:spcAft>
              <a:buNone/>
            </a:pPr>
            <a:r>
              <a:rPr lang="en" sz="1400" dirty="0">
                <a:solidFill>
                  <a:srgbClr val="FFFFFF"/>
                </a:solidFill>
                <a:latin typeface="EB Garamond SemiBold"/>
                <a:ea typeface="EB Garamond SemiBold"/>
                <a:cs typeface="EB Garamond SemiBold"/>
                <a:sym typeface="EB Garamond SemiBold"/>
              </a:rPr>
              <a:t>Presented By </a:t>
            </a:r>
          </a:p>
          <a:p>
            <a:pPr marL="0" lvl="0" indent="0" algn="l" rtl="0">
              <a:spcBef>
                <a:spcPts val="0"/>
              </a:spcBef>
              <a:spcAft>
                <a:spcPts val="2200"/>
              </a:spcAft>
              <a:buNone/>
            </a:pPr>
            <a:r>
              <a:rPr lang="en" sz="1400" dirty="0">
                <a:solidFill>
                  <a:srgbClr val="FFFFFF"/>
                </a:solidFill>
                <a:latin typeface="EB Garamond SemiBold"/>
                <a:ea typeface="EB Garamond SemiBold"/>
                <a:cs typeface="EB Garamond SemiBold"/>
                <a:sym typeface="EB Garamond SemiBold"/>
              </a:rPr>
              <a:t>Hemanath Kumar J</a:t>
            </a:r>
          </a:p>
          <a:p>
            <a:pPr marL="0" lvl="0" indent="0" algn="l" rtl="0">
              <a:spcBef>
                <a:spcPts val="0"/>
              </a:spcBef>
              <a:spcAft>
                <a:spcPts val="2200"/>
              </a:spcAft>
              <a:buNone/>
            </a:pPr>
            <a:endParaRPr sz="1400" dirty="0">
              <a:solidFill>
                <a:srgbClr val="FFFFFF"/>
              </a:solidFill>
              <a:latin typeface="EB Garamond SemiBold"/>
              <a:ea typeface="EB Garamond SemiBold"/>
              <a:cs typeface="EB Garamond SemiBold"/>
              <a:sym typeface="EB Garamon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168775" y="482166"/>
            <a:ext cx="5712736"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sym typeface="EB Garamond Medium"/>
              </a:rPr>
              <a:t>KERNEL DENSITY ESTIMATION</a:t>
            </a:r>
            <a:endParaRPr lang="en-IN" sz="2400" b="0" dirty="0">
              <a:solidFill>
                <a:srgbClr val="FFFFFF"/>
              </a:solidFill>
            </a:endParaRPr>
          </a:p>
        </p:txBody>
      </p:sp>
      <p:sp>
        <p:nvSpPr>
          <p:cNvPr id="9" name="Google Shape;284;p14">
            <a:extLst>
              <a:ext uri="{FF2B5EF4-FFF2-40B4-BE49-F238E27FC236}">
                <a16:creationId xmlns:a16="http://schemas.microsoft.com/office/drawing/2014/main" id="{B2F0C375-97CA-4851-BF0B-1D748CF69E3D}"/>
              </a:ext>
            </a:extLst>
          </p:cNvPr>
          <p:cNvSpPr txBox="1">
            <a:spLocks/>
          </p:cNvSpPr>
          <p:nvPr/>
        </p:nvSpPr>
        <p:spPr>
          <a:xfrm>
            <a:off x="187999" y="4485835"/>
            <a:ext cx="8956001" cy="702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The dependent variable COMP is left skewed, which indicated that the mean is greater than the median</a:t>
            </a:r>
          </a:p>
        </p:txBody>
      </p:sp>
      <p:pic>
        <p:nvPicPr>
          <p:cNvPr id="5" name="Picture 4">
            <a:extLst>
              <a:ext uri="{FF2B5EF4-FFF2-40B4-BE49-F238E27FC236}">
                <a16:creationId xmlns:a16="http://schemas.microsoft.com/office/drawing/2014/main" id="{512B5C9B-98CF-4665-AEDC-86BFE42F8FDA}"/>
              </a:ext>
            </a:extLst>
          </p:cNvPr>
          <p:cNvPicPr>
            <a:picLocks noChangeAspect="1"/>
          </p:cNvPicPr>
          <p:nvPr/>
        </p:nvPicPr>
        <p:blipFill>
          <a:blip r:embed="rId3"/>
          <a:stretch>
            <a:fillRect/>
          </a:stretch>
        </p:blipFill>
        <p:spPr>
          <a:xfrm>
            <a:off x="2352675" y="1112880"/>
            <a:ext cx="4438650" cy="3248025"/>
          </a:xfrm>
          <a:prstGeom prst="rect">
            <a:avLst/>
          </a:prstGeom>
        </p:spPr>
      </p:pic>
    </p:spTree>
    <p:extLst>
      <p:ext uri="{BB962C8B-B14F-4D97-AF65-F5344CB8AC3E}">
        <p14:creationId xmlns:p14="http://schemas.microsoft.com/office/powerpoint/2010/main" val="167521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168775" y="482166"/>
            <a:ext cx="5712736"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sym typeface="EB Garamond Medium"/>
              </a:rPr>
              <a:t>KERNEL DENSITY ESTIMATION</a:t>
            </a:r>
            <a:endParaRPr lang="en-IN" sz="2400" b="0" dirty="0">
              <a:solidFill>
                <a:srgbClr val="FFFFFF"/>
              </a:solidFill>
            </a:endParaRPr>
          </a:p>
        </p:txBody>
      </p:sp>
      <p:sp>
        <p:nvSpPr>
          <p:cNvPr id="9" name="Google Shape;284;p14">
            <a:extLst>
              <a:ext uri="{FF2B5EF4-FFF2-40B4-BE49-F238E27FC236}">
                <a16:creationId xmlns:a16="http://schemas.microsoft.com/office/drawing/2014/main" id="{B2F0C375-97CA-4851-BF0B-1D748CF69E3D}"/>
              </a:ext>
            </a:extLst>
          </p:cNvPr>
          <p:cNvSpPr txBox="1">
            <a:spLocks/>
          </p:cNvSpPr>
          <p:nvPr/>
        </p:nvSpPr>
        <p:spPr>
          <a:xfrm>
            <a:off x="187999" y="4604318"/>
            <a:ext cx="8956001" cy="702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KDE for few of the key variables are plotted. The density is highest for dependent whereas other variables have low density</a:t>
            </a:r>
          </a:p>
        </p:txBody>
      </p:sp>
      <p:pic>
        <p:nvPicPr>
          <p:cNvPr id="3" name="Picture 2">
            <a:extLst>
              <a:ext uri="{FF2B5EF4-FFF2-40B4-BE49-F238E27FC236}">
                <a16:creationId xmlns:a16="http://schemas.microsoft.com/office/drawing/2014/main" id="{64852D9E-A47F-4BAD-8156-8D53B5785A0D}"/>
              </a:ext>
            </a:extLst>
          </p:cNvPr>
          <p:cNvPicPr>
            <a:picLocks noChangeAspect="1"/>
          </p:cNvPicPr>
          <p:nvPr/>
        </p:nvPicPr>
        <p:blipFill>
          <a:blip r:embed="rId3"/>
          <a:stretch>
            <a:fillRect/>
          </a:stretch>
        </p:blipFill>
        <p:spPr>
          <a:xfrm>
            <a:off x="2143125" y="952060"/>
            <a:ext cx="4857750" cy="3533775"/>
          </a:xfrm>
          <a:prstGeom prst="rect">
            <a:avLst/>
          </a:prstGeom>
        </p:spPr>
      </p:pic>
    </p:spTree>
    <p:extLst>
      <p:ext uri="{BB962C8B-B14F-4D97-AF65-F5344CB8AC3E}">
        <p14:creationId xmlns:p14="http://schemas.microsoft.com/office/powerpoint/2010/main" val="4119384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168775" y="482166"/>
            <a:ext cx="5712736"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sym typeface="EB Garamond Medium"/>
              </a:rPr>
              <a:t>KERNEL DENSITY ESTIMATION</a:t>
            </a:r>
            <a:endParaRPr lang="en-IN" sz="2400" b="0" dirty="0">
              <a:solidFill>
                <a:srgbClr val="FFFFFF"/>
              </a:solidFill>
            </a:endParaRPr>
          </a:p>
        </p:txBody>
      </p:sp>
      <p:sp>
        <p:nvSpPr>
          <p:cNvPr id="9" name="Google Shape;284;p14">
            <a:extLst>
              <a:ext uri="{FF2B5EF4-FFF2-40B4-BE49-F238E27FC236}">
                <a16:creationId xmlns:a16="http://schemas.microsoft.com/office/drawing/2014/main" id="{B2F0C375-97CA-4851-BF0B-1D748CF69E3D}"/>
              </a:ext>
            </a:extLst>
          </p:cNvPr>
          <p:cNvSpPr txBox="1">
            <a:spLocks/>
          </p:cNvSpPr>
          <p:nvPr/>
        </p:nvSpPr>
        <p:spPr>
          <a:xfrm>
            <a:off x="187999" y="4440679"/>
            <a:ext cx="8956001" cy="702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KDE for all the variables</a:t>
            </a:r>
          </a:p>
        </p:txBody>
      </p:sp>
      <p:pic>
        <p:nvPicPr>
          <p:cNvPr id="1026" name="Picture 2">
            <a:extLst>
              <a:ext uri="{FF2B5EF4-FFF2-40B4-BE49-F238E27FC236}">
                <a16:creationId xmlns:a16="http://schemas.microsoft.com/office/drawing/2014/main" id="{F0FE2714-55CD-4680-9344-2CC2EE117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539" y="1121127"/>
            <a:ext cx="6012921" cy="318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1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168774" y="482166"/>
            <a:ext cx="6051403"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sym typeface="EB Garamond Medium"/>
              </a:rPr>
              <a:t>UNIVARIATE LINEAR REGRESSION</a:t>
            </a:r>
            <a:endParaRPr lang="en-IN" sz="2400" b="0" dirty="0">
              <a:solidFill>
                <a:srgbClr val="FFFFFF"/>
              </a:solidFill>
            </a:endParaRPr>
          </a:p>
        </p:txBody>
      </p:sp>
      <p:sp>
        <p:nvSpPr>
          <p:cNvPr id="9" name="Google Shape;284;p14">
            <a:extLst>
              <a:ext uri="{FF2B5EF4-FFF2-40B4-BE49-F238E27FC236}">
                <a16:creationId xmlns:a16="http://schemas.microsoft.com/office/drawing/2014/main" id="{B2F0C375-97CA-4851-BF0B-1D748CF69E3D}"/>
              </a:ext>
            </a:extLst>
          </p:cNvPr>
          <p:cNvSpPr txBox="1">
            <a:spLocks/>
          </p:cNvSpPr>
          <p:nvPr/>
        </p:nvSpPr>
        <p:spPr>
          <a:xfrm>
            <a:off x="168774" y="4504648"/>
            <a:ext cx="8956001" cy="702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30 % of the dataset is considered as test data and regression is performed. Two more variables Sales by Comp and Expense has been added as a part of data manipulation, in order to increase the R2 score. </a:t>
            </a:r>
          </a:p>
        </p:txBody>
      </p:sp>
      <p:pic>
        <p:nvPicPr>
          <p:cNvPr id="5" name="Picture 4">
            <a:extLst>
              <a:ext uri="{FF2B5EF4-FFF2-40B4-BE49-F238E27FC236}">
                <a16:creationId xmlns:a16="http://schemas.microsoft.com/office/drawing/2014/main" id="{87AB6CDC-92BE-471E-9DD6-8293443EDF94}"/>
              </a:ext>
            </a:extLst>
          </p:cNvPr>
          <p:cNvPicPr>
            <a:picLocks noChangeAspect="1"/>
          </p:cNvPicPr>
          <p:nvPr/>
        </p:nvPicPr>
        <p:blipFill>
          <a:blip r:embed="rId3"/>
          <a:stretch>
            <a:fillRect/>
          </a:stretch>
        </p:blipFill>
        <p:spPr>
          <a:xfrm>
            <a:off x="1722720" y="987950"/>
            <a:ext cx="5698560" cy="3352094"/>
          </a:xfrm>
          <a:prstGeom prst="rect">
            <a:avLst/>
          </a:prstGeom>
        </p:spPr>
      </p:pic>
    </p:spTree>
    <p:extLst>
      <p:ext uri="{BB962C8B-B14F-4D97-AF65-F5344CB8AC3E}">
        <p14:creationId xmlns:p14="http://schemas.microsoft.com/office/powerpoint/2010/main" val="329993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168774" y="482166"/>
            <a:ext cx="6051403"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sym typeface="EB Garamond Medium"/>
              </a:rPr>
              <a:t>UNIVARIATE LINEAR REGRESSION</a:t>
            </a:r>
            <a:endParaRPr lang="en-IN" sz="2400" b="0" dirty="0">
              <a:solidFill>
                <a:srgbClr val="FFFFFF"/>
              </a:solidFill>
            </a:endParaRPr>
          </a:p>
        </p:txBody>
      </p:sp>
      <p:sp>
        <p:nvSpPr>
          <p:cNvPr id="9" name="Google Shape;284;p14">
            <a:extLst>
              <a:ext uri="{FF2B5EF4-FFF2-40B4-BE49-F238E27FC236}">
                <a16:creationId xmlns:a16="http://schemas.microsoft.com/office/drawing/2014/main" id="{B2F0C375-97CA-4851-BF0B-1D748CF69E3D}"/>
              </a:ext>
            </a:extLst>
          </p:cNvPr>
          <p:cNvSpPr txBox="1">
            <a:spLocks/>
          </p:cNvSpPr>
          <p:nvPr/>
        </p:nvSpPr>
        <p:spPr>
          <a:xfrm>
            <a:off x="168774" y="4527225"/>
            <a:ext cx="8956001" cy="702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Here, we can see the prediction result of training and test data. Some datapoints are seen at the above which indicates that the few companies provide more compensation even though the sales percentage is low.</a:t>
            </a:r>
          </a:p>
        </p:txBody>
      </p:sp>
      <p:pic>
        <p:nvPicPr>
          <p:cNvPr id="2052" name="Picture 4">
            <a:extLst>
              <a:ext uri="{FF2B5EF4-FFF2-40B4-BE49-F238E27FC236}">
                <a16:creationId xmlns:a16="http://schemas.microsoft.com/office/drawing/2014/main" id="{DC248F69-4DA5-42BF-A971-7F576B46F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7950"/>
            <a:ext cx="4308299" cy="303217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9203145-111D-4494-BB72-44ABBFA5C4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073" y="987950"/>
            <a:ext cx="4308299" cy="3032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207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168774" y="482166"/>
            <a:ext cx="6051403"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sym typeface="EB Garamond Medium"/>
              </a:rPr>
              <a:t>MULTIVARIATE LINEAR REGRESSION</a:t>
            </a:r>
            <a:endParaRPr lang="en-IN" sz="2400" b="0" dirty="0">
              <a:solidFill>
                <a:srgbClr val="FFFFFF"/>
              </a:solidFill>
            </a:endParaRPr>
          </a:p>
        </p:txBody>
      </p:sp>
      <p:sp>
        <p:nvSpPr>
          <p:cNvPr id="9" name="Google Shape;284;p14">
            <a:extLst>
              <a:ext uri="{FF2B5EF4-FFF2-40B4-BE49-F238E27FC236}">
                <a16:creationId xmlns:a16="http://schemas.microsoft.com/office/drawing/2014/main" id="{B2F0C375-97CA-4851-BF0B-1D748CF69E3D}"/>
              </a:ext>
            </a:extLst>
          </p:cNvPr>
          <p:cNvSpPr txBox="1">
            <a:spLocks/>
          </p:cNvSpPr>
          <p:nvPr/>
        </p:nvSpPr>
        <p:spPr>
          <a:xfrm>
            <a:off x="168774" y="4504648"/>
            <a:ext cx="8956001" cy="702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R2 score is around 63% which indicates that the model is 63% accurate</a:t>
            </a:r>
          </a:p>
        </p:txBody>
      </p:sp>
      <p:pic>
        <p:nvPicPr>
          <p:cNvPr id="3" name="Picture 2">
            <a:extLst>
              <a:ext uri="{FF2B5EF4-FFF2-40B4-BE49-F238E27FC236}">
                <a16:creationId xmlns:a16="http://schemas.microsoft.com/office/drawing/2014/main" id="{F678B0CA-766E-47AD-8959-889443BC6CC6}"/>
              </a:ext>
            </a:extLst>
          </p:cNvPr>
          <p:cNvPicPr>
            <a:picLocks noChangeAspect="1"/>
          </p:cNvPicPr>
          <p:nvPr/>
        </p:nvPicPr>
        <p:blipFill>
          <a:blip r:embed="rId3"/>
          <a:stretch>
            <a:fillRect/>
          </a:stretch>
        </p:blipFill>
        <p:spPr>
          <a:xfrm>
            <a:off x="738187" y="987950"/>
            <a:ext cx="7667625" cy="3362325"/>
          </a:xfrm>
          <a:prstGeom prst="rect">
            <a:avLst/>
          </a:prstGeom>
        </p:spPr>
      </p:pic>
    </p:spTree>
    <p:extLst>
      <p:ext uri="{BB962C8B-B14F-4D97-AF65-F5344CB8AC3E}">
        <p14:creationId xmlns:p14="http://schemas.microsoft.com/office/powerpoint/2010/main" val="18642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131844" y="385002"/>
            <a:ext cx="4403225" cy="665700"/>
          </a:xfrm>
          <a:prstGeom prst="rect">
            <a:avLst/>
          </a:prstGeom>
        </p:spPr>
        <p:txBody>
          <a:bodyPr spcFirstLastPara="1" wrap="square" lIns="91425" tIns="91425" rIns="91425" bIns="91425" anchor="ctr" anchorCtr="0">
            <a:noAutofit/>
          </a:bodyPr>
          <a:lstStyle/>
          <a:p>
            <a:pPr marL="0" lvl="0" indent="0" algn="l" rtl="0">
              <a:spcBef>
                <a:spcPts val="0"/>
              </a:spcBef>
              <a:spcAft>
                <a:spcPts val="2200"/>
              </a:spcAft>
              <a:buNone/>
            </a:pPr>
            <a:r>
              <a:rPr lang="en" sz="2400" b="0" dirty="0">
                <a:solidFill>
                  <a:srgbClr val="FFFFFF"/>
                </a:solidFill>
                <a:latin typeface="EB Garamond Medium"/>
                <a:ea typeface="EB Garamond Medium"/>
                <a:cs typeface="EB Garamond Medium"/>
                <a:sym typeface="EB Garamond Medium"/>
              </a:rPr>
              <a:t>BUSINESS UNDERSTANDING</a:t>
            </a:r>
            <a:endParaRPr sz="2400" b="0" dirty="0">
              <a:solidFill>
                <a:srgbClr val="FFFFFF"/>
              </a:solidFill>
            </a:endParaRPr>
          </a:p>
        </p:txBody>
      </p:sp>
      <p:sp>
        <p:nvSpPr>
          <p:cNvPr id="284" name="Google Shape;284;p14"/>
          <p:cNvSpPr txBox="1">
            <a:spLocks noGrp="1"/>
          </p:cNvSpPr>
          <p:nvPr>
            <p:ph type="subTitle" idx="1"/>
          </p:nvPr>
        </p:nvSpPr>
        <p:spPr>
          <a:xfrm>
            <a:off x="131843" y="909312"/>
            <a:ext cx="4255500" cy="13301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rgbClr val="FFFFFF"/>
                </a:solidFill>
                <a:latin typeface="EB Garamond Medium"/>
                <a:ea typeface="EB Garamond Medium"/>
                <a:cs typeface="EB Garamond Medium"/>
                <a:sym typeface="EB Garamond Medium"/>
              </a:rPr>
              <a:t>This article provides several measures of CEO compensation, as well as characteristics of the CEO and measures of his firm’s performance. The data is used to study CEO and firm characteristics to determine the important factors influencing CEO compensation</a:t>
            </a:r>
            <a:endParaRPr lang="en-US" dirty="0"/>
          </a:p>
        </p:txBody>
      </p:sp>
      <p:sp>
        <p:nvSpPr>
          <p:cNvPr id="5" name="Google Shape;283;p14">
            <a:extLst>
              <a:ext uri="{FF2B5EF4-FFF2-40B4-BE49-F238E27FC236}">
                <a16:creationId xmlns:a16="http://schemas.microsoft.com/office/drawing/2014/main" id="{DD5A8A45-6D84-4BA2-A67D-A64F8DEBC210}"/>
              </a:ext>
            </a:extLst>
          </p:cNvPr>
          <p:cNvSpPr txBox="1">
            <a:spLocks/>
          </p:cNvSpPr>
          <p:nvPr/>
        </p:nvSpPr>
        <p:spPr>
          <a:xfrm>
            <a:off x="131843" y="2571750"/>
            <a:ext cx="4403225" cy="6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cs typeface="EB Garamond Medium"/>
                <a:sym typeface="EB Garamond Medium"/>
              </a:rPr>
              <a:t>DATA UNDERSTANDING</a:t>
            </a:r>
            <a:endParaRPr lang="en-IN" sz="2400" b="0" dirty="0">
              <a:solidFill>
                <a:srgbClr val="FFFFFF"/>
              </a:solidFill>
            </a:endParaRPr>
          </a:p>
        </p:txBody>
      </p:sp>
      <p:sp>
        <p:nvSpPr>
          <p:cNvPr id="7" name="Google Shape;284;p14">
            <a:extLst>
              <a:ext uri="{FF2B5EF4-FFF2-40B4-BE49-F238E27FC236}">
                <a16:creationId xmlns:a16="http://schemas.microsoft.com/office/drawing/2014/main" id="{E8AFE341-6DEA-44EB-93AE-CD33FF068660}"/>
              </a:ext>
            </a:extLst>
          </p:cNvPr>
          <p:cNvSpPr txBox="1">
            <a:spLocks/>
          </p:cNvSpPr>
          <p:nvPr/>
        </p:nvSpPr>
        <p:spPr>
          <a:xfrm>
            <a:off x="150309" y="3060852"/>
            <a:ext cx="4255500" cy="1697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r>
              <a:rPr lang="en-US" sz="1400" dirty="0">
                <a:solidFill>
                  <a:srgbClr val="FFFFFF"/>
                </a:solidFill>
                <a:latin typeface="EB Garamond Medium"/>
                <a:ea typeface="EB Garamond Medium"/>
                <a:cs typeface="EB Garamond Medium"/>
                <a:sym typeface="EB Garamond Medium"/>
              </a:rPr>
              <a:t>To understand the determinants of CEO compensation, one hundred observations were randomly selected from the 800 listed in the Forbes article. The sample of one hundred CEOs and their firms represent a cross-sectional sample of America’s largest corporations. In our cross-section, the CEO and firm characteristics were based on 1991 measures</a:t>
            </a:r>
            <a:endParaRPr lang="en-US" dirty="0"/>
          </a:p>
        </p:txBody>
      </p:sp>
      <p:pic>
        <p:nvPicPr>
          <p:cNvPr id="8" name="Picture 7">
            <a:extLst>
              <a:ext uri="{FF2B5EF4-FFF2-40B4-BE49-F238E27FC236}">
                <a16:creationId xmlns:a16="http://schemas.microsoft.com/office/drawing/2014/main" id="{0EEA87E4-8FD2-4992-A344-43A9AD608865}"/>
              </a:ext>
            </a:extLst>
          </p:cNvPr>
          <p:cNvPicPr>
            <a:picLocks noChangeAspect="1"/>
          </p:cNvPicPr>
          <p:nvPr/>
        </p:nvPicPr>
        <p:blipFill>
          <a:blip r:embed="rId3"/>
          <a:stretch>
            <a:fillRect/>
          </a:stretch>
        </p:blipFill>
        <p:spPr>
          <a:xfrm>
            <a:off x="4387343" y="626277"/>
            <a:ext cx="4756657" cy="38909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93998" y="290255"/>
            <a:ext cx="4403225" cy="6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cs typeface="EB Garamond Medium"/>
                <a:sym typeface="EB Garamond Medium"/>
              </a:rPr>
              <a:t>PROBLEM STATEMENT</a:t>
            </a:r>
            <a:endParaRPr lang="en-IN" sz="2400" b="0" dirty="0">
              <a:solidFill>
                <a:srgbClr val="FFFFFF"/>
              </a:solidFill>
            </a:endParaRPr>
          </a:p>
        </p:txBody>
      </p:sp>
      <p:sp>
        <p:nvSpPr>
          <p:cNvPr id="5" name="Google Shape;284;p14">
            <a:extLst>
              <a:ext uri="{FF2B5EF4-FFF2-40B4-BE49-F238E27FC236}">
                <a16:creationId xmlns:a16="http://schemas.microsoft.com/office/drawing/2014/main" id="{0896CCBB-0836-4AE7-B364-022B4C38C1A0}"/>
              </a:ext>
            </a:extLst>
          </p:cNvPr>
          <p:cNvSpPr txBox="1">
            <a:spLocks/>
          </p:cNvSpPr>
          <p:nvPr/>
        </p:nvSpPr>
        <p:spPr>
          <a:xfrm>
            <a:off x="93998" y="796039"/>
            <a:ext cx="8956001" cy="5586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To study different factors and firm characteristics that influence the compensation provided to the CEO of a firm</a:t>
            </a:r>
            <a:endParaRPr lang="en-US" dirty="0"/>
          </a:p>
        </p:txBody>
      </p:sp>
      <p:sp>
        <p:nvSpPr>
          <p:cNvPr id="8" name="Google Shape;283;p14">
            <a:extLst>
              <a:ext uri="{FF2B5EF4-FFF2-40B4-BE49-F238E27FC236}">
                <a16:creationId xmlns:a16="http://schemas.microsoft.com/office/drawing/2014/main" id="{0880E8E7-E368-4824-9400-97D7294FA9C6}"/>
              </a:ext>
            </a:extLst>
          </p:cNvPr>
          <p:cNvSpPr txBox="1">
            <a:spLocks/>
          </p:cNvSpPr>
          <p:nvPr/>
        </p:nvSpPr>
        <p:spPr>
          <a:xfrm>
            <a:off x="93997" y="1426346"/>
            <a:ext cx="4403225" cy="6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cs typeface="EB Garamond Medium"/>
                <a:sym typeface="EB Garamond Medium"/>
              </a:rPr>
              <a:t>VARIABLES</a:t>
            </a:r>
            <a:endParaRPr lang="en-IN" sz="2400" b="0" dirty="0">
              <a:solidFill>
                <a:srgbClr val="FFFFFF"/>
              </a:solidFill>
            </a:endParaRPr>
          </a:p>
        </p:txBody>
      </p:sp>
      <p:sp>
        <p:nvSpPr>
          <p:cNvPr id="9" name="Google Shape;284;p14">
            <a:extLst>
              <a:ext uri="{FF2B5EF4-FFF2-40B4-BE49-F238E27FC236}">
                <a16:creationId xmlns:a16="http://schemas.microsoft.com/office/drawing/2014/main" id="{0E54EC7F-3867-46D6-852D-7D08DF531B14}"/>
              </a:ext>
            </a:extLst>
          </p:cNvPr>
          <p:cNvSpPr txBox="1">
            <a:spLocks/>
          </p:cNvSpPr>
          <p:nvPr/>
        </p:nvSpPr>
        <p:spPr>
          <a:xfrm>
            <a:off x="167860" y="1960525"/>
            <a:ext cx="8882139" cy="27469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300" dirty="0">
                <a:solidFill>
                  <a:srgbClr val="FFFFFF"/>
                </a:solidFill>
                <a:latin typeface="EB Garamond Medium"/>
                <a:ea typeface="EB Garamond Medium"/>
                <a:cs typeface="EB Garamond Medium"/>
                <a:sym typeface="EB Garamond Medium"/>
              </a:rPr>
              <a:t>COMP - Sum of salary, bonus and other 1991 compensation, in thousands of dollars</a:t>
            </a:r>
          </a:p>
          <a:p>
            <a:pPr marL="285750" indent="-285750">
              <a:buFont typeface="Arial" panose="020B0604020202020204" pitchFamily="34" charset="0"/>
              <a:buChar char="•"/>
            </a:pPr>
            <a:r>
              <a:rPr lang="en-US" sz="1300" dirty="0">
                <a:solidFill>
                  <a:srgbClr val="FFFFFF"/>
                </a:solidFill>
                <a:latin typeface="EB Garamond Medium"/>
                <a:ea typeface="EB Garamond Medium"/>
                <a:sym typeface="EB Garamond Medium"/>
              </a:rPr>
              <a:t>AGE - The CEOs age, in years</a:t>
            </a:r>
          </a:p>
          <a:p>
            <a:pPr marL="285750" indent="-285750">
              <a:buFont typeface="Arial" panose="020B0604020202020204" pitchFamily="34" charset="0"/>
              <a:buChar char="•"/>
            </a:pPr>
            <a:r>
              <a:rPr lang="en-US" sz="1300" dirty="0">
                <a:solidFill>
                  <a:srgbClr val="FFFFFF"/>
                </a:solidFill>
                <a:latin typeface="EB Garamond Medium"/>
                <a:ea typeface="EB Garamond Medium"/>
                <a:sym typeface="EB Garamond Medium"/>
              </a:rPr>
              <a:t>EDUCATN - The CEOs education level, 1 for no college degree, 2 for a college undergraduate degree and 3 for a graduate degree</a:t>
            </a:r>
          </a:p>
          <a:p>
            <a:pPr marL="285750" indent="-285750">
              <a:buFont typeface="Arial" panose="020B0604020202020204" pitchFamily="34" charset="0"/>
              <a:buChar char="•"/>
            </a:pPr>
            <a:r>
              <a:rPr lang="en-US" sz="1300" dirty="0">
                <a:solidFill>
                  <a:srgbClr val="FFFFFF"/>
                </a:solidFill>
                <a:latin typeface="EB Garamond Medium"/>
                <a:ea typeface="EB Garamond Medium"/>
                <a:sym typeface="EB Garamond Medium"/>
              </a:rPr>
              <a:t>BACKGRD - Background type, 0 for unknown, 1 for technical, 2 for insurance, 3 for operations, 4 for banking, 5 for legal, 6 for marketing, 7 for administration, 8 for sales, 9 for financial and 10 for journalism</a:t>
            </a:r>
          </a:p>
          <a:p>
            <a:pPr marL="285750" indent="-285750">
              <a:buFont typeface="Arial" panose="020B0604020202020204" pitchFamily="34" charset="0"/>
              <a:buChar char="•"/>
            </a:pPr>
            <a:r>
              <a:rPr lang="en-US" sz="1300" dirty="0">
                <a:solidFill>
                  <a:srgbClr val="FFFFFF"/>
                </a:solidFill>
                <a:latin typeface="EB Garamond Medium"/>
                <a:ea typeface="EB Garamond Medium"/>
                <a:sym typeface="EB Garamond Medium"/>
              </a:rPr>
              <a:t>TENURE - Number of years employed by the firm</a:t>
            </a:r>
          </a:p>
          <a:p>
            <a:pPr marL="285750" indent="-285750">
              <a:buFont typeface="Arial" panose="020B0604020202020204" pitchFamily="34" charset="0"/>
              <a:buChar char="•"/>
            </a:pPr>
            <a:r>
              <a:rPr lang="en-US" sz="1300" dirty="0">
                <a:solidFill>
                  <a:srgbClr val="FFFFFF"/>
                </a:solidFill>
                <a:latin typeface="EB Garamond Medium"/>
                <a:ea typeface="EB Garamond Medium"/>
                <a:sym typeface="EB Garamond Medium"/>
              </a:rPr>
              <a:t>EXPER - Number of years as the firm CEO</a:t>
            </a:r>
          </a:p>
          <a:p>
            <a:pPr marL="285750" indent="-285750">
              <a:buFont typeface="Arial" panose="020B0604020202020204" pitchFamily="34" charset="0"/>
              <a:buChar char="•"/>
            </a:pPr>
            <a:r>
              <a:rPr lang="en-US" sz="1300" dirty="0">
                <a:solidFill>
                  <a:srgbClr val="FFFFFF"/>
                </a:solidFill>
                <a:latin typeface="EB Garamond Medium"/>
                <a:ea typeface="EB Garamond Medium"/>
                <a:sym typeface="EB Garamond Medium"/>
              </a:rPr>
              <a:t>SALES - 1991 sales revenues, in millions of dollars</a:t>
            </a:r>
          </a:p>
          <a:p>
            <a:pPr marL="285750" indent="-285750">
              <a:buFont typeface="Arial" panose="020B0604020202020204" pitchFamily="34" charset="0"/>
              <a:buChar char="•"/>
            </a:pPr>
            <a:r>
              <a:rPr lang="en-US" sz="1300" dirty="0">
                <a:solidFill>
                  <a:srgbClr val="FFFFFF"/>
                </a:solidFill>
                <a:latin typeface="EB Garamond Medium"/>
                <a:ea typeface="EB Garamond Medium"/>
                <a:sym typeface="EB Garamond Medium"/>
              </a:rPr>
              <a:t>VAL - Market value of the CEO’s stock, in natural logarithmic units</a:t>
            </a:r>
          </a:p>
          <a:p>
            <a:pPr marL="285750" indent="-285750">
              <a:buFont typeface="Arial" panose="020B0604020202020204" pitchFamily="34" charset="0"/>
              <a:buChar char="•"/>
            </a:pPr>
            <a:r>
              <a:rPr lang="en-US" sz="1300" dirty="0">
                <a:solidFill>
                  <a:srgbClr val="FFFFFF"/>
                </a:solidFill>
                <a:latin typeface="EB Garamond Medium"/>
                <a:ea typeface="EB Garamond Medium"/>
                <a:sym typeface="EB Garamond Medium"/>
              </a:rPr>
              <a:t>PCNTOWN - Percentage of firm’s market value owned by the CEO</a:t>
            </a:r>
          </a:p>
          <a:p>
            <a:pPr marL="285750" indent="-285750">
              <a:buFont typeface="Arial" panose="020B0604020202020204" pitchFamily="34" charset="0"/>
              <a:buChar char="•"/>
            </a:pPr>
            <a:r>
              <a:rPr lang="en-US" sz="1300" dirty="0">
                <a:solidFill>
                  <a:srgbClr val="FFFFFF"/>
                </a:solidFill>
                <a:latin typeface="EB Garamond Medium"/>
                <a:ea typeface="EB Garamond Medium"/>
                <a:sym typeface="EB Garamond Medium"/>
              </a:rPr>
              <a:t>PROF - 1991 profits of the firm, before taxes, in millions of dollars</a:t>
            </a:r>
          </a:p>
          <a:p>
            <a:pPr marL="285750" indent="-285750">
              <a:buFont typeface="Arial" panose="020B0604020202020204" pitchFamily="34" charset="0"/>
              <a:buChar char="•"/>
            </a:pPr>
            <a:r>
              <a:rPr lang="en-US" sz="1300" dirty="0">
                <a:solidFill>
                  <a:srgbClr val="FFFFFF"/>
                </a:solidFill>
                <a:latin typeface="EB Garamond Medium"/>
                <a:ea typeface="EB Garamond Medium"/>
                <a:sym typeface="EB Garamond Medium"/>
              </a:rPr>
              <a:t>COMPANY - Company name</a:t>
            </a:r>
          </a:p>
          <a:p>
            <a:pPr marL="285750" indent="-285750">
              <a:buFont typeface="Arial" panose="020B0604020202020204" pitchFamily="34" charset="0"/>
              <a:buChar char="•"/>
            </a:pPr>
            <a:r>
              <a:rPr lang="en-US" sz="1300" dirty="0">
                <a:solidFill>
                  <a:srgbClr val="FFFFFF"/>
                </a:solidFill>
                <a:latin typeface="EB Garamond Medium"/>
                <a:ea typeface="EB Garamond Medium"/>
                <a:sym typeface="EB Garamond Medium"/>
              </a:rPr>
              <a:t>BIRTH - The CEOs birthplace</a:t>
            </a:r>
          </a:p>
          <a:p>
            <a:pPr marL="285750" indent="-285750">
              <a:buFont typeface="Arial" panose="020B0604020202020204" pitchFamily="34" charset="0"/>
              <a:buChar char="•"/>
            </a:pPr>
            <a:endParaRPr lang="en-US" sz="1300" dirty="0">
              <a:solidFill>
                <a:srgbClr val="FFFFFF"/>
              </a:solidFill>
              <a:latin typeface="EB Garamond Medium"/>
              <a:ea typeface="EB Garamond Medium"/>
              <a:sym typeface="EB Garamond Medium"/>
            </a:endParaRPr>
          </a:p>
          <a:p>
            <a:pPr marL="285750" indent="-285750">
              <a:buFont typeface="Arial" panose="020B0604020202020204" pitchFamily="34" charset="0"/>
              <a:buChar char="•"/>
            </a:pPr>
            <a:endParaRPr lang="en-US"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93998" y="290255"/>
            <a:ext cx="8666180" cy="6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cs typeface="EB Garamond Medium"/>
                <a:sym typeface="EB Garamond Medium"/>
              </a:rPr>
              <a:t>ANALYSIS IN PYTHON (Hemanth Kumar J)</a:t>
            </a:r>
            <a:endParaRPr lang="en-IN" sz="2400" b="0" dirty="0">
              <a:solidFill>
                <a:srgbClr val="FFFFFF"/>
              </a:solidFill>
            </a:endParaRPr>
          </a:p>
        </p:txBody>
      </p:sp>
      <p:sp>
        <p:nvSpPr>
          <p:cNvPr id="5" name="Google Shape;284;p14">
            <a:extLst>
              <a:ext uri="{FF2B5EF4-FFF2-40B4-BE49-F238E27FC236}">
                <a16:creationId xmlns:a16="http://schemas.microsoft.com/office/drawing/2014/main" id="{0896CCBB-0836-4AE7-B364-022B4C38C1A0}"/>
              </a:ext>
            </a:extLst>
          </p:cNvPr>
          <p:cNvSpPr txBox="1">
            <a:spLocks/>
          </p:cNvSpPr>
          <p:nvPr/>
        </p:nvSpPr>
        <p:spPr>
          <a:xfrm>
            <a:off x="93998" y="796039"/>
            <a:ext cx="8956001" cy="5586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Following are the analysis that has been done using PYTHON with respect to the problem statement</a:t>
            </a:r>
          </a:p>
          <a:p>
            <a:pPr marL="285750" indent="-285750">
              <a:buFont typeface="Arial" panose="020B0604020202020204" pitchFamily="34" charset="0"/>
              <a:buChar char="•"/>
            </a:pPr>
            <a:endParaRPr lang="en-US" sz="1400" dirty="0">
              <a:solidFill>
                <a:srgbClr val="FFFFFF"/>
              </a:solidFill>
              <a:latin typeface="EB Garamond Medium"/>
              <a:ea typeface="EB Garamond Medium"/>
              <a:sym typeface="EB Garamond Medium"/>
            </a:endParaRPr>
          </a:p>
          <a:p>
            <a:pPr marL="285750" indent="-285750">
              <a:buFont typeface="Arial" panose="020B0604020202020204" pitchFamily="34" charset="0"/>
              <a:buChar char="•"/>
            </a:pPr>
            <a:r>
              <a:rPr lang="en-US" sz="1400" dirty="0">
                <a:solidFill>
                  <a:srgbClr val="FFFFFF"/>
                </a:solidFill>
                <a:latin typeface="EB Garamond Medium"/>
                <a:ea typeface="EB Garamond Medium"/>
                <a:sym typeface="EB Garamond Medium"/>
              </a:rPr>
              <a:t>Google </a:t>
            </a:r>
            <a:r>
              <a:rPr lang="en-US" sz="1400" dirty="0" err="1">
                <a:solidFill>
                  <a:srgbClr val="FFFFFF"/>
                </a:solidFill>
                <a:latin typeface="EB Garamond Medium"/>
                <a:ea typeface="EB Garamond Medium"/>
                <a:sym typeface="EB Garamond Medium"/>
              </a:rPr>
              <a:t>Colab</a:t>
            </a:r>
            <a:r>
              <a:rPr lang="en-US" sz="1400" dirty="0">
                <a:solidFill>
                  <a:srgbClr val="FFFFFF"/>
                </a:solidFill>
                <a:latin typeface="EB Garamond Medium"/>
                <a:ea typeface="EB Garamond Medium"/>
                <a:sym typeface="EB Garamond Medium"/>
              </a:rPr>
              <a:t> is used to write and execute the program</a:t>
            </a:r>
            <a:endParaRPr lang="en-US" dirty="0"/>
          </a:p>
        </p:txBody>
      </p:sp>
      <p:pic>
        <p:nvPicPr>
          <p:cNvPr id="3" name="Picture 2">
            <a:extLst>
              <a:ext uri="{FF2B5EF4-FFF2-40B4-BE49-F238E27FC236}">
                <a16:creationId xmlns:a16="http://schemas.microsoft.com/office/drawing/2014/main" id="{A8E1F7BB-72D8-4AF5-BCA0-96A69B3999DD}"/>
              </a:ext>
            </a:extLst>
          </p:cNvPr>
          <p:cNvPicPr>
            <a:picLocks noChangeAspect="1"/>
          </p:cNvPicPr>
          <p:nvPr/>
        </p:nvPicPr>
        <p:blipFill>
          <a:blip r:embed="rId3"/>
          <a:stretch>
            <a:fillRect/>
          </a:stretch>
        </p:blipFill>
        <p:spPr>
          <a:xfrm>
            <a:off x="2060397" y="2526151"/>
            <a:ext cx="6219825" cy="2305050"/>
          </a:xfrm>
          <a:prstGeom prst="rect">
            <a:avLst/>
          </a:prstGeom>
        </p:spPr>
      </p:pic>
      <p:sp>
        <p:nvSpPr>
          <p:cNvPr id="10" name="Google Shape;283;p14">
            <a:extLst>
              <a:ext uri="{FF2B5EF4-FFF2-40B4-BE49-F238E27FC236}">
                <a16:creationId xmlns:a16="http://schemas.microsoft.com/office/drawing/2014/main" id="{E973327E-58E8-4806-B48F-9A568B6EE21C}"/>
              </a:ext>
            </a:extLst>
          </p:cNvPr>
          <p:cNvSpPr txBox="1">
            <a:spLocks/>
          </p:cNvSpPr>
          <p:nvPr/>
        </p:nvSpPr>
        <p:spPr>
          <a:xfrm>
            <a:off x="1008397" y="1860451"/>
            <a:ext cx="4403225" cy="6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cs typeface="EB Garamond Medium"/>
                <a:sym typeface="EB Garamond Medium"/>
              </a:rPr>
              <a:t>LIBRARIES</a:t>
            </a:r>
            <a:endParaRPr lang="en-IN" sz="2400" b="0" dirty="0">
              <a:solidFill>
                <a:srgbClr val="FFFFFF"/>
              </a:solidFill>
            </a:endParaRPr>
          </a:p>
        </p:txBody>
      </p:sp>
    </p:spTree>
    <p:extLst>
      <p:ext uri="{BB962C8B-B14F-4D97-AF65-F5344CB8AC3E}">
        <p14:creationId xmlns:p14="http://schemas.microsoft.com/office/powerpoint/2010/main" val="262167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93998" y="256388"/>
            <a:ext cx="4403225"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cs typeface="EB Garamond Medium"/>
                <a:sym typeface="EB Garamond Medium"/>
              </a:rPr>
              <a:t>MOUNTING THE LOCATION</a:t>
            </a:r>
            <a:endParaRPr lang="en-IN" sz="2400" b="0" dirty="0">
              <a:solidFill>
                <a:srgbClr val="FFFFFF"/>
              </a:solidFill>
            </a:endParaRPr>
          </a:p>
        </p:txBody>
      </p:sp>
      <p:pic>
        <p:nvPicPr>
          <p:cNvPr id="6" name="Picture 5">
            <a:extLst>
              <a:ext uri="{FF2B5EF4-FFF2-40B4-BE49-F238E27FC236}">
                <a16:creationId xmlns:a16="http://schemas.microsoft.com/office/drawing/2014/main" id="{9BD2C7DA-3DDA-4112-AC10-625E772FF79F}"/>
              </a:ext>
            </a:extLst>
          </p:cNvPr>
          <p:cNvPicPr>
            <a:picLocks noChangeAspect="1"/>
          </p:cNvPicPr>
          <p:nvPr/>
        </p:nvPicPr>
        <p:blipFill>
          <a:blip r:embed="rId3"/>
          <a:stretch>
            <a:fillRect/>
          </a:stretch>
        </p:blipFill>
        <p:spPr>
          <a:xfrm>
            <a:off x="266785" y="796039"/>
            <a:ext cx="4057650" cy="1866900"/>
          </a:xfrm>
          <a:prstGeom prst="rect">
            <a:avLst/>
          </a:prstGeom>
        </p:spPr>
      </p:pic>
      <p:pic>
        <p:nvPicPr>
          <p:cNvPr id="8" name="Picture 7">
            <a:extLst>
              <a:ext uri="{FF2B5EF4-FFF2-40B4-BE49-F238E27FC236}">
                <a16:creationId xmlns:a16="http://schemas.microsoft.com/office/drawing/2014/main" id="{775FACE9-F29B-4335-A79E-57E218C339E0}"/>
              </a:ext>
            </a:extLst>
          </p:cNvPr>
          <p:cNvPicPr>
            <a:picLocks noChangeAspect="1"/>
          </p:cNvPicPr>
          <p:nvPr/>
        </p:nvPicPr>
        <p:blipFill>
          <a:blip r:embed="rId4"/>
          <a:stretch>
            <a:fillRect/>
          </a:stretch>
        </p:blipFill>
        <p:spPr>
          <a:xfrm>
            <a:off x="4859000" y="1066986"/>
            <a:ext cx="4191000" cy="4029075"/>
          </a:xfrm>
          <a:prstGeom prst="rect">
            <a:avLst/>
          </a:prstGeom>
        </p:spPr>
      </p:pic>
      <p:sp>
        <p:nvSpPr>
          <p:cNvPr id="11" name="Google Shape;283;p14">
            <a:extLst>
              <a:ext uri="{FF2B5EF4-FFF2-40B4-BE49-F238E27FC236}">
                <a16:creationId xmlns:a16="http://schemas.microsoft.com/office/drawing/2014/main" id="{22856715-E983-481D-8897-A25A37A26C1E}"/>
              </a:ext>
            </a:extLst>
          </p:cNvPr>
          <p:cNvSpPr txBox="1">
            <a:spLocks/>
          </p:cNvSpPr>
          <p:nvPr/>
        </p:nvSpPr>
        <p:spPr>
          <a:xfrm>
            <a:off x="1177732" y="3570730"/>
            <a:ext cx="4403225"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cs typeface="EB Garamond Medium"/>
                <a:sym typeface="EB Garamond Medium"/>
              </a:rPr>
              <a:t>READING THE DATA</a:t>
            </a:r>
            <a:endParaRPr lang="en-IN" sz="2400" b="0" dirty="0">
              <a:solidFill>
                <a:srgbClr val="FFFFFF"/>
              </a:solidFill>
            </a:endParaRPr>
          </a:p>
        </p:txBody>
      </p:sp>
    </p:spTree>
    <p:extLst>
      <p:ext uri="{BB962C8B-B14F-4D97-AF65-F5344CB8AC3E}">
        <p14:creationId xmlns:p14="http://schemas.microsoft.com/office/powerpoint/2010/main" val="80478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168775" y="482166"/>
            <a:ext cx="4403225"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cs typeface="EB Garamond Medium"/>
                <a:sym typeface="EB Garamond Medium"/>
              </a:rPr>
              <a:t>SUMMARY OF THE DATA</a:t>
            </a:r>
            <a:endParaRPr lang="en-IN" sz="2400" b="0" dirty="0">
              <a:solidFill>
                <a:srgbClr val="FFFFFF"/>
              </a:solidFill>
            </a:endParaRPr>
          </a:p>
        </p:txBody>
      </p:sp>
      <p:pic>
        <p:nvPicPr>
          <p:cNvPr id="3" name="Picture 2">
            <a:extLst>
              <a:ext uri="{FF2B5EF4-FFF2-40B4-BE49-F238E27FC236}">
                <a16:creationId xmlns:a16="http://schemas.microsoft.com/office/drawing/2014/main" id="{B4007DB6-0731-46CA-A59D-6B4DFDD13A66}"/>
              </a:ext>
            </a:extLst>
          </p:cNvPr>
          <p:cNvPicPr>
            <a:picLocks noChangeAspect="1"/>
          </p:cNvPicPr>
          <p:nvPr/>
        </p:nvPicPr>
        <p:blipFill>
          <a:blip r:embed="rId3"/>
          <a:stretch>
            <a:fillRect/>
          </a:stretch>
        </p:blipFill>
        <p:spPr>
          <a:xfrm>
            <a:off x="0" y="1225439"/>
            <a:ext cx="9144000" cy="2413308"/>
          </a:xfrm>
          <a:prstGeom prst="rect">
            <a:avLst/>
          </a:prstGeom>
        </p:spPr>
      </p:pic>
      <p:sp>
        <p:nvSpPr>
          <p:cNvPr id="9" name="Google Shape;284;p14">
            <a:extLst>
              <a:ext uri="{FF2B5EF4-FFF2-40B4-BE49-F238E27FC236}">
                <a16:creationId xmlns:a16="http://schemas.microsoft.com/office/drawing/2014/main" id="{B2F0C375-97CA-4851-BF0B-1D748CF69E3D}"/>
              </a:ext>
            </a:extLst>
          </p:cNvPr>
          <p:cNvSpPr txBox="1">
            <a:spLocks/>
          </p:cNvSpPr>
          <p:nvPr/>
        </p:nvSpPr>
        <p:spPr>
          <a:xfrm>
            <a:off x="187999" y="3876235"/>
            <a:ext cx="8956001" cy="887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Finding overall summary about all the available variables</a:t>
            </a:r>
          </a:p>
          <a:p>
            <a:pPr marL="285750" indent="-285750">
              <a:buFont typeface="Arial" panose="020B0604020202020204" pitchFamily="34" charset="0"/>
              <a:buChar char="•"/>
            </a:pPr>
            <a:endParaRPr lang="en-US" sz="1400" dirty="0">
              <a:solidFill>
                <a:srgbClr val="FFFFFF"/>
              </a:solidFill>
              <a:latin typeface="EB Garamond Medium"/>
              <a:ea typeface="EB Garamond Medium"/>
              <a:sym typeface="EB Garamond Medium"/>
            </a:endParaRPr>
          </a:p>
          <a:p>
            <a:pPr marL="285750" indent="-285750">
              <a:buFont typeface="Arial" panose="020B0604020202020204" pitchFamily="34" charset="0"/>
              <a:buChar char="•"/>
            </a:pPr>
            <a:r>
              <a:rPr lang="en-US" sz="1400" dirty="0">
                <a:solidFill>
                  <a:srgbClr val="FFFFFF"/>
                </a:solidFill>
                <a:latin typeface="EB Garamond Medium"/>
                <a:ea typeface="EB Garamond Medium"/>
                <a:sym typeface="EB Garamond Medium"/>
              </a:rPr>
              <a:t>Quadrant average of each variables are also shown with describe() function</a:t>
            </a:r>
          </a:p>
        </p:txBody>
      </p:sp>
    </p:spTree>
    <p:extLst>
      <p:ext uri="{BB962C8B-B14F-4D97-AF65-F5344CB8AC3E}">
        <p14:creationId xmlns:p14="http://schemas.microsoft.com/office/powerpoint/2010/main" val="248210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168775" y="482166"/>
            <a:ext cx="4403225"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cs typeface="EB Garamond Medium"/>
                <a:sym typeface="EB Garamond Medium"/>
              </a:rPr>
              <a:t>CORRELATION</a:t>
            </a:r>
            <a:endParaRPr lang="en-IN" sz="2400" b="0" dirty="0">
              <a:solidFill>
                <a:srgbClr val="FFFFFF"/>
              </a:solidFill>
            </a:endParaRPr>
          </a:p>
        </p:txBody>
      </p:sp>
      <p:sp>
        <p:nvSpPr>
          <p:cNvPr id="9" name="Google Shape;284;p14">
            <a:extLst>
              <a:ext uri="{FF2B5EF4-FFF2-40B4-BE49-F238E27FC236}">
                <a16:creationId xmlns:a16="http://schemas.microsoft.com/office/drawing/2014/main" id="{B2F0C375-97CA-4851-BF0B-1D748CF69E3D}"/>
              </a:ext>
            </a:extLst>
          </p:cNvPr>
          <p:cNvSpPr txBox="1">
            <a:spLocks/>
          </p:cNvSpPr>
          <p:nvPr/>
        </p:nvSpPr>
        <p:spPr>
          <a:xfrm>
            <a:off x="187999" y="4440679"/>
            <a:ext cx="8956001" cy="702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Through </a:t>
            </a:r>
            <a:r>
              <a:rPr lang="en-US" sz="1400" dirty="0" err="1">
                <a:solidFill>
                  <a:srgbClr val="FFFFFF"/>
                </a:solidFill>
                <a:latin typeface="EB Garamond Medium"/>
                <a:ea typeface="EB Garamond Medium"/>
                <a:cs typeface="EB Garamond Medium"/>
                <a:sym typeface="EB Garamond Medium"/>
              </a:rPr>
              <a:t>corr</a:t>
            </a:r>
            <a:r>
              <a:rPr lang="en-US" sz="1400" dirty="0">
                <a:solidFill>
                  <a:srgbClr val="FFFFFF"/>
                </a:solidFill>
                <a:latin typeface="EB Garamond Medium"/>
                <a:ea typeface="EB Garamond Medium"/>
                <a:cs typeface="EB Garamond Medium"/>
                <a:sym typeface="EB Garamond Medium"/>
              </a:rPr>
              <a:t>() we will be able to know how much a variable is depended over another variable</a:t>
            </a:r>
          </a:p>
        </p:txBody>
      </p:sp>
      <p:pic>
        <p:nvPicPr>
          <p:cNvPr id="5" name="Picture 4">
            <a:extLst>
              <a:ext uri="{FF2B5EF4-FFF2-40B4-BE49-F238E27FC236}">
                <a16:creationId xmlns:a16="http://schemas.microsoft.com/office/drawing/2014/main" id="{9D47D66D-D24D-4173-B2A4-ADBFF81E37A7}"/>
              </a:ext>
            </a:extLst>
          </p:cNvPr>
          <p:cNvPicPr>
            <a:picLocks noChangeAspect="1"/>
          </p:cNvPicPr>
          <p:nvPr/>
        </p:nvPicPr>
        <p:blipFill>
          <a:blip r:embed="rId3"/>
          <a:stretch>
            <a:fillRect/>
          </a:stretch>
        </p:blipFill>
        <p:spPr>
          <a:xfrm>
            <a:off x="0" y="1080348"/>
            <a:ext cx="9144000" cy="3267932"/>
          </a:xfrm>
          <a:prstGeom prst="rect">
            <a:avLst/>
          </a:prstGeom>
        </p:spPr>
      </p:pic>
    </p:spTree>
    <p:extLst>
      <p:ext uri="{BB962C8B-B14F-4D97-AF65-F5344CB8AC3E}">
        <p14:creationId xmlns:p14="http://schemas.microsoft.com/office/powerpoint/2010/main" val="241081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168775" y="482166"/>
            <a:ext cx="4403225"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sym typeface="EB Garamond Medium"/>
              </a:rPr>
              <a:t>HEATMAP</a:t>
            </a:r>
            <a:endParaRPr lang="en-IN" sz="2400" b="0" dirty="0">
              <a:solidFill>
                <a:srgbClr val="FFFFFF"/>
              </a:solidFill>
            </a:endParaRPr>
          </a:p>
        </p:txBody>
      </p:sp>
      <p:sp>
        <p:nvSpPr>
          <p:cNvPr id="9" name="Google Shape;284;p14">
            <a:extLst>
              <a:ext uri="{FF2B5EF4-FFF2-40B4-BE49-F238E27FC236}">
                <a16:creationId xmlns:a16="http://schemas.microsoft.com/office/drawing/2014/main" id="{B2F0C375-97CA-4851-BF0B-1D748CF69E3D}"/>
              </a:ext>
            </a:extLst>
          </p:cNvPr>
          <p:cNvSpPr txBox="1">
            <a:spLocks/>
          </p:cNvSpPr>
          <p:nvPr/>
        </p:nvSpPr>
        <p:spPr>
          <a:xfrm>
            <a:off x="187999" y="4485835"/>
            <a:ext cx="8956001" cy="702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In this heatmap, the darker shades of the chart represent higher values than the lighter shade</a:t>
            </a:r>
          </a:p>
        </p:txBody>
      </p:sp>
      <p:pic>
        <p:nvPicPr>
          <p:cNvPr id="7" name="Picture 6">
            <a:extLst>
              <a:ext uri="{FF2B5EF4-FFF2-40B4-BE49-F238E27FC236}">
                <a16:creationId xmlns:a16="http://schemas.microsoft.com/office/drawing/2014/main" id="{5E24B4FA-94F9-4950-ACDA-06CEA5F6D6B1}"/>
              </a:ext>
            </a:extLst>
          </p:cNvPr>
          <p:cNvPicPr>
            <a:picLocks noChangeAspect="1"/>
          </p:cNvPicPr>
          <p:nvPr/>
        </p:nvPicPr>
        <p:blipFill>
          <a:blip r:embed="rId3"/>
          <a:stretch>
            <a:fillRect/>
          </a:stretch>
        </p:blipFill>
        <p:spPr>
          <a:xfrm>
            <a:off x="2370387" y="987950"/>
            <a:ext cx="4403225" cy="3275869"/>
          </a:xfrm>
          <a:prstGeom prst="rect">
            <a:avLst/>
          </a:prstGeom>
        </p:spPr>
      </p:pic>
    </p:spTree>
    <p:extLst>
      <p:ext uri="{BB962C8B-B14F-4D97-AF65-F5344CB8AC3E}">
        <p14:creationId xmlns:p14="http://schemas.microsoft.com/office/powerpoint/2010/main" val="95045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4" name="Google Shape;283;p14">
            <a:extLst>
              <a:ext uri="{FF2B5EF4-FFF2-40B4-BE49-F238E27FC236}">
                <a16:creationId xmlns:a16="http://schemas.microsoft.com/office/drawing/2014/main" id="{287D5988-4617-4B09-A28E-E4477AB101DD}"/>
              </a:ext>
            </a:extLst>
          </p:cNvPr>
          <p:cNvSpPr txBox="1">
            <a:spLocks/>
          </p:cNvSpPr>
          <p:nvPr/>
        </p:nvSpPr>
        <p:spPr>
          <a:xfrm>
            <a:off x="168775" y="482166"/>
            <a:ext cx="4403225" cy="505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spcAft>
                <a:spcPts val="2200"/>
              </a:spcAft>
            </a:pPr>
            <a:r>
              <a:rPr lang="en-IN" sz="2400" b="0" dirty="0">
                <a:solidFill>
                  <a:srgbClr val="FFFFFF"/>
                </a:solidFill>
                <a:latin typeface="EB Garamond Medium"/>
                <a:ea typeface="EB Garamond Medium"/>
                <a:sym typeface="EB Garamond Medium"/>
              </a:rPr>
              <a:t>SCATTER MATRIX</a:t>
            </a:r>
            <a:endParaRPr lang="en-IN" sz="2400" b="0" dirty="0">
              <a:solidFill>
                <a:srgbClr val="FFFFFF"/>
              </a:solidFill>
            </a:endParaRPr>
          </a:p>
        </p:txBody>
      </p:sp>
      <p:sp>
        <p:nvSpPr>
          <p:cNvPr id="9" name="Google Shape;284;p14">
            <a:extLst>
              <a:ext uri="{FF2B5EF4-FFF2-40B4-BE49-F238E27FC236}">
                <a16:creationId xmlns:a16="http://schemas.microsoft.com/office/drawing/2014/main" id="{B2F0C375-97CA-4851-BF0B-1D748CF69E3D}"/>
              </a:ext>
            </a:extLst>
          </p:cNvPr>
          <p:cNvSpPr txBox="1">
            <a:spLocks/>
          </p:cNvSpPr>
          <p:nvPr/>
        </p:nvSpPr>
        <p:spPr>
          <a:xfrm>
            <a:off x="187999" y="4485835"/>
            <a:ext cx="8956001" cy="702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285750" indent="-285750">
              <a:buFont typeface="Arial" panose="020B0604020202020204" pitchFamily="34" charset="0"/>
              <a:buChar char="•"/>
            </a:pPr>
            <a:r>
              <a:rPr lang="en-US" sz="1400" dirty="0">
                <a:solidFill>
                  <a:srgbClr val="FFFFFF"/>
                </a:solidFill>
                <a:latin typeface="EB Garamond Medium"/>
                <a:ea typeface="EB Garamond Medium"/>
                <a:cs typeface="EB Garamond Medium"/>
                <a:sym typeface="EB Garamond Medium"/>
              </a:rPr>
              <a:t>The scatter matrix shows the relation between different variables. The datapoints are very much dispersed between comp and sales which indicates that the relation is weak. The relationship is strong for Sales by comp and comp</a:t>
            </a:r>
          </a:p>
        </p:txBody>
      </p:sp>
      <p:pic>
        <p:nvPicPr>
          <p:cNvPr id="3" name="Picture 2">
            <a:extLst>
              <a:ext uri="{FF2B5EF4-FFF2-40B4-BE49-F238E27FC236}">
                <a16:creationId xmlns:a16="http://schemas.microsoft.com/office/drawing/2014/main" id="{35D02FC8-ABA5-462F-918D-B8C91BFC3C45}"/>
              </a:ext>
            </a:extLst>
          </p:cNvPr>
          <p:cNvPicPr>
            <a:picLocks noChangeAspect="1"/>
          </p:cNvPicPr>
          <p:nvPr/>
        </p:nvPicPr>
        <p:blipFill>
          <a:blip r:embed="rId3"/>
          <a:stretch>
            <a:fillRect/>
          </a:stretch>
        </p:blipFill>
        <p:spPr>
          <a:xfrm>
            <a:off x="1266825" y="1009650"/>
            <a:ext cx="6610350" cy="3124200"/>
          </a:xfrm>
          <a:prstGeom prst="rect">
            <a:avLst/>
          </a:prstGeom>
        </p:spPr>
      </p:pic>
    </p:spTree>
    <p:extLst>
      <p:ext uri="{BB962C8B-B14F-4D97-AF65-F5344CB8AC3E}">
        <p14:creationId xmlns:p14="http://schemas.microsoft.com/office/powerpoint/2010/main" val="2219477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B27E971-34B9-4AA3-B331-ECB9467F3ACD"/>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282577"/>
  <p:tag name="ISPRING_RESOURCE_PATHS_HASH_PRESENTER" val="e59f2ea0ac44f9c89ab38d74aacb05d822ac16"/>
</p:tagLst>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604</Words>
  <Application>Microsoft Office PowerPoint</Application>
  <PresentationFormat>On-screen Show (16:9)</PresentationFormat>
  <Paragraphs>51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EB Garamond Medium</vt:lpstr>
      <vt:lpstr>EB Garamond SemiBold</vt:lpstr>
      <vt:lpstr>Maven Pro</vt:lpstr>
      <vt:lpstr>Nunito</vt:lpstr>
      <vt:lpstr>Momentum</vt:lpstr>
      <vt:lpstr>Machine Learning Algorithms CIA 1</vt:lpstr>
      <vt:lpstr>BUSINESS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9282577</dc:title>
  <dc:creator>Hk</dc:creator>
  <cp:lastModifiedBy>Hemanath Kumar J</cp:lastModifiedBy>
  <cp:revision>20</cp:revision>
  <dcterms:modified xsi:type="dcterms:W3CDTF">2022-07-13T05:35:20Z</dcterms:modified>
</cp:coreProperties>
</file>