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it\Downloads\Data_f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it\Downloads\Data_f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it\Downloads\Data_f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it\Downloads\Data_f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it\Downloads\Data_f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BEST TEAM FOR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EDA!$B$1</c:f>
              <c:strCache>
                <c:ptCount val="1"/>
                <c:pt idx="0">
                  <c:v>Average Batting Performance In Test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1.7921146953405017E-2"/>
                  <c:y val="-2.31711353856338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5E-47A5-9E4E-AB2ED047FFB1}"/>
                </c:ext>
              </c:extLst>
            </c:dLbl>
            <c:dLbl>
              <c:idx val="6"/>
              <c:layout>
                <c:manualLayout>
                  <c:x val="-5.3763440860215166E-2"/>
                  <c:y val="-6.95134061569016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5E-47A5-9E4E-AB2ED047FF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EDA!$A$2:$A$12</c:f>
              <c:strCache>
                <c:ptCount val="11"/>
                <c:pt idx="0">
                  <c:v>William Malden</c:v>
                </c:pt>
                <c:pt idx="1">
                  <c:v>R Marland</c:v>
                </c:pt>
                <c:pt idx="2">
                  <c:v>Geoffrey Morton</c:v>
                </c:pt>
                <c:pt idx="3">
                  <c:v>C Kennard</c:v>
                </c:pt>
                <c:pt idx="4">
                  <c:v>Zhong Wenyi</c:v>
                </c:pt>
                <c:pt idx="5">
                  <c:v>Zahoor</c:v>
                </c:pt>
                <c:pt idx="6">
                  <c:v>Zahid Afridi</c:v>
                </c:pt>
                <c:pt idx="7">
                  <c:v>Frederick Micklethwait</c:v>
                </c:pt>
                <c:pt idx="8">
                  <c:v>Michael Morgan</c:v>
                </c:pt>
                <c:pt idx="9">
                  <c:v>Tony Whiteman</c:v>
                </c:pt>
                <c:pt idx="10">
                  <c:v>Naima Milhofer</c:v>
                </c:pt>
              </c:strCache>
            </c:strRef>
          </c:cat>
          <c:val>
            <c:numRef>
              <c:f>EDA!$B$2:$B$12</c:f>
              <c:numCache>
                <c:formatCode>0</c:formatCode>
                <c:ptCount val="11"/>
                <c:pt idx="0">
                  <c:v>9146.1033333333344</c:v>
                </c:pt>
                <c:pt idx="1">
                  <c:v>9668.1133333333328</c:v>
                </c:pt>
                <c:pt idx="2">
                  <c:v>10450.94</c:v>
                </c:pt>
                <c:pt idx="3" formatCode="General">
                  <c:v>7613.5733333333337</c:v>
                </c:pt>
                <c:pt idx="4" formatCode="General">
                  <c:v>6882.1633333333339</c:v>
                </c:pt>
                <c:pt idx="5">
                  <c:v>51.333333333333336</c:v>
                </c:pt>
                <c:pt idx="6">
                  <c:v>619</c:v>
                </c:pt>
                <c:pt idx="7">
                  <c:v>708</c:v>
                </c:pt>
                <c:pt idx="8">
                  <c:v>800</c:v>
                </c:pt>
                <c:pt idx="9">
                  <c:v>575</c:v>
                </c:pt>
                <c:pt idx="10">
                  <c:v>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5E-47A5-9E4E-AB2ED047F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918448"/>
        <c:axId val="630918032"/>
      </c:lineChart>
      <c:catAx>
        <c:axId val="630918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cap="all" spc="120" normalizeH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918032"/>
        <c:crosses val="autoZero"/>
        <c:auto val="1"/>
        <c:lblAlgn val="ctr"/>
        <c:lblOffset val="100"/>
        <c:noMultiLvlLbl val="0"/>
      </c:catAx>
      <c:valAx>
        <c:axId val="63091803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63091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rgbClr val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EDA!$D$2</c:f>
              <c:strCache>
                <c:ptCount val="1"/>
                <c:pt idx="0">
                  <c:v>Jack Morley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EDA!$E$1</c:f>
              <c:strCache>
                <c:ptCount val="1"/>
                <c:pt idx="0">
                  <c:v>Average Batting Performance In ODI</c:v>
                </c:pt>
              </c:strCache>
            </c:strRef>
          </c:cat>
          <c:val>
            <c:numRef>
              <c:f>EDA!$E$2</c:f>
              <c:numCache>
                <c:formatCode>0</c:formatCode>
                <c:ptCount val="1"/>
                <c:pt idx="0">
                  <c:v>5351.1233333333339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3-47A2-A289-5E7B9A43049A}"/>
            </c:ext>
          </c:extLst>
        </c:ser>
        <c:ser>
          <c:idx val="1"/>
          <c:order val="1"/>
          <c:tx>
            <c:strRef>
              <c:f>EDA!$D$3</c:f>
              <c:strCache>
                <c:ptCount val="1"/>
                <c:pt idx="0">
                  <c:v>H Lowe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EDA!$E$1</c:f>
              <c:strCache>
                <c:ptCount val="1"/>
                <c:pt idx="0">
                  <c:v>Average Batting Performance In ODI</c:v>
                </c:pt>
              </c:strCache>
            </c:strRef>
          </c:cat>
          <c:val>
            <c:numRef>
              <c:f>EDA!$E$3</c:f>
              <c:numCache>
                <c:formatCode>0</c:formatCode>
                <c:ptCount val="1"/>
                <c:pt idx="0">
                  <c:v>5722.8066666666664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93-47A2-A289-5E7B9A43049A}"/>
            </c:ext>
          </c:extLst>
        </c:ser>
        <c:ser>
          <c:idx val="2"/>
          <c:order val="2"/>
          <c:tx>
            <c:strRef>
              <c:f>EDA!$D$4</c:f>
              <c:strCache>
                <c:ptCount val="1"/>
                <c:pt idx="0">
                  <c:v>Phil Mustard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93-47A2-A289-5E7B9A4304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EDA!$E$1</c:f>
              <c:strCache>
                <c:ptCount val="1"/>
                <c:pt idx="0">
                  <c:v>Average Batting Performance In ODI</c:v>
                </c:pt>
              </c:strCache>
            </c:strRef>
          </c:cat>
          <c:val>
            <c:numRef>
              <c:f>EDA!$E$4</c:f>
              <c:numCache>
                <c:formatCode>0</c:formatCode>
                <c:ptCount val="1"/>
                <c:pt idx="0">
                  <c:v>7166.02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93-47A2-A289-5E7B9A43049A}"/>
            </c:ext>
          </c:extLst>
        </c:ser>
        <c:ser>
          <c:idx val="3"/>
          <c:order val="3"/>
          <c:tx>
            <c:strRef>
              <c:f>EDA!$D$5</c:f>
              <c:strCache>
                <c:ptCount val="1"/>
                <c:pt idx="0">
                  <c:v>Zahoor Elahi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EDA!$E$1</c:f>
              <c:strCache>
                <c:ptCount val="1"/>
                <c:pt idx="0">
                  <c:v>Average Batting Performance In ODI</c:v>
                </c:pt>
              </c:strCache>
            </c:strRef>
          </c:cat>
          <c:val>
            <c:numRef>
              <c:f>EDA!$E$5</c:f>
              <c:numCache>
                <c:formatCode>0</c:formatCode>
                <c:ptCount val="1"/>
                <c:pt idx="0">
                  <c:v>5131.4666666666662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93-47A2-A289-5E7B9A43049A}"/>
            </c:ext>
          </c:extLst>
        </c:ser>
        <c:ser>
          <c:idx val="4"/>
          <c:order val="4"/>
          <c:tx>
            <c:strRef>
              <c:f>EDA!$D$6</c:f>
              <c:strCache>
                <c:ptCount val="1"/>
                <c:pt idx="0">
                  <c:v>Zac Morris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EDA!$E$1</c:f>
              <c:strCache>
                <c:ptCount val="1"/>
                <c:pt idx="0">
                  <c:v>Average Batting Performance In ODI</c:v>
                </c:pt>
              </c:strCache>
            </c:strRef>
          </c:cat>
          <c:val>
            <c:numRef>
              <c:f>EDA!$E$6</c:f>
              <c:numCache>
                <c:formatCode>0</c:formatCode>
                <c:ptCount val="1"/>
                <c:pt idx="0">
                  <c:v>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93-47A2-A289-5E7B9A43049A}"/>
            </c:ext>
          </c:extLst>
        </c:ser>
        <c:ser>
          <c:idx val="5"/>
          <c:order val="5"/>
          <c:tx>
            <c:strRef>
              <c:f>EDA!$D$7</c:f>
              <c:strCache>
                <c:ptCount val="1"/>
                <c:pt idx="0">
                  <c:v>Ashur Morrison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EDA!$E$1</c:f>
              <c:strCache>
                <c:ptCount val="1"/>
                <c:pt idx="0">
                  <c:v>Average Batting Performance In ODI</c:v>
                </c:pt>
              </c:strCache>
            </c:strRef>
          </c:cat>
          <c:val>
            <c:numRef>
              <c:f>EDA!$E$7</c:f>
              <c:numCache>
                <c:formatCode>0</c:formatCode>
                <c:ptCount val="1"/>
                <c:pt idx="0">
                  <c:v>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93-47A2-A289-5E7B9A43049A}"/>
            </c:ext>
          </c:extLst>
        </c:ser>
        <c:ser>
          <c:idx val="6"/>
          <c:order val="6"/>
          <c:tx>
            <c:strRef>
              <c:f>EDA!$D$8</c:f>
              <c:strCache>
                <c:ptCount val="1"/>
                <c:pt idx="0">
                  <c:v>Michael Morgan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EDA!$E$1</c:f>
              <c:strCache>
                <c:ptCount val="1"/>
                <c:pt idx="0">
                  <c:v>Average Batting Performance In ODI</c:v>
                </c:pt>
              </c:strCache>
            </c:strRef>
          </c:cat>
          <c:val>
            <c:numRef>
              <c:f>EDA!$E$8</c:f>
              <c:numCache>
                <c:formatCode>0</c:formatCode>
                <c:ptCount val="1"/>
                <c:pt idx="0">
                  <c:v>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093-47A2-A289-5E7B9A43049A}"/>
            </c:ext>
          </c:extLst>
        </c:ser>
        <c:ser>
          <c:idx val="7"/>
          <c:order val="7"/>
          <c:tx>
            <c:strRef>
              <c:f>EDA!$D$9</c:f>
              <c:strCache>
                <c:ptCount val="1"/>
                <c:pt idx="0">
                  <c:v>Siphelele Zono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EDA!$E$1</c:f>
              <c:strCache>
                <c:ptCount val="1"/>
                <c:pt idx="0">
                  <c:v>Average Batting Performance In ODI</c:v>
                </c:pt>
              </c:strCache>
            </c:strRef>
          </c:cat>
          <c:val>
            <c:numRef>
              <c:f>EDA!$E$9</c:f>
              <c:numCache>
                <c:formatCode>0</c:formatCode>
                <c:ptCount val="1"/>
                <c:pt idx="0">
                  <c:v>33.333333333333336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93-47A2-A289-5E7B9A43049A}"/>
            </c:ext>
          </c:extLst>
        </c:ser>
        <c:ser>
          <c:idx val="8"/>
          <c:order val="8"/>
          <c:tx>
            <c:strRef>
              <c:f>EDA!$D$10</c:f>
              <c:strCache>
                <c:ptCount val="1"/>
                <c:pt idx="0">
                  <c:v>William Moore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EDA!$E$1</c:f>
              <c:strCache>
                <c:ptCount val="1"/>
                <c:pt idx="0">
                  <c:v>Average Batting Performance In ODI</c:v>
                </c:pt>
              </c:strCache>
            </c:strRef>
          </c:cat>
          <c:val>
            <c:numRef>
              <c:f>EDA!$E$10</c:f>
              <c:numCache>
                <c:formatCode>0</c:formatCode>
                <c:ptCount val="1"/>
                <c:pt idx="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093-47A2-A289-5E7B9A43049A}"/>
            </c:ext>
          </c:extLst>
        </c:ser>
        <c:ser>
          <c:idx val="9"/>
          <c:order val="9"/>
          <c:tx>
            <c:strRef>
              <c:f>EDA!$D$11</c:f>
              <c:strCache>
                <c:ptCount val="1"/>
                <c:pt idx="0">
                  <c:v>H Moss</c:v>
                </c:pt>
              </c:strCache>
            </c:strRef>
          </c:tx>
          <c:spPr>
            <a:solidFill>
              <a:schemeClr val="accent6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EDA!$E$1</c:f>
              <c:strCache>
                <c:ptCount val="1"/>
                <c:pt idx="0">
                  <c:v>Average Batting Performance In ODI</c:v>
                </c:pt>
              </c:strCache>
            </c:strRef>
          </c:cat>
          <c:val>
            <c:numRef>
              <c:f>EDA!$E$11</c:f>
              <c:numCache>
                <c:formatCode>0</c:formatCode>
                <c:ptCount val="1"/>
                <c:pt idx="0">
                  <c:v>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093-47A2-A289-5E7B9A43049A}"/>
            </c:ext>
          </c:extLst>
        </c:ser>
        <c:ser>
          <c:idx val="10"/>
          <c:order val="10"/>
          <c:tx>
            <c:strRef>
              <c:f>EDA!$D$12</c:f>
              <c:strCache>
                <c:ptCount val="1"/>
                <c:pt idx="0">
                  <c:v>R Merland</c:v>
                </c:pt>
              </c:strCache>
            </c:strRef>
          </c:tx>
          <c:spPr>
            <a:solidFill>
              <a:schemeClr val="accent5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EDA!$E$1</c:f>
              <c:strCache>
                <c:ptCount val="1"/>
                <c:pt idx="0">
                  <c:v>Average Batting Performance In ODI</c:v>
                </c:pt>
              </c:strCache>
            </c:strRef>
          </c:cat>
          <c:val>
            <c:numRef>
              <c:f>EDA!$E$12</c:f>
              <c:numCache>
                <c:formatCode>0</c:formatCode>
                <c:ptCount val="1"/>
                <c:pt idx="0">
                  <c:v>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093-47A2-A289-5E7B9A430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90208304"/>
        <c:axId val="990203312"/>
        <c:extLst>
          <c:ext xmlns:c15="http://schemas.microsoft.com/office/drawing/2012/chart" uri="{02D57815-91ED-43cb-92C2-25804820EDAC}">
            <c15:filteredBarSeries>
              <c15:ser>
                <c:idx val="11"/>
                <c:order val="11"/>
                <c:tx>
                  <c:strRef>
                    <c:extLst>
                      <c:ext uri="{02D57815-91ED-43cb-92C2-25804820EDAC}">
                        <c15:formulaRef>
                          <c15:sqref>EDA!$D$13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EDA!$E$1</c15:sqref>
                        </c15:formulaRef>
                      </c:ext>
                    </c:extLst>
                    <c:strCache>
                      <c:ptCount val="1"/>
                      <c:pt idx="0">
                        <c:v>Average Batting Performance In ODI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EDA!$E$13</c15:sqref>
                        </c15:formulaRef>
                      </c:ext>
                    </c:extLst>
                    <c:numCache>
                      <c:formatCode>0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F093-47A2-A289-5E7B9A43049A}"/>
                  </c:ext>
                </c:extLst>
              </c15:ser>
            </c15:filteredBarSeries>
          </c:ext>
        </c:extLst>
      </c:barChart>
      <c:catAx>
        <c:axId val="990208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3312"/>
        <c:crosses val="autoZero"/>
        <c:auto val="1"/>
        <c:lblAlgn val="ctr"/>
        <c:lblOffset val="100"/>
        <c:noMultiLvlLbl val="0"/>
      </c:catAx>
      <c:valAx>
        <c:axId val="9902033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99020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0000"/>
                </a:solidFill>
              </a:rPr>
              <a:t>BEST TEAM FOR</a:t>
            </a:r>
            <a:r>
              <a:rPr lang="en-US" b="1" baseline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T20s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EDA!$I$1</c:f>
              <c:strCache>
                <c:ptCount val="1"/>
                <c:pt idx="0">
                  <c:v>Average Batting Performance In T20s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9-4A92-8DF2-DEA02FCFF1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B9-4A92-8DF2-DEA02FCFF147}"/>
              </c:ext>
            </c:extLst>
          </c:dPt>
          <c:dPt>
            <c:idx val="2"/>
            <c:bubble3D val="0"/>
            <c:spPr>
              <a:solidFill>
                <a:srgbClr val="FF99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B9-4A92-8DF2-DEA02FCFF1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B9-4A92-8DF2-DEA02FCFF14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B9-4A92-8DF2-DEA02FCFF14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1B9-4A92-8DF2-DEA02FCFF14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1B9-4A92-8DF2-DEA02FCFF14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1B9-4A92-8DF2-DEA02FCFF14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1B9-4A92-8DF2-DEA02FCFF147}"/>
              </c:ext>
            </c:extLst>
          </c:dPt>
          <c:dLbls>
            <c:dLbl>
              <c:idx val="0"/>
              <c:layout>
                <c:manualLayout>
                  <c:x val="7.9459797917417183E-2"/>
                  <c:y val="5.5695456798550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B9-4A92-8DF2-DEA02FCFF147}"/>
                </c:ext>
              </c:extLst>
            </c:dLbl>
            <c:dLbl>
              <c:idx val="1"/>
              <c:layout>
                <c:manualLayout>
                  <c:x val="-4.0551500405515001E-3"/>
                  <c:y val="8.0878105141536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B9-4A92-8DF2-DEA02FCFF147}"/>
                </c:ext>
              </c:extLst>
            </c:dLbl>
            <c:dLbl>
              <c:idx val="2"/>
              <c:layout>
                <c:manualLayout>
                  <c:x val="3.6310820624546117E-2"/>
                  <c:y val="-2.80445787929759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B9-4A92-8DF2-DEA02FCFF147}"/>
                </c:ext>
              </c:extLst>
            </c:dLbl>
            <c:dLbl>
              <c:idx val="3"/>
              <c:layout>
                <c:manualLayout>
                  <c:x val="-5.4523413331503167E-3"/>
                  <c:y val="-5.82933131810536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1B9-4A92-8DF2-DEA02FCFF147}"/>
                </c:ext>
              </c:extLst>
            </c:dLbl>
            <c:dLbl>
              <c:idx val="4"/>
              <c:layout>
                <c:manualLayout>
                  <c:x val="-3.3172078980323538E-2"/>
                  <c:y val="4.5943134817126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1B9-4A92-8DF2-DEA02FCFF147}"/>
                </c:ext>
              </c:extLst>
            </c:dLbl>
            <c:dLbl>
              <c:idx val="5"/>
              <c:layout>
                <c:manualLayout>
                  <c:x val="-8.3190605130108435E-3"/>
                  <c:y val="-7.74475162000722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1B9-4A92-8DF2-DEA02FCFF147}"/>
                </c:ext>
              </c:extLst>
            </c:dLbl>
            <c:dLbl>
              <c:idx val="6"/>
              <c:layout>
                <c:manualLayout>
                  <c:x val="-9.1854050047683392E-3"/>
                  <c:y val="-1.6843884586925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1B9-4A92-8DF2-DEA02FCFF147}"/>
                </c:ext>
              </c:extLst>
            </c:dLbl>
            <c:dLbl>
              <c:idx val="7"/>
              <c:layout>
                <c:manualLayout>
                  <c:x val="6.2776922666463149E-3"/>
                  <c:y val="-2.37052063159633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1B9-4A92-8DF2-DEA02FCFF147}"/>
                </c:ext>
              </c:extLst>
            </c:dLbl>
            <c:dLbl>
              <c:idx val="8"/>
              <c:layout>
                <c:manualLayout>
                  <c:x val="4.8800615996821846E-2"/>
                  <c:y val="-2.1897902694558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1B9-4A92-8DF2-DEA02FCFF1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EDA!$H$2:$H$10</c:f>
              <c:strCache>
                <c:ptCount val="9"/>
                <c:pt idx="0">
                  <c:v>Siphelele Zono</c:v>
                </c:pt>
                <c:pt idx="1">
                  <c:v>Tom Lowe</c:v>
                </c:pt>
                <c:pt idx="2">
                  <c:v>Ellie Mitchell</c:v>
                </c:pt>
                <c:pt idx="3">
                  <c:v>Harry Moule</c:v>
                </c:pt>
                <c:pt idx="4">
                  <c:v>Alister Zowe</c:v>
                </c:pt>
                <c:pt idx="5">
                  <c:v>James Morgan</c:v>
                </c:pt>
                <c:pt idx="6">
                  <c:v>H Moss</c:v>
                </c:pt>
                <c:pt idx="7">
                  <c:v>Jonathan Miles</c:v>
                </c:pt>
                <c:pt idx="8">
                  <c:v>Henry Munster</c:v>
                </c:pt>
              </c:strCache>
            </c:strRef>
          </c:cat>
          <c:val>
            <c:numRef>
              <c:f>EDA!$I$2:$I$10</c:f>
              <c:numCache>
                <c:formatCode>0</c:formatCode>
                <c:ptCount val="9"/>
                <c:pt idx="0">
                  <c:v>701.56</c:v>
                </c:pt>
                <c:pt idx="1">
                  <c:v>712.19999999999993</c:v>
                </c:pt>
                <c:pt idx="2">
                  <c:v>847.64333333333332</c:v>
                </c:pt>
                <c:pt idx="3">
                  <c:v>659.54666666666662</c:v>
                </c:pt>
                <c:pt idx="4">
                  <c:v>626.20666666666671</c:v>
                </c:pt>
                <c:pt idx="5">
                  <c:v>97</c:v>
                </c:pt>
                <c:pt idx="6">
                  <c:v>98</c:v>
                </c:pt>
                <c:pt idx="7">
                  <c:v>100</c:v>
                </c:pt>
                <c:pt idx="8">
                  <c:v>28.333333333333332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1B9-4A92-8DF2-DEA02FCF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EDA!$AA$5</c:f>
              <c:strCache>
                <c:ptCount val="1"/>
                <c:pt idx="0">
                  <c:v>R Merland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84E-4F3D-8F32-300C1C30E35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84E-4F3D-8F32-300C1C30E350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84E-4F3D-8F32-300C1C30E350}"/>
              </c:ext>
            </c:extLst>
          </c:dPt>
          <c:dLbls>
            <c:dLbl>
              <c:idx val="0"/>
              <c:layout>
                <c:manualLayout>
                  <c:x val="0.18055555555555544"/>
                  <c:y val="-8.4875562720133283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4E-4F3D-8F32-300C1C30E350}"/>
                </c:ext>
              </c:extLst>
            </c:dLbl>
            <c:dLbl>
              <c:idx val="1"/>
              <c:layout>
                <c:manualLayout>
                  <c:x val="-2.2222222222222223E-2"/>
                  <c:y val="-9.722222222222222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4E-4F3D-8F32-300C1C30E350}"/>
                </c:ext>
              </c:extLst>
            </c:dLbl>
            <c:dLbl>
              <c:idx val="2"/>
              <c:layout>
                <c:manualLayout>
                  <c:x val="6.666666666666661E-2"/>
                  <c:y val="-1.388888888888897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84E-4F3D-8F32-300C1C30E3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EDA!$AB$4:$AD$4</c:f>
              <c:strCache>
                <c:ptCount val="3"/>
                <c:pt idx="0">
                  <c:v>Wickets (Top 11)</c:v>
                </c:pt>
                <c:pt idx="1">
                  <c:v>PLAYER</c:v>
                </c:pt>
                <c:pt idx="2">
                  <c:v>Wickets (Auctioned)</c:v>
                </c:pt>
              </c:strCache>
            </c:strRef>
          </c:cat>
          <c:val>
            <c:numRef>
              <c:f>EDA!$AB$5:$AD$5</c:f>
              <c:numCache>
                <c:formatCode>General</c:formatCode>
                <c:ptCount val="3"/>
                <c:pt idx="0">
                  <c:v>276.33333333333331</c:v>
                </c:pt>
                <c:pt idx="1">
                  <c:v>0</c:v>
                </c:pt>
                <c:pt idx="2">
                  <c:v>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4E-4F3D-8F32-300C1C30E350}"/>
            </c:ext>
          </c:extLst>
        </c:ser>
        <c:ser>
          <c:idx val="1"/>
          <c:order val="1"/>
          <c:tx>
            <c:strRef>
              <c:f>EDA!$AA$6</c:f>
              <c:strCache>
                <c:ptCount val="1"/>
                <c:pt idx="0">
                  <c:v>Michael Morgan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684E-4F3D-8F32-300C1C30E35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684E-4F3D-8F32-300C1C30E350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684E-4F3D-8F32-300C1C30E350}"/>
              </c:ext>
            </c:extLst>
          </c:dPt>
          <c:dLbls>
            <c:dLbl>
              <c:idx val="0"/>
              <c:layout>
                <c:manualLayout>
                  <c:x val="0.11944444444444455"/>
                  <c:y val="3.24074074074074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84E-4F3D-8F32-300C1C30E350}"/>
                </c:ext>
              </c:extLst>
            </c:dLbl>
            <c:dLbl>
              <c:idx val="1"/>
              <c:layout>
                <c:manualLayout>
                  <c:x val="-0.18888888888888888"/>
                  <c:y val="-1.851851851851851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84E-4F3D-8F32-300C1C30E350}"/>
                </c:ext>
              </c:extLst>
            </c:dLbl>
            <c:dLbl>
              <c:idx val="2"/>
              <c:layout>
                <c:manualLayout>
                  <c:x val="8.3333333333333287E-2"/>
                  <c:y val="-4.166666666666666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84E-4F3D-8F32-300C1C30E3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EDA!$AB$4:$AD$4</c:f>
              <c:strCache>
                <c:ptCount val="3"/>
                <c:pt idx="0">
                  <c:v>Wickets (Top 11)</c:v>
                </c:pt>
                <c:pt idx="1">
                  <c:v>PLAYER</c:v>
                </c:pt>
                <c:pt idx="2">
                  <c:v>Wickets (Auctioned)</c:v>
                </c:pt>
              </c:strCache>
            </c:strRef>
          </c:cat>
          <c:val>
            <c:numRef>
              <c:f>EDA!$AB$6:$AD$6</c:f>
              <c:numCache>
                <c:formatCode>General</c:formatCode>
                <c:ptCount val="3"/>
                <c:pt idx="0">
                  <c:v>449</c:v>
                </c:pt>
                <c:pt idx="1">
                  <c:v>0</c:v>
                </c:pt>
                <c:pt idx="2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84E-4F3D-8F32-300C1C30E350}"/>
            </c:ext>
          </c:extLst>
        </c:ser>
        <c:ser>
          <c:idx val="2"/>
          <c:order val="2"/>
          <c:tx>
            <c:strRef>
              <c:f>EDA!$AA$7</c:f>
              <c:strCache>
                <c:ptCount val="1"/>
                <c:pt idx="0">
                  <c:v>Zeeshan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684E-4F3D-8F32-300C1C30E35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684E-4F3D-8F32-300C1C30E350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684E-4F3D-8F32-300C1C30E350}"/>
              </c:ext>
            </c:extLst>
          </c:dPt>
          <c:dLbls>
            <c:dLbl>
              <c:idx val="1"/>
              <c:layout>
                <c:manualLayout>
                  <c:x val="0"/>
                  <c:y val="3.240740740740736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84E-4F3D-8F32-300C1C30E350}"/>
                </c:ext>
              </c:extLst>
            </c:dLbl>
            <c:dLbl>
              <c:idx val="2"/>
              <c:layout>
                <c:manualLayout>
                  <c:x val="-8.573507264624922E-3"/>
                  <c:y val="0.1121668763265374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364686331148391E-2"/>
                      <c:h val="0.129761680456190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684E-4F3D-8F32-300C1C30E3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EDA!$AB$4:$AD$4</c:f>
              <c:strCache>
                <c:ptCount val="3"/>
                <c:pt idx="0">
                  <c:v>Wickets (Top 11)</c:v>
                </c:pt>
                <c:pt idx="1">
                  <c:v>PLAYER</c:v>
                </c:pt>
                <c:pt idx="2">
                  <c:v>Wickets (Auctioned)</c:v>
                </c:pt>
              </c:strCache>
            </c:strRef>
          </c:cat>
          <c:val>
            <c:numRef>
              <c:f>EDA!$AB$7:$AD$7</c:f>
              <c:numCache>
                <c:formatCode>General</c:formatCode>
                <c:ptCount val="3"/>
                <c:pt idx="0">
                  <c:v>22.16</c:v>
                </c:pt>
                <c:pt idx="1">
                  <c:v>0</c:v>
                </c:pt>
                <c:pt idx="2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84E-4F3D-8F32-300C1C30E350}"/>
            </c:ext>
          </c:extLst>
        </c:ser>
        <c:ser>
          <c:idx val="3"/>
          <c:order val="3"/>
          <c:tx>
            <c:strRef>
              <c:f>EDA!$AA$8</c:f>
              <c:strCache>
                <c:ptCount val="1"/>
                <c:pt idx="0">
                  <c:v>K van Tonder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684E-4F3D-8F32-300C1C30E35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684E-4F3D-8F32-300C1C30E350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684E-4F3D-8F32-300C1C30E350}"/>
              </c:ext>
            </c:extLst>
          </c:dPt>
          <c:dLbls>
            <c:dLbl>
              <c:idx val="0"/>
              <c:layout>
                <c:manualLayout>
                  <c:x val="0.05"/>
                  <c:y val="-7.407407407407411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84E-4F3D-8F32-300C1C30E350}"/>
                </c:ext>
              </c:extLst>
            </c:dLbl>
            <c:dLbl>
              <c:idx val="1"/>
              <c:layout>
                <c:manualLayout>
                  <c:x val="8.611111111111111E-2"/>
                  <c:y val="-4.629629629629629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84E-4F3D-8F32-300C1C30E350}"/>
                </c:ext>
              </c:extLst>
            </c:dLbl>
            <c:dLbl>
              <c:idx val="2"/>
              <c:layout>
                <c:manualLayout>
                  <c:x val="-6.9444444444444448E-2"/>
                  <c:y val="7.87037037037037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684E-4F3D-8F32-300C1C30E3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EDA!$AB$4:$AD$4</c:f>
              <c:strCache>
                <c:ptCount val="3"/>
                <c:pt idx="0">
                  <c:v>Wickets (Top 11)</c:v>
                </c:pt>
                <c:pt idx="1">
                  <c:v>PLAYER</c:v>
                </c:pt>
                <c:pt idx="2">
                  <c:v>Wickets (Auctioned)</c:v>
                </c:pt>
              </c:strCache>
            </c:strRef>
          </c:cat>
          <c:val>
            <c:numRef>
              <c:f>EDA!$AB$8:$AD$8</c:f>
              <c:numCache>
                <c:formatCode>General</c:formatCode>
                <c:ptCount val="3"/>
                <c:pt idx="0">
                  <c:v>64.333333333333329</c:v>
                </c:pt>
                <c:pt idx="1">
                  <c:v>0</c:v>
                </c:pt>
                <c:pt idx="2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684E-4F3D-8F32-300C1C30E350}"/>
            </c:ext>
          </c:extLst>
        </c:ser>
        <c:ser>
          <c:idx val="4"/>
          <c:order val="4"/>
          <c:tx>
            <c:strRef>
              <c:f>EDA!$AA$9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5">
                  <a:shade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684E-4F3D-8F32-300C1C30E35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684E-4F3D-8F32-300C1C30E350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684E-4F3D-8F32-300C1C30E350}"/>
              </c:ext>
            </c:extLst>
          </c:dPt>
          <c:dLbls>
            <c:dLbl>
              <c:idx val="2"/>
              <c:layout>
                <c:manualLayout>
                  <c:x val="7.4999999999999997E-2"/>
                  <c:y val="1.388888888888888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84E-4F3D-8F32-300C1C30E3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EDA!$AB$4:$AD$4</c:f>
              <c:strCache>
                <c:ptCount val="3"/>
                <c:pt idx="0">
                  <c:v>Wickets (Top 11)</c:v>
                </c:pt>
                <c:pt idx="1">
                  <c:v>PLAYER</c:v>
                </c:pt>
                <c:pt idx="2">
                  <c:v>Wickets (Auctioned)</c:v>
                </c:pt>
              </c:strCache>
            </c:strRef>
          </c:cat>
          <c:val>
            <c:numRef>
              <c:f>EDA!$AB$9:$AD$9</c:f>
              <c:numCache>
                <c:formatCode>General</c:formatCode>
                <c:ptCount val="3"/>
                <c:pt idx="1">
                  <c:v>0</c:v>
                </c:pt>
                <c:pt idx="2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684E-4F3D-8F32-300C1C30E3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29388979968578"/>
          <c:y val="0.19198906296042842"/>
          <c:w val="0.83636307961504808"/>
          <c:h val="0.73577136191309422"/>
        </c:manualLayout>
      </c:layout>
      <c:lineChart>
        <c:grouping val="standard"/>
        <c:varyColors val="0"/>
        <c:ser>
          <c:idx val="0"/>
          <c:order val="0"/>
          <c:tx>
            <c:strRef>
              <c:f>EDA!$AB$13</c:f>
              <c:strCache>
                <c:ptCount val="1"/>
                <c:pt idx="0">
                  <c:v>AV. RUNS (Auctioned)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strRef>
              <c:f>EDA!$AA$14:$AA$20</c:f>
              <c:strCache>
                <c:ptCount val="5"/>
                <c:pt idx="0">
                  <c:v>RT Ponting (AUS)</c:v>
                </c:pt>
                <c:pt idx="1">
                  <c:v>JH Kallis (ICC/SA)</c:v>
                </c:pt>
                <c:pt idx="2">
                  <c:v>R Dravid (ICC/IND)</c:v>
                </c:pt>
                <c:pt idx="3">
                  <c:v>S Chanderpaul (WI)</c:v>
                </c:pt>
                <c:pt idx="4">
                  <c:v>Inzamam-ul-Haq (ICC/PAK)</c:v>
                </c:pt>
              </c:strCache>
            </c:strRef>
          </c:cat>
          <c:val>
            <c:numRef>
              <c:f>EDA!$AB$14:$AB$20</c:f>
              <c:numCache>
                <c:formatCode>General</c:formatCode>
                <c:ptCount val="7"/>
                <c:pt idx="0">
                  <c:v>53.78</c:v>
                </c:pt>
                <c:pt idx="1">
                  <c:v>51.85</c:v>
                </c:pt>
                <c:pt idx="2">
                  <c:v>55.37</c:v>
                </c:pt>
                <c:pt idx="3">
                  <c:v>52.88</c:v>
                </c:pt>
                <c:pt idx="4">
                  <c:v>46.64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A3-4EEC-9D8B-1EB8245D1957}"/>
            </c:ext>
          </c:extLst>
        </c:ser>
        <c:ser>
          <c:idx val="2"/>
          <c:order val="1"/>
          <c:tx>
            <c:strRef>
              <c:f>EDA!$AD$13</c:f>
              <c:strCache>
                <c:ptCount val="1"/>
                <c:pt idx="0">
                  <c:v>AV. RUNS (TOP 11)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EDA!$AA$14:$AA$20</c:f>
              <c:strCache>
                <c:ptCount val="5"/>
                <c:pt idx="0">
                  <c:v>RT Ponting (AUS)</c:v>
                </c:pt>
                <c:pt idx="1">
                  <c:v>JH Kallis (ICC/SA)</c:v>
                </c:pt>
                <c:pt idx="2">
                  <c:v>R Dravid (ICC/IND)</c:v>
                </c:pt>
                <c:pt idx="3">
                  <c:v>S Chanderpaul (WI)</c:v>
                </c:pt>
                <c:pt idx="4">
                  <c:v>Inzamam-ul-Haq (ICC/PAK)</c:v>
                </c:pt>
              </c:strCache>
            </c:strRef>
          </c:cat>
          <c:val>
            <c:numRef>
              <c:f>EDA!$AD$14:$AD$20</c:f>
              <c:numCache>
                <c:formatCode>General</c:formatCode>
                <c:ptCount val="7"/>
                <c:pt idx="0">
                  <c:v>85.49666666666667</c:v>
                </c:pt>
                <c:pt idx="1">
                  <c:v>31.39</c:v>
                </c:pt>
                <c:pt idx="2">
                  <c:v>25.790000000000003</c:v>
                </c:pt>
                <c:pt idx="3">
                  <c:v>16.040000000000003</c:v>
                </c:pt>
                <c:pt idx="4">
                  <c:v>31.973333333333333</c:v>
                </c:pt>
                <c:pt idx="5">
                  <c:v>30.67</c:v>
                </c:pt>
                <c:pt idx="6">
                  <c:v>17.216666666666665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A3-4EEC-9D8B-1EB8245D1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468752"/>
        <c:axId val="1129467504"/>
      </c:lineChart>
      <c:catAx>
        <c:axId val="112946875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29467504"/>
        <c:crosses val="autoZero"/>
        <c:auto val="1"/>
        <c:lblAlgn val="ctr"/>
        <c:lblOffset val="100"/>
        <c:noMultiLvlLbl val="0"/>
      </c:catAx>
      <c:valAx>
        <c:axId val="1129467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46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rgbClr val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0950" y="188913"/>
            <a:ext cx="6227763" cy="1109662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0950" y="1076325"/>
            <a:ext cx="6227763" cy="696913"/>
          </a:xfrm>
        </p:spPr>
        <p:txBody>
          <a:bodyPr/>
          <a:lstStyle>
            <a:lvl1pPr marL="0" indent="0" algn="r"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64388" y="260350"/>
            <a:ext cx="1800225" cy="59769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60350"/>
            <a:ext cx="5248275" cy="59769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412875"/>
            <a:ext cx="352425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40363" y="1412875"/>
            <a:ext cx="352425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260350"/>
            <a:ext cx="72009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412875"/>
            <a:ext cx="72009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hemanath.kumar@mba.christuniversity.in" TargetMode="External"/><Relationship Id="rId3" Type="http://schemas.openxmlformats.org/officeDocument/2006/relationships/chart" Target="../charts/chart4.xml"/><Relationship Id="rId7" Type="http://schemas.openxmlformats.org/officeDocument/2006/relationships/hyperlink" Target="mailto:ronit.kumar@mba.christuniversity.i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7562" y="1401713"/>
            <a:ext cx="5316438" cy="1676351"/>
          </a:xfrm>
        </p:spPr>
        <p:txBody>
          <a:bodyPr/>
          <a:lstStyle/>
          <a:p>
            <a:r>
              <a:rPr lang="en-IN" sz="3600" dirty="0">
                <a:latin typeface="Tahoma" charset="0"/>
              </a:rPr>
              <a:t>90s Race to the 20s</a:t>
            </a:r>
            <a:br>
              <a:rPr lang="en-IN" dirty="0">
                <a:latin typeface="Tahoma" charset="0"/>
              </a:rPr>
            </a:br>
            <a:br>
              <a:rPr lang="en-IN" dirty="0">
                <a:latin typeface="Tahoma" charset="0"/>
              </a:rPr>
            </a:br>
            <a:r>
              <a:rPr lang="en-IN" sz="2800" b="0" dirty="0">
                <a:latin typeface="Tahoma" charset="0"/>
              </a:rPr>
              <a:t>Data Nexus</a:t>
            </a:r>
            <a:endParaRPr lang="uk-UA" b="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7419" y="3078064"/>
            <a:ext cx="4826000" cy="503237"/>
          </a:xfrm>
        </p:spPr>
        <p:txBody>
          <a:bodyPr/>
          <a:lstStyle/>
          <a:p>
            <a:r>
              <a:rPr lang="en-IN" sz="3200" dirty="0"/>
              <a:t>By,</a:t>
            </a:r>
          </a:p>
          <a:p>
            <a:r>
              <a:rPr lang="en-IN" sz="3200" dirty="0"/>
              <a:t>Team- PLEO</a:t>
            </a:r>
            <a:endParaRPr lang="uk-UA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F6E66-6B90-E0B8-C14C-9B973F24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969" y="14139"/>
            <a:ext cx="1835950" cy="1147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3A9476-2D8C-A185-0FE7-06A583F61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484400" y="188640"/>
            <a:ext cx="1409544" cy="760412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B6082DA-8011-679E-84AE-4C549ED58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969" y="4941168"/>
            <a:ext cx="6452450" cy="159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sz="2400" b="0" kern="0" dirty="0">
                <a:solidFill>
                  <a:srgbClr val="000000"/>
                </a:solidFill>
                <a:latin typeface="Forte" panose="03060902040502070203" pitchFamily="66" charset="0"/>
              </a:rPr>
              <a:t>Enjoy the game &amp; chase your Dreams.</a:t>
            </a:r>
          </a:p>
          <a:p>
            <a:r>
              <a:rPr lang="en-IN" sz="2400" b="0" kern="0" dirty="0">
                <a:solidFill>
                  <a:srgbClr val="000000"/>
                </a:solidFill>
                <a:latin typeface="Forte" panose="03060902040502070203" pitchFamily="66" charset="0"/>
              </a:rPr>
              <a:t>Dreams do come True</a:t>
            </a:r>
          </a:p>
          <a:p>
            <a:r>
              <a:rPr lang="en-IN" sz="1800" b="0" kern="0" dirty="0">
                <a:solidFill>
                  <a:srgbClr val="000000"/>
                </a:solidFill>
                <a:latin typeface="Forte" panose="03060902040502070203" pitchFamily="66" charset="0"/>
              </a:rPr>
              <a:t>- Sachin Tendulkar</a:t>
            </a:r>
            <a:endParaRPr lang="uk-UA" sz="1800" b="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229" y="332656"/>
            <a:ext cx="7129462" cy="649287"/>
          </a:xfrm>
        </p:spPr>
        <p:txBody>
          <a:bodyPr/>
          <a:lstStyle/>
          <a:p>
            <a:r>
              <a:rPr lang="en-US" sz="4000" dirty="0">
                <a:latin typeface="Tahoma" charset="0"/>
              </a:rPr>
              <a:t>Our Approach </a:t>
            </a:r>
            <a:endParaRPr lang="uk-UA" sz="40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8" y="1628774"/>
            <a:ext cx="5472608" cy="5112593"/>
          </a:xfrm>
        </p:spPr>
        <p:txBody>
          <a:bodyPr/>
          <a:lstStyle/>
          <a:p>
            <a:pPr marL="0" indent="0" algn="ctr">
              <a:buNone/>
            </a:pPr>
            <a:r>
              <a:rPr lang="en-IN" sz="1600" b="1" dirty="0"/>
              <a:t>CR</a:t>
            </a:r>
            <a:r>
              <a:rPr lang="en-IN" sz="1600" dirty="0"/>
              <a:t>oss </a:t>
            </a:r>
            <a:r>
              <a:rPr lang="en-IN" sz="1600" b="1" dirty="0"/>
              <a:t>I</a:t>
            </a:r>
            <a:r>
              <a:rPr lang="en-IN" sz="1600" dirty="0"/>
              <a:t>ndustry </a:t>
            </a:r>
            <a:r>
              <a:rPr lang="en-IN" sz="1600" b="1" dirty="0"/>
              <a:t>S</a:t>
            </a:r>
            <a:r>
              <a:rPr lang="en-IN" sz="1600" dirty="0"/>
              <a:t>tandard </a:t>
            </a:r>
            <a:r>
              <a:rPr lang="en-IN" sz="1600" b="1" dirty="0"/>
              <a:t>P</a:t>
            </a:r>
            <a:r>
              <a:rPr lang="en-IN" sz="1600" dirty="0"/>
              <a:t>rocess for </a:t>
            </a:r>
            <a:r>
              <a:rPr lang="en-IN" sz="1600" b="1" dirty="0"/>
              <a:t>D</a:t>
            </a:r>
            <a:r>
              <a:rPr lang="en-IN" sz="1600" dirty="0"/>
              <a:t>ata </a:t>
            </a:r>
            <a:r>
              <a:rPr lang="en-IN" sz="1600" b="1" dirty="0"/>
              <a:t>M</a:t>
            </a:r>
            <a:r>
              <a:rPr lang="en-IN" sz="1600" dirty="0"/>
              <a:t>ining Framework</a:t>
            </a:r>
          </a:p>
          <a:p>
            <a:pPr algn="ctr"/>
            <a:endParaRPr lang="en-IN" sz="1600" dirty="0"/>
          </a:p>
          <a:p>
            <a:pPr marL="0" indent="0" algn="ctr">
              <a:buNone/>
            </a:pPr>
            <a:r>
              <a:rPr lang="en-US" sz="1600" dirty="0"/>
              <a:t>The Global Cricket Market Size was estimated at USD 330.36 Mn in 2021 and is projected to reach USD 374.4 Mn by 2028, exhibiting a CAGR of 1.8% during the forecast period.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To introduce a team creation system that allows players to use virtual characteristics in a customized team.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Rows: </a:t>
            </a:r>
            <a:r>
              <a:rPr lang="en-US" sz="1600" b="1" dirty="0"/>
              <a:t>10938</a:t>
            </a:r>
            <a:r>
              <a:rPr lang="en-US" sz="1600" dirty="0"/>
              <a:t>; Columns: </a:t>
            </a:r>
            <a:r>
              <a:rPr lang="en-US" sz="1600" b="1" dirty="0"/>
              <a:t>80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Data Preparation:</a:t>
            </a:r>
          </a:p>
          <a:p>
            <a:pPr lvl="1" algn="ctr"/>
            <a:r>
              <a:rPr lang="en-US" sz="1600" dirty="0"/>
              <a:t>Treating Null Values</a:t>
            </a:r>
          </a:p>
          <a:p>
            <a:pPr lvl="1" algn="ctr"/>
            <a:r>
              <a:rPr lang="en-US" sz="1600" dirty="0"/>
              <a:t>Replacing Missing Values</a:t>
            </a:r>
          </a:p>
          <a:p>
            <a:pPr lvl="1" algn="ctr"/>
            <a:r>
              <a:rPr lang="en-US" sz="1600" dirty="0"/>
              <a:t>Feature Selection</a:t>
            </a:r>
          </a:p>
          <a:p>
            <a:pPr lvl="1" algn="ctr"/>
            <a:r>
              <a:rPr lang="en-US" sz="1600" dirty="0"/>
              <a:t>Exploratory Data Analysis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uk-UA" sz="1600" dirty="0"/>
          </a:p>
        </p:txBody>
      </p:sp>
      <p:pic>
        <p:nvPicPr>
          <p:cNvPr id="2050" name="Picture 2" descr="The Data Science Process (CRISP-DM) - Michael Fuchs Python">
            <a:extLst>
              <a:ext uri="{FF2B5EF4-FFF2-40B4-BE49-F238E27FC236}">
                <a16:creationId xmlns:a16="http://schemas.microsoft.com/office/drawing/2014/main" id="{373921F9-0C76-70E5-378E-973328CE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80928"/>
            <a:ext cx="3306722" cy="33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A16623-2D52-1952-5C7E-8B7DC44F8CB9}"/>
              </a:ext>
            </a:extLst>
          </p:cNvPr>
          <p:cNvSpPr txBox="1"/>
          <p:nvPr/>
        </p:nvSpPr>
        <p:spPr>
          <a:xfrm>
            <a:off x="1004781" y="2204864"/>
            <a:ext cx="151216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b="1" dirty="0"/>
              <a:t>(CRISP-DM)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88913"/>
            <a:ext cx="7046367" cy="649287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What we Explored in the Dataset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928491"/>
            <a:ext cx="7057479" cy="2068462"/>
          </a:xfrm>
        </p:spPr>
        <p:txBody>
          <a:bodyPr/>
          <a:lstStyle/>
          <a:p>
            <a:r>
              <a:rPr lang="en-US" dirty="0"/>
              <a:t>Drilled down with the dimension of  3721 x 80</a:t>
            </a:r>
          </a:p>
          <a:p>
            <a:r>
              <a:rPr lang="en-US" dirty="0"/>
              <a:t>Removed the Null Values and Inspected the Duplicates.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DD34BB0-6ACD-D854-C46F-6CF9DFC38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934896"/>
              </p:ext>
            </p:extLst>
          </p:nvPr>
        </p:nvGraphicFramePr>
        <p:xfrm>
          <a:off x="1719634" y="2957147"/>
          <a:ext cx="3688509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D694AD3-2519-E423-EFA1-38919450D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28710"/>
              </p:ext>
            </p:extLst>
          </p:nvPr>
        </p:nvGraphicFramePr>
        <p:xfrm>
          <a:off x="5220072" y="2866856"/>
          <a:ext cx="3363289" cy="368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CDADBB-7831-F2C8-54AE-1B38489BDD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131989"/>
              </p:ext>
            </p:extLst>
          </p:nvPr>
        </p:nvGraphicFramePr>
        <p:xfrm>
          <a:off x="1959523" y="2572293"/>
          <a:ext cx="6521098" cy="4096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  <p:bldGraphic spid="3" grpId="0">
        <p:bldAsOne/>
      </p:bldGraphic>
      <p:bldGraphic spid="3" grpId="1">
        <p:bldAsOne/>
      </p:bldGraphic>
      <p:bldGraphic spid="4" grpId="0">
        <p:bldSub>
          <a:bldChart bld="category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3987-6849-8CD5-8F71-5103D952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3511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Our Recommen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dation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IN" dirty="0">
                <a:solidFill>
                  <a:srgbClr val="000000"/>
                </a:solidFill>
              </a:rPr>
              <a:t>ML Model- KNN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F411-15BB-96E7-5507-218B0391E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For Best Bowlers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AF0DB1-AAC4-5DCE-E9D1-FFF6A6A11D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152449"/>
            <a:ext cx="4389884" cy="26601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4D020-8F3B-C7C7-846E-7A74D654F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For Best  Batsmen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C87F92-B8BE-30E0-E6E8-3A6558CCF0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174876"/>
            <a:ext cx="4490089" cy="2637754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8A619C-3752-D17F-6762-20AF018B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1179"/>
              </p:ext>
            </p:extLst>
          </p:nvPr>
        </p:nvGraphicFramePr>
        <p:xfrm>
          <a:off x="980388" y="4930105"/>
          <a:ext cx="7380649" cy="1518809"/>
        </p:xfrm>
        <a:graphic>
          <a:graphicData uri="http://schemas.openxmlformats.org/drawingml/2006/table">
            <a:tbl>
              <a:tblPr/>
              <a:tblGrid>
                <a:gridCol w="1937677">
                  <a:extLst>
                    <a:ext uri="{9D8B030D-6E8A-4147-A177-3AD203B41FA5}">
                      <a16:colId xmlns:a16="http://schemas.microsoft.com/office/drawing/2014/main" val="3695561318"/>
                    </a:ext>
                  </a:extLst>
                </a:gridCol>
                <a:gridCol w="1605407">
                  <a:extLst>
                    <a:ext uri="{9D8B030D-6E8A-4147-A177-3AD203B41FA5}">
                      <a16:colId xmlns:a16="http://schemas.microsoft.com/office/drawing/2014/main" val="2366996012"/>
                    </a:ext>
                  </a:extLst>
                </a:gridCol>
                <a:gridCol w="1917532">
                  <a:extLst>
                    <a:ext uri="{9D8B030D-6E8A-4147-A177-3AD203B41FA5}">
                      <a16:colId xmlns:a16="http://schemas.microsoft.com/office/drawing/2014/main" val="3416610355"/>
                    </a:ext>
                  </a:extLst>
                </a:gridCol>
                <a:gridCol w="1920033">
                  <a:extLst>
                    <a:ext uri="{9D8B030D-6E8A-4147-A177-3AD203B41FA5}">
                      <a16:colId xmlns:a16="http://schemas.microsoft.com/office/drawing/2014/main" val="471117234"/>
                    </a:ext>
                  </a:extLst>
                </a:gridCol>
              </a:tblGrid>
              <a:tr h="3599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Best Batsmen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 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All rounder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40832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Henry Montgomery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Zahoor</a:t>
                      </a:r>
                    </a:p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Geoff Millman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Merland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701068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Lowe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Mohammad Ali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 Morgan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235093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Geoff Miller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Zeeshan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015270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Noel Morgan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van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Tonder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49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22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5AA0FC6-12E8-AC2E-81F3-A596A56E6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164423"/>
              </p:ext>
            </p:extLst>
          </p:nvPr>
        </p:nvGraphicFramePr>
        <p:xfrm>
          <a:off x="4414546" y="1037824"/>
          <a:ext cx="5184576" cy="288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84D095-F979-98D7-C418-7B6EC5A7B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190485"/>
              </p:ext>
            </p:extLst>
          </p:nvPr>
        </p:nvGraphicFramePr>
        <p:xfrm>
          <a:off x="1880828" y="3959084"/>
          <a:ext cx="5067436" cy="288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032E5E68-B258-7D14-BFF5-D233C1C63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696" y="188913"/>
            <a:ext cx="7046367" cy="649287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A Comparative Approach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9B12A-24BE-CB74-7E2D-58166C26D86D}"/>
              </a:ext>
            </a:extLst>
          </p:cNvPr>
          <p:cNvSpPr/>
          <p:nvPr/>
        </p:nvSpPr>
        <p:spPr>
          <a:xfrm>
            <a:off x="0" y="1"/>
            <a:ext cx="9143999" cy="18599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4" descr="Dhoni and Kapil Dev watch Alcaraz vs Sinner at US Open">
            <a:extLst>
              <a:ext uri="{FF2B5EF4-FFF2-40B4-BE49-F238E27FC236}">
                <a16:creationId xmlns:a16="http://schemas.microsoft.com/office/drawing/2014/main" id="{CA2B86FE-5275-BF94-4EC0-7B6A08B6D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6023"/>
            <a:ext cx="9144000" cy="49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5C78A3-5B56-49A2-AF46-DB0CEA2CE1C4}"/>
              </a:ext>
            </a:extLst>
          </p:cNvPr>
          <p:cNvSpPr/>
          <p:nvPr/>
        </p:nvSpPr>
        <p:spPr>
          <a:xfrm>
            <a:off x="-1" y="-15684"/>
            <a:ext cx="9144000" cy="59649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en-IN" sz="7200" dirty="0">
                <a:solidFill>
                  <a:schemeClr val="bg1"/>
                </a:solidFill>
                <a:latin typeface="Forte" panose="03060902040502070203" pitchFamily="66" charset="0"/>
              </a:rPr>
              <a:t>THANK YOU! </a:t>
            </a:r>
          </a:p>
          <a:p>
            <a:endParaRPr lang="en-IN" sz="7200" dirty="0">
              <a:solidFill>
                <a:schemeClr val="bg1"/>
              </a:solidFill>
            </a:endParaRPr>
          </a:p>
          <a:p>
            <a:pPr algn="r"/>
            <a:r>
              <a:rPr lang="en-IN" sz="4000" b="1" dirty="0">
                <a:solidFill>
                  <a:schemeClr val="bg1"/>
                </a:solidFill>
                <a:latin typeface="Forte" panose="03060902040502070203" pitchFamily="66" charset="0"/>
              </a:rPr>
              <a:t>We are Now Open for Questions….</a:t>
            </a:r>
          </a:p>
          <a:p>
            <a:pPr algn="r"/>
            <a:endParaRPr lang="en-IN" sz="2400" b="1" dirty="0">
              <a:solidFill>
                <a:schemeClr val="bg1"/>
              </a:solidFill>
              <a:hlinkClick r:id="rId7"/>
            </a:endParaRPr>
          </a:p>
          <a:p>
            <a:pPr algn="r"/>
            <a:endParaRPr lang="en-IN" sz="2400" b="1" dirty="0">
              <a:solidFill>
                <a:schemeClr val="bg1"/>
              </a:solidFill>
              <a:hlinkClick r:id="rId7"/>
            </a:endParaRPr>
          </a:p>
          <a:p>
            <a:pPr algn="r"/>
            <a:endParaRPr lang="en-IN" sz="2400" b="1" dirty="0">
              <a:solidFill>
                <a:schemeClr val="bg1"/>
              </a:solidFill>
              <a:hlinkClick r:id="rId7"/>
            </a:endParaRPr>
          </a:p>
          <a:p>
            <a:pPr algn="r"/>
            <a:endParaRPr lang="en-IN" sz="2400" b="1" dirty="0">
              <a:solidFill>
                <a:schemeClr val="bg1"/>
              </a:solidFill>
              <a:hlinkClick r:id="rId7"/>
            </a:endParaRPr>
          </a:p>
          <a:p>
            <a:pPr algn="r"/>
            <a:endParaRPr lang="en-IN" sz="2400" b="1" dirty="0">
              <a:solidFill>
                <a:schemeClr val="bg1"/>
              </a:solidFill>
              <a:hlinkClick r:id="rId7"/>
            </a:endParaRPr>
          </a:p>
          <a:p>
            <a:pPr algn="r"/>
            <a:endParaRPr lang="en-IN" sz="2400" b="1" dirty="0">
              <a:solidFill>
                <a:schemeClr val="bg1"/>
              </a:solidFill>
              <a:hlinkClick r:id="rId7"/>
            </a:endParaRPr>
          </a:p>
          <a:p>
            <a:pPr algn="r"/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  <a:hlinkClick r:id="rId7"/>
              </a:rPr>
              <a:t>ronit.kumar@mba.christuniversity.in</a:t>
            </a:r>
            <a:endParaRPr lang="en-IN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r"/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  <a:hlinkClick r:id="rId8"/>
              </a:rPr>
              <a:t>hemanath.kumar@mba.christuniversity.in</a:t>
            </a:r>
            <a:endParaRPr lang="en-IN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r"/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08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category"/>
        </p:bldSub>
      </p:bldGraphic>
      <p:bldGraphic spid="9" grpId="0">
        <p:bldSub>
          <a:bldChart bld="series"/>
        </p:bldSub>
      </p:bldGraphic>
      <p:bldP spid="10" grpId="0"/>
      <p:bldP spid="11" grpId="0" animBg="1"/>
      <p:bldP spid="12" grpId="0" build="p"/>
    </p:bldLst>
  </p:timing>
</p:sld>
</file>

<file path=ppt/theme/theme1.xml><?xml version="1.0" encoding="utf-8"?>
<a:theme xmlns:a="http://schemas.openxmlformats.org/drawingml/2006/main" name="template">
  <a:themeElements>
    <a:clrScheme name="template 6">
      <a:dk1>
        <a:srgbClr val="5F5F5F"/>
      </a:dk1>
      <a:lt1>
        <a:srgbClr val="FFFFFF"/>
      </a:lt1>
      <a:dk2>
        <a:srgbClr val="4D4D4D"/>
      </a:dk2>
      <a:lt2>
        <a:srgbClr val="694323"/>
      </a:lt2>
      <a:accent1>
        <a:srgbClr val="434425"/>
      </a:accent1>
      <a:accent2>
        <a:srgbClr val="9EA171"/>
      </a:accent2>
      <a:accent3>
        <a:srgbClr val="FFFFFF"/>
      </a:accent3>
      <a:accent4>
        <a:srgbClr val="505050"/>
      </a:accent4>
      <a:accent5>
        <a:srgbClr val="B0B0AC"/>
      </a:accent5>
      <a:accent6>
        <a:srgbClr val="8F9166"/>
      </a:accent6>
      <a:hlink>
        <a:srgbClr val="CDD0B1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4D4D4D"/>
        </a:dk2>
        <a:lt2>
          <a:srgbClr val="487E32"/>
        </a:lt2>
        <a:accent1>
          <a:srgbClr val="7CAF3F"/>
        </a:accent1>
        <a:accent2>
          <a:srgbClr val="B3D29E"/>
        </a:accent2>
        <a:accent3>
          <a:srgbClr val="FFFFFF"/>
        </a:accent3>
        <a:accent4>
          <a:srgbClr val="505050"/>
        </a:accent4>
        <a:accent5>
          <a:srgbClr val="BFD4AF"/>
        </a:accent5>
        <a:accent6>
          <a:srgbClr val="A2BE8F"/>
        </a:accent6>
        <a:hlink>
          <a:srgbClr val="98C37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4D4D4D"/>
        </a:dk2>
        <a:lt2>
          <a:srgbClr val="2E5020"/>
        </a:lt2>
        <a:accent1>
          <a:srgbClr val="587C2C"/>
        </a:accent1>
        <a:accent2>
          <a:srgbClr val="80B35D"/>
        </a:accent2>
        <a:accent3>
          <a:srgbClr val="FFFFFF"/>
        </a:accent3>
        <a:accent4>
          <a:srgbClr val="505050"/>
        </a:accent4>
        <a:accent5>
          <a:srgbClr val="B4BFAC"/>
        </a:accent5>
        <a:accent6>
          <a:srgbClr val="73A253"/>
        </a:accent6>
        <a:hlink>
          <a:srgbClr val="618F4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4D4D4D"/>
        </a:dk2>
        <a:lt2>
          <a:srgbClr val="325723"/>
        </a:lt2>
        <a:accent1>
          <a:srgbClr val="587C2C"/>
        </a:accent1>
        <a:accent2>
          <a:srgbClr val="80B35D"/>
        </a:accent2>
        <a:accent3>
          <a:srgbClr val="FFFFFF"/>
        </a:accent3>
        <a:accent4>
          <a:srgbClr val="505050"/>
        </a:accent4>
        <a:accent5>
          <a:srgbClr val="B4BFAC"/>
        </a:accent5>
        <a:accent6>
          <a:srgbClr val="73A253"/>
        </a:accent6>
        <a:hlink>
          <a:srgbClr val="618F4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5F5F5F"/>
        </a:dk1>
        <a:lt1>
          <a:srgbClr val="FFFFFF"/>
        </a:lt1>
        <a:dk2>
          <a:srgbClr val="4D4D4D"/>
        </a:dk2>
        <a:lt2>
          <a:srgbClr val="1B5500"/>
        </a:lt2>
        <a:accent1>
          <a:srgbClr val="A7C300"/>
        </a:accent1>
        <a:accent2>
          <a:srgbClr val="619900"/>
        </a:accent2>
        <a:accent3>
          <a:srgbClr val="FFFFFF"/>
        </a:accent3>
        <a:accent4>
          <a:srgbClr val="505050"/>
        </a:accent4>
        <a:accent5>
          <a:srgbClr val="D0DEAA"/>
        </a:accent5>
        <a:accent6>
          <a:srgbClr val="578A00"/>
        </a:accent6>
        <a:hlink>
          <a:srgbClr val="6DA14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5F5F5F"/>
        </a:dk1>
        <a:lt1>
          <a:srgbClr val="FFFFFF"/>
        </a:lt1>
        <a:dk2>
          <a:srgbClr val="4D4D4D"/>
        </a:dk2>
        <a:lt2>
          <a:srgbClr val="506F0C"/>
        </a:lt2>
        <a:accent1>
          <a:srgbClr val="6F8B12"/>
        </a:accent1>
        <a:accent2>
          <a:srgbClr val="859A17"/>
        </a:accent2>
        <a:accent3>
          <a:srgbClr val="FFFFFF"/>
        </a:accent3>
        <a:accent4>
          <a:srgbClr val="505050"/>
        </a:accent4>
        <a:accent5>
          <a:srgbClr val="BBC4AA"/>
        </a:accent5>
        <a:accent6>
          <a:srgbClr val="788B14"/>
        </a:accent6>
        <a:hlink>
          <a:srgbClr val="88821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5F5F5F"/>
        </a:dk1>
        <a:lt1>
          <a:srgbClr val="FFFFFF"/>
        </a:lt1>
        <a:dk2>
          <a:srgbClr val="4D4D4D"/>
        </a:dk2>
        <a:lt2>
          <a:srgbClr val="694323"/>
        </a:lt2>
        <a:accent1>
          <a:srgbClr val="434425"/>
        </a:accent1>
        <a:accent2>
          <a:srgbClr val="9EA171"/>
        </a:accent2>
        <a:accent3>
          <a:srgbClr val="FFFFFF"/>
        </a:accent3>
        <a:accent4>
          <a:srgbClr val="505050"/>
        </a:accent4>
        <a:accent5>
          <a:srgbClr val="B0B0AC"/>
        </a:accent5>
        <a:accent6>
          <a:srgbClr val="8F9166"/>
        </a:accent6>
        <a:hlink>
          <a:srgbClr val="CDD0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249</Words>
  <Application>Microsoft Office PowerPoint</Application>
  <PresentationFormat>On-screen Show (4:3)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Forte</vt:lpstr>
      <vt:lpstr>Tahoma</vt:lpstr>
      <vt:lpstr>template</vt:lpstr>
      <vt:lpstr>90s Race to the 20s  Data Nexus</vt:lpstr>
      <vt:lpstr>Our Approach </vt:lpstr>
      <vt:lpstr>What we Explored in the Dataset</vt:lpstr>
      <vt:lpstr>Our Recommendation Using ML Model- KNN in Python</vt:lpstr>
      <vt:lpstr>A Comparative Approach 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Ronit Kumar</cp:lastModifiedBy>
  <cp:revision>120</cp:revision>
  <dcterms:created xsi:type="dcterms:W3CDTF">2006-06-13T14:03:21Z</dcterms:created>
  <dcterms:modified xsi:type="dcterms:W3CDTF">2023-01-05T23:51:23Z</dcterms:modified>
</cp:coreProperties>
</file>