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7" r:id="rId4"/>
    <p:sldId id="258" r:id="rId5"/>
    <p:sldId id="259" r:id="rId6"/>
    <p:sldId id="260"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C93"/>
    <a:srgbClr val="B8B5A2"/>
    <a:srgbClr val="B9B29D"/>
    <a:srgbClr val="C7C1B1"/>
    <a:srgbClr val="C5B3B3"/>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371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57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0409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2160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597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64755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D44C1-4ED5-49F1-898A-C28385B76BAD}"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06117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D44C1-4ED5-49F1-898A-C28385B76BAD}"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414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D44C1-4ED5-49F1-898A-C28385B76BAD}"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00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173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932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D44C1-4ED5-49F1-898A-C28385B76BAD}"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25BC-7DF3-4B3A-B93A-E799D754A10F}" type="slidenum">
              <a:rPr lang="en-US" smtClean="0"/>
              <a:t>‹#›</a:t>
            </a:fld>
            <a:endParaRPr lang="en-US"/>
          </a:p>
        </p:txBody>
      </p:sp>
    </p:spTree>
    <p:extLst>
      <p:ext uri="{BB962C8B-B14F-4D97-AF65-F5344CB8AC3E}">
        <p14:creationId xmlns:p14="http://schemas.microsoft.com/office/powerpoint/2010/main" val="195618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anoskovacs89/" TargetMode="External"/><Relationship Id="rId7" Type="http://schemas.openxmlformats.org/officeDocument/2006/relationships/hyperlink" Target="https://creativecommons.org/licenses/by-sa/2.0/" TargetMode="External"/><Relationship Id="rId2" Type="http://schemas.openxmlformats.org/officeDocument/2006/relationships/hyperlink" Target="https://choosealicense.com/licenses/gpl-3.0/" TargetMode="External"/><Relationship Id="rId1" Type="http://schemas.openxmlformats.org/officeDocument/2006/relationships/slideLayout" Target="../slideLayouts/slideLayout8.xml"/><Relationship Id="rId6" Type="http://schemas.openxmlformats.org/officeDocument/2006/relationships/hyperlink" Target="https://creativecommons.org/licenses/by/2.0/" TargetMode="External"/><Relationship Id="rId5" Type="http://schemas.openxmlformats.org/officeDocument/2006/relationships/hyperlink" Target="https://creativecommons.org/licenses/by-nc-nd/2.0/" TargetMode="External"/><Relationship Id="rId4" Type="http://schemas.openxmlformats.org/officeDocument/2006/relationships/hyperlink" Target="https://www.artstation.com/preba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cwe.mitre.org/data/definitions/119.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514562"/>
            <a:ext cx="5320937" cy="5767896"/>
          </a:xfrm>
          <a:prstGeom prst="rect">
            <a:avLst/>
          </a:prstGeom>
        </p:spPr>
      </p:pic>
      <p:cxnSp>
        <p:nvCxnSpPr>
          <p:cNvPr id="14" name="Straight Connector 13"/>
          <p:cNvCxnSpPr/>
          <p:nvPr/>
        </p:nvCxnSpPr>
        <p:spPr>
          <a:xfrm flipV="1">
            <a:off x="5740400" y="0"/>
            <a:ext cx="6629400" cy="71120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38791" y="1993901"/>
            <a:ext cx="4796109" cy="5118099"/>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581787" y="4216400"/>
            <a:ext cx="2959100" cy="30226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750957" y="4552950"/>
            <a:ext cx="4946468" cy="102802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8000" dirty="0">
                <a:latin typeface="Courier New" panose="02070309020205020404" pitchFamily="49" charset="0"/>
                <a:cs typeface="Courier New" panose="02070309020205020404" pitchFamily="49" charset="0"/>
              </a:rPr>
              <a:t>d</a:t>
            </a:r>
            <a:r>
              <a:rPr lang="hu-HU" sz="8000" dirty="0" smtClean="0">
                <a:latin typeface="Courier New" panose="02070309020205020404" pitchFamily="49" charset="0"/>
                <a:cs typeface="Courier New" panose="02070309020205020404" pitchFamily="49" charset="0"/>
              </a:rPr>
              <a:t>1m1try</a:t>
            </a:r>
          </a:p>
        </p:txBody>
      </p:sp>
      <p:sp>
        <p:nvSpPr>
          <p:cNvPr id="13" name="Title 1"/>
          <p:cNvSpPr txBox="1">
            <a:spLocks/>
          </p:cNvSpPr>
          <p:nvPr/>
        </p:nvSpPr>
        <p:spPr>
          <a:xfrm>
            <a:off x="10646999" y="5765120"/>
            <a:ext cx="828676" cy="15240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2000" dirty="0" smtClean="0">
                <a:latin typeface="Courier New" panose="02070309020205020404" pitchFamily="49" charset="0"/>
                <a:cs typeface="Courier New" panose="02070309020205020404" pitchFamily="49" charset="0"/>
              </a:rPr>
              <a:t>Pt.2</a:t>
            </a:r>
          </a:p>
        </p:txBody>
      </p:sp>
    </p:spTree>
    <p:extLst>
      <p:ext uri="{BB962C8B-B14F-4D97-AF65-F5344CB8AC3E}">
        <p14:creationId xmlns:p14="http://schemas.microsoft.com/office/powerpoint/2010/main" val="588830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61281"/>
            <a:ext cx="3932237" cy="771525"/>
          </a:xfrm>
        </p:spPr>
        <p:txBody>
          <a:bodyPr>
            <a:normAutofit/>
          </a:bodyPr>
          <a:lstStyle/>
          <a:p>
            <a:r>
              <a:rPr lang="en-US" b="1" dirty="0" smtClean="0">
                <a:solidFill>
                  <a:schemeClr val="bg1"/>
                </a:solidFill>
                <a:latin typeface="Bahnschrift Light" panose="020B0502040204020203" pitchFamily="34" charset="0"/>
              </a:rPr>
              <a:t>Disclaimer</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8" y="1385207"/>
            <a:ext cx="10812279" cy="4807046"/>
          </a:xfrm>
        </p:spPr>
        <p:txBody>
          <a:bodyPr>
            <a:normAutofit/>
          </a:bodyPr>
          <a:lstStyle/>
          <a:p>
            <a:r>
              <a:rPr lang="en-US" dirty="0">
                <a:solidFill>
                  <a:schemeClr val="bg1"/>
                </a:solidFill>
                <a:latin typeface="Bahnschrift Light" panose="020B0502040204020203" pitchFamily="34" charset="0"/>
              </a:rPr>
              <a:t>First of all, d1m1try project does not support any actions that violate law in any means. Cracking the security of computer systems is bad and considered as a crime to gain unauthorized access to computer systems. The purpose of this educational material is building competence on how to create robust automotive products by getting hands-on experience about frequent vulnerabilities. </a:t>
            </a:r>
            <a:endParaRPr lang="hu-HU" dirty="0" smtClean="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d1m1try Project is published under the </a:t>
            </a:r>
            <a:r>
              <a:rPr lang="en-US" dirty="0">
                <a:solidFill>
                  <a:schemeClr val="bg1"/>
                </a:solidFill>
                <a:latin typeface="Bahnschrift Light" panose="020B0502040204020203" pitchFamily="34" charset="0"/>
                <a:hlinkClick r:id="rId2"/>
              </a:rPr>
              <a:t>GNU General Public License v3.0</a:t>
            </a:r>
            <a:r>
              <a:rPr lang="hu-HU" dirty="0">
                <a:solidFill>
                  <a:schemeClr val="bg1"/>
                </a:solidFill>
                <a:latin typeface="Bahnschrift Light" panose="020B0502040204020203" pitchFamily="34" charset="0"/>
              </a:rPr>
              <a:t>. </a:t>
            </a:r>
            <a:endParaRPr lang="hu-HU" dirty="0" smtClean="0">
              <a:solidFill>
                <a:schemeClr val="bg1"/>
              </a:solidFill>
              <a:latin typeface="Bahnschrift Light" panose="020B0502040204020203" pitchFamily="34" charset="0"/>
            </a:endParaRPr>
          </a:p>
          <a:p>
            <a:r>
              <a:rPr lang="en-US" b="1" dirty="0">
                <a:solidFill>
                  <a:schemeClr val="bg1"/>
                </a:solidFill>
                <a:latin typeface="Bahnschrift Light" panose="020B0502040204020203" pitchFamily="34" charset="0"/>
              </a:rPr>
              <a:t>Credits</a:t>
            </a:r>
            <a:r>
              <a:rPr lang="en-US" dirty="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r>
              <a:rPr lang="hu-HU" dirty="0">
                <a:solidFill>
                  <a:schemeClr val="bg1"/>
                </a:solidFill>
                <a:latin typeface="Bahnschrift Light" panose="020B0502040204020203" pitchFamily="34" charset="0"/>
              </a:rPr>
              <a:t>Story and </a:t>
            </a:r>
            <a:r>
              <a:rPr lang="en-US" dirty="0">
                <a:solidFill>
                  <a:schemeClr val="bg1"/>
                </a:solidFill>
                <a:latin typeface="Bahnschrift Light" panose="020B0502040204020203" pitchFamily="34" charset="0"/>
              </a:rPr>
              <a:t>technical framework</a:t>
            </a:r>
            <a:r>
              <a:rPr lang="hu-HU">
                <a:solidFill>
                  <a:schemeClr val="bg1"/>
                </a:solidFill>
                <a:latin typeface="Bahnschrift Light" panose="020B0502040204020203" pitchFamily="34" charset="0"/>
              </a:rPr>
              <a:t>: </a:t>
            </a:r>
            <a:r>
              <a:rPr lang="hu-HU">
                <a:solidFill>
                  <a:schemeClr val="bg1"/>
                </a:solidFill>
                <a:latin typeface="Bahnschrift Light" panose="020B0502040204020203" pitchFamily="34" charset="0"/>
                <a:hlinkClick r:id="rId3"/>
              </a:rPr>
              <a:t>János Kovács</a:t>
            </a:r>
            <a:endParaRPr lang="hu-HU">
              <a:solidFill>
                <a:schemeClr val="bg1"/>
              </a:solidFill>
              <a:latin typeface="Bahnschrift Light" panose="020B0502040204020203" pitchFamily="34" charset="0"/>
            </a:endParaRPr>
          </a:p>
          <a:p>
            <a:r>
              <a:rPr lang="en-US" smtClean="0">
                <a:solidFill>
                  <a:schemeClr val="bg1"/>
                </a:solidFill>
                <a:latin typeface="Bahnschrift Light" panose="020B0502040204020203" pitchFamily="34" charset="0"/>
              </a:rPr>
              <a:t>Slide </a:t>
            </a:r>
            <a:r>
              <a:rPr lang="en-US" dirty="0" smtClean="0">
                <a:solidFill>
                  <a:schemeClr val="bg1"/>
                </a:solidFill>
                <a:latin typeface="Bahnschrift Light" panose="020B0502040204020203" pitchFamily="34" charset="0"/>
              </a:rPr>
              <a:t>1: All rights reserved by </a:t>
            </a:r>
            <a:r>
              <a:rPr lang="en-US" dirty="0" smtClean="0">
                <a:solidFill>
                  <a:schemeClr val="bg1"/>
                </a:solidFill>
                <a:latin typeface="Bahnschrift Light" panose="020B0502040204020203" pitchFamily="34" charset="0"/>
                <a:hlinkClick r:id="rId4"/>
              </a:rPr>
              <a:t>Paul Rebar</a:t>
            </a:r>
            <a:r>
              <a:rPr lang="en-US" dirty="0" smtClean="0">
                <a:solidFill>
                  <a:schemeClr val="bg1"/>
                </a:solidFill>
                <a:latin typeface="Bahnschrift Light" panose="020B0502040204020203" pitchFamily="34" charset="0"/>
              </a:rPr>
              <a:t>. The publishing of his painting here happens with his explicit acceptance.</a:t>
            </a:r>
          </a:p>
          <a:p>
            <a:r>
              <a:rPr lang="en-US" dirty="0" smtClean="0">
                <a:solidFill>
                  <a:schemeClr val="bg1"/>
                </a:solidFill>
                <a:latin typeface="Bahnschrift Light" panose="020B0502040204020203" pitchFamily="34" charset="0"/>
              </a:rPr>
              <a:t>Slide 3: </a:t>
            </a:r>
            <a:r>
              <a:rPr lang="hu-HU" dirty="0" smtClean="0">
                <a:solidFill>
                  <a:schemeClr val="bg1"/>
                </a:solidFill>
                <a:latin typeface="Bahnschrift Light" panose="020B0502040204020203" pitchFamily="34" charset="0"/>
              </a:rPr>
              <a:t>Victoria </a:t>
            </a:r>
            <a:r>
              <a:rPr lang="hu-HU" dirty="0" err="1" smtClean="0">
                <a:solidFill>
                  <a:schemeClr val="bg1"/>
                </a:solidFill>
                <a:latin typeface="Bahnschrift Light" panose="020B0502040204020203" pitchFamily="34" charset="0"/>
              </a:rPr>
              <a:t>Pickering</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5"/>
              </a:rPr>
              <a:t>CC </a:t>
            </a:r>
            <a:r>
              <a:rPr lang="hu-HU" dirty="0" smtClean="0">
                <a:solidFill>
                  <a:schemeClr val="bg1"/>
                </a:solidFill>
                <a:latin typeface="Bahnschrift Light" panose="020B0502040204020203" pitchFamily="34" charset="0"/>
                <a:hlinkClick r:id="rId5"/>
              </a:rPr>
              <a:t>BY-NC-ND_2.0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4</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Bravo_Zulu</a:t>
            </a:r>
            <a:r>
              <a:rPr lang="hu-HU" dirty="0" smtClean="0">
                <a:solidFill>
                  <a:schemeClr val="bg1"/>
                </a:solidFill>
                <a:latin typeface="Bahnschrift Light" panose="020B0502040204020203" pitchFamily="34" charset="0"/>
              </a:rPr>
              <a:t>_</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6"/>
              </a:rPr>
              <a:t>CC BY</a:t>
            </a:r>
            <a:r>
              <a:rPr lang="hu-HU" dirty="0" smtClean="0">
                <a:solidFill>
                  <a:schemeClr val="bg1"/>
                </a:solidFill>
                <a:latin typeface="Bahnschrift Light" panose="020B0502040204020203" pitchFamily="34" charset="0"/>
                <a:hlinkClick r:id="rId6"/>
              </a:rPr>
              <a:t> </a:t>
            </a:r>
            <a:r>
              <a:rPr lang="en-US" dirty="0" smtClean="0">
                <a:solidFill>
                  <a:schemeClr val="bg1"/>
                </a:solidFill>
                <a:latin typeface="Bahnschrift Light" panose="020B0502040204020203" pitchFamily="34" charset="0"/>
                <a:hlinkClick r:id="rId6"/>
              </a:rPr>
              <a:t>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5: </a:t>
            </a:r>
            <a:r>
              <a:rPr lang="hu-HU" dirty="0" err="1" smtClean="0">
                <a:solidFill>
                  <a:schemeClr val="bg1"/>
                </a:solidFill>
                <a:latin typeface="Bahnschrift Light" panose="020B0502040204020203" pitchFamily="34" charset="0"/>
              </a:rPr>
              <a:t>opensourceway</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7"/>
              </a:rPr>
              <a:t>CC </a:t>
            </a:r>
            <a:r>
              <a:rPr lang="en-US" dirty="0" smtClean="0">
                <a:solidFill>
                  <a:schemeClr val="bg1"/>
                </a:solidFill>
                <a:latin typeface="Bahnschrift Light" panose="020B0502040204020203" pitchFamily="34" charset="0"/>
                <a:hlinkClick r:id="rId7"/>
              </a:rPr>
              <a:t>BY-</a:t>
            </a:r>
            <a:r>
              <a:rPr lang="hu-HU" dirty="0" smtClean="0">
                <a:solidFill>
                  <a:schemeClr val="bg1"/>
                </a:solidFill>
                <a:latin typeface="Bahnschrift Light" panose="020B0502040204020203" pitchFamily="34" charset="0"/>
                <a:hlinkClick r:id="rId7"/>
              </a:rPr>
              <a:t>SA</a:t>
            </a:r>
            <a:r>
              <a:rPr lang="en-US" dirty="0" smtClean="0">
                <a:solidFill>
                  <a:schemeClr val="bg1"/>
                </a:solidFill>
                <a:latin typeface="Bahnschrift Light" panose="020B0502040204020203" pitchFamily="34" charset="0"/>
                <a:hlinkClick r:id="rId7"/>
              </a:rPr>
              <a:t> </a:t>
            </a:r>
            <a:r>
              <a:rPr lang="en-US" dirty="0">
                <a:solidFill>
                  <a:schemeClr val="bg1"/>
                </a:solidFill>
                <a:latin typeface="Bahnschrift Light" panose="020B0502040204020203" pitchFamily="34" charset="0"/>
                <a:hlinkClick r:id="rId7"/>
              </a:rPr>
              <a:t>2.0</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6: </a:t>
            </a:r>
            <a:r>
              <a:rPr lang="hu-HU" dirty="0" smtClean="0">
                <a:solidFill>
                  <a:schemeClr val="bg1"/>
                </a:solidFill>
                <a:latin typeface="Bahnschrift Light" panose="020B0502040204020203" pitchFamily="34" charset="0"/>
              </a:rPr>
              <a:t>Djibouti</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5"/>
              </a:rPr>
              <a:t>CC </a:t>
            </a:r>
            <a:r>
              <a:rPr lang="hu-HU" dirty="0" smtClean="0">
                <a:solidFill>
                  <a:schemeClr val="bg1"/>
                </a:solidFill>
                <a:latin typeface="Bahnschrift Light" panose="020B0502040204020203" pitchFamily="34" charset="0"/>
                <a:hlinkClick r:id="rId5"/>
              </a:rPr>
              <a:t>BY-NC-ND_2.0</a:t>
            </a:r>
            <a:endParaRPr 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164166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76249"/>
            <a:ext cx="3932237" cy="771525"/>
          </a:xfrm>
        </p:spPr>
        <p:txBody>
          <a:bodyPr/>
          <a:lstStyle/>
          <a:p>
            <a:r>
              <a:rPr lang="en-US" b="1" dirty="0" smtClean="0">
                <a:solidFill>
                  <a:schemeClr val="bg1"/>
                </a:solidFill>
                <a:latin typeface="Bahnschrift Light" panose="020B0502040204020203" pitchFamily="34" charset="0"/>
              </a:rPr>
              <a:t>It’s all set up</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9" y="1247774"/>
            <a:ext cx="3732212" cy="4621214"/>
          </a:xfrm>
        </p:spPr>
        <p:txBody>
          <a:bodyPr>
            <a:normAutofit/>
          </a:bodyPr>
          <a:lstStyle/>
          <a:p>
            <a:r>
              <a:rPr lang="en-US" dirty="0" smtClean="0">
                <a:solidFill>
                  <a:schemeClr val="bg1"/>
                </a:solidFill>
                <a:latin typeface="Bahnschrift Light" panose="020B0502040204020203" pitchFamily="34" charset="0"/>
              </a:rPr>
              <a:t>Sasha texted you the key word signaling the device is on its place inside the truck.</a:t>
            </a:r>
          </a:p>
          <a:p>
            <a:r>
              <a:rPr lang="en-US" dirty="0" smtClean="0">
                <a:solidFill>
                  <a:schemeClr val="bg1"/>
                </a:solidFill>
                <a:latin typeface="Bahnschrift Light" panose="020B0502040204020203" pitchFamily="34" charset="0"/>
              </a:rPr>
              <a:t>You and your guys are waiting from a safe distance for the truck to leave the warehouse in the direction it always do. Oleg got his car emptied for the cargo to fit.</a:t>
            </a:r>
          </a:p>
          <a:p>
            <a:r>
              <a:rPr lang="en-US" dirty="0" smtClean="0">
                <a:solidFill>
                  <a:schemeClr val="bg1"/>
                </a:solidFill>
                <a:latin typeface="Bahnschrift Light" panose="020B0502040204020203" pitchFamily="34" charset="0"/>
              </a:rPr>
              <a:t>You check the device status, and you see that the connection is active.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8350" y="803274"/>
            <a:ext cx="5276533" cy="5276533"/>
          </a:xfrm>
        </p:spPr>
      </p:pic>
    </p:spTree>
    <p:extLst>
      <p:ext uri="{BB962C8B-B14F-4D97-AF65-F5344CB8AC3E}">
        <p14:creationId xmlns:p14="http://schemas.microsoft.com/office/powerpoint/2010/main" val="64659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72319" y="971550"/>
            <a:ext cx="10533062" cy="2667000"/>
          </a:xfrm>
        </p:spPr>
        <p:txBody>
          <a:bodyPr/>
          <a:lstStyle/>
          <a:p>
            <a:r>
              <a:rPr lang="en-US" dirty="0" smtClean="0">
                <a:solidFill>
                  <a:schemeClr val="bg1"/>
                </a:solidFill>
                <a:latin typeface="Bahnschrift Light" panose="020B0502040204020203" pitchFamily="34" charset="0"/>
              </a:rPr>
              <a:t>…here they go. The convoy of trucks carrying supplies to the loyal-to-system elite are ahead your position, one of them connected with your device. </a:t>
            </a:r>
          </a:p>
          <a:p>
            <a:r>
              <a:rPr lang="en-US" dirty="0" smtClean="0">
                <a:solidFill>
                  <a:schemeClr val="bg1"/>
                </a:solidFill>
                <a:latin typeface="Bahnschrift Light" panose="020B0502040204020203" pitchFamily="34" charset="0"/>
              </a:rPr>
              <a:t>This is your chance to make sure you and your people will not get to back hungry for some time.</a:t>
            </a:r>
          </a:p>
          <a:p>
            <a:r>
              <a:rPr lang="hu-HU" dirty="0" smtClean="0">
                <a:solidFill>
                  <a:schemeClr val="bg1"/>
                </a:solidFill>
                <a:latin typeface="Bahnschrift Light" panose="020B0502040204020203" pitchFamily="34" charset="0"/>
              </a:rPr>
              <a:t>HELP0</a:t>
            </a:r>
            <a:r>
              <a:rPr lang="hu-HU" dirty="0">
                <a:solidFill>
                  <a:schemeClr val="bg1"/>
                </a:solidFill>
                <a:latin typeface="Bahnschrift Light" panose="020B0502040204020203" pitchFamily="34" charset="0"/>
              </a:rPr>
              <a:t>: </a:t>
            </a:r>
            <a:r>
              <a:rPr lang="en-US" dirty="0">
                <a:solidFill>
                  <a:schemeClr val="bg1"/>
                </a:solidFill>
                <a:latin typeface="Bahnschrift Light" panose="020B0502040204020203" pitchFamily="34" charset="0"/>
              </a:rPr>
              <a:t>Execute </a:t>
            </a:r>
            <a:r>
              <a:rPr lang="en-US" dirty="0" err="1" smtClean="0">
                <a:solidFill>
                  <a:schemeClr val="bg1"/>
                </a:solidFill>
                <a:latin typeface="Bahnschrift Light" panose="020B0502040204020203" pitchFamily="34" charset="0"/>
              </a:rPr>
              <a:t>run_stage</a:t>
            </a:r>
            <a:r>
              <a:rPr lang="hu-HU" dirty="0" smtClean="0">
                <a:solidFill>
                  <a:schemeClr val="bg1"/>
                </a:solidFill>
                <a:latin typeface="Bahnschrift Light" panose="020B0502040204020203" pitchFamily="34" charset="0"/>
              </a:rPr>
              <a:t>2</a:t>
            </a:r>
            <a:r>
              <a:rPr lang="en-US" dirty="0" smtClean="0">
                <a:solidFill>
                  <a:schemeClr val="bg1"/>
                </a:solidFill>
                <a:latin typeface="Bahnschrift Light" panose="020B0502040204020203" pitchFamily="34" charset="0"/>
              </a:rPr>
              <a:t>.bat </a:t>
            </a:r>
            <a:r>
              <a:rPr lang="en-US" dirty="0">
                <a:solidFill>
                  <a:schemeClr val="bg1"/>
                </a:solidFill>
                <a:latin typeface="Bahnschrift Light" panose="020B0502040204020203" pitchFamily="34" charset="0"/>
              </a:rPr>
              <a:t>in the home directory of your project</a:t>
            </a:r>
            <a:r>
              <a:rPr lang="hu-HU"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There is 2 flag for this challenge.</a:t>
            </a:r>
          </a:p>
          <a:p>
            <a:endParaRPr lang="en-US"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947" y="2686050"/>
            <a:ext cx="3787806" cy="3429000"/>
          </a:xfrm>
          <a:prstGeom prst="rect">
            <a:avLst/>
          </a:prstGeom>
        </p:spPr>
      </p:pic>
    </p:spTree>
    <p:extLst>
      <p:ext uri="{BB962C8B-B14F-4D97-AF65-F5344CB8AC3E}">
        <p14:creationId xmlns:p14="http://schemas.microsoft.com/office/powerpoint/2010/main" val="277271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8518" y="1019174"/>
            <a:ext cx="6104731" cy="3457575"/>
          </a:xfrm>
        </p:spPr>
        <p:txBody>
          <a:bodyPr>
            <a:normAutofit lnSpcReduction="10000"/>
          </a:bodyPr>
          <a:lstStyle/>
          <a:p>
            <a:r>
              <a:rPr lang="en-US" dirty="0" smtClean="0">
                <a:solidFill>
                  <a:schemeClr val="bg1"/>
                </a:solidFill>
                <a:latin typeface="Bahnschrift Light" panose="020B0502040204020203" pitchFamily="34" charset="0"/>
              </a:rPr>
              <a:t>Something is wrong. The command you used successfully for disabling the engines does not work this time. Maybe there has been a security patch since the software version of the ECU you tested.</a:t>
            </a:r>
          </a:p>
          <a:p>
            <a:r>
              <a:rPr lang="hu-HU" dirty="0" smtClean="0">
                <a:solidFill>
                  <a:schemeClr val="bg1"/>
                </a:solidFill>
                <a:latin typeface="Bahnschrift Light" panose="020B0502040204020203" pitchFamily="34" charset="0"/>
              </a:rPr>
              <a:t>OK.</a:t>
            </a:r>
          </a:p>
          <a:p>
            <a:r>
              <a:rPr lang="en-US" dirty="0" smtClean="0">
                <a:solidFill>
                  <a:schemeClr val="bg1"/>
                </a:solidFill>
                <a:latin typeface="Bahnschrift Light" panose="020B0502040204020203" pitchFamily="34" charset="0"/>
              </a:rPr>
              <a:t>No need to panic. Think… Try to find another way to take down your target.</a:t>
            </a:r>
          </a:p>
          <a:p>
            <a:r>
              <a:rPr lang="hu-HU" dirty="0" smtClean="0">
                <a:solidFill>
                  <a:schemeClr val="bg1"/>
                </a:solidFill>
                <a:latin typeface="Bahnschrift Light" panose="020B0502040204020203" pitchFamily="34" charset="0"/>
              </a:rPr>
              <a:t>HELP1 </a:t>
            </a:r>
            <a:r>
              <a:rPr lang="hu-HU" i="1" dirty="0">
                <a:solidFill>
                  <a:schemeClr val="bg1"/>
                </a:solidFill>
                <a:latin typeface="Bahnschrift Light" panose="020B0502040204020203" pitchFamily="34" charset="0"/>
              </a:rPr>
              <a:t>(</a:t>
            </a:r>
            <a:r>
              <a:rPr lang="en-US" i="1" dirty="0">
                <a:solidFill>
                  <a:schemeClr val="bg1"/>
                </a:solidFill>
                <a:latin typeface="Bahnschrift Light" panose="020B0502040204020203" pitchFamily="34" charset="0"/>
              </a:rPr>
              <a:t>change color </a:t>
            </a:r>
            <a:r>
              <a:rPr lang="hu-HU" i="1" dirty="0">
                <a:solidFill>
                  <a:schemeClr val="bg1"/>
                </a:solidFill>
                <a:latin typeface="Bahnschrift Light" panose="020B0502040204020203" pitchFamily="34" charset="0"/>
              </a:rPr>
              <a:t>of</a:t>
            </a:r>
            <a:r>
              <a:rPr lang="en-US" i="1" dirty="0">
                <a:solidFill>
                  <a:schemeClr val="bg1"/>
                </a:solidFill>
                <a:latin typeface="Bahnschrift Light" panose="020B0502040204020203" pitchFamily="34" charset="0"/>
              </a:rPr>
              <a:t> hidden text</a:t>
            </a:r>
            <a:r>
              <a:rPr lang="hu-HU" i="1" dirty="0">
                <a:solidFill>
                  <a:schemeClr val="bg1"/>
                </a:solidFill>
                <a:latin typeface="Bahnschrift Light" panose="020B0502040204020203" pitchFamily="34" charset="0"/>
              </a:rPr>
              <a:t>):</a:t>
            </a:r>
            <a:r>
              <a:rPr lang="hu-HU" dirty="0">
                <a:solidFill>
                  <a:schemeClr val="bg1"/>
                </a:solidFill>
                <a:latin typeface="Bahnschrift Light" panose="020B0502040204020203" pitchFamily="34" charset="0"/>
              </a:rPr>
              <a:t> </a:t>
            </a:r>
            <a:r>
              <a:rPr lang="hu-HU" dirty="0" smtClean="0">
                <a:solidFill>
                  <a:schemeClr val="bg1"/>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Think of leveraging a service another than the diagnostics.</a:t>
            </a:r>
          </a:p>
          <a:p>
            <a:r>
              <a:rPr lang="hu-HU" dirty="0" smtClean="0">
                <a:solidFill>
                  <a:schemeClr val="bg1"/>
                </a:solidFill>
                <a:latin typeface="Bahnschrift Light" panose="020B0502040204020203" pitchFamily="34" charset="0"/>
              </a:rPr>
              <a:t>HELP2 </a:t>
            </a:r>
            <a:r>
              <a:rPr lang="hu-HU" i="1" dirty="0">
                <a:solidFill>
                  <a:schemeClr val="bg1"/>
                </a:solidFill>
                <a:latin typeface="Bahnschrift Light" panose="020B0502040204020203" pitchFamily="34" charset="0"/>
              </a:rPr>
              <a:t>(</a:t>
            </a:r>
            <a:r>
              <a:rPr lang="en-US" i="1" dirty="0">
                <a:solidFill>
                  <a:schemeClr val="bg1"/>
                </a:solidFill>
                <a:latin typeface="Bahnschrift Light" panose="020B0502040204020203" pitchFamily="34" charset="0"/>
              </a:rPr>
              <a:t>change color </a:t>
            </a:r>
            <a:r>
              <a:rPr lang="hu-HU" i="1" dirty="0">
                <a:solidFill>
                  <a:schemeClr val="bg1"/>
                </a:solidFill>
                <a:latin typeface="Bahnschrift Light" panose="020B0502040204020203" pitchFamily="34" charset="0"/>
              </a:rPr>
              <a:t>of</a:t>
            </a:r>
            <a:r>
              <a:rPr lang="en-US" i="1" dirty="0">
                <a:solidFill>
                  <a:schemeClr val="bg1"/>
                </a:solidFill>
                <a:latin typeface="Bahnschrift Light" panose="020B0502040204020203" pitchFamily="34" charset="0"/>
              </a:rPr>
              <a:t> hidden text</a:t>
            </a:r>
            <a:r>
              <a:rPr lang="hu-HU" i="1" dirty="0">
                <a:solidFill>
                  <a:schemeClr val="bg1"/>
                </a:solidFill>
                <a:latin typeface="Bahnschrift Light" panose="020B0502040204020203" pitchFamily="34" charset="0"/>
              </a:rPr>
              <a:t>):</a:t>
            </a:r>
            <a:r>
              <a:rPr lang="hu-HU" dirty="0">
                <a:solidFill>
                  <a:schemeClr val="bg1"/>
                </a:solidFill>
                <a:latin typeface="Bahnschrift Light" panose="020B0502040204020203" pitchFamily="34" charset="0"/>
              </a:rPr>
              <a:t> </a:t>
            </a:r>
            <a:r>
              <a:rPr lang="hu-HU" dirty="0" smtClean="0">
                <a:solidFill>
                  <a:schemeClr val="bg1"/>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You should get familiar with CWE </a:t>
            </a:r>
            <a:r>
              <a:rPr lang="hu-HU" dirty="0" smtClean="0">
                <a:solidFill>
                  <a:schemeClr val="tx2">
                    <a:lumMod val="75000"/>
                  </a:schemeClr>
                </a:solidFill>
                <a:latin typeface="Bahnschrift Light" panose="020B0502040204020203" pitchFamily="34" charset="0"/>
              </a:rPr>
              <a:t>Top 25</a:t>
            </a:r>
            <a:r>
              <a:rPr lang="en-US" dirty="0" smtClean="0">
                <a:solidFill>
                  <a:schemeClr val="tx2">
                    <a:lumMod val="75000"/>
                  </a:schemeClr>
                </a:solidFill>
                <a:latin typeface="Bahnschrift Light" panose="020B0502040204020203" pitchFamily="34" charset="0"/>
              </a:rPr>
              <a:t>.</a:t>
            </a:r>
          </a:p>
          <a:p>
            <a:r>
              <a:rPr lang="hu-HU" dirty="0" smtClean="0">
                <a:solidFill>
                  <a:schemeClr val="bg1"/>
                </a:solidFill>
                <a:latin typeface="Bahnschrift Light" panose="020B0502040204020203" pitchFamily="34" charset="0"/>
              </a:rPr>
              <a:t>HELP2 </a:t>
            </a:r>
            <a:r>
              <a:rPr lang="hu-HU" i="1" dirty="0">
                <a:solidFill>
                  <a:schemeClr val="bg1"/>
                </a:solidFill>
                <a:latin typeface="Bahnschrift Light" panose="020B0502040204020203" pitchFamily="34" charset="0"/>
              </a:rPr>
              <a:t>(</a:t>
            </a:r>
            <a:r>
              <a:rPr lang="en-US" i="1" dirty="0">
                <a:solidFill>
                  <a:schemeClr val="bg1"/>
                </a:solidFill>
                <a:latin typeface="Bahnschrift Light" panose="020B0502040204020203" pitchFamily="34" charset="0"/>
              </a:rPr>
              <a:t>change color </a:t>
            </a:r>
            <a:r>
              <a:rPr lang="hu-HU" i="1" dirty="0">
                <a:solidFill>
                  <a:schemeClr val="bg1"/>
                </a:solidFill>
                <a:latin typeface="Bahnschrift Light" panose="020B0502040204020203" pitchFamily="34" charset="0"/>
              </a:rPr>
              <a:t>of</a:t>
            </a:r>
            <a:r>
              <a:rPr lang="en-US" i="1" dirty="0">
                <a:solidFill>
                  <a:schemeClr val="bg1"/>
                </a:solidFill>
                <a:latin typeface="Bahnschrift Light" panose="020B0502040204020203" pitchFamily="34" charset="0"/>
              </a:rPr>
              <a:t> hidden </a:t>
            </a:r>
            <a:r>
              <a:rPr lang="en-US" i="1" dirty="0" smtClean="0">
                <a:solidFill>
                  <a:schemeClr val="bg1"/>
                </a:solidFill>
                <a:latin typeface="Bahnschrift Light" panose="020B0502040204020203" pitchFamily="34" charset="0"/>
              </a:rPr>
              <a:t>text):</a:t>
            </a:r>
            <a:r>
              <a:rPr lang="en-US" dirty="0" smtClean="0">
                <a:solidFill>
                  <a:schemeClr val="bg1"/>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Ever wondered, what would happen if you reference a non-existent place in the memory? And did the developers?</a:t>
            </a:r>
          </a:p>
          <a:p>
            <a:endParaRPr lang="en-US"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775" y="3732821"/>
            <a:ext cx="4615385" cy="2593846"/>
          </a:xfrm>
          <a:prstGeom prst="rect">
            <a:avLst/>
          </a:prstGeom>
        </p:spPr>
      </p:pic>
    </p:spTree>
    <p:extLst>
      <p:ext uri="{BB962C8B-B14F-4D97-AF65-F5344CB8AC3E}">
        <p14:creationId xmlns:p14="http://schemas.microsoft.com/office/powerpoint/2010/main" val="57793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53294" y="438150"/>
            <a:ext cx="10533062" cy="2838450"/>
          </a:xfrm>
        </p:spPr>
        <p:txBody>
          <a:bodyPr>
            <a:normAutofit/>
          </a:bodyPr>
          <a:lstStyle/>
          <a:p>
            <a:r>
              <a:rPr lang="en-US" dirty="0" smtClean="0">
                <a:solidFill>
                  <a:schemeClr val="bg1"/>
                </a:solidFill>
                <a:latin typeface="Bahnschrift Light" panose="020B0502040204020203" pitchFamily="34" charset="0"/>
              </a:rPr>
              <a:t>You and your guys made it. </a:t>
            </a:r>
          </a:p>
          <a:p>
            <a:r>
              <a:rPr lang="en-US" dirty="0" smtClean="0">
                <a:solidFill>
                  <a:schemeClr val="bg1"/>
                </a:solidFill>
                <a:latin typeface="Bahnschrift Light" panose="020B0502040204020203" pitchFamily="34" charset="0"/>
              </a:rPr>
              <a:t>In the truck, there is healthy food – fish, meat and vegetables – that will not only be enough for you, but you will be able to donate the ones you know in your neighborhood. This is great news – for now.</a:t>
            </a:r>
          </a:p>
          <a:p>
            <a:r>
              <a:rPr lang="en-US" dirty="0" smtClean="0">
                <a:solidFill>
                  <a:schemeClr val="bg1"/>
                </a:solidFill>
                <a:latin typeface="Bahnschrift Light" panose="020B0502040204020203" pitchFamily="34" charset="0"/>
              </a:rPr>
              <a:t>The government will obviously spot that one of the trucks went missing, as they will wonder where the cargo went.  You need to remove any evidence that can be traced back to you. Thanks to the ignorance of the regime, no cameras are placed in this poor neighborhood, since the safety of your people is none of their concerns.</a:t>
            </a:r>
          </a:p>
          <a:p>
            <a:r>
              <a:rPr lang="en-US" dirty="0" smtClean="0">
                <a:solidFill>
                  <a:schemeClr val="bg1"/>
                </a:solidFill>
                <a:latin typeface="Bahnschrift Light" panose="020B0502040204020203" pitchFamily="34" charset="0"/>
              </a:rPr>
              <a:t>You  disconnect the device from the vehicle network and do your best to</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remove any evidence that can be found in the old truck incriminating you and your folks.</a:t>
            </a: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49" y="2831305"/>
            <a:ext cx="4772025" cy="3579019"/>
          </a:xfrm>
          <a:prstGeom prst="rect">
            <a:avLst/>
          </a:prstGeom>
        </p:spPr>
      </p:pic>
    </p:spTree>
    <p:extLst>
      <p:ext uri="{BB962C8B-B14F-4D97-AF65-F5344CB8AC3E}">
        <p14:creationId xmlns:p14="http://schemas.microsoft.com/office/powerpoint/2010/main" val="154771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ahnschrift Light" panose="020B0502040204020203" pitchFamily="34" charset="0"/>
              </a:rPr>
              <a:t>Takeaway Box</a:t>
            </a:r>
            <a:endParaRPr lang="en-US" dirty="0">
              <a:solidFill>
                <a:schemeClr val="bg1"/>
              </a:solidFill>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bg1"/>
                </a:solidFill>
              </a:rPr>
              <a:t>The exception handling done explicitly in the software is crucial to keep the products secure. </a:t>
            </a:r>
          </a:p>
          <a:p>
            <a:r>
              <a:rPr lang="en-US" dirty="0" smtClean="0">
                <a:solidFill>
                  <a:schemeClr val="bg1"/>
                </a:solidFill>
              </a:rPr>
              <a:t>It is important to consider abuse cases (like the one from pt1) or edge cases (like the one from this part) and think about anything that can go wrong during code execution.</a:t>
            </a:r>
          </a:p>
          <a:p>
            <a:r>
              <a:rPr lang="en-US" dirty="0" smtClean="0">
                <a:solidFill>
                  <a:schemeClr val="bg1"/>
                </a:solidFill>
              </a:rPr>
              <a:t>More information</a:t>
            </a:r>
            <a:r>
              <a:rPr lang="hu-HU" dirty="0" smtClean="0">
                <a:solidFill>
                  <a:schemeClr val="bg1"/>
                </a:solidFill>
              </a:rPr>
              <a:t> </a:t>
            </a:r>
            <a:r>
              <a:rPr lang="en-US" dirty="0" smtClean="0">
                <a:solidFill>
                  <a:schemeClr val="bg1"/>
                </a:solidFill>
              </a:rPr>
              <a:t>on this type of </a:t>
            </a:r>
            <a:r>
              <a:rPr lang="en-US" smtClean="0">
                <a:solidFill>
                  <a:schemeClr val="bg1"/>
                </a:solidFill>
              </a:rPr>
              <a:t>vulnerability</a:t>
            </a:r>
            <a:r>
              <a:rPr lang="hu-HU" smtClean="0">
                <a:solidFill>
                  <a:schemeClr val="bg1"/>
                </a:solidFill>
              </a:rPr>
              <a:t> </a:t>
            </a:r>
            <a:r>
              <a:rPr lang="en-US" dirty="0" smtClean="0">
                <a:solidFill>
                  <a:schemeClr val="bg1"/>
                </a:solidFill>
              </a:rPr>
              <a:t>including mitigations</a:t>
            </a:r>
            <a:r>
              <a:rPr lang="hu-HU" dirty="0" smtClean="0">
                <a:solidFill>
                  <a:schemeClr val="bg1"/>
                </a:solidFill>
              </a:rPr>
              <a:t>:</a:t>
            </a:r>
            <a:r>
              <a:rPr lang="en-US" dirty="0" smtClean="0">
                <a:solidFill>
                  <a:schemeClr val="bg1"/>
                </a:solidFill>
              </a:rPr>
              <a:t> </a:t>
            </a:r>
            <a:r>
              <a:rPr lang="hu-HU" dirty="0" smtClean="0">
                <a:solidFill>
                  <a:schemeClr val="bg1"/>
                </a:solidFill>
                <a:hlinkClick r:id="rId2"/>
              </a:rPr>
              <a:t>https</a:t>
            </a:r>
            <a:r>
              <a:rPr lang="hu-HU" dirty="0">
                <a:solidFill>
                  <a:schemeClr val="bg1"/>
                </a:solidFill>
                <a:hlinkClick r:id="rId2"/>
              </a:rPr>
              <a:t>://</a:t>
            </a:r>
            <a:r>
              <a:rPr lang="hu-HU" dirty="0" smtClean="0">
                <a:solidFill>
                  <a:schemeClr val="bg1"/>
                </a:solidFill>
                <a:hlinkClick r:id="rId2"/>
              </a:rPr>
              <a:t>cwe.mitre.org/data/definitions/119.html</a:t>
            </a:r>
            <a:r>
              <a:rPr lang="hu-HU"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08443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 Light</vt:lpstr>
      <vt:lpstr>Calibri</vt:lpstr>
      <vt:lpstr>Calibri Light</vt:lpstr>
      <vt:lpstr>Courier New</vt:lpstr>
      <vt:lpstr>Office Theme</vt:lpstr>
      <vt:lpstr>PowerPoint Presentation</vt:lpstr>
      <vt:lpstr>Disclaimer</vt:lpstr>
      <vt:lpstr>It’s all set up</vt:lpstr>
      <vt:lpstr>PowerPoint Presentation</vt:lpstr>
      <vt:lpstr>PowerPoint Presentation</vt:lpstr>
      <vt:lpstr>PowerPoint Presentation</vt:lpstr>
      <vt:lpstr>Takeaway Box</vt:lpstr>
    </vt:vector>
  </TitlesOfParts>
  <Company>ThyssenKrupp Presta Steering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Kovacs, Janos</dc:creator>
  <cp:lastModifiedBy>Kovacs, Janos</cp:lastModifiedBy>
  <cp:revision>58</cp:revision>
  <dcterms:created xsi:type="dcterms:W3CDTF">2021-03-31T07:49:39Z</dcterms:created>
  <dcterms:modified xsi:type="dcterms:W3CDTF">2021-04-16T13:52:10Z</dcterms:modified>
</cp:coreProperties>
</file>