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59" r:id="rId6"/>
    <p:sldId id="260"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C93"/>
    <a:srgbClr val="D1CACD"/>
    <a:srgbClr val="B8B5A2"/>
    <a:srgbClr val="B9B29D"/>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cwe.mitre.org/data/definitions/1028.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nc/2.0/" TargetMode="External"/><Relationship Id="rId5" Type="http://schemas.openxmlformats.org/officeDocument/2006/relationships/hyperlink" Target="https://creativecommons.org/licenses/by-nc-nd/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Pt.3</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880211"/>
            <a:ext cx="9582150" cy="1034689"/>
          </a:xfrm>
          <a:ln>
            <a:solidFill>
              <a:schemeClr val="accent1"/>
            </a:solidFill>
          </a:ln>
        </p:spPr>
        <p:txBody>
          <a:bodyPr>
            <a:normAutofit/>
          </a:bodyPr>
          <a:lstStyle/>
          <a:p>
            <a:r>
              <a:rPr lang="en-US" dirty="0" smtClean="0">
                <a:solidFill>
                  <a:schemeClr val="tx2">
                    <a:lumMod val="75000"/>
                  </a:schemeClr>
                </a:solidFill>
                <a:latin typeface="Bahnschrift Light" panose="020B0502040204020203" pitchFamily="34" charset="0"/>
              </a:rPr>
              <a:t>The Syndicate Rusher uses a </a:t>
            </a:r>
            <a:r>
              <a:rPr lang="en-US" dirty="0" err="1" smtClean="0">
                <a:solidFill>
                  <a:schemeClr val="tx2">
                    <a:lumMod val="75000"/>
                  </a:schemeClr>
                </a:solidFill>
                <a:latin typeface="Bahnschrift Light" panose="020B0502040204020203" pitchFamily="34" charset="0"/>
              </a:rPr>
              <a:t>challenge&amp;response</a:t>
            </a:r>
            <a:r>
              <a:rPr lang="en-US" dirty="0" smtClean="0">
                <a:solidFill>
                  <a:schemeClr val="tx2">
                    <a:lumMod val="75000"/>
                  </a:schemeClr>
                </a:solidFill>
                <a:latin typeface="Bahnschrift Light" panose="020B0502040204020203" pitchFamily="34" charset="0"/>
              </a:rPr>
              <a:t> mechanism for authentication. You click on </a:t>
            </a:r>
            <a:r>
              <a:rPr lang="en-US" dirty="0" err="1" smtClean="0">
                <a:solidFill>
                  <a:schemeClr val="tx2">
                    <a:lumMod val="75000"/>
                  </a:schemeClr>
                </a:solidFill>
                <a:latin typeface="Bahnschrift Light" panose="020B0502040204020203" pitchFamily="34" charset="0"/>
              </a:rPr>
              <a:t>getseed</a:t>
            </a:r>
            <a:r>
              <a:rPr lang="en-US" dirty="0" smtClean="0">
                <a:solidFill>
                  <a:schemeClr val="tx2">
                    <a:lumMod val="75000"/>
                  </a:schemeClr>
                </a:solidFill>
                <a:latin typeface="Bahnschrift Light" panose="020B0502040204020203" pitchFamily="34" charset="0"/>
              </a:rPr>
              <a:t> and the ECU returns a random number. For this, you need to send a valid response as the argument of authenticate</a:t>
            </a:r>
            <a:r>
              <a:rPr lang="hu-HU" dirty="0" smtClean="0">
                <a:solidFill>
                  <a:schemeClr val="tx2">
                    <a:lumMod val="75000"/>
                  </a:schemeClr>
                </a:solidFill>
                <a:latin typeface="Bahnschrift Light" panose="020B0502040204020203" pitchFamily="34" charset="0"/>
              </a:rPr>
              <a:t>. </a:t>
            </a:r>
            <a:endParaRPr lang="en-US" dirty="0" smtClean="0">
              <a:solidFill>
                <a:schemeClr val="tx2">
                  <a:lumMod val="75000"/>
                </a:schemeClr>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502750"/>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502750"/>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g3n3r1c_h4ck3r_n4m3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Tue</a:t>
            </a:r>
            <a:r>
              <a:rPr lang="hu-HU" i="1" dirty="0" smtClean="0">
                <a:solidFill>
                  <a:srgbClr val="FF0000"/>
                </a:solidFill>
                <a:latin typeface="Bahnschrift Light" panose="020B0502040204020203" pitchFamily="34" charset="0"/>
              </a:rPr>
              <a:t> 21 </a:t>
            </a:r>
            <a:r>
              <a:rPr lang="hu-HU" i="1" dirty="0" err="1" smtClean="0">
                <a:solidFill>
                  <a:srgbClr val="FF0000"/>
                </a:solidFill>
                <a:latin typeface="Bahnschrift Light" panose="020B0502040204020203" pitchFamily="34" charset="0"/>
              </a:rPr>
              <a:t>March</a:t>
            </a:r>
            <a:endParaRPr lang="hu-HU" b="1" i="1" dirty="0" smtClean="0">
              <a:solidFill>
                <a:srgbClr val="FF0000"/>
              </a:solidFill>
              <a:latin typeface="Bahnschrift Light" panose="020B0502040204020203" pitchFamily="34" charset="0"/>
            </a:endParaRPr>
          </a:p>
        </p:txBody>
      </p:sp>
      <p:sp>
        <p:nvSpPr>
          <p:cNvPr id="6" name="Text Placeholder 3"/>
          <p:cNvSpPr txBox="1">
            <a:spLocks/>
          </p:cNvSpPr>
          <p:nvPr/>
        </p:nvSpPr>
        <p:spPr>
          <a:xfrm>
            <a:off x="1323975" y="540477"/>
            <a:ext cx="9582150" cy="1685282"/>
          </a:xfrm>
          <a:prstGeom prst="rect">
            <a:avLst/>
          </a:prstGeom>
          <a:ln>
            <a:noFill/>
          </a:ln>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Challenge &amp; Response, huh? It would worth a try to check this out.</a:t>
            </a:r>
          </a:p>
          <a:p>
            <a:r>
              <a:rPr lang="hu-HU" dirty="0" smtClean="0">
                <a:solidFill>
                  <a:schemeClr val="tx2">
                    <a:lumMod val="75000"/>
                  </a:schemeClr>
                </a:solidFill>
                <a:latin typeface="Bahnschrift Light" panose="020B0502040204020203" pitchFamily="34" charset="0"/>
              </a:rPr>
              <a:t>HINT: </a:t>
            </a:r>
            <a:r>
              <a:rPr lang="en-US" dirty="0" smtClean="0">
                <a:solidFill>
                  <a:schemeClr val="tx2">
                    <a:lumMod val="75000"/>
                  </a:schemeClr>
                </a:solidFill>
                <a:latin typeface="Bahnschrift Light" panose="020B0502040204020203" pitchFamily="34" charset="0"/>
              </a:rPr>
              <a:t>do some research on the topics below</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r>
              <a:rPr lang="hu-HU" dirty="0" smtClean="0">
                <a:solidFill>
                  <a:schemeClr val="bg1"/>
                </a:solidFill>
                <a:latin typeface="Bahnschrift Light" panose="020B0502040204020203" pitchFamily="34" charset="0"/>
              </a:rPr>
              <a:t>HELP0: </a:t>
            </a:r>
            <a:r>
              <a:rPr lang="en-US" dirty="0" smtClean="0">
                <a:solidFill>
                  <a:schemeClr val="bg1"/>
                </a:solidFill>
                <a:latin typeface="Bahnschrift Light" panose="020B0502040204020203" pitchFamily="34" charset="0"/>
              </a:rPr>
              <a:t>Execute </a:t>
            </a:r>
            <a:r>
              <a:rPr lang="en-US" dirty="0" err="1" smtClean="0">
                <a:solidFill>
                  <a:schemeClr val="bg1"/>
                </a:solidFill>
                <a:latin typeface="Bahnschrift Light" panose="020B0502040204020203" pitchFamily="34" charset="0"/>
              </a:rPr>
              <a:t>run_stage</a:t>
            </a:r>
            <a:r>
              <a:rPr lang="hu-HU" dirty="0">
                <a:solidFill>
                  <a:schemeClr val="bg1"/>
                </a:solidFill>
                <a:latin typeface="Bahnschrift Light" panose="020B0502040204020203" pitchFamily="34" charset="0"/>
              </a:rPr>
              <a:t>3</a:t>
            </a:r>
            <a:r>
              <a:rPr lang="en-US" smtClean="0">
                <a:solidFill>
                  <a:schemeClr val="bg1"/>
                </a:solidFill>
                <a:latin typeface="Bahnschrift Light" panose="020B0502040204020203" pitchFamily="34" charset="0"/>
              </a:rPr>
              <a:t>.bat </a:t>
            </a:r>
            <a:r>
              <a:rPr lang="en-US" dirty="0">
                <a:solidFill>
                  <a:schemeClr val="bg1"/>
                </a:solidFill>
                <a:latin typeface="Bahnschrift Light" panose="020B0502040204020203" pitchFamily="34" charset="0"/>
              </a:rPr>
              <a:t>in the home directory of your project</a:t>
            </a:r>
            <a:r>
              <a:rPr lang="hu-HU" dirty="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There is </a:t>
            </a:r>
            <a:r>
              <a:rPr lang="hu-HU" dirty="0" smtClean="0">
                <a:solidFill>
                  <a:schemeClr val="bg1"/>
                </a:solidFill>
                <a:latin typeface="Bahnschrift Light" panose="020B0502040204020203" pitchFamily="34" charset="0"/>
              </a:rPr>
              <a:t>1 </a:t>
            </a:r>
            <a:r>
              <a:rPr lang="en-US" dirty="0" smtClean="0">
                <a:solidFill>
                  <a:schemeClr val="bg1"/>
                </a:solidFill>
                <a:latin typeface="Bahnschrift Light" panose="020B0502040204020203" pitchFamily="34" charset="0"/>
              </a:rPr>
              <a:t>flag </a:t>
            </a:r>
            <a:r>
              <a:rPr lang="en-US" dirty="0">
                <a:solidFill>
                  <a:schemeClr val="bg1"/>
                </a:solidFill>
                <a:latin typeface="Bahnschrift Light" panose="020B0502040204020203" pitchFamily="34" charset="0"/>
              </a:rPr>
              <a:t>for this challenge.</a:t>
            </a:r>
          </a:p>
          <a:p>
            <a:r>
              <a:rPr lang="hu-HU" dirty="0" smtClean="0">
                <a:solidFill>
                  <a:schemeClr val="bg1"/>
                </a:solidFill>
                <a:latin typeface="Bahnschrift Light" panose="020B0502040204020203" pitchFamily="34" charset="0"/>
              </a:rPr>
              <a:t>HELP1: </a:t>
            </a:r>
            <a:r>
              <a:rPr lang="en-US" dirty="0" smtClean="0">
                <a:solidFill>
                  <a:srgbClr val="D1CACD"/>
                </a:solidFill>
                <a:latin typeface="Bahnschrift Light" panose="020B0502040204020203" pitchFamily="34" charset="0"/>
              </a:rPr>
              <a:t>Search the parameters for something that could affect the state of the hot stuff</a:t>
            </a:r>
            <a:r>
              <a:rPr lang="hu-HU" dirty="0" smtClean="0">
                <a:solidFill>
                  <a:srgbClr val="D1CACD"/>
                </a:solidFill>
                <a:latin typeface="Bahnschrift Light" panose="020B0502040204020203" pitchFamily="34" charset="0"/>
              </a:rPr>
              <a:t>.</a:t>
            </a:r>
          </a:p>
          <a:p>
            <a:r>
              <a:rPr lang="hu-HU" dirty="0" smtClean="0">
                <a:solidFill>
                  <a:schemeClr val="bg1"/>
                </a:solidFill>
                <a:latin typeface="Bahnschrift Light" panose="020B0502040204020203" pitchFamily="34" charset="0"/>
              </a:rPr>
              <a:t>HELP2: </a:t>
            </a:r>
            <a:r>
              <a:rPr lang="en-US" dirty="0" smtClean="0">
                <a:solidFill>
                  <a:srgbClr val="D1CACD"/>
                </a:solidFill>
                <a:latin typeface="Bahnschrift Light" panose="020B0502040204020203" pitchFamily="34" charset="0"/>
              </a:rPr>
              <a:t>Try to brute force the privilege escalation to be able to activate the hot stuff</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10" name="Picture 9"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255237"/>
            <a:ext cx="5597707" cy="56654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how to enable hot stuff on a syndicate rusher</a:t>
            </a:r>
          </a:p>
        </p:txBody>
      </p:sp>
      <p:pic>
        <p:nvPicPr>
          <p:cNvPr id="8"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5093425"/>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p:cNvSpPr txBox="1">
            <a:spLocks/>
          </p:cNvSpPr>
          <p:nvPr/>
        </p:nvSpPr>
        <p:spPr>
          <a:xfrm>
            <a:off x="1600200" y="5470886"/>
            <a:ext cx="9582150" cy="1034689"/>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The Syndicate </a:t>
            </a:r>
            <a:r>
              <a:rPr lang="en-US" dirty="0" err="1" smtClean="0">
                <a:solidFill>
                  <a:schemeClr val="tx2">
                    <a:lumMod val="75000"/>
                  </a:schemeClr>
                </a:solidFill>
                <a:latin typeface="Bahnschrift Light" panose="020B0502040204020203" pitchFamily="34" charset="0"/>
              </a:rPr>
              <a:t>softwares</a:t>
            </a:r>
            <a:r>
              <a:rPr lang="en-US" dirty="0" smtClean="0">
                <a:solidFill>
                  <a:schemeClr val="tx2">
                    <a:lumMod val="75000"/>
                  </a:schemeClr>
                </a:solidFill>
                <a:latin typeface="Bahnschrift Light" panose="020B0502040204020203" pitchFamily="34" charset="0"/>
              </a:rPr>
              <a:t> often miss brute force protection and often there are two short seed spaces. In this case, it might be okay brute force the authentication manually</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2" name="Text Placeholder 3"/>
          <p:cNvSpPr txBox="1">
            <a:spLocks/>
          </p:cNvSpPr>
          <p:nvPr/>
        </p:nvSpPr>
        <p:spPr>
          <a:xfrm>
            <a:off x="1600200" y="5093425"/>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4n0th3r_tun3r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Tue</a:t>
            </a:r>
            <a:r>
              <a:rPr lang="hu-HU" i="1" dirty="0" smtClean="0">
                <a:solidFill>
                  <a:srgbClr val="FF0000"/>
                </a:solidFill>
                <a:latin typeface="Bahnschrift Light" panose="020B0502040204020203" pitchFamily="34" charset="0"/>
              </a:rPr>
              <a:t> 21 </a:t>
            </a:r>
            <a:r>
              <a:rPr lang="hu-HU" i="1" dirty="0" err="1" smtClean="0">
                <a:solidFill>
                  <a:srgbClr val="FF0000"/>
                </a:solidFill>
                <a:latin typeface="Bahnschrift Light" panose="020B0502040204020203" pitchFamily="34" charset="0"/>
              </a:rPr>
              <a:t>March</a:t>
            </a:r>
            <a:endParaRPr lang="hu-HU" b="1" i="1" dirty="0" smtClean="0">
              <a:solidFill>
                <a:srgbClr val="FF0000"/>
              </a:solidFill>
              <a:latin typeface="Bahnschrift Light" panose="020B0502040204020203" pitchFamily="34" charset="0"/>
            </a:endParaRPr>
          </a:p>
        </p:txBody>
      </p:sp>
    </p:spTree>
    <p:extLst>
      <p:ext uri="{BB962C8B-B14F-4D97-AF65-F5344CB8AC3E}">
        <p14:creationId xmlns:p14="http://schemas.microsoft.com/office/powerpoint/2010/main" val="132140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6" name="Text Placeholder 3"/>
          <p:cNvSpPr txBox="1">
            <a:spLocks/>
          </p:cNvSpPr>
          <p:nvPr/>
        </p:nvSpPr>
        <p:spPr>
          <a:xfrm>
            <a:off x="1237247" y="1238810"/>
            <a:ext cx="2677026" cy="1685282"/>
          </a:xfrm>
          <a:prstGeom prst="rect">
            <a:avLst/>
          </a:prstGeom>
          <a:ln>
            <a:noFill/>
          </a:ln>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It’s done! The hot stuff is enabled and now Bogdan’s Rusher will be capable of delivering results that it’s owner thrives for in the street races</a:t>
            </a:r>
            <a:r>
              <a:rPr lang="hu-HU" dirty="0" smtClean="0">
                <a:solidFill>
                  <a:schemeClr val="tx2">
                    <a:lumMod val="75000"/>
                  </a:schemeClr>
                </a:solidFill>
                <a:latin typeface="Bahnschrift Light" panose="020B0502040204020203" pitchFamily="34" charset="0"/>
              </a:rPr>
              <a:t>.</a:t>
            </a:r>
            <a:endParaRPr lang="hu-HU" dirty="0" smtClean="0">
              <a:solidFill>
                <a:schemeClr val="bg1"/>
              </a:solidFill>
              <a:latin typeface="Bahnschrift Light" panose="020B0502040204020203" pitchFamily="34" charset="0"/>
            </a:endParaRPr>
          </a:p>
          <a:p>
            <a:r>
              <a:rPr lang="en-US" dirty="0" smtClean="0">
                <a:solidFill>
                  <a:schemeClr val="tx2">
                    <a:lumMod val="75000"/>
                  </a:schemeClr>
                </a:solidFill>
                <a:latin typeface="Bahnschrift Light" panose="020B0502040204020203" pitchFamily="34" charset="0"/>
              </a:rPr>
              <a:t>Also, your ass is saved for now</a:t>
            </a:r>
            <a:r>
              <a:rPr lang="hu-HU" dirty="0" smtClean="0">
                <a:solidFill>
                  <a:schemeClr val="tx2">
                    <a:lumMod val="75000"/>
                  </a:schemeClr>
                </a:solidFill>
                <a:latin typeface="Bahnschrift Light" panose="020B0502040204020203" pitchFamily="34" charset="0"/>
              </a:rPr>
              <a:t>. </a:t>
            </a: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1" y="2081451"/>
            <a:ext cx="6416842" cy="4010526"/>
          </a:xfrm>
          <a:prstGeom prst="rect">
            <a:avLst/>
          </a:prstGeom>
        </p:spPr>
      </p:pic>
    </p:spTree>
    <p:extLst>
      <p:ext uri="{BB962C8B-B14F-4D97-AF65-F5344CB8AC3E}">
        <p14:creationId xmlns:p14="http://schemas.microsoft.com/office/powerpoint/2010/main" val="270267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The </a:t>
            </a:r>
            <a:r>
              <a:rPr lang="en-US" dirty="0" err="1" smtClean="0">
                <a:solidFill>
                  <a:schemeClr val="bg1"/>
                </a:solidFill>
              </a:rPr>
              <a:t>challenge&amp;response</a:t>
            </a:r>
            <a:r>
              <a:rPr lang="en-US" dirty="0" smtClean="0">
                <a:solidFill>
                  <a:schemeClr val="bg1"/>
                </a:solidFill>
              </a:rPr>
              <a:t> key and seed space is crucial in keeping the system secure.</a:t>
            </a:r>
            <a:endParaRPr lang="hu-HU" dirty="0" smtClean="0">
              <a:solidFill>
                <a:schemeClr val="bg1"/>
              </a:solidFill>
            </a:endParaRPr>
          </a:p>
          <a:p>
            <a:r>
              <a:rPr lang="en-US" dirty="0" smtClean="0">
                <a:solidFill>
                  <a:schemeClr val="bg1"/>
                </a:solidFill>
              </a:rPr>
              <a:t>More information on Broken Authentication: </a:t>
            </a:r>
            <a:r>
              <a:rPr lang="hu-HU" dirty="0" smtClean="0">
                <a:solidFill>
                  <a:schemeClr val="bg1"/>
                </a:solidFill>
                <a:hlinkClick r:id="rId2"/>
              </a:rPr>
              <a:t>https</a:t>
            </a:r>
            <a:r>
              <a:rPr lang="hu-HU" dirty="0">
                <a:solidFill>
                  <a:schemeClr val="bg1"/>
                </a:solidFill>
                <a:hlinkClick r:id="rId2"/>
              </a:rPr>
              <a:t>://</a:t>
            </a:r>
            <a:r>
              <a:rPr lang="hu-HU" dirty="0" smtClean="0">
                <a:solidFill>
                  <a:schemeClr val="bg1"/>
                </a:solidFill>
                <a:hlinkClick r:id="rId2"/>
              </a:rPr>
              <a:t>cwe.mitre.org/data/definitions/1028.html</a:t>
            </a:r>
            <a:endParaRPr lang="hu-HU" dirty="0" smtClean="0">
              <a:solidFill>
                <a:schemeClr val="bg1"/>
              </a:solidFill>
            </a:endParaRPr>
          </a:p>
          <a:p>
            <a:endParaRPr lang="hu-HU" dirty="0" smtClean="0">
              <a:solidFill>
                <a:schemeClr val="bg1"/>
              </a:solidFill>
            </a:endParaRPr>
          </a:p>
        </p:txBody>
      </p:sp>
    </p:spTree>
    <p:extLst>
      <p:ext uri="{BB962C8B-B14F-4D97-AF65-F5344CB8AC3E}">
        <p14:creationId xmlns:p14="http://schemas.microsoft.com/office/powerpoint/2010/main" val="344497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hu-HU" dirty="0" smtClean="0">
              <a:solidFill>
                <a:schemeClr val="bg1"/>
              </a:solidFill>
              <a:latin typeface="Bahnschrift Light" panose="020B0502040204020203" pitchFamily="34" charset="0"/>
            </a:endParaRPr>
          </a:p>
          <a:p>
            <a:r>
              <a:rPr lang="en-US" b="1" dirty="0">
                <a:solidFill>
                  <a:schemeClr val="bg1"/>
                </a:solidFill>
                <a:latin typeface="Bahnschrift Light" panose="020B0502040204020203" pitchFamily="34" charset="0"/>
              </a:rPr>
              <a:t>Credits</a:t>
            </a:r>
            <a:r>
              <a:rPr lang="en-US" dirty="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r>
              <a:rPr lang="hu-HU" dirty="0">
                <a:solidFill>
                  <a:schemeClr val="bg1"/>
                </a:solidFill>
                <a:latin typeface="Bahnschrift Light" panose="020B0502040204020203" pitchFamily="34" charset="0"/>
              </a:rPr>
              <a:t>Story and </a:t>
            </a:r>
            <a:r>
              <a:rPr lang="en-US" dirty="0">
                <a:solidFill>
                  <a:schemeClr val="bg1"/>
                </a:solidFill>
                <a:latin typeface="Bahnschrift Light" panose="020B0502040204020203" pitchFamily="34" charset="0"/>
              </a:rPr>
              <a:t>technical framework</a:t>
            </a:r>
            <a:r>
              <a:rPr lang="hu-HU">
                <a:solidFill>
                  <a:schemeClr val="bg1"/>
                </a:solidFill>
                <a:latin typeface="Bahnschrift Light" panose="020B0502040204020203" pitchFamily="34" charset="0"/>
              </a:rPr>
              <a:t>: </a:t>
            </a:r>
            <a:r>
              <a:rPr lang="hu-HU">
                <a:solidFill>
                  <a:schemeClr val="bg1"/>
                </a:solidFill>
                <a:latin typeface="Bahnschrift Light" panose="020B0502040204020203" pitchFamily="34" charset="0"/>
                <a:hlinkClick r:id="rId3"/>
              </a:rPr>
              <a:t>János Kovács</a:t>
            </a:r>
            <a:endParaRPr lang="hu-HU">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 </a:t>
            </a:r>
            <a:r>
              <a:rPr lang="hu-HU" dirty="0" smtClean="0">
                <a:solidFill>
                  <a:schemeClr val="bg1"/>
                </a:solidFill>
                <a:latin typeface="Bahnschrift Light" panose="020B0502040204020203" pitchFamily="34" charset="0"/>
              </a:rPr>
              <a:t>Kat...</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BY-NC-ND_2.0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Jim</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Valentine</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6"/>
              </a:rPr>
              <a:t>CC BY-NC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5: </a:t>
            </a:r>
            <a:r>
              <a:rPr lang="hu-HU" dirty="0" err="1" smtClean="0">
                <a:solidFill>
                  <a:schemeClr val="bg1"/>
                </a:solidFill>
                <a:latin typeface="Bahnschrift Light" panose="020B0502040204020203" pitchFamily="34" charset="0"/>
              </a:rPr>
              <a:t>Weaponeer</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BY-NC 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smtClean="0">
                <a:solidFill>
                  <a:schemeClr val="bg1"/>
                </a:solidFill>
                <a:latin typeface="Bahnschrift Light" panose="020B0502040204020203" pitchFamily="34" charset="0"/>
              </a:rPr>
              <a:t>Brecht Bug</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5"/>
              </a:rPr>
              <a:t>CC </a:t>
            </a:r>
            <a:r>
              <a:rPr lang="hu-HU" dirty="0">
                <a:solidFill>
                  <a:schemeClr val="bg1"/>
                </a:solidFill>
                <a:latin typeface="Bahnschrift Light" panose="020B0502040204020203" pitchFamily="34" charset="0"/>
                <a:hlinkClick r:id="rId5"/>
              </a:rPr>
              <a:t>BY-NC-ND_2.0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a:t>
            </a:r>
            <a:r>
              <a:rPr lang="hu-HU" dirty="0" smtClean="0">
                <a:solidFill>
                  <a:schemeClr val="bg1"/>
                </a:solidFill>
                <a:latin typeface="Bahnschrift Light" panose="020B0502040204020203" pitchFamily="34" charset="0"/>
              </a:rPr>
              <a:t> 11</a:t>
            </a:r>
            <a:r>
              <a:rPr lang="hu-HU" dirty="0">
                <a:solidFill>
                  <a:schemeClr val="bg1"/>
                </a:solidFill>
                <a:latin typeface="Bahnschrift Light" panose="020B0502040204020203" pitchFamily="34" charset="0"/>
              </a:rPr>
              <a:t>:  Chris-</a:t>
            </a:r>
            <a:r>
              <a:rPr lang="hu-HU" dirty="0" err="1">
                <a:solidFill>
                  <a:schemeClr val="bg1"/>
                </a:solidFill>
                <a:latin typeface="Bahnschrift Light" panose="020B0502040204020203" pitchFamily="34" charset="0"/>
              </a:rPr>
              <a:t>Håvard</a:t>
            </a:r>
            <a:r>
              <a:rPr lang="hu-HU" dirty="0">
                <a:solidFill>
                  <a:schemeClr val="bg1"/>
                </a:solidFill>
                <a:latin typeface="Bahnschrift Light" panose="020B0502040204020203" pitchFamily="34" charset="0"/>
              </a:rPr>
              <a:t> </a:t>
            </a:r>
            <a:r>
              <a:rPr lang="hu-HU" dirty="0" err="1">
                <a:solidFill>
                  <a:schemeClr val="bg1"/>
                </a:solidFill>
                <a:latin typeface="Bahnschrift Light" panose="020B0502040204020203" pitchFamily="34" charset="0"/>
              </a:rPr>
              <a:t>Berge</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BY-NC 2.0</a:t>
            </a:r>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44026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76249"/>
            <a:ext cx="3932237" cy="771525"/>
          </a:xfrm>
        </p:spPr>
        <p:txBody>
          <a:bodyPr/>
          <a:lstStyle/>
          <a:p>
            <a:r>
              <a:rPr lang="en-US" b="1" dirty="0" smtClean="0">
                <a:solidFill>
                  <a:schemeClr val="bg1"/>
                </a:solidFill>
                <a:latin typeface="Bahnschrift Light" panose="020B0502040204020203" pitchFamily="34" charset="0"/>
              </a:rPr>
              <a:t>Uninvited visitors</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9" y="1247774"/>
            <a:ext cx="3732212" cy="4621214"/>
          </a:xfrm>
        </p:spPr>
        <p:txBody>
          <a:bodyPr>
            <a:normAutofit/>
          </a:bodyPr>
          <a:lstStyle/>
          <a:p>
            <a:r>
              <a:rPr lang="en-US" dirty="0" smtClean="0">
                <a:solidFill>
                  <a:schemeClr val="bg1"/>
                </a:solidFill>
                <a:latin typeface="Bahnschrift Light" panose="020B0502040204020203" pitchFamily="34" charset="0"/>
              </a:rPr>
              <a:t>The majority of the lo</a:t>
            </a:r>
            <a:r>
              <a:rPr lang="hu-HU" dirty="0" smtClean="0">
                <a:solidFill>
                  <a:schemeClr val="bg1"/>
                </a:solidFill>
                <a:latin typeface="Bahnschrift Light" panose="020B0502040204020203" pitchFamily="34" charset="0"/>
              </a:rPr>
              <a:t>o</a:t>
            </a:r>
            <a:r>
              <a:rPr lang="en-US" dirty="0" smtClean="0">
                <a:solidFill>
                  <a:schemeClr val="bg1"/>
                </a:solidFill>
                <a:latin typeface="Bahnschrift Light" panose="020B0502040204020203" pitchFamily="34" charset="0"/>
              </a:rPr>
              <a:t>ted food is still in your fridge, when your doorbell is ringing.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193" y="1106488"/>
            <a:ext cx="4762500" cy="4762500"/>
          </a:xfrm>
          <a:prstGeom prst="rect">
            <a:avLst/>
          </a:prstGeom>
        </p:spPr>
      </p:pic>
    </p:spTree>
    <p:extLst>
      <p:ext uri="{BB962C8B-B14F-4D97-AF65-F5344CB8AC3E}">
        <p14:creationId xmlns:p14="http://schemas.microsoft.com/office/powerpoint/2010/main" val="64659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1625" y="839703"/>
            <a:ext cx="6013492" cy="5379118"/>
          </a:xfrm>
        </p:spPr>
        <p:txBody>
          <a:bodyPr>
            <a:normAutofit/>
          </a:bodyPr>
          <a:lstStyle/>
          <a:p>
            <a:r>
              <a:rPr lang="en-US" dirty="0" smtClean="0">
                <a:solidFill>
                  <a:schemeClr val="bg1"/>
                </a:solidFill>
                <a:latin typeface="Bahnschrift Light" panose="020B0502040204020203" pitchFamily="34" charset="0"/>
              </a:rPr>
              <a:t>You’ve got interesting visitors. Bogdan, one of the big guys and two of his muscles from the </a:t>
            </a:r>
            <a:r>
              <a:rPr lang="en-US" dirty="0" err="1" smtClean="0">
                <a:solidFill>
                  <a:schemeClr val="bg1"/>
                </a:solidFill>
                <a:latin typeface="Bahnschrift Light" panose="020B0502040204020203" pitchFamily="34" charset="0"/>
              </a:rPr>
              <a:t>Raróg</a:t>
            </a:r>
            <a:r>
              <a:rPr lang="en-US" dirty="0" smtClean="0">
                <a:solidFill>
                  <a:schemeClr val="bg1"/>
                </a:solidFill>
                <a:latin typeface="Bahnschrift Light" panose="020B0502040204020203" pitchFamily="34" charset="0"/>
              </a:rPr>
              <a:t>, a  gang with quite violent reputation. You are quite astonished, since you thought about getting caught by the cops for last time’s affair, but you never imagined that you might find such guests standing on your doormat instead of the officers. </a:t>
            </a:r>
          </a:p>
          <a:p>
            <a:r>
              <a:rPr lang="en-US" dirty="0" smtClean="0">
                <a:solidFill>
                  <a:schemeClr val="bg1"/>
                </a:solidFill>
                <a:latin typeface="Bahnschrift Light" panose="020B0502040204020203" pitchFamily="34" charset="0"/>
              </a:rPr>
              <a:t>A lot of ideas come across your mind, including that the agents of the government might rented them to do the dirty work. However, it’s on now, and you try not to loose your shit, since that never helped anyone out in a situation like this.</a:t>
            </a:r>
          </a:p>
          <a:p>
            <a:r>
              <a:rPr lang="en-US" dirty="0" smtClean="0">
                <a:solidFill>
                  <a:schemeClr val="bg1"/>
                </a:solidFill>
                <a:latin typeface="Bahnschrift Light" panose="020B0502040204020203" pitchFamily="34" charset="0"/>
              </a:rPr>
              <a:t>‚Wrong address, gentlemen?’ – you ask casually. For your largest surprise, they reply with cool and respect.</a:t>
            </a:r>
          </a:p>
          <a:p>
            <a:r>
              <a:rPr lang="en-US" dirty="0" smtClean="0">
                <a:solidFill>
                  <a:schemeClr val="bg1"/>
                </a:solidFill>
                <a:latin typeface="Bahnschrift Light" panose="020B0502040204020203" pitchFamily="34" charset="0"/>
              </a:rPr>
              <a:t>‚Hello. We are looking for Dimitri.’– says Bogdan. So they are really after you. But they rang the bell and not kicked the door onto you. This can be a good sign, right?</a:t>
            </a:r>
          </a:p>
          <a:p>
            <a:r>
              <a:rPr lang="en-US" dirty="0" smtClean="0">
                <a:solidFill>
                  <a:schemeClr val="bg1"/>
                </a:solidFill>
                <a:latin typeface="Bahnschrift Light" panose="020B0502040204020203" pitchFamily="34" charset="0"/>
              </a:rPr>
              <a:t>‚That’s me. What can I help you?’</a:t>
            </a:r>
          </a:p>
          <a:p>
            <a:r>
              <a:rPr lang="en-US" dirty="0" smtClean="0">
                <a:solidFill>
                  <a:schemeClr val="bg1"/>
                </a:solidFill>
                <a:latin typeface="Bahnschrift Light" panose="020B0502040204020203" pitchFamily="34" charset="0"/>
              </a:rPr>
              <a:t>He looks around, and you see he is not comfortable to talk while being in the open in the corridor. Since you feel you have nothing to loose, you invite them in</a:t>
            </a:r>
            <a:r>
              <a:rPr lang="hu-HU" dirty="0" smtClean="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82" y="1187115"/>
            <a:ext cx="4768869" cy="4203032"/>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8518" y="1019174"/>
            <a:ext cx="9886157" cy="3457575"/>
          </a:xfrm>
        </p:spPr>
        <p:txBody>
          <a:bodyPr>
            <a:normAutofit/>
          </a:bodyPr>
          <a:lstStyle/>
          <a:p>
            <a:r>
              <a:rPr lang="en-US" dirty="0" smtClean="0">
                <a:solidFill>
                  <a:schemeClr val="bg1"/>
                </a:solidFill>
                <a:latin typeface="Bahnschrift Light" panose="020B0502040204020203" pitchFamily="34" charset="0"/>
              </a:rPr>
              <a:t>They get inside, Bogdan takes a seat near your kitchen table and one of the bodyguards casually puts a golden plated gun on your fridge. Just to adjust your attitude, you hope.</a:t>
            </a:r>
          </a:p>
          <a:p>
            <a:r>
              <a:rPr lang="en-US" dirty="0" smtClean="0">
                <a:solidFill>
                  <a:schemeClr val="bg1"/>
                </a:solidFill>
                <a:latin typeface="Bahnschrift Light" panose="020B0502040204020203" pitchFamily="34" charset="0"/>
              </a:rPr>
              <a:t>‚With the Super cargo, you did a great job.’ – says Bogdan. </a:t>
            </a:r>
          </a:p>
          <a:p>
            <a:r>
              <a:rPr lang="en-US" dirty="0" smtClean="0">
                <a:solidFill>
                  <a:schemeClr val="bg1"/>
                </a:solidFill>
                <a:latin typeface="Bahnschrift Light" panose="020B0502040204020203" pitchFamily="34" charset="0"/>
              </a:rPr>
              <a:t>‚…well, thanks.’ – you replies after some hesitation.</a:t>
            </a:r>
          </a:p>
          <a:p>
            <a:r>
              <a:rPr lang="en-US" dirty="0" smtClean="0">
                <a:solidFill>
                  <a:schemeClr val="bg1"/>
                </a:solidFill>
                <a:latin typeface="Bahnschrift Light" panose="020B0502040204020203" pitchFamily="34" charset="0"/>
              </a:rPr>
              <a:t>‚We never knew that there are people with a talent like yours here in this  shitty district. Do you know why we are here?’ – he says, and without waiting for your answer, he continues. – ‚We could use your skills, you know?’</a:t>
            </a:r>
          </a:p>
          <a:p>
            <a:r>
              <a:rPr lang="en-US" dirty="0" smtClean="0">
                <a:solidFill>
                  <a:schemeClr val="bg1"/>
                </a:solidFill>
                <a:latin typeface="Bahnschrift Light" panose="020B0502040204020203" pitchFamily="34" charset="0"/>
              </a:rPr>
              <a:t>‚What… do you mean</a:t>
            </a:r>
            <a:r>
              <a:rPr lang="hu-HU" dirty="0" smtClean="0">
                <a:solidFill>
                  <a:schemeClr val="bg1"/>
                </a:solidFill>
                <a:latin typeface="Bahnschrift Light" panose="020B0502040204020203"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980" y="3320714"/>
            <a:ext cx="4074695" cy="3056021"/>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4668" y="409575"/>
            <a:ext cx="10961687" cy="2419350"/>
          </a:xfrm>
        </p:spPr>
        <p:txBody>
          <a:bodyPr>
            <a:normAutofit/>
          </a:bodyPr>
          <a:lstStyle/>
          <a:p>
            <a:r>
              <a:rPr lang="en-US" dirty="0" smtClean="0">
                <a:solidFill>
                  <a:schemeClr val="tx2">
                    <a:lumMod val="75000"/>
                  </a:schemeClr>
                </a:solidFill>
                <a:latin typeface="Bahnschrift Light" panose="020B0502040204020203" pitchFamily="34" charset="0"/>
              </a:rPr>
              <a:t>‚Have you heard about the street racing, man? There is only one thing I love as much as coke and </a:t>
            </a:r>
            <a:r>
              <a:rPr lang="en-US" i="1" dirty="0" err="1" smtClean="0">
                <a:solidFill>
                  <a:schemeClr val="tx2">
                    <a:lumMod val="75000"/>
                  </a:schemeClr>
                </a:solidFill>
                <a:latin typeface="Bahnschrift Light" panose="020B0502040204020203" pitchFamily="34" charset="0"/>
              </a:rPr>
              <a:t>kurwas</a:t>
            </a:r>
            <a:r>
              <a:rPr lang="en-US" dirty="0" smtClean="0">
                <a:solidFill>
                  <a:schemeClr val="tx2">
                    <a:lumMod val="75000"/>
                  </a:schemeClr>
                </a:solidFill>
                <a:latin typeface="Bahnschrift Light" panose="020B0502040204020203" pitchFamily="34" charset="0"/>
              </a:rPr>
              <a:t>, and you know what is that? It’s </a:t>
            </a:r>
            <a:r>
              <a:rPr lang="en-US" i="1" dirty="0" smtClean="0">
                <a:solidFill>
                  <a:schemeClr val="tx2">
                    <a:lumMod val="75000"/>
                  </a:schemeClr>
                </a:solidFill>
                <a:latin typeface="Bahnschrift Light" panose="020B0502040204020203" pitchFamily="34" charset="0"/>
              </a:rPr>
              <a:t>winning</a:t>
            </a:r>
            <a:r>
              <a:rPr lang="en-US" dirty="0" smtClean="0">
                <a:solidFill>
                  <a:schemeClr val="tx2">
                    <a:lumMod val="75000"/>
                  </a:schemeClr>
                </a:solidFill>
                <a:latin typeface="Bahnschrift Light" panose="020B0502040204020203" pitchFamily="34" charset="0"/>
              </a:rPr>
              <a:t>. – Bogdan says.</a:t>
            </a:r>
          </a:p>
          <a:p>
            <a:r>
              <a:rPr lang="en-US" dirty="0" smtClean="0">
                <a:solidFill>
                  <a:schemeClr val="tx2">
                    <a:lumMod val="75000"/>
                  </a:schemeClr>
                </a:solidFill>
                <a:latin typeface="Bahnschrift Light" panose="020B0502040204020203" pitchFamily="34" charset="0"/>
              </a:rPr>
              <a:t>You are speechless. </a:t>
            </a:r>
          </a:p>
          <a:p>
            <a:r>
              <a:rPr lang="en-US" dirty="0" smtClean="0">
                <a:solidFill>
                  <a:schemeClr val="tx2">
                    <a:lumMod val="75000"/>
                  </a:schemeClr>
                </a:solidFill>
                <a:latin typeface="Bahnschrift Light" panose="020B0502040204020203" pitchFamily="34" charset="0"/>
              </a:rPr>
              <a:t>‚So here is the deal. We won’t get you hooked up by the cops and will use our </a:t>
            </a:r>
            <a:r>
              <a:rPr lang="en-US" i="1" dirty="0" smtClean="0">
                <a:solidFill>
                  <a:schemeClr val="tx2">
                    <a:lumMod val="75000"/>
                  </a:schemeClr>
                </a:solidFill>
                <a:latin typeface="Bahnschrift Light" panose="020B0502040204020203" pitchFamily="34" charset="0"/>
              </a:rPr>
              <a:t>partners</a:t>
            </a:r>
            <a:r>
              <a:rPr lang="en-US" dirty="0" smtClean="0">
                <a:solidFill>
                  <a:schemeClr val="tx2">
                    <a:lumMod val="75000"/>
                  </a:schemeClr>
                </a:solidFill>
                <a:latin typeface="Bahnschrift Light" panose="020B0502040204020203" pitchFamily="34" charset="0"/>
              </a:rPr>
              <a:t> in the police to prevent them finding you, if you help us. I’ve got a Syndicate Rusher, you know that car?’</a:t>
            </a:r>
          </a:p>
          <a:p>
            <a:r>
              <a:rPr lang="en-US" dirty="0" smtClean="0">
                <a:solidFill>
                  <a:schemeClr val="tx2">
                    <a:lumMod val="75000"/>
                  </a:schemeClr>
                </a:solidFill>
                <a:latin typeface="Bahnschrift Light" panose="020B0502040204020203" pitchFamily="34" charset="0"/>
              </a:rPr>
              <a:t>‚A Rusher?!’ – you can’t resist to intervene. – That’s awesome, how did you get one?’</a:t>
            </a:r>
          </a:p>
          <a:p>
            <a:r>
              <a:rPr lang="en-US" dirty="0" smtClean="0">
                <a:solidFill>
                  <a:schemeClr val="tx2">
                    <a:lumMod val="75000"/>
                  </a:schemeClr>
                </a:solidFill>
                <a:latin typeface="Bahnschrift Light" panose="020B0502040204020203" pitchFamily="34" charset="0"/>
              </a:rPr>
              <a:t>‚…that’s not the point. – he says after some hesitation, and you will remember that it might not be the best idea to interrupt a gang boss in the future.</a:t>
            </a:r>
            <a:endParaRPr lang="en-US"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0" name="Text Placeholder 3"/>
          <p:cNvSpPr txBox="1">
            <a:spLocks/>
          </p:cNvSpPr>
          <p:nvPr/>
        </p:nvSpPr>
        <p:spPr>
          <a:xfrm>
            <a:off x="524668" y="2828925"/>
            <a:ext cx="4533107" cy="37242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‚There is this race and I did my best, but my rivals have their rides tuned for maximum performance. Have you know, that there is some hot stuff hidden inside the</a:t>
            </a:r>
            <a:r>
              <a:rPr lang="hu-HU" dirty="0" smtClean="0">
                <a:solidFill>
                  <a:schemeClr val="tx2">
                    <a:lumMod val="75000"/>
                  </a:schemeClr>
                </a:solidFill>
                <a:latin typeface="Bahnschrift Light" panose="020B0502040204020203" pitchFamily="34" charset="0"/>
              </a:rPr>
              <a:t> software of </a:t>
            </a:r>
            <a:r>
              <a:rPr lang="en-US" dirty="0" smtClean="0">
                <a:solidFill>
                  <a:schemeClr val="tx2">
                    <a:lumMod val="75000"/>
                  </a:schemeClr>
                </a:solidFill>
                <a:latin typeface="Bahnschrift Light" panose="020B0502040204020203" pitchFamily="34" charset="0"/>
              </a:rPr>
              <a:t>the Rusher</a:t>
            </a:r>
            <a:r>
              <a:rPr lang="hu-HU" dirty="0" smtClean="0">
                <a:solidFill>
                  <a:schemeClr val="tx2">
                    <a:lumMod val="75000"/>
                  </a:schemeClr>
                </a:solidFill>
                <a:latin typeface="Bahnschrift Light" panose="020B0502040204020203" pitchFamily="34" charset="0"/>
              </a:rPr>
              <a:t> ECU?’ – he </a:t>
            </a:r>
            <a:r>
              <a:rPr lang="en-US" dirty="0" smtClean="0">
                <a:solidFill>
                  <a:schemeClr val="tx2">
                    <a:lumMod val="75000"/>
                  </a:schemeClr>
                </a:solidFill>
                <a:latin typeface="Bahnschrift Light" panose="020B0502040204020203" pitchFamily="34" charset="0"/>
              </a:rPr>
              <a:t>asks</a:t>
            </a:r>
            <a:r>
              <a:rPr lang="hu-HU" dirty="0" smtClean="0">
                <a:solidFill>
                  <a:schemeClr val="tx2">
                    <a:lumMod val="75000"/>
                  </a:schemeClr>
                </a:solidFill>
                <a:latin typeface="Bahnschrift Light" panose="020B0502040204020203" pitchFamily="34" charset="0"/>
              </a:rPr>
              <a:t>.</a:t>
            </a:r>
            <a:endParaRPr lang="hu-HU" dirty="0">
              <a:solidFill>
                <a:schemeClr val="bg1"/>
              </a:solidFill>
              <a:latin typeface="Bahnschrift Light" panose="020B0502040204020203" pitchFamily="34" charset="0"/>
            </a:endParaRPr>
          </a:p>
          <a:p>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Not until now</a:t>
            </a:r>
            <a:r>
              <a:rPr lang="hu-HU" dirty="0" smtClean="0">
                <a:solidFill>
                  <a:schemeClr val="tx2">
                    <a:lumMod val="75000"/>
                  </a:schemeClr>
                </a:solidFill>
                <a:latin typeface="Bahnschrift Light" panose="020B0502040204020203" pitchFamily="34" charset="0"/>
              </a:rPr>
              <a:t>.’ – </a:t>
            </a:r>
            <a:r>
              <a:rPr lang="en-US" dirty="0" smtClean="0">
                <a:solidFill>
                  <a:schemeClr val="tx2">
                    <a:lumMod val="75000"/>
                  </a:schemeClr>
                </a:solidFill>
                <a:latin typeface="Bahnschrift Light" panose="020B0502040204020203" pitchFamily="34" charset="0"/>
              </a:rPr>
              <a:t>you replies</a:t>
            </a:r>
            <a:r>
              <a:rPr lang="hu-HU" dirty="0" smtClean="0">
                <a:solidFill>
                  <a:schemeClr val="tx2">
                    <a:lumMod val="75000"/>
                  </a:schemeClr>
                </a:solidFill>
                <a:latin typeface="Bahnschrift Light" panose="020B0502040204020203" pitchFamily="34" charset="0"/>
              </a:rPr>
              <a:t>.</a:t>
            </a:r>
          </a:p>
          <a:p>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Well, find it and enable that. We would like this from you</a:t>
            </a:r>
            <a:r>
              <a:rPr lang="hu-HU" dirty="0" smtClean="0">
                <a:solidFill>
                  <a:schemeClr val="tx2">
                    <a:lumMod val="75000"/>
                  </a:schemeClr>
                </a:solidFill>
                <a:latin typeface="Bahnschrift Light" panose="020B0502040204020203" pitchFamily="34" charset="0"/>
              </a:rPr>
              <a:t>.’</a:t>
            </a:r>
          </a:p>
          <a:p>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okay, I will do my best to fulfill your request</a:t>
            </a:r>
            <a:r>
              <a:rPr lang="hu-HU" dirty="0" smtClean="0">
                <a:solidFill>
                  <a:schemeClr val="tx2">
                    <a:lumMod val="75000"/>
                  </a:schemeClr>
                </a:solidFill>
                <a:latin typeface="Bahnschrift Light" panose="020B0502040204020203" pitchFamily="34" charset="0"/>
              </a:rPr>
              <a:t>.’</a:t>
            </a:r>
          </a:p>
          <a:p>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This is not a request, you are ours now</a:t>
            </a:r>
            <a:r>
              <a:rPr lang="hu-HU" dirty="0" smtClean="0">
                <a:solidFill>
                  <a:schemeClr val="tx2">
                    <a:lumMod val="75000"/>
                  </a:schemeClr>
                </a:solidFill>
                <a:latin typeface="Bahnschrift Light" panose="020B0502040204020203" pitchFamily="34" charset="0"/>
              </a:rPr>
              <a:t>.’ – he </a:t>
            </a:r>
            <a:r>
              <a:rPr lang="en-US" dirty="0" smtClean="0">
                <a:solidFill>
                  <a:schemeClr val="tx2">
                    <a:lumMod val="75000"/>
                  </a:schemeClr>
                </a:solidFill>
                <a:latin typeface="Bahnschrift Light" panose="020B0502040204020203" pitchFamily="34" charset="0"/>
              </a:rPr>
              <a:t>says, leaving your chair, heading to the corridor with his guys</a:t>
            </a:r>
            <a:r>
              <a:rPr lang="hu-HU" dirty="0" smtClean="0">
                <a:solidFill>
                  <a:schemeClr val="tx2">
                    <a:lumMod val="75000"/>
                  </a:schemeClr>
                </a:solidFill>
                <a:latin typeface="Bahnschrift Light" panose="020B0502040204020203" pitchFamily="34" charset="0"/>
              </a:rPr>
              <a:t>.</a:t>
            </a:r>
            <a:endParaRPr lang="hu-HU" dirty="0">
              <a:solidFill>
                <a:schemeClr val="tx2">
                  <a:lumMod val="75000"/>
                </a:schemeClr>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874" y="3096126"/>
            <a:ext cx="4609432" cy="3457074"/>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69322" y="647427"/>
            <a:ext cx="10608278" cy="3149510"/>
          </a:xfrm>
        </p:spPr>
        <p:txBody>
          <a:bodyPr>
            <a:normAutofit/>
          </a:bodyPr>
          <a:lstStyle/>
          <a:p>
            <a:r>
              <a:rPr lang="en-US" dirty="0" smtClean="0">
                <a:solidFill>
                  <a:schemeClr val="tx2">
                    <a:lumMod val="75000"/>
                  </a:schemeClr>
                </a:solidFill>
                <a:latin typeface="Bahnschrift Light" panose="020B0502040204020203" pitchFamily="34" charset="0"/>
              </a:rPr>
              <a:t>It could be worse. You are still alive, free and  you have all of your fingers and toes and your limbs is intact.</a:t>
            </a:r>
          </a:p>
          <a:p>
            <a:r>
              <a:rPr lang="en-US" dirty="0" smtClean="0">
                <a:solidFill>
                  <a:schemeClr val="tx2">
                    <a:lumMod val="75000"/>
                  </a:schemeClr>
                </a:solidFill>
                <a:latin typeface="Bahnschrift Light" panose="020B0502040204020203" pitchFamily="34" charset="0"/>
              </a:rPr>
              <a:t>On the other hand, all of the perks above should be considered as a temporary situation.  You need to deliver the service for Bogdan or you will hang. Simply as that.</a:t>
            </a:r>
          </a:p>
          <a:p>
            <a:r>
              <a:rPr lang="en-US" dirty="0" smtClean="0">
                <a:solidFill>
                  <a:schemeClr val="tx2">
                    <a:lumMod val="75000"/>
                  </a:schemeClr>
                </a:solidFill>
                <a:latin typeface="Bahnschrift Light" panose="020B0502040204020203" pitchFamily="34" charset="0"/>
              </a:rPr>
              <a:t>There is a problem, </a:t>
            </a:r>
            <a:r>
              <a:rPr lang="en-US" dirty="0" err="1" smtClean="0">
                <a:solidFill>
                  <a:schemeClr val="tx2">
                    <a:lumMod val="75000"/>
                  </a:schemeClr>
                </a:solidFill>
                <a:latin typeface="Bahnschrift Light" panose="020B0502040204020203" pitchFamily="34" charset="0"/>
              </a:rPr>
              <a:t>tho</a:t>
            </a:r>
            <a:r>
              <a:rPr lang="en-US" dirty="0" smtClean="0">
                <a:solidFill>
                  <a:schemeClr val="tx2">
                    <a:lumMod val="75000"/>
                  </a:schemeClr>
                </a:solidFill>
                <a:latin typeface="Bahnschrift Light" panose="020B0502040204020203" pitchFamily="34" charset="0"/>
              </a:rPr>
              <a:t>, you never hacked any car before – well, last time, it could be luck, but now you need to trespass direct security controls, that hide or disable the hot stuff the </a:t>
            </a:r>
            <a:r>
              <a:rPr lang="en-US" dirty="0" err="1" smtClean="0">
                <a:solidFill>
                  <a:schemeClr val="tx2">
                    <a:lumMod val="75000"/>
                  </a:schemeClr>
                </a:solidFill>
                <a:latin typeface="Bahnschrift Light" panose="020B0502040204020203" pitchFamily="34" charset="0"/>
              </a:rPr>
              <a:t>gan</a:t>
            </a:r>
            <a:r>
              <a:rPr lang="hu-HU" dirty="0" smtClean="0">
                <a:solidFill>
                  <a:schemeClr val="tx2">
                    <a:lumMod val="75000"/>
                  </a:schemeClr>
                </a:solidFill>
                <a:latin typeface="Bahnschrift Light" panose="020B0502040204020203" pitchFamily="34" charset="0"/>
              </a:rPr>
              <a:t>g</a:t>
            </a:r>
            <a:r>
              <a:rPr lang="en-US" dirty="0" err="1" smtClean="0">
                <a:solidFill>
                  <a:schemeClr val="tx2">
                    <a:lumMod val="75000"/>
                  </a:schemeClr>
                </a:solidFill>
                <a:latin typeface="Bahnschrift Light" panose="020B0502040204020203" pitchFamily="34" charset="0"/>
              </a:rPr>
              <a:t>ster</a:t>
            </a:r>
            <a:r>
              <a:rPr lang="en-US" dirty="0" smtClean="0">
                <a:solidFill>
                  <a:schemeClr val="tx2">
                    <a:lumMod val="75000"/>
                  </a:schemeClr>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mentioned.</a:t>
            </a:r>
          </a:p>
          <a:p>
            <a:r>
              <a:rPr lang="en-US" dirty="0" smtClean="0">
                <a:solidFill>
                  <a:schemeClr val="tx2">
                    <a:lumMod val="75000"/>
                  </a:schemeClr>
                </a:solidFill>
                <a:latin typeface="Bahnschrift Light" panose="020B0502040204020203" pitchFamily="34" charset="0"/>
              </a:rPr>
              <a:t>So you do what every guy living to live should do in such a situation: open the search bar and type how to enable hot stuff on a Syndicate Rusher</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3" name="Picture 2" descr="https://i.pinimg.com/originals/24/47/7d/24477df4a9a302c3dfa5cb63a50fad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468" y="1192076"/>
            <a:ext cx="5665924" cy="566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6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533775"/>
            <a:ext cx="9582150" cy="965906"/>
          </a:xfrm>
          <a:ln>
            <a:solidFill>
              <a:schemeClr val="accent1"/>
            </a:solidFill>
          </a:ln>
        </p:spPr>
        <p:txBody>
          <a:bodyPr>
            <a:normAutofit/>
          </a:bodyPr>
          <a:lstStyle/>
          <a:p>
            <a:r>
              <a:rPr lang="hu-HU" dirty="0" smtClean="0">
                <a:solidFill>
                  <a:schemeClr val="bg1"/>
                </a:solidFill>
                <a:latin typeface="Bahnschrift Light" panose="020B0502040204020203" pitchFamily="34" charset="0"/>
              </a:rPr>
              <a:t>The </a:t>
            </a:r>
            <a:r>
              <a:rPr lang="en-US" dirty="0" smtClean="0">
                <a:solidFill>
                  <a:schemeClr val="bg1"/>
                </a:solidFill>
                <a:latin typeface="Bahnschrift Light" panose="020B0502040204020203" pitchFamily="34" charset="0"/>
              </a:rPr>
              <a:t>Rusher is a really great car, </a:t>
            </a:r>
            <a:r>
              <a:rPr lang="en-US" dirty="0" err="1" smtClean="0">
                <a:solidFill>
                  <a:schemeClr val="bg1"/>
                </a:solidFill>
                <a:latin typeface="Bahnschrift Light" panose="020B0502040204020203" pitchFamily="34" charset="0"/>
              </a:rPr>
              <a:t>i</a:t>
            </a:r>
            <a:r>
              <a:rPr lang="en-US" dirty="0" smtClean="0">
                <a:solidFill>
                  <a:schemeClr val="bg1"/>
                </a:solidFill>
                <a:latin typeface="Bahnschrift Light" panose="020B0502040204020203" pitchFamily="34" charset="0"/>
              </a:rPr>
              <a:t> heard that there is some extra features that could be used for improving the speed and the acceleration of the car</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156313"/>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156313"/>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g3n3r1c_h4ck3r_n4m3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Mon</a:t>
            </a:r>
            <a:r>
              <a:rPr lang="hu-HU" i="1" dirty="0" smtClean="0">
                <a:solidFill>
                  <a:srgbClr val="FF0000"/>
                </a:solidFill>
                <a:latin typeface="Bahnschrift Light" panose="020B0502040204020203" pitchFamily="34" charset="0"/>
              </a:rPr>
              <a:t> 21 </a:t>
            </a:r>
            <a:r>
              <a:rPr lang="hu-HU" i="1" dirty="0" err="1" smtClean="0">
                <a:solidFill>
                  <a:srgbClr val="FF0000"/>
                </a:solidFill>
                <a:latin typeface="Bahnschrift Light" panose="020B0502040204020203" pitchFamily="34" charset="0"/>
              </a:rPr>
              <a:t>January</a:t>
            </a:r>
            <a:r>
              <a:rPr lang="hu-HU" b="1" i="1" dirty="0" smtClean="0">
                <a:solidFill>
                  <a:srgbClr val="FF0000"/>
                </a:solidFill>
                <a:latin typeface="Bahnschrift Light" panose="020B0502040204020203" pitchFamily="34" charset="0"/>
              </a:rPr>
              <a:t> </a:t>
            </a:r>
          </a:p>
        </p:txBody>
      </p:sp>
      <p:sp>
        <p:nvSpPr>
          <p:cNvPr id="6" name="Text Placeholder 3"/>
          <p:cNvSpPr txBox="1">
            <a:spLocks/>
          </p:cNvSpPr>
          <p:nvPr/>
        </p:nvSpPr>
        <p:spPr>
          <a:xfrm>
            <a:off x="1314450" y="902427"/>
            <a:ext cx="9582150" cy="1459774"/>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You do not get a lot of results, and some of the forum topics are restricted to registered users only.</a:t>
            </a:r>
          </a:p>
          <a:p>
            <a:r>
              <a:rPr lang="en-US" dirty="0" smtClean="0">
                <a:solidFill>
                  <a:schemeClr val="bg1"/>
                </a:solidFill>
                <a:latin typeface="Bahnschrift Light" panose="020B0502040204020203" pitchFamily="34" charset="0"/>
              </a:rPr>
              <a:t>Being blackmailed by a mob leader named Bogdan is a huge motivation, </a:t>
            </a:r>
            <a:r>
              <a:rPr lang="en-US" dirty="0" err="1" smtClean="0">
                <a:solidFill>
                  <a:schemeClr val="bg1"/>
                </a:solidFill>
                <a:latin typeface="Bahnschrift Light" panose="020B0502040204020203" pitchFamily="34" charset="0"/>
              </a:rPr>
              <a:t>tho</a:t>
            </a:r>
            <a:r>
              <a:rPr lang="en-US" dirty="0" smtClean="0">
                <a:solidFill>
                  <a:schemeClr val="bg1"/>
                </a:solidFill>
                <a:latin typeface="Bahnschrift Light" panose="020B0502040204020203" pitchFamily="34" charset="0"/>
              </a:rPr>
              <a:t>, so you continue the search relentlessly</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7" name="Text Placeholder 3"/>
          <p:cNvSpPr txBox="1">
            <a:spLocks/>
          </p:cNvSpPr>
          <p:nvPr/>
        </p:nvSpPr>
        <p:spPr>
          <a:xfrm>
            <a:off x="1600200" y="5048250"/>
            <a:ext cx="9582150" cy="965906"/>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err="1" smtClean="0">
                <a:solidFill>
                  <a:schemeClr val="bg1"/>
                </a:solidFill>
                <a:latin typeface="Bahnschrift Light" panose="020B0502040204020203" pitchFamily="34" charset="0"/>
              </a:rPr>
              <a:t>Bullsh&amp;t</a:t>
            </a:r>
            <a:r>
              <a:rPr lang="hu-HU" dirty="0" smtClean="0">
                <a:solidFill>
                  <a:schemeClr val="bg1"/>
                </a:solidFill>
                <a:latin typeface="Bahnschrift Light" panose="020B0502040204020203" pitchFamily="34" charset="0"/>
              </a:rPr>
              <a:t> and </a:t>
            </a:r>
            <a:r>
              <a:rPr lang="en-US" dirty="0" smtClean="0">
                <a:solidFill>
                  <a:schemeClr val="bg1"/>
                </a:solidFill>
                <a:latin typeface="Bahnschrift Light" panose="020B0502040204020203" pitchFamily="34" charset="0"/>
              </a:rPr>
              <a:t>you are </a:t>
            </a:r>
            <a:r>
              <a:rPr lang="hu-HU" dirty="0" smtClean="0">
                <a:solidFill>
                  <a:schemeClr val="bg1"/>
                </a:solidFill>
                <a:latin typeface="Bahnschrift Light" panose="020B0502040204020203" pitchFamily="34" charset="0"/>
              </a:rPr>
              <a:t>a *</a:t>
            </a:r>
            <a:r>
              <a:rPr lang="en-US" dirty="0" smtClean="0">
                <a:solidFill>
                  <a:schemeClr val="bg1"/>
                </a:solidFill>
                <a:latin typeface="Bahnschrift Light" panose="020B0502040204020203" pitchFamily="34" charset="0"/>
              </a:rPr>
              <a:t>moderated</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piece</a:t>
            </a:r>
            <a:r>
              <a:rPr lang="hu-HU" dirty="0" smtClean="0">
                <a:solidFill>
                  <a:schemeClr val="bg1"/>
                </a:solidFill>
                <a:latin typeface="Bahnschrift Light" panose="020B0502040204020203" pitchFamily="34" charset="0"/>
              </a:rPr>
              <a:t> of *</a:t>
            </a:r>
            <a:r>
              <a:rPr lang="en-US" dirty="0" smtClean="0">
                <a:solidFill>
                  <a:schemeClr val="bg1"/>
                </a:solidFill>
                <a:latin typeface="Bahnschrift Light" panose="020B0502040204020203" pitchFamily="34" charset="0"/>
              </a:rPr>
              <a:t>moderated</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who like to lick</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moderated</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8"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670788"/>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p:cNvSpPr txBox="1">
            <a:spLocks/>
          </p:cNvSpPr>
          <p:nvPr/>
        </p:nvSpPr>
        <p:spPr>
          <a:xfrm>
            <a:off x="1600200" y="4670788"/>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a:solidFill>
                  <a:srgbClr val="FF0000"/>
                </a:solidFill>
                <a:latin typeface="Bahnschrift Light" panose="020B0502040204020203" pitchFamily="34" charset="0"/>
              </a:rPr>
              <a:t>n</a:t>
            </a:r>
            <a:r>
              <a:rPr lang="hu-HU" b="1" i="1" dirty="0" smtClean="0">
                <a:solidFill>
                  <a:srgbClr val="FF0000"/>
                </a:solidFill>
                <a:latin typeface="Bahnschrift Light" panose="020B0502040204020203" pitchFamily="34" charset="0"/>
              </a:rPr>
              <a:t>4m3l355_tr0ll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Mon</a:t>
            </a:r>
            <a:r>
              <a:rPr lang="hu-HU" i="1" dirty="0" smtClean="0">
                <a:solidFill>
                  <a:srgbClr val="FF0000"/>
                </a:solidFill>
                <a:latin typeface="Bahnschrift Light" panose="020B0502040204020203" pitchFamily="34" charset="0"/>
              </a:rPr>
              <a:t> 22 </a:t>
            </a:r>
            <a:r>
              <a:rPr lang="hu-HU" i="1" dirty="0" err="1" smtClean="0">
                <a:solidFill>
                  <a:srgbClr val="FF0000"/>
                </a:solidFill>
                <a:latin typeface="Bahnschrift Light" panose="020B0502040204020203" pitchFamily="34" charset="0"/>
              </a:rPr>
              <a:t>January</a:t>
            </a:r>
            <a:r>
              <a:rPr lang="hu-HU" b="1" i="1" dirty="0" smtClean="0">
                <a:solidFill>
                  <a:srgbClr val="FF0000"/>
                </a:solidFill>
                <a:latin typeface="Bahnschrift Light" panose="020B0502040204020203" pitchFamily="34" charset="0"/>
              </a:rPr>
              <a:t> </a:t>
            </a:r>
          </a:p>
        </p:txBody>
      </p:sp>
      <p:pic>
        <p:nvPicPr>
          <p:cNvPr id="10" name="Picture 9"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255237"/>
            <a:ext cx="5597707" cy="56654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how to enable hot stuff on a syndicate rusher</a:t>
            </a:r>
          </a:p>
        </p:txBody>
      </p:sp>
    </p:spTree>
    <p:extLst>
      <p:ext uri="{BB962C8B-B14F-4D97-AF65-F5344CB8AC3E}">
        <p14:creationId xmlns:p14="http://schemas.microsoft.com/office/powerpoint/2010/main" val="79908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880211"/>
            <a:ext cx="9582150" cy="1760017"/>
          </a:xfrm>
          <a:ln>
            <a:solidFill>
              <a:schemeClr val="accent1"/>
            </a:solidFill>
          </a:ln>
        </p:spPr>
        <p:txBody>
          <a:bodyPr>
            <a:normAutofit/>
          </a:bodyPr>
          <a:lstStyle/>
          <a:p>
            <a:r>
              <a:rPr lang="hu-HU" dirty="0">
                <a:solidFill>
                  <a:schemeClr val="bg1"/>
                </a:solidFill>
                <a:latin typeface="Bahnschrift Light" panose="020B0502040204020203" pitchFamily="34" charset="0"/>
              </a:rPr>
              <a:t>i</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once activate d this service when </a:t>
            </a:r>
            <a:r>
              <a:rPr lang="en-US" dirty="0" err="1" smtClean="0">
                <a:solidFill>
                  <a:schemeClr val="bg1"/>
                </a:solidFill>
                <a:latin typeface="Bahnschrift Light" panose="020B0502040204020203" pitchFamily="34" charset="0"/>
              </a:rPr>
              <a:t>i</a:t>
            </a:r>
            <a:r>
              <a:rPr lang="en-US" dirty="0" smtClean="0">
                <a:solidFill>
                  <a:schemeClr val="bg1"/>
                </a:solidFill>
                <a:latin typeface="Bahnschrift Light" panose="020B0502040204020203" pitchFamily="34" charset="0"/>
              </a:rPr>
              <a:t> needed to do this to a client it was not really hard</a:t>
            </a:r>
          </a:p>
          <a:p>
            <a:r>
              <a:rPr lang="en-US" dirty="0" smtClean="0">
                <a:solidFill>
                  <a:schemeClr val="bg1"/>
                </a:solidFill>
                <a:latin typeface="Bahnschrift Light" panose="020B0502040204020203" pitchFamily="34" charset="0"/>
              </a:rPr>
              <a:t>this </a:t>
            </a:r>
            <a:r>
              <a:rPr lang="en-US" dirty="0" err="1" smtClean="0">
                <a:solidFill>
                  <a:schemeClr val="bg1"/>
                </a:solidFill>
                <a:latin typeface="Bahnschrift Light" panose="020B0502040204020203" pitchFamily="34" charset="0"/>
              </a:rPr>
              <a:t>ecu</a:t>
            </a:r>
            <a:r>
              <a:rPr lang="en-US" dirty="0" smtClean="0">
                <a:solidFill>
                  <a:schemeClr val="bg1"/>
                </a:solidFill>
                <a:latin typeface="Bahnschrift Light" panose="020B0502040204020203" pitchFamily="34" charset="0"/>
              </a:rPr>
              <a:t> uses diagnostics to tune the behavior of the </a:t>
            </a:r>
            <a:r>
              <a:rPr lang="en-US" dirty="0" err="1" smtClean="0">
                <a:solidFill>
                  <a:schemeClr val="bg1"/>
                </a:solidFill>
                <a:latin typeface="Bahnschrift Light" panose="020B0502040204020203" pitchFamily="34" charset="0"/>
              </a:rPr>
              <a:t>funxions</a:t>
            </a:r>
            <a:r>
              <a:rPr lang="en-US" dirty="0" smtClean="0">
                <a:solidFill>
                  <a:schemeClr val="bg1"/>
                </a:solidFill>
                <a:latin typeface="Bahnschrift Light" panose="020B0502040204020203" pitchFamily="34" charset="0"/>
              </a:rPr>
              <a:t> the hot stuff is one of them. anyone  who request  this from the </a:t>
            </a:r>
            <a:r>
              <a:rPr lang="en-US" dirty="0" err="1" smtClean="0">
                <a:solidFill>
                  <a:schemeClr val="bg1"/>
                </a:solidFill>
                <a:latin typeface="Bahnschrift Light" panose="020B0502040204020203" pitchFamily="34" charset="0"/>
              </a:rPr>
              <a:t>ecu</a:t>
            </a:r>
            <a:r>
              <a:rPr lang="en-US" dirty="0" smtClean="0">
                <a:solidFill>
                  <a:schemeClr val="bg1"/>
                </a:solidFill>
                <a:latin typeface="Bahnschrift Light" panose="020B0502040204020203" pitchFamily="34" charset="0"/>
              </a:rPr>
              <a:t> can find out </a:t>
            </a:r>
            <a:r>
              <a:rPr lang="en-US" dirty="0" err="1" smtClean="0">
                <a:solidFill>
                  <a:schemeClr val="bg1"/>
                </a:solidFill>
                <a:latin typeface="Bahnschrift Light" panose="020B0502040204020203" pitchFamily="34" charset="0"/>
              </a:rPr>
              <a:t>wether</a:t>
            </a:r>
            <a:r>
              <a:rPr lang="en-US" dirty="0" smtClean="0">
                <a:solidFill>
                  <a:schemeClr val="bg1"/>
                </a:solidFill>
                <a:latin typeface="Bahnschrift Light" panose="020B0502040204020203" pitchFamily="34" charset="0"/>
              </a:rPr>
              <a:t> hot stuff is enabled or not</a:t>
            </a:r>
          </a:p>
          <a:p>
            <a:r>
              <a:rPr lang="en-US" dirty="0" smtClean="0">
                <a:solidFill>
                  <a:schemeClr val="bg1"/>
                </a:solidFill>
                <a:latin typeface="Bahnschrift Light" panose="020B0502040204020203" pitchFamily="34" charset="0"/>
              </a:rPr>
              <a:t>if not that mean that no service was </a:t>
            </a:r>
            <a:r>
              <a:rPr lang="en-US" dirty="0" err="1" smtClean="0">
                <a:solidFill>
                  <a:schemeClr val="bg1"/>
                </a:solidFill>
                <a:latin typeface="Bahnschrift Light" panose="020B0502040204020203" pitchFamily="34" charset="0"/>
              </a:rPr>
              <a:t>purcsased</a:t>
            </a:r>
            <a:r>
              <a:rPr lang="en-US" dirty="0" smtClean="0">
                <a:solidFill>
                  <a:schemeClr val="bg1"/>
                </a:solidFill>
                <a:latin typeface="Bahnschrift Light" panose="020B0502040204020203" pitchFamily="34" charset="0"/>
              </a:rPr>
              <a:t> </a:t>
            </a:r>
            <a:r>
              <a:rPr lang="hu-HU" dirty="0" smtClean="0">
                <a:solidFill>
                  <a:schemeClr val="bg1"/>
                </a:solidFill>
                <a:latin typeface="Bahnschrift Light" panose="020B0502040204020203" pitchFamily="34" charset="0"/>
              </a:rPr>
              <a:t>wen </a:t>
            </a:r>
            <a:r>
              <a:rPr lang="en-US" dirty="0" smtClean="0">
                <a:solidFill>
                  <a:schemeClr val="bg1"/>
                </a:solidFill>
                <a:latin typeface="Bahnschrift Light" panose="020B0502040204020203" pitchFamily="34" charset="0"/>
              </a:rPr>
              <a:t>the car was </a:t>
            </a:r>
            <a:r>
              <a:rPr lang="en-US" dirty="0" err="1" smtClean="0">
                <a:solidFill>
                  <a:schemeClr val="bg1"/>
                </a:solidFill>
                <a:latin typeface="Bahnschrift Light" panose="020B0502040204020203" pitchFamily="34" charset="0"/>
              </a:rPr>
              <a:t>deliverd</a:t>
            </a:r>
            <a:endParaRPr lang="en-US" dirty="0" smtClean="0">
              <a:solidFill>
                <a:schemeClr val="bg1"/>
              </a:solidFill>
              <a:latin typeface="Bahnschrift Light" panose="020B0502040204020203" pitchFamily="34" charset="0"/>
            </a:endParaRPr>
          </a:p>
          <a:p>
            <a:r>
              <a:rPr lang="en-US" dirty="0" err="1" smtClean="0">
                <a:solidFill>
                  <a:schemeClr val="bg1"/>
                </a:solidFill>
                <a:latin typeface="Bahnschrift Light" panose="020B0502040204020203" pitchFamily="34" charset="0"/>
              </a:rPr>
              <a:t>athenticate</a:t>
            </a:r>
            <a:r>
              <a:rPr lang="en-US" dirty="0" smtClean="0">
                <a:solidFill>
                  <a:schemeClr val="bg1"/>
                </a:solidFill>
                <a:latin typeface="Bahnschrift Light" panose="020B0502040204020203" pitchFamily="34" charset="0"/>
              </a:rPr>
              <a:t> as </a:t>
            </a:r>
            <a:r>
              <a:rPr lang="en-US" dirty="0" err="1" smtClean="0">
                <a:solidFill>
                  <a:schemeClr val="bg1"/>
                </a:solidFill>
                <a:latin typeface="Bahnschrift Light" panose="020B0502040204020203" pitchFamily="34" charset="0"/>
              </a:rPr>
              <a:t>oficial</a:t>
            </a:r>
            <a:r>
              <a:rPr lang="en-US" dirty="0" smtClean="0">
                <a:solidFill>
                  <a:schemeClr val="bg1"/>
                </a:solidFill>
                <a:latin typeface="Bahnschrift Light" panose="020B0502040204020203" pitchFamily="34" charset="0"/>
              </a:rPr>
              <a:t> service in diagnostics to tune that parameter</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502750"/>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502750"/>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g3n3r1c_h4ck3r_n4m3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Mon</a:t>
            </a:r>
            <a:r>
              <a:rPr lang="hu-HU" i="1" dirty="0" smtClean="0">
                <a:solidFill>
                  <a:srgbClr val="FF0000"/>
                </a:solidFill>
                <a:latin typeface="Bahnschrift Light" panose="020B0502040204020203" pitchFamily="34" charset="0"/>
              </a:rPr>
              <a:t> 25July</a:t>
            </a:r>
            <a:r>
              <a:rPr lang="hu-HU" b="1" i="1" dirty="0" smtClean="0">
                <a:solidFill>
                  <a:srgbClr val="FF0000"/>
                </a:solidFill>
                <a:latin typeface="Bahnschrift Light" panose="020B0502040204020203" pitchFamily="34" charset="0"/>
              </a:rPr>
              <a:t> </a:t>
            </a:r>
          </a:p>
        </p:txBody>
      </p:sp>
      <p:sp>
        <p:nvSpPr>
          <p:cNvPr id="6" name="Text Placeholder 3"/>
          <p:cNvSpPr txBox="1">
            <a:spLocks/>
          </p:cNvSpPr>
          <p:nvPr/>
        </p:nvSpPr>
        <p:spPr>
          <a:xfrm>
            <a:off x="1314450" y="902427"/>
            <a:ext cx="9582150" cy="1459774"/>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dirty="0" err="1" smtClean="0">
                <a:solidFill>
                  <a:schemeClr val="bg1"/>
                </a:solidFill>
                <a:latin typeface="Bahnschrift Light" panose="020B0502040204020203" pitchFamily="34" charset="0"/>
              </a:rPr>
              <a:t>However</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as</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you</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moved</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forward</a:t>
            </a:r>
            <a:r>
              <a:rPr lang="hu-HU" dirty="0" smtClean="0">
                <a:solidFill>
                  <a:schemeClr val="bg1"/>
                </a:solidFill>
                <a:latin typeface="Bahnschrift Light" panose="020B0502040204020203" pitchFamily="34" charset="0"/>
              </a:rPr>
              <a:t> in </a:t>
            </a:r>
            <a:r>
              <a:rPr lang="hu-HU" dirty="0" err="1" smtClean="0">
                <a:solidFill>
                  <a:schemeClr val="bg1"/>
                </a:solidFill>
                <a:latin typeface="Bahnschrift Light" panose="020B0502040204020203" pitchFamily="34" charset="0"/>
              </a:rPr>
              <a:t>your</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research</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you</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started</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to</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find</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interesting</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pieces</a:t>
            </a:r>
            <a:r>
              <a:rPr lang="hu-HU" dirty="0" smtClean="0">
                <a:solidFill>
                  <a:schemeClr val="bg1"/>
                </a:solidFill>
                <a:latin typeface="Bahnschrift Light" panose="020B0502040204020203" pitchFamily="34" charset="0"/>
              </a:rPr>
              <a:t> of </a:t>
            </a:r>
            <a:r>
              <a:rPr lang="hu-HU" dirty="0" err="1" smtClean="0">
                <a:solidFill>
                  <a:schemeClr val="bg1"/>
                </a:solidFill>
                <a:latin typeface="Bahnschrift Light" panose="020B0502040204020203" pitchFamily="34" charset="0"/>
              </a:rPr>
              <a:t>information</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how to enable hot stuff on a syndicate rusher</a:t>
            </a:r>
          </a:p>
        </p:txBody>
      </p:sp>
      <p:pic>
        <p:nvPicPr>
          <p:cNvPr id="12" name="Picture 11"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255237"/>
            <a:ext cx="5597707" cy="566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821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Light</vt:lpstr>
      <vt:lpstr>Calibri</vt:lpstr>
      <vt:lpstr>Calibri Light</vt:lpstr>
      <vt:lpstr>Courier New</vt:lpstr>
      <vt:lpstr>Office Theme</vt:lpstr>
      <vt:lpstr>PowerPoint Presentation</vt:lpstr>
      <vt:lpstr>Disclaimer</vt:lpstr>
      <vt:lpstr>Uninvited visitors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72</cp:revision>
  <dcterms:created xsi:type="dcterms:W3CDTF">2021-03-31T07:49:39Z</dcterms:created>
  <dcterms:modified xsi:type="dcterms:W3CDTF">2021-04-19T13:17:24Z</dcterms:modified>
</cp:coreProperties>
</file>