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59" r:id="rId6"/>
    <p:sldId id="260"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302"/>
    <a:srgbClr val="A59C93"/>
    <a:srgbClr val="D1CACD"/>
    <a:srgbClr val="0A0A08"/>
    <a:srgbClr val="B8B5A2"/>
    <a:srgbClr val="B9B29D"/>
    <a:srgbClr val="C7C1B1"/>
    <a:srgbClr val="C5B3B3"/>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371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57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0409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2160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D44C1-4ED5-49F1-898A-C28385B76BA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597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64755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D44C1-4ED5-49F1-898A-C28385B76BAD}"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06117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D44C1-4ED5-49F1-898A-C28385B76BAD}"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414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D44C1-4ED5-49F1-898A-C28385B76BAD}"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00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173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932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D44C1-4ED5-49F1-898A-C28385B76BAD}"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25BC-7DF3-4B3A-B93A-E799D754A10F}" type="slidenum">
              <a:rPr lang="en-US" smtClean="0"/>
              <a:t>‹#›</a:t>
            </a:fld>
            <a:endParaRPr lang="en-US"/>
          </a:p>
        </p:txBody>
      </p:sp>
    </p:spTree>
    <p:extLst>
      <p:ext uri="{BB962C8B-B14F-4D97-AF65-F5344CB8AC3E}">
        <p14:creationId xmlns:p14="http://schemas.microsoft.com/office/powerpoint/2010/main" val="195618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cwe.mitre.org/data/definitions/307.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nc-sa/2.0/" TargetMode="External"/><Relationship Id="rId3" Type="http://schemas.openxmlformats.org/officeDocument/2006/relationships/hyperlink" Target="https://www.linkedin.com/in/janoskovacs89/" TargetMode="External"/><Relationship Id="rId7" Type="http://schemas.openxmlformats.org/officeDocument/2006/relationships/hyperlink" Target="https://creativecommons.org/licenses/by-nc-nd/2.0/" TargetMode="External"/><Relationship Id="rId2" Type="http://schemas.openxmlformats.org/officeDocument/2006/relationships/hyperlink" Target="https://choosealicense.com/licenses/gpl-3.0/" TargetMode="External"/><Relationship Id="rId1" Type="http://schemas.openxmlformats.org/officeDocument/2006/relationships/slideLayout" Target="../slideLayouts/slideLayout8.xml"/><Relationship Id="rId6" Type="http://schemas.openxmlformats.org/officeDocument/2006/relationships/hyperlink" Target="https://creativecommons.org/licenses/by-nc/2.0/" TargetMode="External"/><Relationship Id="rId5" Type="http://schemas.openxmlformats.org/officeDocument/2006/relationships/hyperlink" Target="https://creativecommons.org/licenses/by/2.0/" TargetMode="External"/><Relationship Id="rId4" Type="http://schemas.openxmlformats.org/officeDocument/2006/relationships/hyperlink" Target="https://www.artstation.com/prebar" TargetMode="External"/><Relationship Id="rId9" Type="http://schemas.openxmlformats.org/officeDocument/2006/relationships/hyperlink" Target="https://creativecommons.org/licenses/by-sa/2.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514562"/>
            <a:ext cx="5320937" cy="5767896"/>
          </a:xfrm>
          <a:prstGeom prst="rect">
            <a:avLst/>
          </a:prstGeom>
        </p:spPr>
      </p:pic>
      <p:cxnSp>
        <p:nvCxnSpPr>
          <p:cNvPr id="14" name="Straight Connector 13"/>
          <p:cNvCxnSpPr/>
          <p:nvPr/>
        </p:nvCxnSpPr>
        <p:spPr>
          <a:xfrm flipV="1">
            <a:off x="5740400" y="0"/>
            <a:ext cx="6629400" cy="71120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38791" y="1993901"/>
            <a:ext cx="4796109" cy="5118099"/>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581787" y="4216400"/>
            <a:ext cx="2959100" cy="30226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750957" y="4552950"/>
            <a:ext cx="4946468" cy="102802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8000" dirty="0">
                <a:latin typeface="Courier New" panose="02070309020205020404" pitchFamily="49" charset="0"/>
                <a:cs typeface="Courier New" panose="02070309020205020404" pitchFamily="49" charset="0"/>
              </a:rPr>
              <a:t>d</a:t>
            </a:r>
            <a:r>
              <a:rPr lang="hu-HU" sz="8000" dirty="0" smtClean="0">
                <a:latin typeface="Courier New" panose="02070309020205020404" pitchFamily="49" charset="0"/>
                <a:cs typeface="Courier New" panose="02070309020205020404" pitchFamily="49" charset="0"/>
              </a:rPr>
              <a:t>1m1try</a:t>
            </a:r>
          </a:p>
        </p:txBody>
      </p:sp>
      <p:sp>
        <p:nvSpPr>
          <p:cNvPr id="13" name="Title 1"/>
          <p:cNvSpPr txBox="1">
            <a:spLocks/>
          </p:cNvSpPr>
          <p:nvPr/>
        </p:nvSpPr>
        <p:spPr>
          <a:xfrm>
            <a:off x="10646999" y="5765120"/>
            <a:ext cx="828676" cy="15240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2000" dirty="0" smtClean="0">
                <a:latin typeface="Courier New" panose="02070309020205020404" pitchFamily="49" charset="0"/>
                <a:cs typeface="Courier New" panose="02070309020205020404" pitchFamily="49" charset="0"/>
              </a:rPr>
              <a:t>Pt.4</a:t>
            </a:r>
          </a:p>
        </p:txBody>
      </p:sp>
    </p:spTree>
    <p:extLst>
      <p:ext uri="{BB962C8B-B14F-4D97-AF65-F5344CB8AC3E}">
        <p14:creationId xmlns:p14="http://schemas.microsoft.com/office/powerpoint/2010/main" val="588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1CAC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3880211"/>
            <a:ext cx="9582150" cy="1034689"/>
          </a:xfrm>
          <a:ln>
            <a:solidFill>
              <a:schemeClr val="accent1"/>
            </a:solidFill>
          </a:ln>
        </p:spPr>
        <p:txBody>
          <a:bodyPr>
            <a:normAutofit/>
          </a:bodyPr>
          <a:lstStyle/>
          <a:p>
            <a:r>
              <a:rPr lang="en-US" dirty="0" smtClean="0">
                <a:solidFill>
                  <a:schemeClr val="tx2">
                    <a:lumMod val="75000"/>
                  </a:schemeClr>
                </a:solidFill>
                <a:latin typeface="Bahnschrift Light" panose="020B0502040204020203" pitchFamily="34" charset="0"/>
              </a:rPr>
              <a:t>You should use the arrow.bat for gaining service level access for a Syndicate Atlas. It will provide you the authorization you need without much trouble</a:t>
            </a:r>
            <a:r>
              <a:rPr lang="hu-HU" dirty="0" smtClean="0">
                <a:solidFill>
                  <a:schemeClr val="tx2">
                    <a:lumMod val="75000"/>
                  </a:schemeClr>
                </a:solidFill>
                <a:latin typeface="Bahnschrift Light" panose="020B0502040204020203" pitchFamily="34" charset="0"/>
              </a:rPr>
              <a:t>.</a:t>
            </a:r>
            <a:endParaRPr lang="en-US" dirty="0" smtClean="0">
              <a:solidFill>
                <a:schemeClr val="tx2">
                  <a:lumMod val="75000"/>
                </a:schemeClr>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050"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502750"/>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p:cNvSpPr txBox="1">
            <a:spLocks/>
          </p:cNvSpPr>
          <p:nvPr/>
        </p:nvSpPr>
        <p:spPr>
          <a:xfrm>
            <a:off x="1600200" y="3502750"/>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smtClean="0">
                <a:solidFill>
                  <a:srgbClr val="FF0000"/>
                </a:solidFill>
                <a:latin typeface="Bahnschrift Light" panose="020B0502040204020203" pitchFamily="34" charset="0"/>
              </a:rPr>
              <a:t>g3n3r1c_h4ck3r_n4m3 </a:t>
            </a:r>
            <a:r>
              <a:rPr lang="hu-HU" i="1" dirty="0" err="1" smtClean="0">
                <a:solidFill>
                  <a:srgbClr val="FF0000"/>
                </a:solidFill>
                <a:latin typeface="Bahnschrift Light" panose="020B0502040204020203" pitchFamily="34" charset="0"/>
              </a:rPr>
              <a:t>said</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at</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Tue</a:t>
            </a:r>
            <a:r>
              <a:rPr lang="hu-HU" i="1" dirty="0" smtClean="0">
                <a:solidFill>
                  <a:srgbClr val="FF0000"/>
                </a:solidFill>
                <a:latin typeface="Bahnschrift Light" panose="020B0502040204020203" pitchFamily="34" charset="0"/>
              </a:rPr>
              <a:t> 21 </a:t>
            </a:r>
            <a:r>
              <a:rPr lang="hu-HU" i="1" dirty="0" err="1" smtClean="0">
                <a:solidFill>
                  <a:srgbClr val="FF0000"/>
                </a:solidFill>
                <a:latin typeface="Bahnschrift Light" panose="020B0502040204020203" pitchFamily="34" charset="0"/>
              </a:rPr>
              <a:t>March</a:t>
            </a:r>
            <a:endParaRPr lang="hu-HU" b="1" i="1" dirty="0" smtClean="0">
              <a:solidFill>
                <a:srgbClr val="FF0000"/>
              </a:solidFill>
              <a:latin typeface="Bahnschrift Light" panose="020B0502040204020203" pitchFamily="34" charset="0"/>
            </a:endParaRPr>
          </a:p>
        </p:txBody>
      </p:sp>
      <p:sp>
        <p:nvSpPr>
          <p:cNvPr id="6" name="Text Placeholder 3"/>
          <p:cNvSpPr txBox="1">
            <a:spLocks/>
          </p:cNvSpPr>
          <p:nvPr/>
        </p:nvSpPr>
        <p:spPr>
          <a:xfrm>
            <a:off x="1323975" y="540477"/>
            <a:ext cx="9582150" cy="1685282"/>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You followed those links you found in the forums. More than half of them was either garbage or virus, but you finally found a script leveraging the original diagnostic tool that might be used to brute force the privilege escalation you need to save the political prisoners – and yourself</a:t>
            </a:r>
            <a:r>
              <a:rPr lang="hu-HU" dirty="0" smtClean="0">
                <a:solidFill>
                  <a:schemeClr val="tx2">
                    <a:lumMod val="75000"/>
                  </a:schemeClr>
                </a:solidFill>
                <a:latin typeface="Bahnschrift Light" panose="020B0502040204020203" pitchFamily="34" charset="0"/>
              </a:rPr>
              <a:t>.</a:t>
            </a:r>
            <a:endParaRPr lang="en-US" dirty="0" smtClean="0">
              <a:solidFill>
                <a:schemeClr val="tx2">
                  <a:lumMod val="75000"/>
                </a:schemeClr>
              </a:solidFill>
              <a:latin typeface="Bahnschrift Light" panose="020B0502040204020203" pitchFamily="34" charset="0"/>
            </a:endParaRPr>
          </a:p>
          <a:p>
            <a:r>
              <a:rPr lang="hu-HU" dirty="0" smtClean="0">
                <a:solidFill>
                  <a:schemeClr val="bg1"/>
                </a:solidFill>
                <a:latin typeface="Bahnschrift Light" panose="020B0502040204020203" pitchFamily="34" charset="0"/>
              </a:rPr>
              <a:t>HELP0.2: </a:t>
            </a:r>
            <a:r>
              <a:rPr lang="en-US" dirty="0" smtClean="0">
                <a:solidFill>
                  <a:schemeClr val="bg1"/>
                </a:solidFill>
                <a:latin typeface="Bahnschrift Light" panose="020B0502040204020203" pitchFamily="34" charset="0"/>
              </a:rPr>
              <a:t>Search</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for </a:t>
            </a:r>
            <a:r>
              <a:rPr lang="hu-HU" dirty="0" smtClean="0">
                <a:solidFill>
                  <a:schemeClr val="bg1"/>
                </a:solidFill>
                <a:latin typeface="Bahnschrift Light" panose="020B0502040204020203" pitchFamily="34" charset="0"/>
              </a:rPr>
              <a:t>arrow.bat </a:t>
            </a:r>
            <a:r>
              <a:rPr lang="en-US" dirty="0" smtClean="0">
                <a:solidFill>
                  <a:schemeClr val="bg1"/>
                </a:solidFill>
                <a:latin typeface="Bahnschrift Light" panose="020B0502040204020203" pitchFamily="34" charset="0"/>
              </a:rPr>
              <a:t>in the </a:t>
            </a:r>
            <a:r>
              <a:rPr lang="en-US" dirty="0">
                <a:solidFill>
                  <a:schemeClr val="bg1"/>
                </a:solidFill>
                <a:latin typeface="Bahnschrift Light" panose="020B0502040204020203" pitchFamily="34" charset="0"/>
              </a:rPr>
              <a:t>directory of your project</a:t>
            </a:r>
            <a:r>
              <a:rPr lang="hu-HU" dirty="0" smtClean="0">
                <a:solidFill>
                  <a:schemeClr val="bg1"/>
                </a:solidFill>
                <a:latin typeface="Bahnschrift Light" panose="020B0502040204020203" pitchFamily="34" charset="0"/>
              </a:rPr>
              <a:t>.</a:t>
            </a:r>
            <a:endParaRPr lang="en-US" dirty="0">
              <a:solidFill>
                <a:schemeClr val="bg1"/>
              </a:solidFill>
              <a:latin typeface="Bahnschrift Light" panose="020B0502040204020203" pitchFamily="34" charset="0"/>
            </a:endParaRPr>
          </a:p>
        </p:txBody>
      </p:sp>
      <p:pic>
        <p:nvPicPr>
          <p:cNvPr id="10" name="Picture 9" descr="https://i.pinimg.com/originals/24/47/7d/24477df4a9a302c3dfa5cb63a50fad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43" y="-255237"/>
            <a:ext cx="5597707" cy="56654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txBox="1">
            <a:spLocks/>
          </p:cNvSpPr>
          <p:nvPr/>
        </p:nvSpPr>
        <p:spPr>
          <a:xfrm>
            <a:off x="3590925" y="2404284"/>
            <a:ext cx="5600700" cy="50393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syndicate diagnostic brute force script</a:t>
            </a:r>
          </a:p>
        </p:txBody>
      </p:sp>
      <p:pic>
        <p:nvPicPr>
          <p:cNvPr id="8"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5093425"/>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p:cNvSpPr txBox="1">
            <a:spLocks/>
          </p:cNvSpPr>
          <p:nvPr/>
        </p:nvSpPr>
        <p:spPr>
          <a:xfrm>
            <a:off x="1600200" y="5470886"/>
            <a:ext cx="9582150" cy="1034689"/>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tx2">
                    <a:lumMod val="75000"/>
                  </a:schemeClr>
                </a:solidFill>
                <a:latin typeface="Bahnschrift Light" panose="020B0502040204020203" pitchFamily="34" charset="0"/>
              </a:rPr>
              <a:t>Here is how to use arrow.bat: first, start it. It will open the diagnostic tool but with the plugin functionalities hidden it that. After opening it,</a:t>
            </a:r>
            <a:r>
              <a:rPr lang="hu-HU" dirty="0" smtClean="0">
                <a:solidFill>
                  <a:schemeClr val="tx2">
                    <a:lumMod val="75000"/>
                  </a:schemeClr>
                </a:solidFill>
                <a:latin typeface="Bahnschrift Light" panose="020B0502040204020203" pitchFamily="34" charset="0"/>
              </a:rPr>
              <a:t> </a:t>
            </a:r>
            <a:r>
              <a:rPr lang="hu-HU" dirty="0" err="1" smtClean="0">
                <a:solidFill>
                  <a:schemeClr val="tx2">
                    <a:lumMod val="75000"/>
                  </a:schemeClr>
                </a:solidFill>
                <a:latin typeface="Bahnschrift Light" panose="020B0502040204020203" pitchFamily="34" charset="0"/>
              </a:rPr>
              <a:t>connect</a:t>
            </a:r>
            <a:r>
              <a:rPr lang="hu-HU" dirty="0" smtClean="0">
                <a:solidFill>
                  <a:schemeClr val="tx2">
                    <a:lumMod val="75000"/>
                  </a:schemeClr>
                </a:solidFill>
                <a:latin typeface="Bahnschrift Light" panose="020B0502040204020203" pitchFamily="34" charset="0"/>
              </a:rPr>
              <a:t> </a:t>
            </a:r>
            <a:r>
              <a:rPr lang="hu-HU" dirty="0" err="1" smtClean="0">
                <a:solidFill>
                  <a:schemeClr val="tx2">
                    <a:lumMod val="75000"/>
                  </a:schemeClr>
                </a:solidFill>
                <a:latin typeface="Bahnschrift Light" panose="020B0502040204020203" pitchFamily="34" charset="0"/>
              </a:rPr>
              <a:t>tester</a:t>
            </a:r>
            <a:r>
              <a:rPr lang="hu-HU" smtClean="0">
                <a:solidFill>
                  <a:schemeClr val="tx2">
                    <a:lumMod val="75000"/>
                  </a:schemeClr>
                </a:solidFill>
                <a:latin typeface="Bahnschrift Light" panose="020B0502040204020203" pitchFamily="34" charset="0"/>
              </a:rPr>
              <a:t> and</a:t>
            </a:r>
            <a:r>
              <a:rPr lang="en-US" smtClean="0">
                <a:solidFill>
                  <a:schemeClr val="tx2">
                    <a:lumMod val="75000"/>
                  </a:schemeClr>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close it, which will open the dialog of a python shell. It will be used as the following: type </a:t>
            </a:r>
            <a:r>
              <a:rPr lang="en-US" dirty="0" err="1" smtClean="0">
                <a:solidFill>
                  <a:schemeClr val="tx2">
                    <a:lumMod val="75000"/>
                  </a:schemeClr>
                </a:solidFill>
                <a:latin typeface="Bahnschrift Light" panose="020B0502040204020203" pitchFamily="34" charset="0"/>
              </a:rPr>
              <a:t>ecu.bruteForceScripted</a:t>
            </a:r>
            <a:r>
              <a:rPr lang="en-US" dirty="0" smtClean="0">
                <a:solidFill>
                  <a:schemeClr val="tx2">
                    <a:lumMod val="75000"/>
                  </a:schemeClr>
                </a:solidFill>
                <a:latin typeface="Bahnschrift Light" panose="020B0502040204020203" pitchFamily="34" charset="0"/>
              </a:rPr>
              <a:t>(*</a:t>
            </a:r>
            <a:r>
              <a:rPr lang="en-US" dirty="0" err="1" smtClean="0">
                <a:solidFill>
                  <a:schemeClr val="tx2">
                    <a:lumMod val="75000"/>
                  </a:schemeClr>
                </a:solidFill>
                <a:latin typeface="Bahnschrift Light" panose="020B0502040204020203" pitchFamily="34" charset="0"/>
              </a:rPr>
              <a:t>insert_seed_space</a:t>
            </a:r>
            <a:r>
              <a:rPr lang="en-US" dirty="0" smtClean="0">
                <a:solidFill>
                  <a:schemeClr val="tx2">
                    <a:lumMod val="75000"/>
                  </a:schemeClr>
                </a:solidFill>
                <a:latin typeface="Bahnschrift Light" panose="020B0502040204020203" pitchFamily="34" charset="0"/>
              </a:rPr>
              <a:t>*) and then start the script. It will do the job for you and you will get back to the tester UI with elevated rights. </a:t>
            </a:r>
            <a:r>
              <a:rPr lang="hu-HU" dirty="0" smtClean="0">
                <a:solidFill>
                  <a:schemeClr val="tx2">
                    <a:lumMod val="75000"/>
                  </a:schemeClr>
                </a:solidFill>
                <a:latin typeface="Bahnschrift Light" panose="020B0502040204020203" pitchFamily="34" charset="0"/>
              </a:rPr>
              <a:t>^.^</a:t>
            </a:r>
            <a:endParaRPr lang="en-US" dirty="0" smtClean="0">
              <a:solidFill>
                <a:schemeClr val="tx2">
                  <a:lumMod val="75000"/>
                </a:schemeClr>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12" name="Text Placeholder 3"/>
          <p:cNvSpPr txBox="1">
            <a:spLocks/>
          </p:cNvSpPr>
          <p:nvPr/>
        </p:nvSpPr>
        <p:spPr>
          <a:xfrm>
            <a:off x="1600200" y="5093425"/>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smtClean="0">
                <a:solidFill>
                  <a:srgbClr val="FF0000"/>
                </a:solidFill>
                <a:latin typeface="Bahnschrift Light" panose="020B0502040204020203" pitchFamily="34" charset="0"/>
              </a:rPr>
              <a:t>4n0th3r_tun3r </a:t>
            </a:r>
            <a:r>
              <a:rPr lang="hu-HU" i="1" dirty="0" err="1" smtClean="0">
                <a:solidFill>
                  <a:srgbClr val="FF0000"/>
                </a:solidFill>
                <a:latin typeface="Bahnschrift Light" panose="020B0502040204020203" pitchFamily="34" charset="0"/>
              </a:rPr>
              <a:t>said</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at</a:t>
            </a:r>
            <a:r>
              <a:rPr lang="hu-HU" i="1" dirty="0" smtClean="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Tue</a:t>
            </a:r>
            <a:r>
              <a:rPr lang="hu-HU" i="1" dirty="0" smtClean="0">
                <a:solidFill>
                  <a:srgbClr val="FF0000"/>
                </a:solidFill>
                <a:latin typeface="Bahnschrift Light" panose="020B0502040204020203" pitchFamily="34" charset="0"/>
              </a:rPr>
              <a:t> 21 </a:t>
            </a:r>
            <a:r>
              <a:rPr lang="hu-HU" i="1" dirty="0" err="1" smtClean="0">
                <a:solidFill>
                  <a:srgbClr val="FF0000"/>
                </a:solidFill>
                <a:latin typeface="Bahnschrift Light" panose="020B0502040204020203" pitchFamily="34" charset="0"/>
              </a:rPr>
              <a:t>March</a:t>
            </a:r>
            <a:endParaRPr lang="hu-HU" b="1" i="1" dirty="0" smtClean="0">
              <a:solidFill>
                <a:srgbClr val="FF0000"/>
              </a:solidFill>
              <a:latin typeface="Bahnschrift Light" panose="020B0502040204020203" pitchFamily="34" charset="0"/>
            </a:endParaRPr>
          </a:p>
        </p:txBody>
      </p:sp>
    </p:spTree>
    <p:extLst>
      <p:ext uri="{BB962C8B-B14F-4D97-AF65-F5344CB8AC3E}">
        <p14:creationId xmlns:p14="http://schemas.microsoft.com/office/powerpoint/2010/main" val="132140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0302"/>
        </a:solidFill>
        <a:effectLst/>
      </p:bgPr>
    </p:bg>
    <p:spTree>
      <p:nvGrpSpPr>
        <p:cNvPr id="1" name=""/>
        <p:cNvGrpSpPr/>
        <p:nvPr/>
      </p:nvGrpSpPr>
      <p:grpSpPr>
        <a:xfrm>
          <a:off x="0" y="0"/>
          <a:ext cx="0" cy="0"/>
          <a:chOff x="0" y="0"/>
          <a:chExt cx="0" cy="0"/>
        </a:xfrm>
      </p:grpSpPr>
      <p:sp>
        <p:nvSpPr>
          <p:cNvPr id="6" name="Text Placeholder 3"/>
          <p:cNvSpPr txBox="1">
            <a:spLocks/>
          </p:cNvSpPr>
          <p:nvPr/>
        </p:nvSpPr>
        <p:spPr>
          <a:xfrm>
            <a:off x="723900" y="732338"/>
            <a:ext cx="5215346" cy="2916554"/>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You made it! The mysterious resistance girl seems really happy. It is really good news for you, since in this case your life is likely to be spared.</a:t>
            </a:r>
          </a:p>
          <a:p>
            <a:r>
              <a:rPr lang="en-US" dirty="0" smtClean="0">
                <a:solidFill>
                  <a:schemeClr val="bg1"/>
                </a:solidFill>
                <a:latin typeface="Bahnschrift Light" panose="020B0502040204020203" pitchFamily="34" charset="0"/>
              </a:rPr>
              <a:t>‚What… about now?’ – you ask.</a:t>
            </a:r>
          </a:p>
          <a:p>
            <a:r>
              <a:rPr lang="en-US" dirty="0" smtClean="0">
                <a:solidFill>
                  <a:schemeClr val="bg1"/>
                </a:solidFill>
                <a:latin typeface="Bahnschrift Light" panose="020B0502040204020203" pitchFamily="34" charset="0"/>
              </a:rPr>
              <a:t>‚We’re all good now. Take care of yourself, see you.’ – she says, while grabs his gun and leave your apartment closing carefully the door behind her.</a:t>
            </a:r>
          </a:p>
          <a:p>
            <a:r>
              <a:rPr lang="en-US" dirty="0" smtClean="0">
                <a:solidFill>
                  <a:schemeClr val="bg1"/>
                </a:solidFill>
                <a:latin typeface="Bahnschrift Light" panose="020B0502040204020203" pitchFamily="34" charset="0"/>
              </a:rPr>
              <a:t>Nice, you belong to the resistance now</a:t>
            </a:r>
            <a:r>
              <a:rPr lang="hu-HU" dirty="0" smtClean="0">
                <a:solidFill>
                  <a:schemeClr val="bg1"/>
                </a:solidFill>
                <a:latin typeface="Bahnschrift Light" panose="020B0502040204020203" pitchFamily="34" charset="0"/>
              </a:rPr>
              <a:t>.</a:t>
            </a: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501" y="732338"/>
            <a:ext cx="4118066" cy="5490754"/>
          </a:xfrm>
          <a:prstGeom prst="rect">
            <a:avLst/>
          </a:prstGeom>
        </p:spPr>
      </p:pic>
    </p:spTree>
    <p:extLst>
      <p:ext uri="{BB962C8B-B14F-4D97-AF65-F5344CB8AC3E}">
        <p14:creationId xmlns:p14="http://schemas.microsoft.com/office/powerpoint/2010/main" val="270267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030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ahnschrift Light" panose="020B0502040204020203" pitchFamily="34" charset="0"/>
              </a:rPr>
              <a:t>Takeaway Box</a:t>
            </a:r>
            <a:endParaRPr lang="en-US" dirty="0">
              <a:solidFill>
                <a:schemeClr val="bg1"/>
              </a:solidFill>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bg1"/>
                </a:solidFill>
              </a:rPr>
              <a:t>Even the key space is large enough to prevent a manual attempt to elevate privilege, if that lacks a proper brute force protection, it will be no break for the scripts written specifically for this purpose</a:t>
            </a:r>
            <a:r>
              <a:rPr lang="hu-HU" dirty="0" smtClean="0">
                <a:solidFill>
                  <a:schemeClr val="bg1"/>
                </a:solidFill>
              </a:rPr>
              <a:t>.</a:t>
            </a:r>
          </a:p>
          <a:p>
            <a:r>
              <a:rPr lang="en-US" dirty="0" smtClean="0">
                <a:solidFill>
                  <a:schemeClr val="bg1"/>
                </a:solidFill>
              </a:rPr>
              <a:t>Mission Critical data shall be protected thoroughly </a:t>
            </a:r>
            <a:r>
              <a:rPr lang="hu-HU" dirty="0" smtClean="0">
                <a:solidFill>
                  <a:schemeClr val="bg1"/>
                </a:solidFill>
              </a:rPr>
              <a:t>and</a:t>
            </a:r>
            <a:r>
              <a:rPr lang="en-US" dirty="0" smtClean="0">
                <a:solidFill>
                  <a:schemeClr val="bg1"/>
                </a:solidFill>
              </a:rPr>
              <a:t> exposing it to interfaces not necessary for the mission </a:t>
            </a:r>
            <a:r>
              <a:rPr lang="en-US" smtClean="0">
                <a:solidFill>
                  <a:schemeClr val="bg1"/>
                </a:solidFill>
              </a:rPr>
              <a:t>itself</a:t>
            </a:r>
            <a:r>
              <a:rPr lang="hu-HU" smtClean="0">
                <a:solidFill>
                  <a:schemeClr val="bg1"/>
                </a:solidFill>
              </a:rPr>
              <a:t> </a:t>
            </a:r>
            <a:r>
              <a:rPr lang="en-US" dirty="0" smtClean="0">
                <a:solidFill>
                  <a:schemeClr val="bg1"/>
                </a:solidFill>
              </a:rPr>
              <a:t>shall be avoided.</a:t>
            </a:r>
          </a:p>
          <a:p>
            <a:r>
              <a:rPr lang="en-US" dirty="0" smtClean="0">
                <a:solidFill>
                  <a:schemeClr val="bg1"/>
                </a:solidFill>
              </a:rPr>
              <a:t>More information </a:t>
            </a:r>
            <a:r>
              <a:rPr lang="en-US" dirty="0">
                <a:solidFill>
                  <a:schemeClr val="bg1"/>
                </a:solidFill>
              </a:rPr>
              <a:t>on Improper Restriction of Excessive Authentication Attempts: </a:t>
            </a:r>
            <a:r>
              <a:rPr lang="hu-HU" dirty="0">
                <a:solidFill>
                  <a:schemeClr val="bg1"/>
                </a:solidFill>
                <a:hlinkClick r:id="rId2"/>
              </a:rPr>
              <a:t>https://</a:t>
            </a:r>
            <a:r>
              <a:rPr lang="hu-HU" dirty="0" smtClean="0">
                <a:solidFill>
                  <a:schemeClr val="bg1"/>
                </a:solidFill>
                <a:hlinkClick r:id="rId2"/>
              </a:rPr>
              <a:t>cwe.mitre.org/data/definitions/307.html</a:t>
            </a:r>
            <a:endParaRPr lang="hu-HU" dirty="0" smtClean="0">
              <a:solidFill>
                <a:schemeClr val="bg1"/>
              </a:solidFill>
            </a:endParaRPr>
          </a:p>
          <a:p>
            <a:endParaRPr lang="hu-HU" dirty="0" smtClean="0">
              <a:solidFill>
                <a:schemeClr val="bg1"/>
              </a:solidFill>
            </a:endParaRPr>
          </a:p>
        </p:txBody>
      </p:sp>
    </p:spTree>
    <p:extLst>
      <p:ext uri="{BB962C8B-B14F-4D97-AF65-F5344CB8AC3E}">
        <p14:creationId xmlns:p14="http://schemas.microsoft.com/office/powerpoint/2010/main" val="419896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61281"/>
            <a:ext cx="3932237" cy="771525"/>
          </a:xfrm>
        </p:spPr>
        <p:txBody>
          <a:bodyPr>
            <a:normAutofit/>
          </a:bodyPr>
          <a:lstStyle/>
          <a:p>
            <a:r>
              <a:rPr lang="en-US" b="1" dirty="0" smtClean="0">
                <a:solidFill>
                  <a:schemeClr val="bg1"/>
                </a:solidFill>
                <a:latin typeface="Bahnschrift Light" panose="020B0502040204020203" pitchFamily="34" charset="0"/>
              </a:rPr>
              <a:t>Disclaimer</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8" y="1385207"/>
            <a:ext cx="10812279" cy="4807046"/>
          </a:xfrm>
        </p:spPr>
        <p:txBody>
          <a:bodyPr>
            <a:normAutofit/>
          </a:bodyPr>
          <a:lstStyle/>
          <a:p>
            <a:r>
              <a:rPr lang="en-US" dirty="0">
                <a:solidFill>
                  <a:schemeClr val="bg1"/>
                </a:solidFill>
                <a:latin typeface="Bahnschrift Light" panose="020B0502040204020203" pitchFamily="34" charset="0"/>
              </a:rPr>
              <a:t>First of all, d1m1try project does not support any actions that violate law in any means. Cracking the security of computer systems is bad and considered as a crime to gain unauthorized access to computer systems. The purpose of this educational material is building competence on how to create robust automotive products by getting hands-on experience about frequent vulnerabilities. </a:t>
            </a:r>
            <a:endParaRPr lang="hu-HU" dirty="0" smtClean="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d1m1try Project is published under the </a:t>
            </a:r>
            <a:r>
              <a:rPr lang="en-US" dirty="0">
                <a:solidFill>
                  <a:schemeClr val="bg1"/>
                </a:solidFill>
                <a:latin typeface="Bahnschrift Light" panose="020B0502040204020203" pitchFamily="34" charset="0"/>
                <a:hlinkClick r:id="rId2"/>
              </a:rPr>
              <a:t>GNU General Public License v3.0</a:t>
            </a:r>
            <a:r>
              <a:rPr lang="hu-HU" dirty="0">
                <a:solidFill>
                  <a:schemeClr val="bg1"/>
                </a:solidFill>
                <a:latin typeface="Bahnschrift Light" panose="020B0502040204020203" pitchFamily="34" charset="0"/>
              </a:rPr>
              <a:t>. </a:t>
            </a:r>
            <a:endParaRPr lang="hu-HU" dirty="0" smtClean="0">
              <a:solidFill>
                <a:schemeClr val="bg1"/>
              </a:solidFill>
              <a:latin typeface="Bahnschrift Light" panose="020B0502040204020203" pitchFamily="34" charset="0"/>
            </a:endParaRPr>
          </a:p>
          <a:p>
            <a:r>
              <a:rPr lang="en-US" b="1" dirty="0">
                <a:solidFill>
                  <a:schemeClr val="bg1"/>
                </a:solidFill>
                <a:latin typeface="Bahnschrift Light" panose="020B0502040204020203" pitchFamily="34" charset="0"/>
              </a:rPr>
              <a:t>Credits</a:t>
            </a:r>
            <a:r>
              <a:rPr lang="en-US" dirty="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r>
              <a:rPr lang="hu-HU" dirty="0">
                <a:solidFill>
                  <a:schemeClr val="bg1"/>
                </a:solidFill>
                <a:latin typeface="Bahnschrift Light" panose="020B0502040204020203" pitchFamily="34" charset="0"/>
              </a:rPr>
              <a:t>Story and </a:t>
            </a:r>
            <a:r>
              <a:rPr lang="en-US" dirty="0">
                <a:solidFill>
                  <a:schemeClr val="bg1"/>
                </a:solidFill>
                <a:latin typeface="Bahnschrift Light" panose="020B0502040204020203" pitchFamily="34" charset="0"/>
              </a:rPr>
              <a:t>technical framework</a:t>
            </a:r>
            <a:r>
              <a:rPr lang="hu-HU">
                <a:solidFill>
                  <a:schemeClr val="bg1"/>
                </a:solidFill>
                <a:latin typeface="Bahnschrift Light" panose="020B0502040204020203" pitchFamily="34" charset="0"/>
              </a:rPr>
              <a:t>: </a:t>
            </a:r>
            <a:r>
              <a:rPr lang="hu-HU">
                <a:solidFill>
                  <a:schemeClr val="bg1"/>
                </a:solidFill>
                <a:latin typeface="Bahnschrift Light" panose="020B0502040204020203" pitchFamily="34" charset="0"/>
                <a:hlinkClick r:id="rId3"/>
              </a:rPr>
              <a:t>János Kovács</a:t>
            </a:r>
            <a:endParaRPr lang="hu-HU">
              <a:solidFill>
                <a:schemeClr val="bg1"/>
              </a:solidFill>
              <a:latin typeface="Bahnschrift Light" panose="020B0502040204020203" pitchFamily="34" charset="0"/>
            </a:endParaRPr>
          </a:p>
          <a:p>
            <a:r>
              <a:rPr lang="en-US" smtClean="0">
                <a:solidFill>
                  <a:schemeClr val="bg1"/>
                </a:solidFill>
                <a:latin typeface="Bahnschrift Light" panose="020B0502040204020203" pitchFamily="34" charset="0"/>
              </a:rPr>
              <a:t>Slide </a:t>
            </a:r>
            <a:r>
              <a:rPr lang="en-US" dirty="0" smtClean="0">
                <a:solidFill>
                  <a:schemeClr val="bg1"/>
                </a:solidFill>
                <a:latin typeface="Bahnschrift Light" panose="020B0502040204020203" pitchFamily="34" charset="0"/>
              </a:rPr>
              <a:t>1: All rights reserved by </a:t>
            </a:r>
            <a:r>
              <a:rPr lang="en-US" dirty="0" smtClean="0">
                <a:solidFill>
                  <a:schemeClr val="bg1"/>
                </a:solidFill>
                <a:latin typeface="Bahnschrift Light" panose="020B0502040204020203" pitchFamily="34" charset="0"/>
                <a:hlinkClick r:id="rId4"/>
              </a:rPr>
              <a:t>Paul Rebar</a:t>
            </a:r>
            <a:r>
              <a:rPr lang="en-US" dirty="0" smtClean="0">
                <a:solidFill>
                  <a:schemeClr val="bg1"/>
                </a:solidFill>
                <a:latin typeface="Bahnschrift Light" panose="020B0502040204020203" pitchFamily="34" charset="0"/>
              </a:rPr>
              <a:t>. The publishing of his painting here happens with his explicit acceptance.</a:t>
            </a:r>
          </a:p>
          <a:p>
            <a:r>
              <a:rPr lang="en-US" dirty="0" smtClean="0">
                <a:solidFill>
                  <a:schemeClr val="bg1"/>
                </a:solidFill>
                <a:latin typeface="Bahnschrift Light" panose="020B0502040204020203" pitchFamily="34" charset="0"/>
              </a:rPr>
              <a:t>Slide 3: </a:t>
            </a:r>
            <a:r>
              <a:rPr lang="hu-HU" dirty="0" err="1" smtClean="0">
                <a:solidFill>
                  <a:schemeClr val="bg1"/>
                </a:solidFill>
                <a:latin typeface="Bahnschrift Light" panose="020B0502040204020203" pitchFamily="34" charset="0"/>
              </a:rPr>
              <a:t>Amal</a:t>
            </a:r>
            <a:r>
              <a:rPr lang="hu-HU" dirty="0" smtClean="0">
                <a:solidFill>
                  <a:schemeClr val="bg1"/>
                </a:solidFill>
                <a:latin typeface="Bahnschrift Light" panose="020B0502040204020203" pitchFamily="34" charset="0"/>
              </a:rPr>
              <a:t> FM (</a:t>
            </a:r>
            <a:r>
              <a:rPr lang="en-US" dirty="0">
                <a:solidFill>
                  <a:schemeClr val="bg1"/>
                </a:solidFill>
                <a:latin typeface="Bahnschrift Light" panose="020B0502040204020203" pitchFamily="34" charset="0"/>
              </a:rPr>
              <a:t>a snip from the original picture</a:t>
            </a:r>
            <a:r>
              <a:rPr lang="hu-HU" dirty="0">
                <a:solidFill>
                  <a:schemeClr val="bg1"/>
                </a:solidFill>
                <a:latin typeface="Bahnschrift Light" panose="020B0502040204020203" pitchFamily="34" charset="0"/>
              </a:rPr>
              <a:t>)</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5"/>
              </a:rPr>
              <a:t>CC BY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4: </a:t>
            </a:r>
            <a:r>
              <a:rPr lang="hu-HU" dirty="0" smtClean="0">
                <a:solidFill>
                  <a:schemeClr val="bg1"/>
                </a:solidFill>
                <a:latin typeface="Bahnschrift Light" panose="020B0502040204020203" pitchFamily="34" charset="0"/>
              </a:rPr>
              <a:t>Felipe </a:t>
            </a:r>
            <a:r>
              <a:rPr lang="hu-HU" dirty="0" err="1" smtClean="0">
                <a:solidFill>
                  <a:schemeClr val="bg1"/>
                </a:solidFill>
                <a:latin typeface="Bahnschrift Light" panose="020B0502040204020203" pitchFamily="34" charset="0"/>
              </a:rPr>
              <a:t>Torrents</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6"/>
              </a:rPr>
              <a:t>CC BY-NC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5: </a:t>
            </a:r>
            <a:r>
              <a:rPr lang="hu-HU" dirty="0" smtClean="0">
                <a:solidFill>
                  <a:schemeClr val="bg1"/>
                </a:solidFill>
                <a:latin typeface="Bahnschrift Light" panose="020B0502040204020203" pitchFamily="34" charset="0"/>
              </a:rPr>
              <a:t>Truthout.org</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7"/>
              </a:rPr>
              <a:t>CC BY-NC-ND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6: </a:t>
            </a:r>
            <a:r>
              <a:rPr lang="hu-HU" dirty="0" err="1" smtClean="0">
                <a:solidFill>
                  <a:schemeClr val="bg1"/>
                </a:solidFill>
                <a:latin typeface="Bahnschrift Light" panose="020B0502040204020203" pitchFamily="34" charset="0"/>
              </a:rPr>
              <a:t>pantraco_bus</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5"/>
              </a:rPr>
              <a:t>CC BY 2.0</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7</a:t>
            </a:r>
            <a:r>
              <a:rPr lang="hu-HU" dirty="0" smtClean="0">
                <a:solidFill>
                  <a:schemeClr val="bg1"/>
                </a:solidFill>
                <a:latin typeface="Bahnschrift Light" panose="020B0502040204020203" pitchFamily="34" charset="0"/>
              </a:rPr>
              <a:t>: </a:t>
            </a:r>
            <a:r>
              <a:rPr lang="en-US" dirty="0" err="1" smtClean="0">
                <a:solidFill>
                  <a:schemeClr val="bg1"/>
                </a:solidFill>
                <a:latin typeface="Bahnschrift Light" panose="020B0502040204020203" pitchFamily="34" charset="0"/>
              </a:rPr>
              <a:t>Za</a:t>
            </a:r>
            <a:r>
              <a:rPr lang="en-US" dirty="0" smtClean="0">
                <a:solidFill>
                  <a:schemeClr val="bg1"/>
                </a:solidFill>
                <a:latin typeface="Bahnschrift Light" panose="020B0502040204020203" pitchFamily="34" charset="0"/>
              </a:rPr>
              <a:t> </a:t>
            </a:r>
            <a:r>
              <a:rPr lang="en-US" dirty="0" err="1" smtClean="0">
                <a:solidFill>
                  <a:schemeClr val="bg1"/>
                </a:solidFill>
                <a:latin typeface="Bahnschrift Light" panose="020B0502040204020203" pitchFamily="34" charset="0"/>
              </a:rPr>
              <a:t>Rodinu</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8"/>
              </a:rPr>
              <a:t>CC BY</a:t>
            </a:r>
            <a:r>
              <a:rPr lang="hu-HU" dirty="0" smtClean="0">
                <a:solidFill>
                  <a:schemeClr val="bg1"/>
                </a:solidFill>
                <a:latin typeface="Bahnschrift Light" panose="020B0502040204020203" pitchFamily="34" charset="0"/>
                <a:hlinkClick r:id="rId8"/>
              </a:rPr>
              <a:t>-NC-SA</a:t>
            </a:r>
            <a:r>
              <a:rPr lang="en-US" dirty="0" smtClean="0">
                <a:solidFill>
                  <a:schemeClr val="bg1"/>
                </a:solidFill>
                <a:latin typeface="Bahnschrift Light" panose="020B0502040204020203" pitchFamily="34" charset="0"/>
                <a:hlinkClick r:id="rId8"/>
              </a:rPr>
              <a:t> 2.0</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Slide</a:t>
            </a:r>
            <a:r>
              <a:rPr lang="hu-HU" dirty="0" smtClean="0">
                <a:solidFill>
                  <a:schemeClr val="bg1"/>
                </a:solidFill>
                <a:latin typeface="Bahnschrift Light" panose="020B0502040204020203" pitchFamily="34" charset="0"/>
              </a:rPr>
              <a:t> 11: </a:t>
            </a:r>
            <a:r>
              <a:rPr lang="hu-HU" dirty="0" err="1" smtClean="0">
                <a:solidFill>
                  <a:schemeClr val="bg1"/>
                </a:solidFill>
                <a:latin typeface="Bahnschrift Light" panose="020B0502040204020203" pitchFamily="34" charset="0"/>
              </a:rPr>
              <a:t>miss</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vichan</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Common</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Creative</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License</a:t>
            </a:r>
            <a:r>
              <a:rPr lang="hu-HU" dirty="0" smtClean="0">
                <a:solidFill>
                  <a:schemeClr val="bg1"/>
                </a:solidFill>
                <a:latin typeface="Bahnschrift Light" panose="020B0502040204020203" pitchFamily="34" charset="0"/>
              </a:rPr>
              <a:t>: </a:t>
            </a:r>
            <a:r>
              <a:rPr lang="en-US" dirty="0">
                <a:solidFill>
                  <a:schemeClr val="bg1"/>
                </a:solidFill>
                <a:latin typeface="Bahnschrift Light" panose="020B0502040204020203" pitchFamily="34" charset="0"/>
                <a:hlinkClick r:id="rId9"/>
              </a:rPr>
              <a:t>CC </a:t>
            </a:r>
            <a:r>
              <a:rPr lang="en-US" dirty="0" smtClean="0">
                <a:solidFill>
                  <a:schemeClr val="bg1"/>
                </a:solidFill>
                <a:latin typeface="Bahnschrift Light" panose="020B0502040204020203" pitchFamily="34" charset="0"/>
                <a:hlinkClick r:id="rId9"/>
              </a:rPr>
              <a:t>BY</a:t>
            </a:r>
            <a:r>
              <a:rPr lang="hu-HU" dirty="0" smtClean="0">
                <a:solidFill>
                  <a:schemeClr val="bg1"/>
                </a:solidFill>
                <a:latin typeface="Bahnschrift Light" panose="020B0502040204020203" pitchFamily="34" charset="0"/>
                <a:hlinkClick r:id="rId9"/>
              </a:rPr>
              <a:t>-SA</a:t>
            </a:r>
            <a:r>
              <a:rPr lang="en-US" dirty="0" smtClean="0">
                <a:solidFill>
                  <a:schemeClr val="bg1"/>
                </a:solidFill>
                <a:latin typeface="Bahnschrift Light" panose="020B0502040204020203" pitchFamily="34" charset="0"/>
                <a:hlinkClick r:id="rId9"/>
              </a:rPr>
              <a:t> </a:t>
            </a:r>
            <a:r>
              <a:rPr lang="en-US" dirty="0">
                <a:solidFill>
                  <a:schemeClr val="bg1"/>
                </a:solidFill>
                <a:latin typeface="Bahnschrift Light" panose="020B0502040204020203" pitchFamily="34" charset="0"/>
                <a:hlinkClick r:id="rId9"/>
              </a:rPr>
              <a:t>2.0</a:t>
            </a:r>
            <a:endParaRPr lang="hu-HU" dirty="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724877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A0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76249"/>
            <a:ext cx="3932237" cy="771525"/>
          </a:xfrm>
        </p:spPr>
        <p:txBody>
          <a:bodyPr/>
          <a:lstStyle/>
          <a:p>
            <a:r>
              <a:rPr lang="en-US" b="1" dirty="0" smtClean="0">
                <a:solidFill>
                  <a:schemeClr val="bg1"/>
                </a:solidFill>
                <a:latin typeface="Bahnschrift Light" panose="020B0502040204020203" pitchFamily="34" charset="0"/>
              </a:rPr>
              <a:t>Doorbell at midnight</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9" y="1247774"/>
            <a:ext cx="3732212" cy="4621214"/>
          </a:xfrm>
        </p:spPr>
        <p:txBody>
          <a:bodyPr>
            <a:normAutofit/>
          </a:bodyPr>
          <a:lstStyle/>
          <a:p>
            <a:r>
              <a:rPr lang="en-US" dirty="0" smtClean="0">
                <a:solidFill>
                  <a:schemeClr val="bg1"/>
                </a:solidFill>
                <a:latin typeface="Bahnschrift Light" panose="020B0502040204020203" pitchFamily="34" charset="0"/>
              </a:rPr>
              <a:t>A beautiful woman you’ve never met stands at your door ringing your bell like a maniac. </a:t>
            </a:r>
          </a:p>
          <a:p>
            <a:r>
              <a:rPr lang="en-US" dirty="0" smtClean="0">
                <a:solidFill>
                  <a:schemeClr val="bg1"/>
                </a:solidFill>
                <a:latin typeface="Bahnschrift Light" panose="020B0502040204020203" pitchFamily="34" charset="0"/>
              </a:rPr>
              <a:t>You know it doesn’t mean any good. But if you pretend not to be at home, she’ll definitely wake up the neighbors and you should avoid attention as much as possible.</a:t>
            </a:r>
          </a:p>
          <a:p>
            <a:r>
              <a:rPr lang="en-US" dirty="0" smtClean="0">
                <a:solidFill>
                  <a:schemeClr val="bg1"/>
                </a:solidFill>
                <a:latin typeface="Bahnschrift Light" panose="020B0502040204020203" pitchFamily="34" charset="0"/>
              </a:rPr>
              <a:t>Draw a breath, open the door.</a:t>
            </a:r>
          </a:p>
        </p:txBody>
      </p:sp>
      <p:pic>
        <p:nvPicPr>
          <p:cNvPr id="3" name="Picture 2"/>
          <p:cNvPicPr>
            <a:picLocks noChangeAspect="1"/>
          </p:cNvPicPr>
          <p:nvPr/>
        </p:nvPicPr>
        <p:blipFill>
          <a:blip r:embed="rId2"/>
          <a:stretch>
            <a:fillRect/>
          </a:stretch>
        </p:blipFill>
        <p:spPr>
          <a:xfrm>
            <a:off x="6701382" y="764309"/>
            <a:ext cx="3635692" cy="5341761"/>
          </a:xfrm>
          <a:prstGeom prst="rect">
            <a:avLst/>
          </a:prstGeom>
        </p:spPr>
      </p:pic>
    </p:spTree>
    <p:extLst>
      <p:ext uri="{BB962C8B-B14F-4D97-AF65-F5344CB8AC3E}">
        <p14:creationId xmlns:p14="http://schemas.microsoft.com/office/powerpoint/2010/main" val="646599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72319" y="476250"/>
            <a:ext cx="10533062" cy="3333750"/>
          </a:xfrm>
        </p:spPr>
        <p:txBody>
          <a:bodyPr>
            <a:normAutofit/>
          </a:bodyPr>
          <a:lstStyle/>
          <a:p>
            <a:r>
              <a:rPr lang="en-US" dirty="0" smtClean="0">
                <a:solidFill>
                  <a:schemeClr val="bg1"/>
                </a:solidFill>
                <a:latin typeface="Bahnschrift Light" panose="020B0502040204020203" pitchFamily="34" charset="0"/>
              </a:rPr>
              <a:t>‚What can I help you w…’ – you say behind the door, but get interrupted by a really big gun pointed right to the loophole.</a:t>
            </a:r>
          </a:p>
          <a:p>
            <a:r>
              <a:rPr lang="en-US" dirty="0" smtClean="0">
                <a:solidFill>
                  <a:schemeClr val="bg1"/>
                </a:solidFill>
                <a:latin typeface="Bahnschrift Light" panose="020B0502040204020203" pitchFamily="34" charset="0"/>
              </a:rPr>
              <a:t>‚Let me in.’ – she says.</a:t>
            </a:r>
          </a:p>
          <a:p>
            <a:r>
              <a:rPr lang="en-US" dirty="0" smtClean="0">
                <a:solidFill>
                  <a:schemeClr val="bg1"/>
                </a:solidFill>
                <a:latin typeface="Bahnschrift Light" panose="020B0502040204020203" pitchFamily="34" charset="0"/>
              </a:rPr>
              <a:t>For having such strong arguments, you can’t resist. She get back to your apartment, staying between you and the door, staring at you in a way you get without any word that in case of you try to act stupid she will literally blow your mind.</a:t>
            </a:r>
          </a:p>
          <a:p>
            <a:r>
              <a:rPr lang="en-US" dirty="0" smtClean="0">
                <a:solidFill>
                  <a:schemeClr val="bg1"/>
                </a:solidFill>
                <a:latin typeface="Bahnschrift Light" panose="020B0502040204020203" pitchFamily="34" charset="0"/>
              </a:rPr>
              <a:t>‚Are you Dimitri?’ – maybe she doesn’t want to kill you then, having a conversation’s definitely a good sign.</a:t>
            </a:r>
          </a:p>
          <a:p>
            <a:r>
              <a:rPr lang="en-US" dirty="0" smtClean="0">
                <a:solidFill>
                  <a:schemeClr val="bg1"/>
                </a:solidFill>
                <a:latin typeface="Bahnschrift Light" panose="020B0502040204020203" pitchFamily="34" charset="0"/>
              </a:rPr>
              <a:t>‚Yes. What do you want from me?’ – you ask.</a:t>
            </a:r>
          </a:p>
          <a:p>
            <a:r>
              <a:rPr lang="en-US" dirty="0" smtClean="0">
                <a:solidFill>
                  <a:schemeClr val="bg1"/>
                </a:solidFill>
                <a:latin typeface="Bahnschrift Light" panose="020B0502040204020203" pitchFamily="34" charset="0"/>
              </a:rPr>
              <a:t>‚I heard about the truck job. And also about Bogdan’s Rusher.’ – so your concept about hiding your traces seems not an effective one – ‚We need your skills, and you will help us.’ – guess she is right.</a:t>
            </a:r>
          </a:p>
          <a:p>
            <a:endParaRPr lang="en-US" dirty="0" smtClean="0">
              <a:solidFill>
                <a:schemeClr val="bg1"/>
              </a:solidFill>
              <a:latin typeface="Bahnschrift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076" y="3431447"/>
            <a:ext cx="4978400" cy="3140579"/>
          </a:xfrm>
          <a:prstGeom prst="rect">
            <a:avLst/>
          </a:prstGeom>
        </p:spPr>
      </p:pic>
    </p:spTree>
    <p:extLst>
      <p:ext uri="{BB962C8B-B14F-4D97-AF65-F5344CB8AC3E}">
        <p14:creationId xmlns:p14="http://schemas.microsoft.com/office/powerpoint/2010/main" val="277271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38968" y="1009649"/>
            <a:ext cx="10715228" cy="2286001"/>
          </a:xfrm>
        </p:spPr>
        <p:txBody>
          <a:bodyPr>
            <a:normAutofit/>
          </a:bodyPr>
          <a:lstStyle/>
          <a:p>
            <a:r>
              <a:rPr lang="en-US" dirty="0" smtClean="0">
                <a:solidFill>
                  <a:schemeClr val="bg1"/>
                </a:solidFill>
                <a:latin typeface="Bahnschrift Light" panose="020B0502040204020203" pitchFamily="34" charset="0"/>
              </a:rPr>
              <a:t>‚Who are you?’ – you ask.</a:t>
            </a:r>
          </a:p>
          <a:p>
            <a:r>
              <a:rPr lang="en-US" dirty="0" smtClean="0">
                <a:solidFill>
                  <a:schemeClr val="bg1"/>
                </a:solidFill>
                <a:latin typeface="Bahnschrift Light" panose="020B0502040204020203" pitchFamily="34" charset="0"/>
              </a:rPr>
              <a:t>‚My name is not important here. I know you’ve heard about the Resistance, right?’ - you nod – ‚The government has my guys imprisoned and we cannot let them. The jail they are currently are in is too heavily guarded, and they’re </a:t>
            </a:r>
            <a:r>
              <a:rPr lang="en-US" dirty="0" err="1" smtClean="0">
                <a:solidFill>
                  <a:schemeClr val="bg1"/>
                </a:solidFill>
                <a:latin typeface="Bahnschrift Light" panose="020B0502040204020203" pitchFamily="34" charset="0"/>
              </a:rPr>
              <a:t>gonna</a:t>
            </a:r>
            <a:r>
              <a:rPr lang="en-US" dirty="0" smtClean="0">
                <a:solidFill>
                  <a:schemeClr val="bg1"/>
                </a:solidFill>
                <a:latin typeface="Bahnschrift Light" panose="020B0502040204020203" pitchFamily="34" charset="0"/>
              </a:rPr>
              <a:t> take them to another place which is even worse and I’m sure they won’t make it there. We thought about a lot of option for helping them escaping, but the only option would be okay for that is doing that while on the road.’</a:t>
            </a:r>
          </a:p>
          <a:p>
            <a:r>
              <a:rPr lang="en-US" dirty="0" smtClean="0">
                <a:solidFill>
                  <a:schemeClr val="bg1"/>
                </a:solidFill>
                <a:latin typeface="Bahnschrift Light" panose="020B0502040204020203" pitchFamily="34" charset="0"/>
              </a:rPr>
              <a:t>‚Okay, It’s not like I want to be </a:t>
            </a:r>
            <a:r>
              <a:rPr lang="hu-HU" dirty="0" err="1" smtClean="0">
                <a:solidFill>
                  <a:schemeClr val="bg1"/>
                </a:solidFill>
                <a:latin typeface="Bahnschrift Light" panose="020B0502040204020203" pitchFamily="34" charset="0"/>
              </a:rPr>
              <a:t>dis</a:t>
            </a:r>
            <a:r>
              <a:rPr lang="en-US" dirty="0" smtClean="0">
                <a:solidFill>
                  <a:schemeClr val="bg1"/>
                </a:solidFill>
                <a:latin typeface="Bahnschrift Light" panose="020B0502040204020203" pitchFamily="34" charset="0"/>
              </a:rPr>
              <a:t>respectful, okay? But you know I’m a hobby car electrician, and not a gunslinger, right? How can I be a help in this matter?’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652" y="3101954"/>
            <a:ext cx="5189405" cy="3306083"/>
          </a:xfrm>
          <a:prstGeom prst="rect">
            <a:avLst/>
          </a:prstGeom>
        </p:spPr>
      </p:pic>
    </p:spTree>
    <p:extLst>
      <p:ext uri="{BB962C8B-B14F-4D97-AF65-F5344CB8AC3E}">
        <p14:creationId xmlns:p14="http://schemas.microsoft.com/office/powerpoint/2010/main" val="57793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1CAC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24668" y="409575"/>
            <a:ext cx="10961687" cy="2849744"/>
          </a:xfrm>
        </p:spPr>
        <p:txBody>
          <a:bodyPr>
            <a:normAutofit/>
          </a:bodyPr>
          <a:lstStyle/>
          <a:p>
            <a:r>
              <a:rPr lang="en-US" dirty="0" smtClean="0">
                <a:solidFill>
                  <a:schemeClr val="tx2">
                    <a:lumMod val="75000"/>
                  </a:schemeClr>
                </a:solidFill>
                <a:latin typeface="Bahnschrift Light" panose="020B0502040204020203" pitchFamily="34" charset="0"/>
              </a:rPr>
              <a:t>‚They transport the inmates in self driving vehicles to the desert work camps down there in the South. Since the climate is rough and the air is quite toxic, and the route of these robot cars go through several armed outposts, they think it is enough letting the environment do the security of the prisoners. We think it is possible to set up an ambush if we are able to make these cars to take sideways and ambush it while it’s off the official tracks.’</a:t>
            </a:r>
          </a:p>
          <a:p>
            <a:r>
              <a:rPr lang="en-US" dirty="0" smtClean="0">
                <a:solidFill>
                  <a:schemeClr val="tx2">
                    <a:lumMod val="75000"/>
                  </a:schemeClr>
                </a:solidFill>
                <a:latin typeface="Bahnschrift Light" panose="020B0502040204020203" pitchFamily="34" charset="0"/>
              </a:rPr>
              <a:t>‚Interesting. And how will you connect to the car?’</a:t>
            </a:r>
          </a:p>
          <a:p>
            <a:r>
              <a:rPr lang="en-US" dirty="0" smtClean="0">
                <a:solidFill>
                  <a:schemeClr val="tx2">
                    <a:lumMod val="75000"/>
                  </a:schemeClr>
                </a:solidFill>
                <a:latin typeface="Bahnschrift Light" panose="020B0502040204020203" pitchFamily="34" charset="0"/>
              </a:rPr>
              <a:t>‚It’s </a:t>
            </a:r>
            <a:r>
              <a:rPr lang="en-US" i="1" dirty="0" smtClean="0">
                <a:solidFill>
                  <a:schemeClr val="tx2">
                    <a:lumMod val="75000"/>
                  </a:schemeClr>
                </a:solidFill>
                <a:latin typeface="Bahnschrift Light" panose="020B0502040204020203" pitchFamily="34" charset="0"/>
              </a:rPr>
              <a:t>us,</a:t>
            </a:r>
            <a:r>
              <a:rPr lang="en-US" dirty="0" smtClean="0">
                <a:solidFill>
                  <a:schemeClr val="tx2">
                    <a:lumMod val="75000"/>
                  </a:schemeClr>
                </a:solidFill>
                <a:latin typeface="Bahnschrift Light" panose="020B0502040204020203" pitchFamily="34" charset="0"/>
              </a:rPr>
              <a:t>’ – she knocks her gun to remind you that from now on, </a:t>
            </a:r>
            <a:r>
              <a:rPr lang="en-US" i="1" dirty="0" smtClean="0">
                <a:solidFill>
                  <a:schemeClr val="tx2">
                    <a:lumMod val="75000"/>
                  </a:schemeClr>
                </a:solidFill>
                <a:latin typeface="Bahnschrift Light" panose="020B0502040204020203" pitchFamily="34" charset="0"/>
              </a:rPr>
              <a:t>according to he understanding </a:t>
            </a:r>
            <a:r>
              <a:rPr lang="en-US" dirty="0" smtClean="0">
                <a:solidFill>
                  <a:schemeClr val="tx2">
                    <a:lumMod val="75000"/>
                  </a:schemeClr>
                </a:solidFill>
                <a:latin typeface="Bahnschrift Light" panose="020B0502040204020203" pitchFamily="34" charset="0"/>
              </a:rPr>
              <a:t>you are forming a team – ‚And we know that you do not know how to get inside</a:t>
            </a:r>
            <a:r>
              <a:rPr lang="hu-HU" dirty="0">
                <a:solidFill>
                  <a:schemeClr val="tx2">
                    <a:lumMod val="75000"/>
                  </a:schemeClr>
                </a:solidFill>
                <a:latin typeface="Bahnschrift Light" panose="020B0502040204020203" pitchFamily="34" charset="0"/>
              </a:rPr>
              <a:t> </a:t>
            </a:r>
            <a:r>
              <a:rPr lang="hu-HU" dirty="0" err="1" smtClean="0">
                <a:solidFill>
                  <a:schemeClr val="tx2">
                    <a:lumMod val="75000"/>
                  </a:schemeClr>
                </a:solidFill>
                <a:latin typeface="Bahnschrift Light" panose="020B0502040204020203" pitchFamily="34" charset="0"/>
              </a:rPr>
              <a:t>state</a:t>
            </a:r>
            <a:r>
              <a:rPr lang="en-US" dirty="0" smtClean="0">
                <a:solidFill>
                  <a:schemeClr val="tx2">
                    <a:lumMod val="75000"/>
                  </a:schemeClr>
                </a:solidFill>
                <a:latin typeface="Bahnschrift Light" panose="020B0502040204020203" pitchFamily="34" charset="0"/>
              </a:rPr>
              <a:t> networks’ – </a:t>
            </a:r>
            <a:r>
              <a:rPr lang="en-US" i="1" dirty="0" smtClean="0">
                <a:solidFill>
                  <a:schemeClr val="tx2">
                    <a:lumMod val="75000"/>
                  </a:schemeClr>
                </a:solidFill>
                <a:latin typeface="Bahnschrift Light" panose="020B0502040204020203" pitchFamily="34" charset="0"/>
              </a:rPr>
              <a:t>how did she find out that?  </a:t>
            </a:r>
            <a:r>
              <a:rPr lang="en-US" dirty="0" smtClean="0">
                <a:solidFill>
                  <a:schemeClr val="tx2">
                    <a:lumMod val="75000"/>
                  </a:schemeClr>
                </a:solidFill>
                <a:latin typeface="Bahnschrift Light" panose="020B0502040204020203" pitchFamily="34" charset="0"/>
              </a:rPr>
              <a:t>you wonder</a:t>
            </a:r>
            <a:r>
              <a:rPr lang="en-US" i="1" dirty="0" smtClean="0">
                <a:solidFill>
                  <a:schemeClr val="tx2">
                    <a:lumMod val="75000"/>
                  </a:schemeClr>
                </a:solidFill>
                <a:latin typeface="Bahnschrift Light" panose="020B0502040204020203" pitchFamily="34" charset="0"/>
              </a:rPr>
              <a:t>. – </a:t>
            </a:r>
            <a:r>
              <a:rPr lang="en-US" dirty="0" smtClean="0">
                <a:solidFill>
                  <a:schemeClr val="tx2">
                    <a:lumMod val="75000"/>
                  </a:schemeClr>
                </a:solidFill>
                <a:latin typeface="Bahnschrift Light" panose="020B0502040204020203" pitchFamily="34" charset="0"/>
              </a:rPr>
              <a:t>We have other folks who will get you a connection with the robot car, okay</a:t>
            </a:r>
            <a:r>
              <a:rPr lang="hu-HU" dirty="0" smtClean="0">
                <a:solidFill>
                  <a:schemeClr val="tx2">
                    <a:lumMod val="75000"/>
                  </a:schemeClr>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Your job here is only to overwrite the coordinates to 49.0 latitude and 61.0 longitude</a:t>
            </a:r>
            <a:r>
              <a:rPr lang="hu-HU" dirty="0" smtClean="0">
                <a:solidFill>
                  <a:schemeClr val="tx2">
                    <a:lumMod val="75000"/>
                  </a:schemeClr>
                </a:solidFill>
                <a:latin typeface="Bahnschrift Light" panose="020B0502040204020203" pitchFamily="34" charset="0"/>
              </a:rPr>
              <a:t>.’</a:t>
            </a:r>
          </a:p>
          <a:p>
            <a:endParaRPr lang="hu-HU" dirty="0" smtClean="0">
              <a:solidFill>
                <a:schemeClr val="bg1"/>
              </a:solidFill>
              <a:latin typeface="Bahnschrift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601" y="2794097"/>
            <a:ext cx="4027376" cy="3598681"/>
          </a:xfrm>
          <a:prstGeom prst="rect">
            <a:avLst/>
          </a:prstGeom>
        </p:spPr>
      </p:pic>
    </p:spTree>
    <p:extLst>
      <p:ext uri="{BB962C8B-B14F-4D97-AF65-F5344CB8AC3E}">
        <p14:creationId xmlns:p14="http://schemas.microsoft.com/office/powerpoint/2010/main" val="154771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1CAC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69322" y="647426"/>
            <a:ext cx="10608278" cy="2114823"/>
          </a:xfrm>
        </p:spPr>
        <p:txBody>
          <a:bodyPr>
            <a:normAutofit fontScale="92500" lnSpcReduction="10000"/>
          </a:bodyPr>
          <a:lstStyle/>
          <a:p>
            <a:r>
              <a:rPr lang="en-US" dirty="0" smtClean="0">
                <a:solidFill>
                  <a:schemeClr val="tx2">
                    <a:lumMod val="75000"/>
                  </a:schemeClr>
                </a:solidFill>
                <a:latin typeface="Bahnschrift Light" panose="020B0502040204020203" pitchFamily="34" charset="0"/>
              </a:rPr>
              <a:t>‚It might work. I’ll try to help you.’ – you say.</a:t>
            </a:r>
          </a:p>
          <a:p>
            <a:r>
              <a:rPr lang="en-US" dirty="0" smtClean="0">
                <a:solidFill>
                  <a:schemeClr val="tx2">
                    <a:lumMod val="75000"/>
                  </a:schemeClr>
                </a:solidFill>
                <a:latin typeface="Bahnschrift Light" panose="020B0502040204020203" pitchFamily="34" charset="0"/>
              </a:rPr>
              <a:t>‚Sure you will.’ – she gets you a data card – ‚It’s on now. We did not want to risk that they might find out our plan, so it’s already happening now.’ – she signals someone by touching a point on her earring. – ‚Put this in your computer, and you have 6 hours to get these coordinates into the vehicle memory. This is a slightly modified version of Syndicate Atlas, You now this type, right? ’</a:t>
            </a:r>
          </a:p>
          <a:p>
            <a:r>
              <a:rPr lang="en-US" dirty="0" smtClean="0">
                <a:solidFill>
                  <a:schemeClr val="tx2">
                    <a:lumMod val="75000"/>
                  </a:schemeClr>
                </a:solidFill>
                <a:latin typeface="Bahnschrift Light" panose="020B0502040204020203" pitchFamily="34" charset="0"/>
              </a:rPr>
              <a:t>‚Not yet. But it is a temporary situation.’ – you reply with mimed confidence in your voice</a:t>
            </a:r>
            <a:r>
              <a:rPr lang="hu-HU" dirty="0" smtClean="0">
                <a:solidFill>
                  <a:schemeClr val="tx2">
                    <a:lumMod val="75000"/>
                  </a:schemeClr>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You put the data</a:t>
            </a:r>
            <a:r>
              <a:rPr lang="hu-HU" dirty="0" smtClean="0">
                <a:solidFill>
                  <a:schemeClr val="tx2">
                    <a:lumMod val="75000"/>
                  </a:schemeClr>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card in and you find a single file called connect_syndicate_atlas.bat. You execute this and try to find out how can you get out of this alive</a:t>
            </a:r>
            <a:r>
              <a:rPr lang="hu-HU" dirty="0" smtClean="0">
                <a:solidFill>
                  <a:schemeClr val="tx2">
                    <a:lumMod val="75000"/>
                  </a:schemeClr>
                </a:solidFill>
                <a:latin typeface="Bahnschrift Light" panose="020B0502040204020203" pitchFamily="34" charset="0"/>
              </a:rPr>
              <a:t>.</a:t>
            </a:r>
          </a:p>
          <a:p>
            <a:r>
              <a:rPr lang="hu-HU" dirty="0">
                <a:solidFill>
                  <a:schemeClr val="bg1"/>
                </a:solidFill>
                <a:latin typeface="Bahnschrift Light" panose="020B0502040204020203" pitchFamily="34" charset="0"/>
              </a:rPr>
              <a:t>HELP0: </a:t>
            </a:r>
            <a:r>
              <a:rPr lang="en-US" dirty="0">
                <a:solidFill>
                  <a:schemeClr val="bg1"/>
                </a:solidFill>
                <a:latin typeface="Bahnschrift Light" panose="020B0502040204020203" pitchFamily="34" charset="0"/>
              </a:rPr>
              <a:t>Execute </a:t>
            </a:r>
            <a:r>
              <a:rPr lang="hu-HU" dirty="0" err="1" smtClean="0">
                <a:solidFill>
                  <a:schemeClr val="bg1"/>
                </a:solidFill>
                <a:latin typeface="Bahnschrift Light" panose="020B0502040204020203" pitchFamily="34" charset="0"/>
              </a:rPr>
              <a:t>connect</a:t>
            </a:r>
            <a:r>
              <a:rPr lang="en-US" dirty="0" smtClean="0">
                <a:solidFill>
                  <a:schemeClr val="bg1"/>
                </a:solidFill>
                <a:latin typeface="Bahnschrift Light" panose="020B0502040204020203" pitchFamily="34" charset="0"/>
              </a:rPr>
              <a:t>.bat </a:t>
            </a:r>
            <a:r>
              <a:rPr lang="hu-HU" dirty="0" err="1" smtClean="0">
                <a:solidFill>
                  <a:schemeClr val="bg1"/>
                </a:solidFill>
                <a:latin typeface="Bahnschrift Light" panose="020B0502040204020203" pitchFamily="34" charset="0"/>
              </a:rPr>
              <a:t>from</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datacard</a:t>
            </a:r>
            <a:r>
              <a:rPr lang="hu-HU" dirty="0" smtClean="0">
                <a:solidFill>
                  <a:schemeClr val="bg1"/>
                </a:solidFill>
                <a:latin typeface="Bahnschrift Light" panose="020B0502040204020203" pitchFamily="34" charset="0"/>
              </a:rPr>
              <a:t>. </a:t>
            </a:r>
            <a:r>
              <a:rPr lang="en-US" dirty="0">
                <a:solidFill>
                  <a:schemeClr val="bg1"/>
                </a:solidFill>
                <a:latin typeface="Bahnschrift Light" panose="020B0502040204020203" pitchFamily="34" charset="0"/>
              </a:rPr>
              <a:t>There is </a:t>
            </a:r>
            <a:r>
              <a:rPr lang="hu-HU" dirty="0">
                <a:solidFill>
                  <a:schemeClr val="bg1"/>
                </a:solidFill>
                <a:latin typeface="Bahnschrift Light" panose="020B0502040204020203" pitchFamily="34" charset="0"/>
              </a:rPr>
              <a:t>1 </a:t>
            </a:r>
            <a:r>
              <a:rPr lang="en-US" dirty="0">
                <a:solidFill>
                  <a:schemeClr val="bg1"/>
                </a:solidFill>
                <a:latin typeface="Bahnschrift Light" panose="020B0502040204020203" pitchFamily="34" charset="0"/>
              </a:rPr>
              <a:t>flag for this challenge.</a:t>
            </a:r>
          </a:p>
          <a:p>
            <a:endParaRPr lang="en-US" dirty="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211" y="3252537"/>
            <a:ext cx="4762500" cy="3048000"/>
          </a:xfrm>
          <a:prstGeom prst="rect">
            <a:avLst/>
          </a:prstGeom>
        </p:spPr>
      </p:pic>
    </p:spTree>
    <p:extLst>
      <p:ext uri="{BB962C8B-B14F-4D97-AF65-F5344CB8AC3E}">
        <p14:creationId xmlns:p14="http://schemas.microsoft.com/office/powerpoint/2010/main" val="170206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3533775"/>
            <a:ext cx="9582150" cy="965906"/>
          </a:xfrm>
          <a:ln>
            <a:solidFill>
              <a:schemeClr val="accent1"/>
            </a:solidFill>
          </a:ln>
        </p:spPr>
        <p:txBody>
          <a:bodyPr>
            <a:normAutofit/>
          </a:bodyPr>
          <a:lstStyle/>
          <a:p>
            <a:r>
              <a:rPr lang="en-US" dirty="0" smtClean="0">
                <a:solidFill>
                  <a:schemeClr val="bg1"/>
                </a:solidFill>
                <a:latin typeface="Bahnschrift Light" panose="020B0502040204020203" pitchFamily="34" charset="0"/>
              </a:rPr>
              <a:t>Brute force can be quite time consuming in case the key space is large enough – but if the proper brute force protection is not applied, then it is only a matter of time</a:t>
            </a:r>
            <a:r>
              <a:rPr lang="hu-HU" dirty="0" smtClean="0">
                <a:solidFill>
                  <a:schemeClr val="bg1"/>
                </a:solidFill>
                <a:latin typeface="Bahnschrift Light" panose="020B0502040204020203" pitchFamily="34" charset="0"/>
              </a:rPr>
              <a:t>.  </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050"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156313"/>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p:cNvSpPr txBox="1">
            <a:spLocks/>
          </p:cNvSpPr>
          <p:nvPr/>
        </p:nvSpPr>
        <p:spPr>
          <a:xfrm>
            <a:off x="1600200" y="3156313"/>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i="1" dirty="0" smtClean="0">
                <a:solidFill>
                  <a:srgbClr val="FF0000"/>
                </a:solidFill>
                <a:latin typeface="Bahnschrift Light" panose="020B0502040204020203" pitchFamily="34" charset="0"/>
              </a:rPr>
              <a:t>g3n3r1c_h4ck3r_n4m3 </a:t>
            </a:r>
            <a:r>
              <a:rPr lang="en-US" i="1" dirty="0" smtClean="0">
                <a:solidFill>
                  <a:srgbClr val="FF0000"/>
                </a:solidFill>
                <a:latin typeface="Bahnschrift Light" panose="020B0502040204020203" pitchFamily="34" charset="0"/>
              </a:rPr>
              <a:t>said at Mon 21 January</a:t>
            </a:r>
            <a:r>
              <a:rPr lang="en-US" b="1" i="1" dirty="0" smtClean="0">
                <a:solidFill>
                  <a:srgbClr val="FF0000"/>
                </a:solidFill>
                <a:latin typeface="Bahnschrift Light" panose="020B0502040204020203" pitchFamily="34" charset="0"/>
              </a:rPr>
              <a:t> </a:t>
            </a:r>
          </a:p>
        </p:txBody>
      </p:sp>
      <p:sp>
        <p:nvSpPr>
          <p:cNvPr id="6" name="Text Placeholder 3"/>
          <p:cNvSpPr txBox="1">
            <a:spLocks/>
          </p:cNvSpPr>
          <p:nvPr/>
        </p:nvSpPr>
        <p:spPr>
          <a:xfrm>
            <a:off x="1314450" y="902427"/>
            <a:ext cx="9582150" cy="1459774"/>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It’s not so easy now. The seed space is large enough to not letting you getting the privilege escalation you need.  </a:t>
            </a:r>
          </a:p>
          <a:p>
            <a:r>
              <a:rPr lang="en-US" dirty="0" smtClean="0">
                <a:solidFill>
                  <a:schemeClr val="bg1"/>
                </a:solidFill>
                <a:latin typeface="Bahnschrift Light" panose="020B0502040204020203" pitchFamily="34" charset="0"/>
              </a:rPr>
              <a:t>But the search bar helped you out before, so you say</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’whatever’</a:t>
            </a:r>
            <a:r>
              <a:rPr lang="hu-HU" dirty="0" smtClean="0">
                <a:solidFill>
                  <a:schemeClr val="bg1"/>
                </a:solidFill>
                <a:latin typeface="Bahnschrift Light" panose="020B0502040204020203" pitchFamily="34" charset="0"/>
              </a:rPr>
              <a:t>,</a:t>
            </a:r>
            <a:r>
              <a:rPr lang="en-US" dirty="0" smtClean="0">
                <a:solidFill>
                  <a:schemeClr val="bg1"/>
                </a:solidFill>
                <a:latin typeface="Bahnschrift Light" panose="020B0502040204020203" pitchFamily="34" charset="0"/>
              </a:rPr>
              <a:t> and start typing</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7" name="Text Placeholder 3"/>
          <p:cNvSpPr txBox="1">
            <a:spLocks/>
          </p:cNvSpPr>
          <p:nvPr/>
        </p:nvSpPr>
        <p:spPr>
          <a:xfrm>
            <a:off x="1600200" y="5048250"/>
            <a:ext cx="9582150" cy="965906"/>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I would definitely not do a brute force attack manually. It is a waste of time and there are far better ways for that – try to </a:t>
            </a:r>
            <a:r>
              <a:rPr lang="en-US" dirty="0" err="1" smtClean="0">
                <a:solidFill>
                  <a:schemeClr val="bg1"/>
                </a:solidFill>
                <a:latin typeface="Bahnschrift Light" panose="020B0502040204020203" pitchFamily="34" charset="0"/>
              </a:rPr>
              <a:t>automize</a:t>
            </a:r>
            <a:r>
              <a:rPr lang="en-US" dirty="0" smtClean="0">
                <a:solidFill>
                  <a:schemeClr val="bg1"/>
                </a:solidFill>
                <a:latin typeface="Bahnschrift Light" panose="020B0502040204020203" pitchFamily="34" charset="0"/>
              </a:rPr>
              <a:t> the attack – if there is no brute force protection mechanism, it will take some time, but it is not a big deal at all</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8"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4670788"/>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p:cNvSpPr txBox="1">
            <a:spLocks/>
          </p:cNvSpPr>
          <p:nvPr/>
        </p:nvSpPr>
        <p:spPr>
          <a:xfrm>
            <a:off x="1600200" y="4670788"/>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b="1" i="1" dirty="0">
                <a:solidFill>
                  <a:srgbClr val="FF0000"/>
                </a:solidFill>
                <a:latin typeface="Bahnschrift Light" panose="020B0502040204020203" pitchFamily="34" charset="0"/>
              </a:rPr>
              <a:t>v</a:t>
            </a:r>
            <a:r>
              <a:rPr lang="hu-HU" b="1" i="1" dirty="0" smtClean="0">
                <a:solidFill>
                  <a:srgbClr val="FF0000"/>
                </a:solidFill>
                <a:latin typeface="Bahnschrift Light" panose="020B0502040204020203" pitchFamily="34" charset="0"/>
              </a:rPr>
              <a:t>0id_huss4r </a:t>
            </a:r>
            <a:r>
              <a:rPr lang="en-US" i="1" dirty="0" smtClean="0">
                <a:solidFill>
                  <a:srgbClr val="FF0000"/>
                </a:solidFill>
                <a:latin typeface="Bahnschrift Light" panose="020B0502040204020203" pitchFamily="34" charset="0"/>
              </a:rPr>
              <a:t>said at </a:t>
            </a:r>
            <a:r>
              <a:rPr lang="hu-HU" i="1" dirty="0" err="1" smtClean="0">
                <a:solidFill>
                  <a:srgbClr val="FF0000"/>
                </a:solidFill>
                <a:latin typeface="Bahnschrift Light" panose="020B0502040204020203" pitchFamily="34" charset="0"/>
              </a:rPr>
              <a:t>Tue</a:t>
            </a:r>
            <a:r>
              <a:rPr lang="en-US" i="1" dirty="0" smtClean="0">
                <a:solidFill>
                  <a:srgbClr val="FF0000"/>
                </a:solidFill>
                <a:latin typeface="Bahnschrift Light" panose="020B0502040204020203" pitchFamily="34" charset="0"/>
              </a:rPr>
              <a:t> </a:t>
            </a:r>
            <a:r>
              <a:rPr lang="hu-HU" i="1" dirty="0" smtClean="0">
                <a:solidFill>
                  <a:srgbClr val="FF0000"/>
                </a:solidFill>
                <a:latin typeface="Bahnschrift Light" panose="020B0502040204020203" pitchFamily="34" charset="0"/>
              </a:rPr>
              <a:t>1 December</a:t>
            </a:r>
            <a:r>
              <a:rPr lang="en-US" b="1" i="1" dirty="0" smtClean="0">
                <a:solidFill>
                  <a:srgbClr val="FF0000"/>
                </a:solidFill>
                <a:latin typeface="Bahnschrift Light" panose="020B0502040204020203" pitchFamily="34" charset="0"/>
              </a:rPr>
              <a:t> </a:t>
            </a:r>
          </a:p>
        </p:txBody>
      </p:sp>
      <p:pic>
        <p:nvPicPr>
          <p:cNvPr id="10" name="Picture 9" descr="https://i.pinimg.com/originals/24/47/7d/24477df4a9a302c3dfa5cb63a50fad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43" y="-322966"/>
            <a:ext cx="5597707" cy="56654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txBox="1">
            <a:spLocks/>
          </p:cNvSpPr>
          <p:nvPr/>
        </p:nvSpPr>
        <p:spPr>
          <a:xfrm>
            <a:off x="3590925" y="2404284"/>
            <a:ext cx="5600700" cy="50393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speed up brute force </a:t>
            </a:r>
            <a:r>
              <a:rPr lang="en-US" dirty="0" err="1" smtClean="0">
                <a:solidFill>
                  <a:schemeClr val="bg1"/>
                </a:solidFill>
                <a:latin typeface="Bahnschrift Light" panose="020B0502040204020203" pitchFamily="34" charset="0"/>
              </a:rPr>
              <a:t>challenge&amp;response</a:t>
            </a:r>
            <a:endParaRPr lang="en-US" dirty="0" smtClean="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79908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3880211"/>
            <a:ext cx="9582150" cy="965905"/>
          </a:xfrm>
          <a:ln>
            <a:solidFill>
              <a:schemeClr val="accent1"/>
            </a:solidFill>
          </a:ln>
        </p:spPr>
        <p:txBody>
          <a:bodyPr>
            <a:normAutofit/>
          </a:bodyPr>
          <a:lstStyle/>
          <a:p>
            <a:r>
              <a:rPr lang="en-US" dirty="0" smtClean="0">
                <a:solidFill>
                  <a:schemeClr val="bg1"/>
                </a:solidFill>
                <a:latin typeface="Bahnschrift Light" panose="020B0502040204020203" pitchFamily="34" charset="0"/>
              </a:rPr>
              <a:t>there are plenty of scripts on the internet for brute forcing authentication – including </a:t>
            </a:r>
            <a:r>
              <a:rPr lang="en-US" dirty="0" err="1" smtClean="0">
                <a:solidFill>
                  <a:schemeClr val="bg1"/>
                </a:solidFill>
                <a:latin typeface="Bahnschrift Light" panose="020B0502040204020203" pitchFamily="34" charset="0"/>
              </a:rPr>
              <a:t>challeng&amp;resp</a:t>
            </a:r>
            <a:r>
              <a:rPr lang="en-US" dirty="0" smtClean="0">
                <a:solidFill>
                  <a:schemeClr val="bg1"/>
                </a:solidFill>
                <a:latin typeface="Bahnschrift Light" panose="020B0502040204020203" pitchFamily="34" charset="0"/>
              </a:rPr>
              <a:t> as </a:t>
            </a:r>
            <a:r>
              <a:rPr lang="en-US" dirty="0" err="1" smtClean="0">
                <a:solidFill>
                  <a:schemeClr val="bg1"/>
                </a:solidFill>
                <a:latin typeface="Bahnschrift Light" panose="020B0502040204020203" pitchFamily="34" charset="0"/>
              </a:rPr>
              <a:t>wel</a:t>
            </a:r>
            <a:r>
              <a:rPr lang="hu-HU" dirty="0" smtClean="0">
                <a:solidFill>
                  <a:schemeClr val="bg1"/>
                </a:solidFill>
                <a:latin typeface="Bahnschrift Light" panose="020B0502040204020203" pitchFamily="34" charset="0"/>
              </a:rPr>
              <a:t>l </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050"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502750"/>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p:cNvSpPr txBox="1">
            <a:spLocks/>
          </p:cNvSpPr>
          <p:nvPr/>
        </p:nvSpPr>
        <p:spPr>
          <a:xfrm>
            <a:off x="1600200" y="3502750"/>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i="1" dirty="0" smtClean="0">
                <a:solidFill>
                  <a:srgbClr val="FF0000"/>
                </a:solidFill>
                <a:latin typeface="Bahnschrift Light" panose="020B0502040204020203" pitchFamily="34" charset="0"/>
              </a:rPr>
              <a:t>g3n3r1c_h4ck3r_n4m3 </a:t>
            </a:r>
            <a:r>
              <a:rPr lang="en-US" i="1" dirty="0" smtClean="0">
                <a:solidFill>
                  <a:srgbClr val="FF0000"/>
                </a:solidFill>
                <a:latin typeface="Bahnschrift Light" panose="020B0502040204020203" pitchFamily="34" charset="0"/>
              </a:rPr>
              <a:t>said at Fri 1July</a:t>
            </a:r>
            <a:r>
              <a:rPr lang="en-US" b="1" i="1" dirty="0" smtClean="0">
                <a:solidFill>
                  <a:srgbClr val="FF0000"/>
                </a:solidFill>
                <a:latin typeface="Bahnschrift Light" panose="020B0502040204020203" pitchFamily="34" charset="0"/>
              </a:rPr>
              <a:t> </a:t>
            </a:r>
          </a:p>
        </p:txBody>
      </p:sp>
      <p:sp>
        <p:nvSpPr>
          <p:cNvPr id="6" name="Text Placeholder 3"/>
          <p:cNvSpPr txBox="1">
            <a:spLocks/>
          </p:cNvSpPr>
          <p:nvPr/>
        </p:nvSpPr>
        <p:spPr>
          <a:xfrm>
            <a:off x="1314450" y="902427"/>
            <a:ext cx="9582150" cy="1459774"/>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dirty="0" smtClean="0">
                <a:solidFill>
                  <a:schemeClr val="bg1"/>
                </a:solidFill>
                <a:latin typeface="Bahnschrift Light" panose="020B0502040204020203" pitchFamily="34" charset="0"/>
              </a:rPr>
              <a:t>Ok, </a:t>
            </a:r>
            <a:r>
              <a:rPr lang="en-US" dirty="0" smtClean="0">
                <a:solidFill>
                  <a:schemeClr val="bg1"/>
                </a:solidFill>
                <a:latin typeface="Bahnschrift Light" panose="020B0502040204020203" pitchFamily="34" charset="0"/>
              </a:rPr>
              <a:t>so there are ways to automate brute force. But how do you do that in case of you cannot write software programs</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11" name="Text Placeholder 3"/>
          <p:cNvSpPr txBox="1">
            <a:spLocks/>
          </p:cNvSpPr>
          <p:nvPr/>
        </p:nvSpPr>
        <p:spPr>
          <a:xfrm>
            <a:off x="3590925" y="2404284"/>
            <a:ext cx="5600700" cy="503939"/>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how to automatize brute force </a:t>
            </a:r>
            <a:r>
              <a:rPr lang="en-US" dirty="0" err="1" smtClean="0">
                <a:solidFill>
                  <a:schemeClr val="bg1"/>
                </a:solidFill>
                <a:latin typeface="Bahnschrift Light" panose="020B0502040204020203" pitchFamily="34" charset="0"/>
              </a:rPr>
              <a:t>challenge&amp;response</a:t>
            </a:r>
            <a:endParaRPr lang="en-US" dirty="0" smtClean="0">
              <a:solidFill>
                <a:schemeClr val="bg1"/>
              </a:solidFill>
              <a:latin typeface="Bahnschrift Light" panose="020B0502040204020203" pitchFamily="34" charset="0"/>
            </a:endParaRPr>
          </a:p>
        </p:txBody>
      </p:sp>
      <p:pic>
        <p:nvPicPr>
          <p:cNvPr id="13" name="Picture 12" descr="https://i.pinimg.com/originals/24/47/7d/24477df4a9a302c3dfa5cb63a50fad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43" y="-255237"/>
            <a:ext cx="6283507" cy="56654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upload.wikimedia.org/wikipedia/commons/thumb/8/8d/Smiley_head_happy.svg/1031px-Smiley_head_happ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5093425"/>
            <a:ext cx="1352550" cy="1343367"/>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3"/>
          <p:cNvSpPr txBox="1">
            <a:spLocks/>
          </p:cNvSpPr>
          <p:nvPr/>
        </p:nvSpPr>
        <p:spPr>
          <a:xfrm>
            <a:off x="1600200" y="5481497"/>
            <a:ext cx="9582150" cy="965905"/>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smtClean="0">
                <a:solidFill>
                  <a:schemeClr val="bg1"/>
                </a:solidFill>
                <a:latin typeface="Bahnschrift Light" panose="020B0502040204020203" pitchFamily="34" charset="0"/>
              </a:rPr>
              <a:t>Of course there are scripts to brute force authentication for vehicles! Try to browse </a:t>
            </a:r>
            <a:r>
              <a:rPr lang="en-US" b="1" i="1" dirty="0" smtClean="0">
                <a:solidFill>
                  <a:schemeClr val="bg1"/>
                </a:solidFill>
                <a:latin typeface="Bahnschrift Light" panose="020B0502040204020203" pitchFamily="34" charset="0"/>
              </a:rPr>
              <a:t>this</a:t>
            </a:r>
            <a:r>
              <a:rPr lang="en-US" i="1"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and </a:t>
            </a:r>
            <a:r>
              <a:rPr lang="en-US" b="1" i="1" dirty="0" smtClean="0">
                <a:solidFill>
                  <a:schemeClr val="bg1"/>
                </a:solidFill>
                <a:latin typeface="Bahnschrift Light" panose="020B0502040204020203" pitchFamily="34" charset="0"/>
              </a:rPr>
              <a:t>this</a:t>
            </a:r>
            <a:r>
              <a:rPr lang="en-US" dirty="0" smtClean="0">
                <a:solidFill>
                  <a:schemeClr val="bg1"/>
                </a:solidFill>
                <a:latin typeface="Bahnschrift Light" panose="020B0502040204020203" pitchFamily="34" charset="0"/>
              </a:rPr>
              <a:t> page for more info</a:t>
            </a:r>
            <a:r>
              <a:rPr lang="hu-HU" dirty="0" smtClean="0">
                <a:solidFill>
                  <a:schemeClr val="bg1"/>
                </a:solidFill>
                <a:latin typeface="Bahnschrift Light" panose="020B0502040204020203" pitchFamily="34" charset="0"/>
              </a:rPr>
              <a:t>.</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sp>
        <p:nvSpPr>
          <p:cNvPr id="16" name="Text Placeholder 3"/>
          <p:cNvSpPr txBox="1">
            <a:spLocks/>
          </p:cNvSpPr>
          <p:nvPr/>
        </p:nvSpPr>
        <p:spPr>
          <a:xfrm>
            <a:off x="1600200" y="5104036"/>
            <a:ext cx="9582150" cy="377461"/>
          </a:xfrm>
          <a:prstGeom prst="rect">
            <a:avLst/>
          </a:prstGeom>
          <a:ln>
            <a:solidFill>
              <a:schemeClr val="accent1"/>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i="1" dirty="0" smtClean="0">
                <a:solidFill>
                  <a:srgbClr val="FF0000"/>
                </a:solidFill>
                <a:latin typeface="Bahnschrift Light" panose="020B0502040204020203" pitchFamily="34" charset="0"/>
              </a:rPr>
              <a:t>g3n3r1c_h4ck3r_n4m3</a:t>
            </a:r>
            <a:r>
              <a:rPr lang="hu-HU" b="1" i="1" dirty="0" smtClean="0">
                <a:solidFill>
                  <a:srgbClr val="FF0000"/>
                </a:solidFill>
                <a:latin typeface="Bahnschrift Light" panose="020B0502040204020203" pitchFamily="34" charset="0"/>
              </a:rPr>
              <a:t>_2 </a:t>
            </a:r>
            <a:r>
              <a:rPr lang="en-US" i="1" dirty="0" smtClean="0">
                <a:solidFill>
                  <a:srgbClr val="FF0000"/>
                </a:solidFill>
                <a:latin typeface="Bahnschrift Light" panose="020B0502040204020203" pitchFamily="34" charset="0"/>
              </a:rPr>
              <a:t>said at </a:t>
            </a:r>
            <a:r>
              <a:rPr lang="hu-HU" i="1" dirty="0" smtClean="0">
                <a:solidFill>
                  <a:srgbClr val="FF0000"/>
                </a:solidFill>
                <a:latin typeface="Bahnschrift Light" panose="020B0502040204020203" pitchFamily="34" charset="0"/>
              </a:rPr>
              <a:t>Sun </a:t>
            </a:r>
            <a:r>
              <a:rPr lang="en-US" i="1" dirty="0" smtClean="0">
                <a:solidFill>
                  <a:srgbClr val="FF0000"/>
                </a:solidFill>
                <a:latin typeface="Bahnschrift Light" panose="020B0502040204020203" pitchFamily="34" charset="0"/>
              </a:rPr>
              <a:t>1</a:t>
            </a:r>
            <a:r>
              <a:rPr lang="hu-HU" i="1" dirty="0" smtClean="0">
                <a:solidFill>
                  <a:srgbClr val="FF0000"/>
                </a:solidFill>
                <a:latin typeface="Bahnschrift Light" panose="020B0502040204020203" pitchFamily="34" charset="0"/>
              </a:rPr>
              <a:t>0</a:t>
            </a:r>
            <a:r>
              <a:rPr lang="hu-HU" i="1" dirty="0">
                <a:solidFill>
                  <a:srgbClr val="FF0000"/>
                </a:solidFill>
                <a:latin typeface="Bahnschrift Light" panose="020B0502040204020203" pitchFamily="34" charset="0"/>
              </a:rPr>
              <a:t> </a:t>
            </a:r>
            <a:r>
              <a:rPr lang="hu-HU" i="1" dirty="0" err="1" smtClean="0">
                <a:solidFill>
                  <a:srgbClr val="FF0000"/>
                </a:solidFill>
                <a:latin typeface="Bahnschrift Light" panose="020B0502040204020203" pitchFamily="34" charset="0"/>
              </a:rPr>
              <a:t>Oct</a:t>
            </a:r>
            <a:r>
              <a:rPr lang="en-US" b="1" i="1" dirty="0" smtClean="0">
                <a:solidFill>
                  <a:srgbClr val="FF0000"/>
                </a:solidFill>
                <a:latin typeface="Bahnschrift Light" panose="020B0502040204020203" pitchFamily="34" charset="0"/>
              </a:rPr>
              <a:t> </a:t>
            </a:r>
          </a:p>
        </p:txBody>
      </p:sp>
    </p:spTree>
    <p:extLst>
      <p:ext uri="{BB962C8B-B14F-4D97-AF65-F5344CB8AC3E}">
        <p14:creationId xmlns:p14="http://schemas.microsoft.com/office/powerpoint/2010/main" val="810821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Light</vt:lpstr>
      <vt:lpstr>Calibri</vt:lpstr>
      <vt:lpstr>Calibri Light</vt:lpstr>
      <vt:lpstr>Courier New</vt:lpstr>
      <vt:lpstr>Office Theme</vt:lpstr>
      <vt:lpstr>PowerPoint Presentation</vt:lpstr>
      <vt:lpstr>Disclaimer</vt:lpstr>
      <vt:lpstr>Doorbell at midnight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 Box</vt:lpstr>
    </vt:vector>
  </TitlesOfParts>
  <Company>ThyssenKrupp Presta Steering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Kovacs, Janos</dc:creator>
  <cp:lastModifiedBy>Kovacs, Janos</cp:lastModifiedBy>
  <cp:revision>98</cp:revision>
  <dcterms:created xsi:type="dcterms:W3CDTF">2021-03-31T07:49:39Z</dcterms:created>
  <dcterms:modified xsi:type="dcterms:W3CDTF">2021-04-16T14:10:11Z</dcterms:modified>
</cp:coreProperties>
</file>