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58" r:id="rId5"/>
    <p:sldId id="259"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11"/>
    <a:srgbClr val="A59C93"/>
    <a:srgbClr val="323232"/>
    <a:srgbClr val="6F6F6F"/>
    <a:srgbClr val="010002"/>
    <a:srgbClr val="B8B5A2"/>
    <a:srgbClr val="D1CACD"/>
    <a:srgbClr val="0A0A08"/>
    <a:srgbClr val="B9B29D"/>
    <a:srgbClr val="C7C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3714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57894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0409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21605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CD44C1-4ED5-49F1-898A-C28385B76BAD}"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597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D44C1-4ED5-49F1-898A-C28385B76BA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64755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D44C1-4ED5-49F1-898A-C28385B76BAD}"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06117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D44C1-4ED5-49F1-898A-C28385B76BAD}"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34140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D44C1-4ED5-49F1-898A-C28385B76BAD}"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1400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251737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CD44C1-4ED5-49F1-898A-C28385B76BAD}"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25BC-7DF3-4B3A-B93A-E799D754A10F}" type="slidenum">
              <a:rPr lang="en-US" smtClean="0"/>
              <a:t>‹#›</a:t>
            </a:fld>
            <a:endParaRPr lang="en-US"/>
          </a:p>
        </p:txBody>
      </p:sp>
    </p:spTree>
    <p:extLst>
      <p:ext uri="{BB962C8B-B14F-4D97-AF65-F5344CB8AC3E}">
        <p14:creationId xmlns:p14="http://schemas.microsoft.com/office/powerpoint/2010/main" val="932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D44C1-4ED5-49F1-898A-C28385B76BAD}" type="datetimeFigureOut">
              <a:rPr lang="en-US" smtClean="0"/>
              <a:t>4/19/2021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925BC-7DF3-4B3A-B93A-E799D754A10F}" type="slidenum">
              <a:rPr lang="en-US" smtClean="0"/>
              <a:t>‹#›</a:t>
            </a:fld>
            <a:endParaRPr lang="en-US"/>
          </a:p>
        </p:txBody>
      </p:sp>
    </p:spTree>
    <p:extLst>
      <p:ext uri="{BB962C8B-B14F-4D97-AF65-F5344CB8AC3E}">
        <p14:creationId xmlns:p14="http://schemas.microsoft.com/office/powerpoint/2010/main" val="1956188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anoskovacs89/" TargetMode="External"/><Relationship Id="rId2" Type="http://schemas.openxmlformats.org/officeDocument/2006/relationships/hyperlink" Target="https://choosealicense.com/licenses/gpl-3.0/" TargetMode="External"/><Relationship Id="rId1" Type="http://schemas.openxmlformats.org/officeDocument/2006/relationships/slideLayout" Target="../slideLayouts/slideLayout8.xml"/><Relationship Id="rId6" Type="http://schemas.openxmlformats.org/officeDocument/2006/relationships/hyperlink" Target="https://creativecommons.org/licenses/by/2.0/" TargetMode="External"/><Relationship Id="rId5" Type="http://schemas.openxmlformats.org/officeDocument/2006/relationships/hyperlink" Target="https://creativecommons.org/licenses/by-nc-nd/2.0/" TargetMode="External"/><Relationship Id="rId4" Type="http://schemas.openxmlformats.org/officeDocument/2006/relationships/hyperlink" Target="https://www.artstation.com/preba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cwe.mitre.org/data/definitions/268.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514562"/>
            <a:ext cx="5320937" cy="5767896"/>
          </a:xfrm>
          <a:prstGeom prst="rect">
            <a:avLst/>
          </a:prstGeom>
        </p:spPr>
      </p:pic>
      <p:cxnSp>
        <p:nvCxnSpPr>
          <p:cNvPr id="14" name="Straight Connector 13"/>
          <p:cNvCxnSpPr/>
          <p:nvPr/>
        </p:nvCxnSpPr>
        <p:spPr>
          <a:xfrm flipV="1">
            <a:off x="5740400" y="0"/>
            <a:ext cx="6629400" cy="71120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738791" y="1993901"/>
            <a:ext cx="4796109" cy="5118099"/>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581787" y="4216400"/>
            <a:ext cx="2959100" cy="3022600"/>
          </a:xfrm>
          <a:prstGeom prst="line">
            <a:avLst/>
          </a:prstGeom>
          <a:ln w="7620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itle 1"/>
          <p:cNvSpPr txBox="1">
            <a:spLocks/>
          </p:cNvSpPr>
          <p:nvPr/>
        </p:nvSpPr>
        <p:spPr>
          <a:xfrm>
            <a:off x="6750957" y="4552950"/>
            <a:ext cx="4946468" cy="1028020"/>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8000" dirty="0">
                <a:latin typeface="Courier New" panose="02070309020205020404" pitchFamily="49" charset="0"/>
                <a:cs typeface="Courier New" panose="02070309020205020404" pitchFamily="49" charset="0"/>
              </a:rPr>
              <a:t>d</a:t>
            </a:r>
            <a:r>
              <a:rPr lang="hu-HU" sz="8000" dirty="0" smtClean="0">
                <a:latin typeface="Courier New" panose="02070309020205020404" pitchFamily="49" charset="0"/>
                <a:cs typeface="Courier New" panose="02070309020205020404" pitchFamily="49" charset="0"/>
              </a:rPr>
              <a:t>1m1try</a:t>
            </a:r>
          </a:p>
        </p:txBody>
      </p:sp>
      <p:sp>
        <p:nvSpPr>
          <p:cNvPr id="13" name="Title 1"/>
          <p:cNvSpPr txBox="1">
            <a:spLocks/>
          </p:cNvSpPr>
          <p:nvPr/>
        </p:nvSpPr>
        <p:spPr>
          <a:xfrm>
            <a:off x="10646999" y="5765120"/>
            <a:ext cx="828676" cy="15240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hu-HU" sz="2000" dirty="0" smtClean="0">
                <a:latin typeface="Courier New" panose="02070309020205020404" pitchFamily="49" charset="0"/>
                <a:cs typeface="Courier New" panose="02070309020205020404" pitchFamily="49" charset="0"/>
              </a:rPr>
              <a:t>Pt.5</a:t>
            </a:r>
          </a:p>
        </p:txBody>
      </p:sp>
    </p:spTree>
    <p:extLst>
      <p:ext uri="{BB962C8B-B14F-4D97-AF65-F5344CB8AC3E}">
        <p14:creationId xmlns:p14="http://schemas.microsoft.com/office/powerpoint/2010/main" val="588830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9" y="461281"/>
            <a:ext cx="3932237" cy="771525"/>
          </a:xfrm>
        </p:spPr>
        <p:txBody>
          <a:bodyPr>
            <a:normAutofit/>
          </a:bodyPr>
          <a:lstStyle/>
          <a:p>
            <a:r>
              <a:rPr lang="en-US" b="1" dirty="0" smtClean="0">
                <a:solidFill>
                  <a:schemeClr val="bg1"/>
                </a:solidFill>
                <a:latin typeface="Bahnschrift Light" panose="020B0502040204020203" pitchFamily="34" charset="0"/>
              </a:rPr>
              <a:t>Disclaimer</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839788" y="1385207"/>
            <a:ext cx="10812279" cy="4807046"/>
          </a:xfrm>
        </p:spPr>
        <p:txBody>
          <a:bodyPr>
            <a:normAutofit/>
          </a:bodyPr>
          <a:lstStyle/>
          <a:p>
            <a:r>
              <a:rPr lang="en-US" dirty="0">
                <a:solidFill>
                  <a:schemeClr val="bg1"/>
                </a:solidFill>
                <a:latin typeface="Bahnschrift Light" panose="020B0502040204020203" pitchFamily="34" charset="0"/>
              </a:rPr>
              <a:t>First of all, d1m1try project does not support any actions that violate law in any means. Cracking the security of computer systems is bad and considered as a crime to gain unauthorized access to computer systems. The purpose of this educational material is building competence on how to create robust automotive products by getting hands-on experience about frequent vulnerabilities. </a:t>
            </a:r>
            <a:endParaRPr lang="hu-HU" dirty="0" smtClean="0">
              <a:solidFill>
                <a:schemeClr val="bg1"/>
              </a:solidFill>
              <a:latin typeface="Bahnschrift Light" panose="020B0502040204020203" pitchFamily="34" charset="0"/>
            </a:endParaRPr>
          </a:p>
          <a:p>
            <a:r>
              <a:rPr lang="en-US" dirty="0">
                <a:solidFill>
                  <a:schemeClr val="bg1"/>
                </a:solidFill>
                <a:latin typeface="Bahnschrift Light" panose="020B0502040204020203" pitchFamily="34" charset="0"/>
              </a:rPr>
              <a:t>d1m1try Project is published under the </a:t>
            </a:r>
            <a:r>
              <a:rPr lang="en-US" dirty="0">
                <a:solidFill>
                  <a:schemeClr val="bg1"/>
                </a:solidFill>
                <a:latin typeface="Bahnschrift Light" panose="020B0502040204020203" pitchFamily="34" charset="0"/>
                <a:hlinkClick r:id="rId2"/>
              </a:rPr>
              <a:t>GNU General Public License v3.0</a:t>
            </a:r>
            <a:r>
              <a:rPr lang="hu-HU" dirty="0">
                <a:solidFill>
                  <a:schemeClr val="bg1"/>
                </a:solidFill>
                <a:latin typeface="Bahnschrift Light" panose="020B0502040204020203" pitchFamily="34" charset="0"/>
              </a:rPr>
              <a:t>. </a:t>
            </a:r>
            <a:endParaRPr lang="hu-HU" dirty="0" smtClean="0">
              <a:solidFill>
                <a:schemeClr val="bg1"/>
              </a:solidFill>
              <a:latin typeface="Bahnschrift Light" panose="020B0502040204020203" pitchFamily="34" charset="0"/>
            </a:endParaRPr>
          </a:p>
          <a:p>
            <a:r>
              <a:rPr lang="en-US" b="1" dirty="0">
                <a:solidFill>
                  <a:schemeClr val="bg1"/>
                </a:solidFill>
                <a:latin typeface="Bahnschrift Light" panose="020B0502040204020203" pitchFamily="34" charset="0"/>
              </a:rPr>
              <a:t>Credits</a:t>
            </a:r>
            <a:r>
              <a:rPr lang="en-US" dirty="0">
                <a:solidFill>
                  <a:schemeClr val="bg1"/>
                </a:solidFill>
                <a:latin typeface="Bahnschrift Light" panose="020B0502040204020203" pitchFamily="34" charset="0"/>
              </a:rPr>
              <a:t>:</a:t>
            </a:r>
            <a:endParaRPr lang="hu-HU" dirty="0">
              <a:solidFill>
                <a:schemeClr val="bg1"/>
              </a:solidFill>
              <a:latin typeface="Bahnschrift Light" panose="020B0502040204020203" pitchFamily="34" charset="0"/>
            </a:endParaRPr>
          </a:p>
          <a:p>
            <a:r>
              <a:rPr lang="hu-HU" dirty="0">
                <a:solidFill>
                  <a:schemeClr val="bg1"/>
                </a:solidFill>
                <a:latin typeface="Bahnschrift Light" panose="020B0502040204020203" pitchFamily="34" charset="0"/>
              </a:rPr>
              <a:t>Story and </a:t>
            </a:r>
            <a:r>
              <a:rPr lang="en-US" dirty="0">
                <a:solidFill>
                  <a:schemeClr val="bg1"/>
                </a:solidFill>
                <a:latin typeface="Bahnschrift Light" panose="020B0502040204020203" pitchFamily="34" charset="0"/>
              </a:rPr>
              <a:t>technical framework</a:t>
            </a:r>
            <a:r>
              <a:rPr lang="hu-HU">
                <a:solidFill>
                  <a:schemeClr val="bg1"/>
                </a:solidFill>
                <a:latin typeface="Bahnschrift Light" panose="020B0502040204020203" pitchFamily="34" charset="0"/>
              </a:rPr>
              <a:t>: </a:t>
            </a:r>
            <a:r>
              <a:rPr lang="hu-HU">
                <a:solidFill>
                  <a:schemeClr val="bg1"/>
                </a:solidFill>
                <a:latin typeface="Bahnschrift Light" panose="020B0502040204020203" pitchFamily="34" charset="0"/>
                <a:hlinkClick r:id="rId3"/>
              </a:rPr>
              <a:t>János Kovács</a:t>
            </a:r>
            <a:endParaRPr lang="hu-HU">
              <a:solidFill>
                <a:schemeClr val="bg1"/>
              </a:solidFill>
              <a:latin typeface="Bahnschrift Light" panose="020B0502040204020203" pitchFamily="34" charset="0"/>
            </a:endParaRPr>
          </a:p>
          <a:p>
            <a:r>
              <a:rPr lang="en-US" smtClean="0">
                <a:solidFill>
                  <a:schemeClr val="bg1"/>
                </a:solidFill>
                <a:latin typeface="Bahnschrift Light" panose="020B0502040204020203" pitchFamily="34" charset="0"/>
              </a:rPr>
              <a:t>Slide </a:t>
            </a:r>
            <a:r>
              <a:rPr lang="en-US" dirty="0" smtClean="0">
                <a:solidFill>
                  <a:schemeClr val="bg1"/>
                </a:solidFill>
                <a:latin typeface="Bahnschrift Light" panose="020B0502040204020203" pitchFamily="34" charset="0"/>
              </a:rPr>
              <a:t>1: All rights reserved by </a:t>
            </a:r>
            <a:r>
              <a:rPr lang="en-US" dirty="0" smtClean="0">
                <a:solidFill>
                  <a:schemeClr val="bg1"/>
                </a:solidFill>
                <a:latin typeface="Bahnschrift Light" panose="020B0502040204020203" pitchFamily="34" charset="0"/>
                <a:hlinkClick r:id="rId4"/>
              </a:rPr>
              <a:t>Paul Rebar</a:t>
            </a:r>
            <a:r>
              <a:rPr lang="en-US" dirty="0" smtClean="0">
                <a:solidFill>
                  <a:schemeClr val="bg1"/>
                </a:solidFill>
                <a:latin typeface="Bahnschrift Light" panose="020B0502040204020203" pitchFamily="34" charset="0"/>
              </a:rPr>
              <a:t>. The publishing of his painting here happens with his explicit acceptance.</a:t>
            </a:r>
          </a:p>
          <a:p>
            <a:r>
              <a:rPr lang="en-US" dirty="0" smtClean="0">
                <a:solidFill>
                  <a:schemeClr val="bg1"/>
                </a:solidFill>
                <a:latin typeface="Bahnschrift Light" panose="020B0502040204020203" pitchFamily="34" charset="0"/>
              </a:rPr>
              <a:t>Slide </a:t>
            </a:r>
            <a:r>
              <a:rPr lang="hu-HU" dirty="0" smtClean="0">
                <a:solidFill>
                  <a:schemeClr val="bg1"/>
                </a:solidFill>
                <a:latin typeface="Bahnschrift Light" panose="020B0502040204020203" pitchFamily="34" charset="0"/>
              </a:rPr>
              <a:t>4</a:t>
            </a:r>
            <a:r>
              <a:rPr lang="en-US"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Dave</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Halberstadt</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5"/>
              </a:rPr>
              <a:t>CC BY-NC</a:t>
            </a:r>
            <a:r>
              <a:rPr lang="hu-HU" dirty="0" smtClean="0">
                <a:solidFill>
                  <a:schemeClr val="bg1"/>
                </a:solidFill>
                <a:latin typeface="Bahnschrift Light" panose="020B0502040204020203" pitchFamily="34" charset="0"/>
                <a:hlinkClick r:id="rId5"/>
              </a:rPr>
              <a:t>-ND</a:t>
            </a:r>
            <a:r>
              <a:rPr lang="en-US" dirty="0" smtClean="0">
                <a:solidFill>
                  <a:schemeClr val="bg1"/>
                </a:solidFill>
                <a:latin typeface="Bahnschrift Light" panose="020B0502040204020203" pitchFamily="34" charset="0"/>
                <a:hlinkClick r:id="rId5"/>
              </a:rPr>
              <a:t> 2.0</a:t>
            </a:r>
            <a:endParaRPr lang="en-US" dirty="0" smtClean="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Slide </a:t>
            </a:r>
            <a:r>
              <a:rPr lang="hu-HU" dirty="0" smtClean="0">
                <a:solidFill>
                  <a:schemeClr val="bg1"/>
                </a:solidFill>
                <a:latin typeface="Bahnschrift Light" panose="020B0502040204020203" pitchFamily="34" charset="0"/>
              </a:rPr>
              <a:t>5</a:t>
            </a:r>
            <a:r>
              <a:rPr lang="en-US"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Patrick</a:t>
            </a:r>
            <a:r>
              <a:rPr lang="hu-HU" dirty="0" smtClean="0">
                <a:solidFill>
                  <a:schemeClr val="bg1"/>
                </a:solidFill>
                <a:latin typeface="Bahnschrift Light" panose="020B0502040204020203" pitchFamily="34" charset="0"/>
              </a:rPr>
              <a:t> </a:t>
            </a:r>
            <a:r>
              <a:rPr lang="hu-HU" dirty="0" err="1" smtClean="0">
                <a:solidFill>
                  <a:schemeClr val="bg1"/>
                </a:solidFill>
                <a:latin typeface="Bahnschrift Light" panose="020B0502040204020203" pitchFamily="34" charset="0"/>
              </a:rPr>
              <a:t>Finnigan</a:t>
            </a:r>
            <a:r>
              <a:rPr lang="en-US" dirty="0" smtClean="0">
                <a:solidFill>
                  <a:schemeClr val="bg1"/>
                </a:solidFill>
                <a:latin typeface="Bahnschrift Light" panose="020B0502040204020203" pitchFamily="34" charset="0"/>
              </a:rPr>
              <a:t>, Common Creative license: </a:t>
            </a:r>
            <a:r>
              <a:rPr lang="en-US" dirty="0" smtClean="0">
                <a:solidFill>
                  <a:schemeClr val="bg1"/>
                </a:solidFill>
                <a:latin typeface="Bahnschrift Light" panose="020B0502040204020203" pitchFamily="34" charset="0"/>
                <a:hlinkClick r:id="rId6"/>
              </a:rPr>
              <a:t>CC BY 2.0</a:t>
            </a:r>
            <a:endParaRPr lang="en-US" dirty="0" smtClean="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64659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59C9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7218" y="1358263"/>
            <a:ext cx="3932237" cy="771525"/>
          </a:xfrm>
        </p:spPr>
        <p:txBody>
          <a:bodyPr>
            <a:normAutofit fontScale="90000"/>
          </a:bodyPr>
          <a:lstStyle/>
          <a:p>
            <a:r>
              <a:rPr lang="en-US" b="1" dirty="0" smtClean="0">
                <a:solidFill>
                  <a:schemeClr val="bg1"/>
                </a:solidFill>
                <a:latin typeface="Bahnschrift Light" panose="020B0502040204020203" pitchFamily="34" charset="0"/>
              </a:rPr>
              <a:t>A message from </a:t>
            </a:r>
            <a:r>
              <a:rPr lang="en-US" b="1" dirty="0" err="1" smtClean="0">
                <a:solidFill>
                  <a:schemeClr val="bg1"/>
                </a:solidFill>
                <a:latin typeface="Bahnschrift Light" panose="020B0502040204020203" pitchFamily="34" charset="0"/>
              </a:rPr>
              <a:t>Noone</a:t>
            </a:r>
            <a:endParaRPr lang="en-US" b="1" dirty="0">
              <a:solidFill>
                <a:schemeClr val="bg1"/>
              </a:solidFill>
              <a:latin typeface="Bahnschrift Light" panose="020B0502040204020203" pitchFamily="34" charset="0"/>
            </a:endParaRPr>
          </a:p>
        </p:txBody>
      </p:sp>
      <p:sp>
        <p:nvSpPr>
          <p:cNvPr id="4" name="Text Placeholder 3"/>
          <p:cNvSpPr>
            <a:spLocks noGrp="1"/>
          </p:cNvSpPr>
          <p:nvPr>
            <p:ph type="body" sz="half" idx="2"/>
          </p:nvPr>
        </p:nvSpPr>
        <p:spPr>
          <a:xfrm>
            <a:off x="957218" y="2256064"/>
            <a:ext cx="3697378" cy="3300005"/>
          </a:xfrm>
        </p:spPr>
        <p:txBody>
          <a:bodyPr>
            <a:normAutofit/>
          </a:bodyPr>
          <a:lstStyle/>
          <a:p>
            <a:r>
              <a:rPr lang="en-US" dirty="0" smtClean="0">
                <a:solidFill>
                  <a:schemeClr val="bg1"/>
                </a:solidFill>
                <a:latin typeface="Bahnschrift Light" panose="020B0502040204020203" pitchFamily="34" charset="0"/>
              </a:rPr>
              <a:t>It’s been months since last time you heard about the Resistance.</a:t>
            </a:r>
          </a:p>
          <a:p>
            <a:r>
              <a:rPr lang="en-US" dirty="0" smtClean="0">
                <a:solidFill>
                  <a:schemeClr val="bg1"/>
                </a:solidFill>
                <a:latin typeface="Bahnschrift Light" panose="020B0502040204020203" pitchFamily="34" charset="0"/>
              </a:rPr>
              <a:t>Your tuner business is starting to go well. Your role in the performance of Bogdan’s vehicle spread fast among the street racing community and it gets you some money.</a:t>
            </a:r>
          </a:p>
          <a:p>
            <a:r>
              <a:rPr lang="en-US" dirty="0" smtClean="0">
                <a:solidFill>
                  <a:schemeClr val="bg1"/>
                </a:solidFill>
                <a:latin typeface="Bahnschrift Light" panose="020B0502040204020203" pitchFamily="34" charset="0"/>
              </a:rPr>
              <a:t>You work late again, when a message appears on your computer.</a:t>
            </a:r>
          </a:p>
          <a:p>
            <a:r>
              <a:rPr lang="en-US" i="1" dirty="0" smtClean="0">
                <a:solidFill>
                  <a:schemeClr val="bg1"/>
                </a:solidFill>
                <a:latin typeface="Bahnschrift Light" panose="020B0502040204020203" pitchFamily="34" charset="0"/>
              </a:rPr>
              <a:t>TASK: Open message.bat.</a:t>
            </a:r>
          </a:p>
          <a:p>
            <a:r>
              <a:rPr lang="en-US" i="1" dirty="0" smtClean="0">
                <a:solidFill>
                  <a:schemeClr val="bg1"/>
                </a:solidFill>
                <a:latin typeface="Bahnschrift Light" panose="020B0502040204020203" pitchFamily="34" charset="0"/>
              </a:rPr>
              <a:t>HINT: </a:t>
            </a:r>
            <a:r>
              <a:rPr lang="en-US" i="1" dirty="0" smtClean="0">
                <a:solidFill>
                  <a:srgbClr val="A59C93"/>
                </a:solidFill>
                <a:latin typeface="Bahnschrift Light" panose="020B0502040204020203" pitchFamily="34" charset="0"/>
              </a:rPr>
              <a:t>Use an online tool to decrypt  the message.</a:t>
            </a:r>
          </a:p>
        </p:txBody>
      </p:sp>
      <p:pic>
        <p:nvPicPr>
          <p:cNvPr id="6" name="Picture 5"/>
          <p:cNvPicPr>
            <a:picLocks noChangeAspect="1"/>
          </p:cNvPicPr>
          <p:nvPr/>
        </p:nvPicPr>
        <p:blipFill>
          <a:blip r:embed="rId2"/>
          <a:stretch>
            <a:fillRect/>
          </a:stretch>
        </p:blipFill>
        <p:spPr>
          <a:xfrm>
            <a:off x="6406243" y="679949"/>
            <a:ext cx="4343400" cy="5724525"/>
          </a:xfrm>
          <a:prstGeom prst="rect">
            <a:avLst/>
          </a:prstGeom>
        </p:spPr>
      </p:pic>
    </p:spTree>
    <p:extLst>
      <p:ext uri="{BB962C8B-B14F-4D97-AF65-F5344CB8AC3E}">
        <p14:creationId xmlns:p14="http://schemas.microsoft.com/office/powerpoint/2010/main" val="146969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000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7358" y="3875857"/>
            <a:ext cx="3009945" cy="2403023"/>
          </a:xfrm>
        </p:spPr>
        <p:txBody>
          <a:bodyPr>
            <a:noAutofit/>
          </a:bodyPr>
          <a:lstStyle/>
          <a:p>
            <a:r>
              <a:rPr lang="en-US" dirty="0" smtClean="0">
                <a:solidFill>
                  <a:schemeClr val="bg1"/>
                </a:solidFill>
                <a:latin typeface="Bahnschrift Light" panose="020B0502040204020203" pitchFamily="34" charset="0"/>
              </a:rPr>
              <a:t>You do what the message said. As soon as you get back to your chair, you hear sudden steps on the corridor, the sound of something being put onto your doormat, knocking then fast steps again.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3995" y="0"/>
            <a:ext cx="8108005" cy="5394168"/>
          </a:xfrm>
          <a:prstGeom prst="rect">
            <a:avLst/>
          </a:prstGeom>
        </p:spPr>
      </p:pic>
    </p:spTree>
    <p:extLst>
      <p:ext uri="{BB962C8B-B14F-4D97-AF65-F5344CB8AC3E}">
        <p14:creationId xmlns:p14="http://schemas.microsoft.com/office/powerpoint/2010/main" val="277271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000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4693" y="428624"/>
            <a:ext cx="4942682" cy="5895976"/>
          </a:xfrm>
        </p:spPr>
        <p:txBody>
          <a:bodyPr>
            <a:normAutofit/>
          </a:bodyPr>
          <a:lstStyle/>
          <a:p>
            <a:r>
              <a:rPr lang="en-US" dirty="0" smtClean="0">
                <a:solidFill>
                  <a:schemeClr val="bg1"/>
                </a:solidFill>
                <a:latin typeface="Bahnschrift Light" panose="020B0502040204020203" pitchFamily="34" charset="0"/>
                <a:cs typeface="Courier New" panose="02070309020205020404" pitchFamily="49" charset="0"/>
              </a:rPr>
              <a:t>When you get to your door, the corridor is empty again, except the box in front of your apartment, with a computer of some old Syndicate car.</a:t>
            </a:r>
          </a:p>
          <a:p>
            <a:r>
              <a:rPr lang="en-US" dirty="0" smtClean="0">
                <a:solidFill>
                  <a:schemeClr val="bg1"/>
                </a:solidFill>
                <a:latin typeface="Bahnschrift Light" panose="020B0502040204020203" pitchFamily="34" charset="0"/>
                <a:cs typeface="Courier New" panose="02070309020205020404" pitchFamily="49" charset="0"/>
              </a:rPr>
              <a:t>You place your current work aside and connect to this unit.</a:t>
            </a:r>
          </a:p>
          <a:p>
            <a:r>
              <a:rPr lang="en-US" i="1" dirty="0" smtClean="0">
                <a:solidFill>
                  <a:schemeClr val="bg1"/>
                </a:solidFill>
                <a:latin typeface="Bahnschrift Light" panose="020B0502040204020203" pitchFamily="34" charset="0"/>
                <a:cs typeface="Courier New" panose="02070309020205020404" pitchFamily="49" charset="0"/>
              </a:rPr>
              <a:t>TASK: The one said in the message.</a:t>
            </a:r>
          </a:p>
          <a:p>
            <a:r>
              <a:rPr lang="en-US" i="1" dirty="0" smtClean="0">
                <a:solidFill>
                  <a:schemeClr val="bg1"/>
                </a:solidFill>
                <a:latin typeface="Bahnschrift Light" panose="020B0502040204020203" pitchFamily="34" charset="0"/>
                <a:cs typeface="Courier New" panose="02070309020205020404" pitchFamily="49" charset="0"/>
              </a:rPr>
              <a:t>HINT0: Execute run_stage5.bat to start challenge.</a:t>
            </a:r>
          </a:p>
          <a:p>
            <a:r>
              <a:rPr lang="en-US" i="1" dirty="0" smtClean="0">
                <a:solidFill>
                  <a:schemeClr val="bg1"/>
                </a:solidFill>
                <a:latin typeface="Bahnschrift Light" panose="020B0502040204020203" pitchFamily="34" charset="0"/>
                <a:cs typeface="Courier New" panose="02070309020205020404" pitchFamily="49" charset="0"/>
              </a:rPr>
              <a:t>HINT1: </a:t>
            </a:r>
            <a:r>
              <a:rPr lang="en-US" i="1" dirty="0" smtClean="0">
                <a:latin typeface="Bahnschrift Light" panose="020B0502040204020203" pitchFamily="34" charset="0"/>
                <a:cs typeface="Courier New" panose="02070309020205020404" pitchFamily="49" charset="0"/>
              </a:rPr>
              <a:t>If you can’t use the evident way to do something, use other attack surface to make yourself able to go there</a:t>
            </a:r>
            <a:r>
              <a:rPr lang="hu-HU" i="1" dirty="0" smtClean="0">
                <a:latin typeface="Bahnschrift Light" panose="020B0502040204020203" pitchFamily="34" charset="0"/>
                <a:cs typeface="Courier New" panose="02070309020205020404" pitchFamily="49" charset="0"/>
              </a:rPr>
              <a:t>.</a:t>
            </a:r>
            <a:endParaRPr lang="en-US" i="1" dirty="0">
              <a:latin typeface="Bahnschrift Light" panose="020B0502040204020203" pitchFamily="34" charset="0"/>
              <a:cs typeface="Courier New" panose="02070309020205020404" pitchFamily="49" charset="0"/>
            </a:endParaRPr>
          </a:p>
          <a:p>
            <a:endParaRPr lang="en-US" i="1" dirty="0">
              <a:solidFill>
                <a:schemeClr val="bg1"/>
              </a:solidFill>
              <a:latin typeface="Bahnschrift Light" panose="020B0502040204020203" pitchFamily="34" charset="0"/>
              <a:cs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334" y="1236616"/>
            <a:ext cx="4234705" cy="4428309"/>
          </a:xfrm>
          <a:prstGeom prst="rect">
            <a:avLst/>
          </a:prstGeom>
        </p:spPr>
      </p:pic>
    </p:spTree>
    <p:extLst>
      <p:ext uri="{BB962C8B-B14F-4D97-AF65-F5344CB8AC3E}">
        <p14:creationId xmlns:p14="http://schemas.microsoft.com/office/powerpoint/2010/main" val="57793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0F1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Bahnschrift Light" panose="020B0502040204020203" pitchFamily="34" charset="0"/>
              </a:rPr>
              <a:t>Takeaway Box</a:t>
            </a:r>
            <a:endParaRPr lang="en-US" dirty="0">
              <a:solidFill>
                <a:schemeClr val="bg1"/>
              </a:solidFill>
              <a:latin typeface="Bahnschrift Light"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bg1"/>
                </a:solidFill>
              </a:rPr>
              <a:t>It is not enough for secure an attack surface considering only the front lines, any backdoor can compromise the entire system.</a:t>
            </a:r>
          </a:p>
          <a:p>
            <a:r>
              <a:rPr lang="en-US" dirty="0" smtClean="0">
                <a:solidFill>
                  <a:schemeClr val="bg1"/>
                </a:solidFill>
              </a:rPr>
              <a:t>Consider the accessibility of the security-critical data when designing production and development features as well</a:t>
            </a:r>
            <a:r>
              <a:rPr lang="hu-HU" dirty="0" smtClean="0">
                <a:solidFill>
                  <a:schemeClr val="bg1"/>
                </a:solidFill>
              </a:rPr>
              <a:t>.</a:t>
            </a:r>
          </a:p>
          <a:p>
            <a:r>
              <a:rPr lang="en-US" dirty="0" smtClean="0">
                <a:solidFill>
                  <a:schemeClr val="bg1"/>
                </a:solidFill>
              </a:rPr>
              <a:t>Personally Identifiable Information (PII) might be stored on automotive systems which needs special care and protection.</a:t>
            </a:r>
          </a:p>
          <a:p>
            <a:r>
              <a:rPr lang="en-US" dirty="0" smtClean="0">
                <a:solidFill>
                  <a:schemeClr val="bg1"/>
                </a:solidFill>
              </a:rPr>
              <a:t>More information </a:t>
            </a:r>
            <a:r>
              <a:rPr lang="en-US" dirty="0">
                <a:solidFill>
                  <a:schemeClr val="bg1"/>
                </a:solidFill>
              </a:rPr>
              <a:t>on </a:t>
            </a:r>
            <a:r>
              <a:rPr lang="en-US" dirty="0" smtClean="0">
                <a:solidFill>
                  <a:schemeClr val="bg1"/>
                </a:solidFill>
              </a:rPr>
              <a:t>Privilege Chaining: </a:t>
            </a:r>
            <a:r>
              <a:rPr lang="hu-HU" dirty="0">
                <a:solidFill>
                  <a:schemeClr val="bg1"/>
                </a:solidFill>
                <a:hlinkClick r:id="rId2"/>
              </a:rPr>
              <a:t>https://</a:t>
            </a:r>
            <a:r>
              <a:rPr lang="hu-HU" dirty="0" smtClean="0">
                <a:solidFill>
                  <a:schemeClr val="bg1"/>
                </a:solidFill>
                <a:hlinkClick r:id="rId2"/>
              </a:rPr>
              <a:t>cwe.mitre.org/data/definitions/268.html</a:t>
            </a:r>
            <a:endParaRPr lang="hu-HU" dirty="0" smtClean="0">
              <a:solidFill>
                <a:schemeClr val="bg1"/>
              </a:solidFill>
            </a:endParaRPr>
          </a:p>
          <a:p>
            <a:endParaRPr lang="hu-HU" dirty="0" smtClean="0">
              <a:solidFill>
                <a:schemeClr val="bg1"/>
              </a:solidFill>
            </a:endParaRPr>
          </a:p>
        </p:txBody>
      </p:sp>
    </p:spTree>
    <p:extLst>
      <p:ext uri="{BB962C8B-B14F-4D97-AF65-F5344CB8AC3E}">
        <p14:creationId xmlns:p14="http://schemas.microsoft.com/office/powerpoint/2010/main" val="297893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Light</vt:lpstr>
      <vt:lpstr>Calibri</vt:lpstr>
      <vt:lpstr>Calibri Light</vt:lpstr>
      <vt:lpstr>Courier New</vt:lpstr>
      <vt:lpstr>Office Theme</vt:lpstr>
      <vt:lpstr>PowerPoint Presentation</vt:lpstr>
      <vt:lpstr>Disclaimer</vt:lpstr>
      <vt:lpstr>A message from Noone</vt:lpstr>
      <vt:lpstr>PowerPoint Presentation</vt:lpstr>
      <vt:lpstr>PowerPoint Presentation</vt:lpstr>
      <vt:lpstr>Takeaway Box</vt:lpstr>
    </vt:vector>
  </TitlesOfParts>
  <Company>ThyssenKrupp Presta Steering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Kovacs, Janos</dc:creator>
  <cp:lastModifiedBy>Kovacs, Janos</cp:lastModifiedBy>
  <cp:revision>98</cp:revision>
  <dcterms:created xsi:type="dcterms:W3CDTF">2021-03-31T07:49:39Z</dcterms:created>
  <dcterms:modified xsi:type="dcterms:W3CDTF">2021-04-19T13:16:10Z</dcterms:modified>
</cp:coreProperties>
</file>