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9C93"/>
    <a:srgbClr val="B9B29D"/>
    <a:srgbClr val="B8B5A2"/>
    <a:srgbClr val="C7C1B1"/>
    <a:srgbClr val="C5B3B3"/>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43714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55789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304093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21605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CD44C1-4ED5-49F1-898A-C28385B76BAD}"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59707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CD44C1-4ED5-49F1-898A-C28385B76BAD}"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64755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CD44C1-4ED5-49F1-898A-C28385B76BAD}" type="datetimeFigureOut">
              <a:rPr lang="en-US" smtClean="0"/>
              <a:t>7/22/2021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06117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CD44C1-4ED5-49F1-898A-C28385B76BAD}" type="datetimeFigureOut">
              <a:rPr lang="en-US" smtClean="0"/>
              <a:t>7/22/2021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34140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D44C1-4ED5-49F1-898A-C28385B76BAD}" type="datetimeFigureOut">
              <a:rPr lang="en-US" smtClean="0"/>
              <a:t>7/22/2021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40009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CD44C1-4ED5-49F1-898A-C28385B76BAD}"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51737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CD44C1-4ED5-49F1-898A-C28385B76BAD}"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9320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D44C1-4ED5-49F1-898A-C28385B76BAD}" type="datetimeFigureOut">
              <a:rPr lang="en-US" smtClean="0"/>
              <a:t>7/22/2021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925BC-7DF3-4B3A-B93A-E799D754A10F}" type="slidenum">
              <a:rPr lang="en-US" smtClean="0"/>
              <a:t>‹#›</a:t>
            </a:fld>
            <a:endParaRPr lang="en-US"/>
          </a:p>
        </p:txBody>
      </p:sp>
    </p:spTree>
    <p:extLst>
      <p:ext uri="{BB962C8B-B14F-4D97-AF65-F5344CB8AC3E}">
        <p14:creationId xmlns:p14="http://schemas.microsoft.com/office/powerpoint/2010/main" val="1956188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mn178.github.io/online-tools/sha256.html" TargetMode="Externa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janoskovacs89/" TargetMode="External"/><Relationship Id="rId2" Type="http://schemas.openxmlformats.org/officeDocument/2006/relationships/hyperlink" Target="https://choosealicense.com/licenses/gpl-3.0/" TargetMode="External"/><Relationship Id="rId1" Type="http://schemas.openxmlformats.org/officeDocument/2006/relationships/slideLayout" Target="../slideLayouts/slideLayout8.xml"/><Relationship Id="rId6" Type="http://schemas.openxmlformats.org/officeDocument/2006/relationships/hyperlink" Target="https://creativecommons.org/licenses/by/2.0/" TargetMode="External"/><Relationship Id="rId5" Type="http://schemas.openxmlformats.org/officeDocument/2006/relationships/hyperlink" Target="https://creativecommons.org/licenses/by-nc-sa/2.0/" TargetMode="External"/><Relationship Id="rId4" Type="http://schemas.openxmlformats.org/officeDocument/2006/relationships/hyperlink" Target="https://www.artstation.com/preba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46" y="514562"/>
            <a:ext cx="5320937" cy="5767896"/>
          </a:xfrm>
          <a:prstGeom prst="rect">
            <a:avLst/>
          </a:prstGeom>
        </p:spPr>
      </p:pic>
      <p:cxnSp>
        <p:nvCxnSpPr>
          <p:cNvPr id="14" name="Straight Connector 13"/>
          <p:cNvCxnSpPr/>
          <p:nvPr/>
        </p:nvCxnSpPr>
        <p:spPr>
          <a:xfrm flipV="1">
            <a:off x="5740400" y="0"/>
            <a:ext cx="6629400" cy="7112000"/>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7738791" y="1993901"/>
            <a:ext cx="4796109" cy="5118099"/>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9581787" y="4216400"/>
            <a:ext cx="2959100" cy="3022600"/>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6750957" y="4552950"/>
            <a:ext cx="4946468" cy="1028020"/>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u-HU" sz="8000" dirty="0">
                <a:latin typeface="Courier New" panose="02070309020205020404" pitchFamily="49" charset="0"/>
                <a:cs typeface="Courier New" panose="02070309020205020404" pitchFamily="49" charset="0"/>
              </a:rPr>
              <a:t>d</a:t>
            </a:r>
            <a:r>
              <a:rPr lang="hu-HU" sz="8000" dirty="0" smtClean="0">
                <a:latin typeface="Courier New" panose="02070309020205020404" pitchFamily="49" charset="0"/>
                <a:cs typeface="Courier New" panose="02070309020205020404" pitchFamily="49" charset="0"/>
              </a:rPr>
              <a:t>1m1try</a:t>
            </a:r>
          </a:p>
        </p:txBody>
      </p:sp>
      <p:sp>
        <p:nvSpPr>
          <p:cNvPr id="13" name="Title 1"/>
          <p:cNvSpPr txBox="1">
            <a:spLocks/>
          </p:cNvSpPr>
          <p:nvPr/>
        </p:nvSpPr>
        <p:spPr>
          <a:xfrm>
            <a:off x="10646999" y="5765120"/>
            <a:ext cx="828676" cy="152400"/>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u-HU" sz="2000" dirty="0" smtClean="0">
                <a:latin typeface="Courier New" panose="02070309020205020404" pitchFamily="49" charset="0"/>
                <a:cs typeface="Courier New" panose="02070309020205020404" pitchFamily="49" charset="0"/>
              </a:rPr>
              <a:t>Pt.1</a:t>
            </a:r>
          </a:p>
        </p:txBody>
      </p:sp>
    </p:spTree>
    <p:extLst>
      <p:ext uri="{BB962C8B-B14F-4D97-AF65-F5344CB8AC3E}">
        <p14:creationId xmlns:p14="http://schemas.microsoft.com/office/powerpoint/2010/main" val="588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8044" y="465006"/>
            <a:ext cx="10533062" cy="2798364"/>
          </a:xfrm>
        </p:spPr>
        <p:txBody>
          <a:bodyPr>
            <a:normAutofit fontScale="92500"/>
          </a:bodyPr>
          <a:lstStyle/>
          <a:p>
            <a:r>
              <a:rPr lang="en-US" dirty="0" smtClean="0">
                <a:solidFill>
                  <a:schemeClr val="bg1"/>
                </a:solidFill>
                <a:latin typeface="Bahnschrift Light" panose="020B0502040204020203" pitchFamily="34" charset="0"/>
              </a:rPr>
              <a:t>This does not mean however, that you are out of options. </a:t>
            </a:r>
          </a:p>
          <a:p>
            <a:r>
              <a:rPr lang="en-US" dirty="0" smtClean="0">
                <a:solidFill>
                  <a:schemeClr val="bg1"/>
                </a:solidFill>
                <a:latin typeface="Bahnschrift Light" panose="020B0502040204020203" pitchFamily="34" charset="0"/>
              </a:rPr>
              <a:t>Since your friend works at Super’s warehouse, he has </a:t>
            </a:r>
            <a:r>
              <a:rPr lang="en-US" dirty="0" err="1" smtClean="0">
                <a:solidFill>
                  <a:schemeClr val="bg1"/>
                </a:solidFill>
                <a:latin typeface="Bahnschrift Light" panose="020B0502040204020203" pitchFamily="34" charset="0"/>
              </a:rPr>
              <a:t>ph</a:t>
            </a:r>
            <a:r>
              <a:rPr lang="hu-HU" dirty="0" smtClean="0">
                <a:solidFill>
                  <a:schemeClr val="bg1"/>
                </a:solidFill>
                <a:latin typeface="Bahnschrift Light" panose="020B0502040204020203" pitchFamily="34" charset="0"/>
              </a:rPr>
              <a:t>y</a:t>
            </a:r>
            <a:r>
              <a:rPr lang="en-US" dirty="0" smtClean="0">
                <a:solidFill>
                  <a:schemeClr val="bg1"/>
                </a:solidFill>
                <a:latin typeface="Bahnschrift Light" panose="020B0502040204020203" pitchFamily="34" charset="0"/>
              </a:rPr>
              <a:t>s</a:t>
            </a:r>
            <a:r>
              <a:rPr lang="hu-HU" dirty="0" smtClean="0">
                <a:solidFill>
                  <a:schemeClr val="bg1"/>
                </a:solidFill>
                <a:latin typeface="Bahnschrift Light" panose="020B0502040204020203" pitchFamily="34" charset="0"/>
              </a:rPr>
              <a:t>i</a:t>
            </a:r>
            <a:r>
              <a:rPr lang="en-US" dirty="0" err="1" smtClean="0">
                <a:solidFill>
                  <a:schemeClr val="bg1"/>
                </a:solidFill>
                <a:latin typeface="Bahnschrift Light" panose="020B0502040204020203" pitchFamily="34" charset="0"/>
              </a:rPr>
              <a:t>cal</a:t>
            </a:r>
            <a:r>
              <a:rPr lang="en-US" dirty="0" smtClean="0">
                <a:solidFill>
                  <a:schemeClr val="bg1"/>
                </a:solidFill>
                <a:latin typeface="Bahnschrift Light" panose="020B0502040204020203" pitchFamily="34" charset="0"/>
              </a:rPr>
              <a:t> access to the vehicle, your target. If you can get a device which can be connected to the diagnostic port of the vehicle, then you will be able to remotely execute diagnostic requests which would otherwise require direct access. This device is quite cheap and you order it from your friend immediately.</a:t>
            </a:r>
          </a:p>
          <a:p>
            <a:r>
              <a:rPr lang="en-US" dirty="0" smtClean="0">
                <a:solidFill>
                  <a:schemeClr val="bg1"/>
                </a:solidFill>
                <a:latin typeface="Bahnschrift Light" panose="020B0502040204020203" pitchFamily="34" charset="0"/>
              </a:rPr>
              <a:t>However, your friend can only get you a separate diagnostic connector and the device without its pins wired out. You need to wire them yourself. You know, that the old Syndicate trucks use a connector copied from the late OBD-2 standard.</a:t>
            </a:r>
          </a:p>
          <a:p>
            <a:r>
              <a:rPr lang="hu-HU" dirty="0" smtClean="0">
                <a:solidFill>
                  <a:schemeClr val="bg1"/>
                </a:solidFill>
                <a:latin typeface="Bahnschrift Light" panose="020B0502040204020203" pitchFamily="34" charset="0"/>
              </a:rPr>
              <a:t>HW RECON TASK: </a:t>
            </a:r>
            <a:r>
              <a:rPr lang="en-US" dirty="0" smtClean="0">
                <a:solidFill>
                  <a:schemeClr val="bg1"/>
                </a:solidFill>
                <a:latin typeface="Bahnschrift Light" panose="020B0502040204020203" pitchFamily="34" charset="0"/>
              </a:rPr>
              <a:t>find an OBD-2 channel and learn, how it works</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Which is the </a:t>
            </a:r>
            <a:r>
              <a:rPr lang="hu-HU" dirty="0" smtClean="0">
                <a:solidFill>
                  <a:schemeClr val="bg1"/>
                </a:solidFill>
                <a:latin typeface="Bahnschrift Light" panose="020B0502040204020203" pitchFamily="34" charset="0"/>
              </a:rPr>
              <a:t>CAN-H pin of </a:t>
            </a:r>
            <a:r>
              <a:rPr lang="en-US" dirty="0" smtClean="0">
                <a:solidFill>
                  <a:schemeClr val="bg1"/>
                </a:solidFill>
                <a:latin typeface="Bahnschrift Light" panose="020B0502040204020203" pitchFamily="34" charset="0"/>
              </a:rPr>
              <a:t>the</a:t>
            </a:r>
            <a:r>
              <a:rPr lang="hu-HU" dirty="0" smtClean="0">
                <a:solidFill>
                  <a:schemeClr val="bg1"/>
                </a:solidFill>
                <a:latin typeface="Bahnschrift Light" panose="020B0502040204020203" pitchFamily="34" charset="0"/>
              </a:rPr>
              <a:t> OBD-2 </a:t>
            </a:r>
            <a:r>
              <a:rPr lang="en-US" dirty="0" smtClean="0">
                <a:solidFill>
                  <a:schemeClr val="bg1"/>
                </a:solidFill>
                <a:latin typeface="Bahnschrift Light" panose="020B0502040204020203" pitchFamily="34" charset="0"/>
              </a:rPr>
              <a:t>connector</a:t>
            </a:r>
            <a:r>
              <a:rPr lang="hu-HU" dirty="0" smtClean="0">
                <a:solidFill>
                  <a:schemeClr val="bg1"/>
                </a:solidFill>
                <a:latin typeface="Bahnschrift Light" panose="020B0502040204020203" pitchFamily="34" charset="0"/>
              </a:rPr>
              <a:t>?</a:t>
            </a:r>
          </a:p>
          <a:p>
            <a:r>
              <a:rPr lang="hu-HU" dirty="0" err="1" smtClean="0">
                <a:solidFill>
                  <a:schemeClr val="bg1"/>
                </a:solidFill>
                <a:latin typeface="Bahnschrift Light" panose="020B0502040204020203" pitchFamily="34" charset="0"/>
              </a:rPr>
              <a:t>Create</a:t>
            </a:r>
            <a:r>
              <a:rPr lang="hu-HU" dirty="0" smtClean="0">
                <a:solidFill>
                  <a:schemeClr val="bg1"/>
                </a:solidFill>
                <a:latin typeface="Bahnschrift Light" panose="020B0502040204020203" pitchFamily="34" charset="0"/>
              </a:rPr>
              <a:t> a sha-256 </a:t>
            </a:r>
            <a:r>
              <a:rPr lang="hu-HU" dirty="0" err="1" smtClean="0">
                <a:solidFill>
                  <a:schemeClr val="bg1"/>
                </a:solidFill>
                <a:latin typeface="Bahnschrift Light" panose="020B0502040204020203" pitchFamily="34" charset="0"/>
              </a:rPr>
              <a:t>digest</a:t>
            </a:r>
            <a:r>
              <a:rPr lang="hu-HU" dirty="0" smtClean="0">
                <a:solidFill>
                  <a:schemeClr val="bg1"/>
                </a:solidFill>
                <a:latin typeface="Bahnschrift Light" panose="020B0502040204020203" pitchFamily="34" charset="0"/>
              </a:rPr>
              <a:t> of </a:t>
            </a:r>
            <a:r>
              <a:rPr lang="hu-HU" dirty="0" err="1" smtClean="0">
                <a:solidFill>
                  <a:schemeClr val="bg1"/>
                </a:solidFill>
                <a:latin typeface="Bahnschrift Light" panose="020B0502040204020203" pitchFamily="34" charset="0"/>
              </a:rPr>
              <a:t>this</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answer</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at</a:t>
            </a:r>
            <a:r>
              <a:rPr lang="hu-HU" dirty="0">
                <a:solidFill>
                  <a:schemeClr val="bg1"/>
                </a:solidFill>
                <a:latin typeface="Bahnschrift Light" panose="020B0502040204020203" pitchFamily="34" charset="0"/>
              </a:rPr>
              <a:t> </a:t>
            </a:r>
            <a:r>
              <a:rPr lang="hu-HU" dirty="0">
                <a:solidFill>
                  <a:schemeClr val="bg1"/>
                </a:solidFill>
                <a:latin typeface="Bahnschrift Light" panose="020B0502040204020203" pitchFamily="34" charset="0"/>
                <a:hlinkClick r:id="rId2"/>
              </a:rPr>
              <a:t>https://</a:t>
            </a:r>
            <a:r>
              <a:rPr lang="hu-HU" dirty="0" smtClean="0">
                <a:solidFill>
                  <a:schemeClr val="bg1"/>
                </a:solidFill>
                <a:latin typeface="Bahnschrift Light" panose="020B0502040204020203" pitchFamily="34" charset="0"/>
                <a:hlinkClick r:id="rId2"/>
              </a:rPr>
              <a:t>emn178.github.io/online-tools/sha256.html</a:t>
            </a:r>
            <a:endParaRPr lang="hu-HU" dirty="0" smtClean="0">
              <a:solidFill>
                <a:schemeClr val="bg1"/>
              </a:solidFill>
              <a:latin typeface="Bahnschrift Light" panose="020B0502040204020203" pitchFamily="34" charset="0"/>
            </a:endParaRPr>
          </a:p>
          <a:p>
            <a:r>
              <a:rPr lang="hu-HU" dirty="0" err="1" smtClean="0">
                <a:solidFill>
                  <a:schemeClr val="bg1"/>
                </a:solidFill>
                <a:latin typeface="Bahnschrift Light" panose="020B0502040204020203" pitchFamily="34" charset="0"/>
              </a:rPr>
              <a:t>Answer</a:t>
            </a:r>
            <a:r>
              <a:rPr lang="hu-HU" dirty="0">
                <a:solidFill>
                  <a:schemeClr val="bg1"/>
                </a:solidFill>
                <a:latin typeface="Bahnschrift Light" panose="020B0502040204020203" pitchFamily="34" charset="0"/>
              </a:rPr>
              <a:t> is: E7F6C011776E8DB7CD330B54174FD76F7D0216B612387A5FFCFB81E6F0919683</a:t>
            </a:r>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5" name="Picture 4"/>
          <p:cNvPicPr>
            <a:picLocks noChangeAspect="1"/>
          </p:cNvPicPr>
          <p:nvPr/>
        </p:nvPicPr>
        <p:blipFill>
          <a:blip r:embed="rId3"/>
          <a:stretch>
            <a:fillRect/>
          </a:stretch>
        </p:blipFill>
        <p:spPr>
          <a:xfrm>
            <a:off x="8224837" y="4491037"/>
            <a:ext cx="2695575" cy="1895475"/>
          </a:xfrm>
          <a:prstGeom prst="rect">
            <a:avLst/>
          </a:prstGeom>
        </p:spPr>
      </p:pic>
      <p:pic>
        <p:nvPicPr>
          <p:cNvPr id="6" name="Picture 5"/>
          <p:cNvPicPr>
            <a:picLocks noChangeAspect="1"/>
          </p:cNvPicPr>
          <p:nvPr/>
        </p:nvPicPr>
        <p:blipFill>
          <a:blip r:embed="rId4"/>
          <a:stretch>
            <a:fillRect/>
          </a:stretch>
        </p:blipFill>
        <p:spPr>
          <a:xfrm>
            <a:off x="5067300" y="3487207"/>
            <a:ext cx="1543050" cy="1209675"/>
          </a:xfrm>
          <a:prstGeom prst="rect">
            <a:avLst/>
          </a:prstGeom>
        </p:spPr>
      </p:pic>
      <p:pic>
        <p:nvPicPr>
          <p:cNvPr id="7" name="Picture 6"/>
          <p:cNvPicPr>
            <a:picLocks noChangeAspect="1"/>
          </p:cNvPicPr>
          <p:nvPr/>
        </p:nvPicPr>
        <p:blipFill>
          <a:blip r:embed="rId5"/>
          <a:stretch>
            <a:fillRect/>
          </a:stretch>
        </p:blipFill>
        <p:spPr>
          <a:xfrm>
            <a:off x="8314372" y="5631391"/>
            <a:ext cx="143828" cy="159809"/>
          </a:xfrm>
          <a:prstGeom prst="rect">
            <a:avLst/>
          </a:prstGeom>
        </p:spPr>
      </p:pic>
      <p:pic>
        <p:nvPicPr>
          <p:cNvPr id="8" name="Picture 7"/>
          <p:cNvPicPr>
            <a:picLocks noChangeAspect="1"/>
          </p:cNvPicPr>
          <p:nvPr/>
        </p:nvPicPr>
        <p:blipFill>
          <a:blip r:embed="rId6"/>
          <a:stretch>
            <a:fillRect/>
          </a:stretch>
        </p:blipFill>
        <p:spPr>
          <a:xfrm>
            <a:off x="1842691" y="4645849"/>
            <a:ext cx="1610122" cy="1585849"/>
          </a:xfrm>
          <a:prstGeom prst="rect">
            <a:avLst/>
          </a:prstGeom>
        </p:spPr>
      </p:pic>
      <p:cxnSp>
        <p:nvCxnSpPr>
          <p:cNvPr id="9" name="Straight Arrow Connector 8"/>
          <p:cNvCxnSpPr>
            <a:stCxn id="8" idx="3"/>
          </p:cNvCxnSpPr>
          <p:nvPr/>
        </p:nvCxnSpPr>
        <p:spPr>
          <a:xfrm flipV="1">
            <a:off x="3452813" y="4148137"/>
            <a:ext cx="1614487" cy="129063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7" idx="1"/>
          </p:cNvCxnSpPr>
          <p:nvPr/>
        </p:nvCxnSpPr>
        <p:spPr>
          <a:xfrm>
            <a:off x="6610350" y="4148138"/>
            <a:ext cx="1704022" cy="15631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57625" y="4562475"/>
            <a:ext cx="952500" cy="4286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60056" y="4291012"/>
            <a:ext cx="114300" cy="9239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3452813" y="5711296"/>
            <a:ext cx="4772024"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212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8044" y="626931"/>
            <a:ext cx="10533062" cy="3097344"/>
          </a:xfrm>
        </p:spPr>
        <p:txBody>
          <a:bodyPr>
            <a:normAutofit fontScale="92500" lnSpcReduction="20000"/>
          </a:bodyPr>
          <a:lstStyle/>
          <a:p>
            <a:r>
              <a:rPr lang="en-US" dirty="0" smtClean="0">
                <a:solidFill>
                  <a:schemeClr val="bg1"/>
                </a:solidFill>
                <a:latin typeface="Bahnschrift Light" panose="020B0502040204020203" pitchFamily="34" charset="0"/>
              </a:rPr>
              <a:t>You still need to do some research. Hopefully, your implementation of your remote diagnostic tool wiring will work. </a:t>
            </a:r>
          </a:p>
          <a:p>
            <a:r>
              <a:rPr lang="en-US" dirty="0" smtClean="0">
                <a:solidFill>
                  <a:schemeClr val="bg1"/>
                </a:solidFill>
                <a:latin typeface="Bahnschrift Light" panose="020B0502040204020203" pitchFamily="34" charset="0"/>
              </a:rPr>
              <a:t>However, it still would be useful to try out everything in your lab.</a:t>
            </a:r>
          </a:p>
          <a:p>
            <a:r>
              <a:rPr lang="en-US" dirty="0" smtClean="0">
                <a:solidFill>
                  <a:schemeClr val="bg1"/>
                </a:solidFill>
                <a:latin typeface="Bahnschrift Light" panose="020B0502040204020203" pitchFamily="34" charset="0"/>
              </a:rPr>
              <a:t>You start searching in the state-network for information about this vehicle. You are curious about what is the Engine Control Unit (ECU) belonging to this vehicle type – and you manage to get one from the junk yard.</a:t>
            </a:r>
          </a:p>
          <a:p>
            <a:r>
              <a:rPr lang="en-US" dirty="0" smtClean="0">
                <a:solidFill>
                  <a:schemeClr val="bg1"/>
                </a:solidFill>
                <a:latin typeface="Bahnschrift Light" panose="020B0502040204020203" pitchFamily="34" charset="0"/>
              </a:rPr>
              <a:t>Your problem now is that while you supplied your ECU with the 12V it need for operation, that you do not know, which pin should you connect with your </a:t>
            </a:r>
            <a:r>
              <a:rPr lang="en-US" dirty="0" err="1" smtClean="0">
                <a:solidFill>
                  <a:schemeClr val="bg1"/>
                </a:solidFill>
                <a:latin typeface="Bahnschrift Light" panose="020B0502040204020203" pitchFamily="34" charset="0"/>
              </a:rPr>
              <a:t>diag</a:t>
            </a:r>
            <a:r>
              <a:rPr lang="en-US" dirty="0" smtClean="0">
                <a:solidFill>
                  <a:schemeClr val="bg1"/>
                </a:solidFill>
                <a:latin typeface="Bahnschrift Light" panose="020B0502040204020203" pitchFamily="34" charset="0"/>
              </a:rPr>
              <a:t> tool in case you will need to communicate over CAN.</a:t>
            </a:r>
          </a:p>
          <a:p>
            <a:r>
              <a:rPr lang="en-US" dirty="0" smtClean="0">
                <a:solidFill>
                  <a:schemeClr val="bg1"/>
                </a:solidFill>
                <a:latin typeface="Bahnschrift Light" panose="020B0502040204020203" pitchFamily="34" charset="0"/>
              </a:rPr>
              <a:t>You learn that this ECU is a late – but exact – copy of the ancient </a:t>
            </a:r>
            <a:r>
              <a:rPr lang="hu-HU" dirty="0" smtClean="0">
                <a:solidFill>
                  <a:schemeClr val="bg1"/>
                </a:solidFill>
                <a:latin typeface="Bahnschrift Light" panose="020B0502040204020203" pitchFamily="34" charset="0"/>
              </a:rPr>
              <a:t>EDC</a:t>
            </a:r>
            <a:r>
              <a:rPr lang="en-US" dirty="0" smtClean="0">
                <a:solidFill>
                  <a:schemeClr val="bg1"/>
                </a:solidFill>
                <a:latin typeface="Bahnschrift Light" panose="020B0502040204020203" pitchFamily="34" charset="0"/>
              </a:rPr>
              <a:t>16</a:t>
            </a:r>
            <a:r>
              <a:rPr lang="hu-HU" dirty="0" smtClean="0">
                <a:solidFill>
                  <a:schemeClr val="bg1"/>
                </a:solidFill>
                <a:latin typeface="Bahnschrift Light" panose="020B0502040204020203" pitchFamily="34" charset="0"/>
              </a:rPr>
              <a:t>C</a:t>
            </a:r>
            <a:r>
              <a:rPr lang="en-US" dirty="0" smtClean="0">
                <a:solidFill>
                  <a:schemeClr val="bg1"/>
                </a:solidFill>
                <a:latin typeface="Bahnschrift Light" panose="020B0502040204020203" pitchFamily="34" charset="0"/>
              </a:rPr>
              <a:t>39</a:t>
            </a:r>
            <a:r>
              <a:rPr lang="hu-HU" dirty="0" smtClean="0">
                <a:solidFill>
                  <a:schemeClr val="bg1"/>
                </a:solidFill>
                <a:latin typeface="Bahnschrift Light" panose="020B0502040204020203" pitchFamily="34" charset="0"/>
              </a:rPr>
              <a:t>. </a:t>
            </a:r>
          </a:p>
          <a:p>
            <a:r>
              <a:rPr lang="hu-HU" dirty="0" smtClean="0">
                <a:solidFill>
                  <a:schemeClr val="bg1"/>
                </a:solidFill>
                <a:latin typeface="Bahnschrift Light" panose="020B0502040204020203" pitchFamily="34" charset="0"/>
              </a:rPr>
              <a:t>TASK: </a:t>
            </a:r>
            <a:r>
              <a:rPr lang="en-US" dirty="0" smtClean="0">
                <a:solidFill>
                  <a:schemeClr val="bg1"/>
                </a:solidFill>
                <a:latin typeface="Bahnschrift Light" panose="020B0502040204020203" pitchFamily="34" charset="0"/>
              </a:rPr>
              <a:t>Find the</a:t>
            </a:r>
            <a:r>
              <a:rPr lang="hu-HU" dirty="0" smtClean="0">
                <a:solidFill>
                  <a:schemeClr val="bg1"/>
                </a:solidFill>
                <a:latin typeface="Bahnschrift Light" panose="020B0502040204020203" pitchFamily="34" charset="0"/>
              </a:rPr>
              <a:t> 12V, </a:t>
            </a:r>
            <a:r>
              <a:rPr lang="hu-HU" dirty="0" err="1" smtClean="0">
                <a:solidFill>
                  <a:schemeClr val="bg1"/>
                </a:solidFill>
                <a:latin typeface="Bahnschrift Light" panose="020B0502040204020203" pitchFamily="34" charset="0"/>
              </a:rPr>
              <a:t>the</a:t>
            </a:r>
            <a:r>
              <a:rPr lang="hu-HU" dirty="0" smtClean="0">
                <a:solidFill>
                  <a:schemeClr val="bg1"/>
                </a:solidFill>
                <a:latin typeface="Bahnschrift Light" panose="020B0502040204020203" pitchFamily="34" charset="0"/>
              </a:rPr>
              <a:t> 12V ACC, </a:t>
            </a:r>
            <a:r>
              <a:rPr lang="hu-HU" dirty="0" err="1" smtClean="0">
                <a:solidFill>
                  <a:schemeClr val="bg1"/>
                </a:solidFill>
                <a:latin typeface="Bahnschrift Light" panose="020B0502040204020203" pitchFamily="34" charset="0"/>
              </a:rPr>
              <a:t>the</a:t>
            </a:r>
            <a:r>
              <a:rPr lang="hu-HU" dirty="0" smtClean="0">
                <a:solidFill>
                  <a:schemeClr val="bg1"/>
                </a:solidFill>
                <a:latin typeface="Bahnschrift Light" panose="020B0502040204020203" pitchFamily="34" charset="0"/>
              </a:rPr>
              <a:t> K, </a:t>
            </a:r>
            <a:r>
              <a:rPr lang="hu-HU" dirty="0" err="1" smtClean="0">
                <a:solidFill>
                  <a:schemeClr val="bg1"/>
                </a:solidFill>
                <a:latin typeface="Bahnschrift Light" panose="020B0502040204020203" pitchFamily="34" charset="0"/>
              </a:rPr>
              <a:t>the</a:t>
            </a:r>
            <a:r>
              <a:rPr lang="en-US" dirty="0" smtClean="0">
                <a:solidFill>
                  <a:schemeClr val="bg1"/>
                </a:solidFill>
                <a:latin typeface="Bahnschrift Light" panose="020B0502040204020203" pitchFamily="34" charset="0"/>
              </a:rPr>
              <a:t> GND, the </a:t>
            </a:r>
            <a:r>
              <a:rPr lang="hu-HU" dirty="0" smtClean="0">
                <a:solidFill>
                  <a:schemeClr val="bg1"/>
                </a:solidFill>
                <a:latin typeface="Bahnschrift Light" panose="020B0502040204020203" pitchFamily="34" charset="0"/>
              </a:rPr>
              <a:t>CAN-L and </a:t>
            </a:r>
            <a:r>
              <a:rPr lang="en-US" dirty="0" smtClean="0">
                <a:solidFill>
                  <a:schemeClr val="bg1"/>
                </a:solidFill>
                <a:latin typeface="Bahnschrift Light" panose="020B0502040204020203" pitchFamily="34" charset="0"/>
              </a:rPr>
              <a:t>the</a:t>
            </a:r>
            <a:r>
              <a:rPr lang="hu-HU" dirty="0" smtClean="0">
                <a:solidFill>
                  <a:schemeClr val="bg1"/>
                </a:solidFill>
                <a:latin typeface="Bahnschrift Light" panose="020B0502040204020203" pitchFamily="34" charset="0"/>
              </a:rPr>
              <a:t> CAN-H </a:t>
            </a:r>
            <a:r>
              <a:rPr lang="en-US" dirty="0" smtClean="0">
                <a:solidFill>
                  <a:schemeClr val="bg1"/>
                </a:solidFill>
                <a:latin typeface="Bahnschrift Light" panose="020B0502040204020203" pitchFamily="34" charset="0"/>
              </a:rPr>
              <a:t>pins of the </a:t>
            </a:r>
            <a:r>
              <a:rPr lang="hu-HU" dirty="0" smtClean="0">
                <a:solidFill>
                  <a:schemeClr val="bg1"/>
                </a:solidFill>
                <a:latin typeface="Bahnschrift Light" panose="020B0502040204020203" pitchFamily="34" charset="0"/>
              </a:rPr>
              <a:t>EDC</a:t>
            </a:r>
            <a:r>
              <a:rPr lang="en-US" dirty="0">
                <a:solidFill>
                  <a:schemeClr val="bg1"/>
                </a:solidFill>
                <a:latin typeface="Bahnschrift Light" panose="020B0502040204020203" pitchFamily="34" charset="0"/>
              </a:rPr>
              <a:t>16</a:t>
            </a:r>
            <a:r>
              <a:rPr lang="hu-HU" dirty="0">
                <a:solidFill>
                  <a:schemeClr val="bg1"/>
                </a:solidFill>
                <a:latin typeface="Bahnschrift Light" panose="020B0502040204020203" pitchFamily="34" charset="0"/>
              </a:rPr>
              <a:t>C</a:t>
            </a:r>
            <a:r>
              <a:rPr lang="en-US" dirty="0" smtClean="0">
                <a:solidFill>
                  <a:schemeClr val="bg1"/>
                </a:solidFill>
                <a:latin typeface="Bahnschrift Light" panose="020B0502040204020203" pitchFamily="34" charset="0"/>
              </a:rPr>
              <a:t>39</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You should submit this</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to the hash generator as </a:t>
            </a:r>
            <a:r>
              <a:rPr lang="hu-HU" dirty="0" smtClean="0">
                <a:solidFill>
                  <a:schemeClr val="bg1"/>
                </a:solidFill>
                <a:latin typeface="Bahnschrift Light" panose="020B0502040204020203" pitchFamily="34" charset="0"/>
              </a:rPr>
              <a:t>a 12V|12VACC|K|GND|CAN-L|CAN-H format.</a:t>
            </a:r>
          </a:p>
          <a:p>
            <a:r>
              <a:rPr lang="en-US" i="1" dirty="0" smtClean="0">
                <a:solidFill>
                  <a:schemeClr val="bg1"/>
                </a:solidFill>
                <a:latin typeface="Bahnschrift Light" panose="020B0502040204020203" pitchFamily="34" charset="0"/>
              </a:rPr>
              <a:t>Example</a:t>
            </a:r>
            <a:r>
              <a:rPr lang="hu-HU" i="1" dirty="0" smtClean="0">
                <a:solidFill>
                  <a:schemeClr val="bg1"/>
                </a:solidFill>
                <a:latin typeface="Bahnschrift Light" panose="020B0502040204020203" pitchFamily="34" charset="0"/>
              </a:rPr>
              <a:t>: 12V is pin 2, 12V ACC is pin 78, </a:t>
            </a:r>
            <a:r>
              <a:rPr lang="hu-HU" i="1" dirty="0" smtClean="0">
                <a:solidFill>
                  <a:schemeClr val="bg1"/>
                </a:solidFill>
                <a:latin typeface="Bahnschrift Light" panose="020B0502040204020203" pitchFamily="34" charset="0"/>
              </a:rPr>
              <a:t>K pin is pin 11, GND </a:t>
            </a:r>
            <a:r>
              <a:rPr lang="hu-HU" i="1" dirty="0" smtClean="0">
                <a:solidFill>
                  <a:schemeClr val="bg1"/>
                </a:solidFill>
                <a:latin typeface="Bahnschrift Light" panose="020B0502040204020203" pitchFamily="34" charset="0"/>
              </a:rPr>
              <a:t>is </a:t>
            </a:r>
            <a:r>
              <a:rPr lang="hu-HU" i="1" dirty="0" smtClean="0">
                <a:solidFill>
                  <a:schemeClr val="bg1"/>
                </a:solidFill>
                <a:latin typeface="Bahnschrift Light" panose="020B0502040204020203" pitchFamily="34" charset="0"/>
              </a:rPr>
              <a:t>pin 5</a:t>
            </a:r>
            <a:r>
              <a:rPr lang="hu-HU" i="1" dirty="0" smtClean="0">
                <a:solidFill>
                  <a:schemeClr val="bg1"/>
                </a:solidFill>
                <a:latin typeface="Bahnschrift Light" panose="020B0502040204020203" pitchFamily="34" charset="0"/>
              </a:rPr>
              <a:t>, CAN-L is </a:t>
            </a:r>
            <a:r>
              <a:rPr lang="hu-HU" i="1" dirty="0" smtClean="0">
                <a:solidFill>
                  <a:schemeClr val="bg1"/>
                </a:solidFill>
                <a:latin typeface="Bahnschrift Light" panose="020B0502040204020203" pitchFamily="34" charset="0"/>
              </a:rPr>
              <a:t>pin 22</a:t>
            </a:r>
            <a:r>
              <a:rPr lang="hu-HU" i="1" dirty="0" smtClean="0">
                <a:solidFill>
                  <a:schemeClr val="bg1"/>
                </a:solidFill>
                <a:latin typeface="Bahnschrift Light" panose="020B0502040204020203" pitchFamily="34" charset="0"/>
              </a:rPr>
              <a:t>, CAN-H is </a:t>
            </a:r>
            <a:r>
              <a:rPr lang="hu-HU" i="1" dirty="0" smtClean="0">
                <a:solidFill>
                  <a:schemeClr val="bg1"/>
                </a:solidFill>
                <a:latin typeface="Bahnschrift Light" panose="020B0502040204020203" pitchFamily="34" charset="0"/>
              </a:rPr>
              <a:t>pin 99</a:t>
            </a:r>
            <a:r>
              <a:rPr lang="hu-HU" i="1" dirty="0" smtClean="0">
                <a:solidFill>
                  <a:schemeClr val="bg1"/>
                </a:solidFill>
                <a:latin typeface="Bahnschrift Light" panose="020B0502040204020203" pitchFamily="34" charset="0"/>
              </a:rPr>
              <a:t>. </a:t>
            </a:r>
            <a:r>
              <a:rPr lang="en-US" i="1" dirty="0" smtClean="0">
                <a:solidFill>
                  <a:schemeClr val="bg1"/>
                </a:solidFill>
                <a:latin typeface="Bahnschrift Light" panose="020B0502040204020203" pitchFamily="34" charset="0"/>
              </a:rPr>
              <a:t>You </a:t>
            </a:r>
            <a:r>
              <a:rPr lang="en-US" i="1" dirty="0" err="1" smtClean="0">
                <a:solidFill>
                  <a:schemeClr val="bg1"/>
                </a:solidFill>
                <a:latin typeface="Bahnschrift Light" panose="020B0502040204020203" pitchFamily="34" charset="0"/>
              </a:rPr>
              <a:t>shou</a:t>
            </a:r>
            <a:r>
              <a:rPr lang="hu-HU" i="1" dirty="0" smtClean="0">
                <a:solidFill>
                  <a:schemeClr val="bg1"/>
                </a:solidFill>
                <a:latin typeface="Bahnschrift Light" panose="020B0502040204020203" pitchFamily="34" charset="0"/>
              </a:rPr>
              <a:t>l</a:t>
            </a:r>
            <a:r>
              <a:rPr lang="en-US" i="1" dirty="0" smtClean="0">
                <a:solidFill>
                  <a:schemeClr val="bg1"/>
                </a:solidFill>
                <a:latin typeface="Bahnschrift Light" panose="020B0502040204020203" pitchFamily="34" charset="0"/>
              </a:rPr>
              <a:t>d give </a:t>
            </a:r>
            <a:r>
              <a:rPr lang="hu-HU" i="1" smtClean="0">
                <a:solidFill>
                  <a:schemeClr val="bg1"/>
                </a:solidFill>
                <a:latin typeface="Bahnschrift Light" panose="020B0502040204020203" pitchFamily="34" charset="0"/>
              </a:rPr>
              <a:t>2781152299 </a:t>
            </a:r>
            <a:r>
              <a:rPr lang="en-US" i="1" dirty="0" smtClean="0">
                <a:solidFill>
                  <a:schemeClr val="bg1"/>
                </a:solidFill>
                <a:latin typeface="Bahnschrift Light" panose="020B0502040204020203" pitchFamily="34" charset="0"/>
              </a:rPr>
              <a:t>as the answer.</a:t>
            </a:r>
          </a:p>
          <a:p>
            <a:r>
              <a:rPr lang="hu-HU" dirty="0" smtClean="0">
                <a:solidFill>
                  <a:schemeClr val="bg1"/>
                </a:solidFill>
                <a:latin typeface="Bahnschrift Light" panose="020B0502040204020203" pitchFamily="34" charset="0"/>
              </a:rPr>
              <a:t>The </a:t>
            </a:r>
            <a:r>
              <a:rPr lang="en-US" dirty="0" smtClean="0">
                <a:solidFill>
                  <a:schemeClr val="bg1"/>
                </a:solidFill>
                <a:latin typeface="Bahnschrift Light" panose="020B0502040204020203" pitchFamily="34" charset="0"/>
              </a:rPr>
              <a:t>answer</a:t>
            </a:r>
            <a:r>
              <a:rPr lang="hu-HU" dirty="0" smtClean="0">
                <a:solidFill>
                  <a:schemeClr val="bg1"/>
                </a:solidFill>
                <a:latin typeface="Bahnschrift Light" panose="020B0502040204020203" pitchFamily="34" charset="0"/>
              </a:rPr>
              <a:t> </a:t>
            </a:r>
            <a:r>
              <a:rPr lang="hu-HU" dirty="0">
                <a:solidFill>
                  <a:schemeClr val="bg1"/>
                </a:solidFill>
                <a:latin typeface="Bahnschrift Light" panose="020B0502040204020203" pitchFamily="34" charset="0"/>
              </a:rPr>
              <a:t>is: </a:t>
            </a:r>
            <a:r>
              <a:rPr lang="hu-HU" dirty="0" smtClean="0">
                <a:solidFill>
                  <a:schemeClr val="bg1"/>
                </a:solidFill>
                <a:latin typeface="Bahnschrift Light" panose="020B0502040204020203" pitchFamily="34" charset="0"/>
              </a:rPr>
              <a:t>8c670b14828a4b4c3cc7530004d62229f2ac54f507b14234384f50b777633b3b</a:t>
            </a:r>
          </a:p>
          <a:p>
            <a:endParaRPr lang="hu-HU" dirty="0" smtClean="0">
              <a:solidFill>
                <a:schemeClr val="bg1"/>
              </a:solidFill>
              <a:latin typeface="Bahnschrift Light" panose="020B0502040204020203" pitchFamily="34" charset="0"/>
            </a:endParaRPr>
          </a:p>
        </p:txBody>
      </p:sp>
      <p:pic>
        <p:nvPicPr>
          <p:cNvPr id="1026" name="Picture 2" descr="EDC16C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702" y="4037399"/>
            <a:ext cx="3108325" cy="21395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22409" y="6213088"/>
            <a:ext cx="1168910" cy="276999"/>
          </a:xfrm>
          <a:prstGeom prst="rect">
            <a:avLst/>
          </a:prstGeom>
          <a:noFill/>
        </p:spPr>
        <p:txBody>
          <a:bodyPr wrap="none" rtlCol="0">
            <a:spAutoFit/>
          </a:bodyPr>
          <a:lstStyle/>
          <a:p>
            <a:r>
              <a:rPr lang="en-US" sz="1200" i="1" dirty="0" smtClean="0">
                <a:latin typeface="Bahnschrift Light" panose="020B0502040204020203" pitchFamily="34" charset="0"/>
              </a:rPr>
              <a:t>source</a:t>
            </a:r>
            <a:r>
              <a:rPr lang="hu-HU" sz="1200" i="1" dirty="0" smtClean="0">
                <a:latin typeface="Bahnschrift Light" panose="020B0502040204020203" pitchFamily="34" charset="0"/>
              </a:rPr>
              <a:t>: ecu.hu</a:t>
            </a:r>
            <a:endParaRPr lang="en-US" sz="1200" i="1" dirty="0">
              <a:latin typeface="Bahnschrift Light" panose="020B0502040204020203" pitchFamily="34" charset="0"/>
            </a:endParaRPr>
          </a:p>
        </p:txBody>
      </p:sp>
    </p:spTree>
    <p:extLst>
      <p:ext uri="{BB962C8B-B14F-4D97-AF65-F5344CB8AC3E}">
        <p14:creationId xmlns:p14="http://schemas.microsoft.com/office/powerpoint/2010/main" val="400536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353174" y="626931"/>
            <a:ext cx="5037931" cy="5764344"/>
          </a:xfrm>
        </p:spPr>
        <p:txBody>
          <a:bodyPr>
            <a:normAutofit lnSpcReduction="10000"/>
          </a:bodyPr>
          <a:lstStyle/>
          <a:p>
            <a:r>
              <a:rPr lang="en-US" dirty="0" smtClean="0">
                <a:solidFill>
                  <a:schemeClr val="bg1"/>
                </a:solidFill>
                <a:latin typeface="Bahnschrift Light" panose="020B0502040204020203" pitchFamily="34" charset="0"/>
              </a:rPr>
              <a:t>You manage to give the old ECU back to life in a simulation environment.</a:t>
            </a:r>
          </a:p>
          <a:p>
            <a:r>
              <a:rPr lang="en-US" dirty="0" smtClean="0">
                <a:solidFill>
                  <a:schemeClr val="bg1"/>
                </a:solidFill>
                <a:latin typeface="Bahnschrift Light" panose="020B0502040204020203" pitchFamily="34" charset="0"/>
              </a:rPr>
              <a:t>You connect a 12V power to its pins, give a positive signal to the ignition and connect the CAN channels with proper resistance on its ending. </a:t>
            </a:r>
          </a:p>
          <a:p>
            <a:r>
              <a:rPr lang="en-US" dirty="0" smtClean="0">
                <a:solidFill>
                  <a:schemeClr val="bg1"/>
                </a:solidFill>
                <a:latin typeface="Bahnschrift Light" panose="020B0502040204020203" pitchFamily="34" charset="0"/>
              </a:rPr>
              <a:t>You immediately notice that the software itself has nothing in common with the old EDC16, the Syndicate might have stolen the hardware schematics and loaded its own program to the flash memory. Nothing you found online about the EDC16 can be used here and nothing you find here can be used with a real EDC16, even if you can find a car still equipped with this ancient control unit.</a:t>
            </a:r>
          </a:p>
          <a:p>
            <a:r>
              <a:rPr lang="en-US" dirty="0" smtClean="0">
                <a:solidFill>
                  <a:schemeClr val="bg1"/>
                </a:solidFill>
                <a:latin typeface="Bahnschrift Light" panose="020B0502040204020203" pitchFamily="34" charset="0"/>
              </a:rPr>
              <a:t>But this doesn’t really matters, anyway, since your target is a Syndicate vehicle with a Syndicate software.</a:t>
            </a:r>
          </a:p>
          <a:p>
            <a:r>
              <a:rPr lang="en-US" dirty="0" smtClean="0">
                <a:solidFill>
                  <a:schemeClr val="bg1"/>
                </a:solidFill>
                <a:latin typeface="Bahnschrift Light" panose="020B0502040204020203" pitchFamily="34" charset="0"/>
              </a:rPr>
              <a:t>Your goal is to make this engine stop. Find a way for that.</a:t>
            </a:r>
            <a:endParaRPr lang="hu-HU" dirty="0" smtClean="0">
              <a:solidFill>
                <a:schemeClr val="bg1"/>
              </a:solidFill>
              <a:latin typeface="Bahnschrift Light" panose="020B0502040204020203" pitchFamily="34" charset="0"/>
            </a:endParaRPr>
          </a:p>
          <a:p>
            <a:r>
              <a:rPr lang="hu-HU" dirty="0" smtClean="0">
                <a:solidFill>
                  <a:schemeClr val="bg1"/>
                </a:solidFill>
                <a:latin typeface="Bahnschrift Light" panose="020B0502040204020203" pitchFamily="34" charset="0"/>
              </a:rPr>
              <a:t>HELP0: </a:t>
            </a:r>
            <a:r>
              <a:rPr lang="en-US" dirty="0" smtClean="0">
                <a:solidFill>
                  <a:schemeClr val="bg1"/>
                </a:solidFill>
                <a:latin typeface="Bahnschrift Light" panose="020B0502040204020203" pitchFamily="34" charset="0"/>
              </a:rPr>
              <a:t>Execute run_stage1.bat in the home directory of your project</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There is 1 flag for this challenge.</a:t>
            </a:r>
          </a:p>
          <a:p>
            <a:r>
              <a:rPr lang="hu-HU" dirty="0" smtClean="0">
                <a:solidFill>
                  <a:schemeClr val="bg1"/>
                </a:solidFill>
                <a:latin typeface="Bahnschrift Light" panose="020B0502040204020203" pitchFamily="34" charset="0"/>
              </a:rPr>
              <a:t>HELP1 </a:t>
            </a:r>
            <a:r>
              <a:rPr lang="hu-HU" i="1"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highlight hidden text</a:t>
            </a:r>
            <a:r>
              <a:rPr lang="hu-HU" i="1" dirty="0" smtClean="0">
                <a:solidFill>
                  <a:schemeClr val="bg1"/>
                </a:solidFill>
                <a:latin typeface="Bahnschrift Light" panose="020B0502040204020203" pitchFamily="34" charset="0"/>
              </a:rPr>
              <a:t>):</a:t>
            </a:r>
            <a:r>
              <a:rPr lang="hu-HU" dirty="0" smtClean="0">
                <a:solidFill>
                  <a:schemeClr val="bg1"/>
                </a:solidFill>
                <a:latin typeface="Bahnschrift Light" panose="020B0502040204020203" pitchFamily="34" charset="0"/>
              </a:rPr>
              <a:t> </a:t>
            </a:r>
            <a:r>
              <a:rPr lang="en-US" dirty="0" smtClean="0">
                <a:solidFill>
                  <a:schemeClr val="tx2">
                    <a:lumMod val="75000"/>
                  </a:schemeClr>
                </a:solidFill>
                <a:latin typeface="Bahnschrift Light" panose="020B0502040204020203" pitchFamily="34" charset="0"/>
              </a:rPr>
              <a:t>The solution would became evident when you find it in the diagnostic jobs</a:t>
            </a:r>
            <a:r>
              <a:rPr lang="hu-HU" dirty="0" smtClean="0">
                <a:solidFill>
                  <a:schemeClr val="tx2">
                    <a:lumMod val="75000"/>
                  </a:schemeClr>
                </a:solidFill>
                <a:latin typeface="Bahnschrift Light" panose="020B0502040204020203" pitchFamily="34" charset="0"/>
              </a:rPr>
              <a:t>.</a:t>
            </a:r>
            <a:r>
              <a:rPr lang="en-US" dirty="0" smtClean="0">
                <a:solidFill>
                  <a:schemeClr val="tx2">
                    <a:lumMod val="75000"/>
                  </a:schemeClr>
                </a:solidFill>
                <a:latin typeface="Bahnschrift Light" panose="020B0502040204020203" pitchFamily="34" charset="0"/>
              </a:rPr>
              <a:t>.</a:t>
            </a:r>
          </a:p>
        </p:txBody>
      </p:sp>
      <p:pic>
        <p:nvPicPr>
          <p:cNvPr id="3" name="Picture 2"/>
          <p:cNvPicPr>
            <a:picLocks noChangeAspect="1"/>
          </p:cNvPicPr>
          <p:nvPr/>
        </p:nvPicPr>
        <p:blipFill>
          <a:blip r:embed="rId2"/>
          <a:stretch>
            <a:fillRect/>
          </a:stretch>
        </p:blipFill>
        <p:spPr>
          <a:xfrm>
            <a:off x="297897" y="523875"/>
            <a:ext cx="5974315" cy="5662612"/>
          </a:xfrm>
          <a:prstGeom prst="rect">
            <a:avLst/>
          </a:prstGeom>
        </p:spPr>
      </p:pic>
    </p:spTree>
    <p:extLst>
      <p:ext uri="{BB962C8B-B14F-4D97-AF65-F5344CB8AC3E}">
        <p14:creationId xmlns:p14="http://schemas.microsoft.com/office/powerpoint/2010/main" val="150001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23924" y="1295399"/>
            <a:ext cx="5037931" cy="2182944"/>
          </a:xfrm>
        </p:spPr>
        <p:txBody>
          <a:bodyPr>
            <a:normAutofit/>
          </a:bodyPr>
          <a:lstStyle/>
          <a:p>
            <a:r>
              <a:rPr lang="en-US" dirty="0" smtClean="0">
                <a:solidFill>
                  <a:schemeClr val="bg1"/>
                </a:solidFill>
                <a:latin typeface="Bahnschrift Light" panose="020B0502040204020203" pitchFamily="34" charset="0"/>
              </a:rPr>
              <a:t>…and you make it. </a:t>
            </a:r>
          </a:p>
          <a:p>
            <a:r>
              <a:rPr lang="en-US" dirty="0" smtClean="0">
                <a:solidFill>
                  <a:schemeClr val="bg1"/>
                </a:solidFill>
                <a:latin typeface="Bahnschrift Light" panose="020B0502040204020203" pitchFamily="34" charset="0"/>
              </a:rPr>
              <a:t>You feel confident and your plan seems to work. </a:t>
            </a:r>
          </a:p>
          <a:p>
            <a:r>
              <a:rPr lang="en-US" dirty="0" smtClean="0">
                <a:solidFill>
                  <a:schemeClr val="bg1"/>
                </a:solidFill>
                <a:latin typeface="Bahnschrift Light" panose="020B0502040204020203" pitchFamily="34" charset="0"/>
              </a:rPr>
              <a:t>The only thing remains to do is  preparing everything and making your friends wait for the truck when it will go out of business and collect the goods it carried for you. </a:t>
            </a:r>
          </a:p>
        </p:txBody>
      </p:sp>
      <p:pic>
        <p:nvPicPr>
          <p:cNvPr id="1026" name="Picture 2" descr="https://static.wikia.nocookie.net/meme/images/8/8f/FYG.png/revision/latest/scale-to-width-down/340?cb=201108210445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25" y="1751012"/>
            <a:ext cx="32385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536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Bahnschrift Light" panose="020B0502040204020203" pitchFamily="34" charset="0"/>
              </a:rPr>
              <a:t>Takeaway Box</a:t>
            </a:r>
            <a:endParaRPr lang="en-US" dirty="0">
              <a:solidFill>
                <a:schemeClr val="bg1"/>
              </a:solidFill>
              <a:latin typeface="Bahnschrift Light"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bg1"/>
                </a:solidFill>
              </a:rPr>
              <a:t>The required privilege level for every available service shall be thoroughly revised considering the use cases and the abuse cases of the functionality.</a:t>
            </a:r>
            <a:endParaRPr lang="hu-HU" dirty="0" smtClean="0">
              <a:solidFill>
                <a:schemeClr val="bg1"/>
              </a:solidFill>
            </a:endParaRPr>
          </a:p>
          <a:p>
            <a:r>
              <a:rPr lang="en-US" dirty="0" smtClean="0">
                <a:solidFill>
                  <a:schemeClr val="bg1"/>
                </a:solidFill>
              </a:rPr>
              <a:t>Sometimes, the risk of such possible threat does not go above the business value provided by the (probable) vulnerable configuration, however, it might happen that some (ab)use cases were overseen.</a:t>
            </a:r>
            <a:endParaRPr lang="en-US" dirty="0">
              <a:solidFill>
                <a:schemeClr val="bg1"/>
              </a:solidFill>
            </a:endParaRPr>
          </a:p>
        </p:txBody>
      </p:sp>
    </p:spTree>
    <p:extLst>
      <p:ext uri="{BB962C8B-B14F-4D97-AF65-F5344CB8AC3E}">
        <p14:creationId xmlns:p14="http://schemas.microsoft.com/office/powerpoint/2010/main" val="139639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9" y="461281"/>
            <a:ext cx="3932237" cy="771525"/>
          </a:xfrm>
        </p:spPr>
        <p:txBody>
          <a:bodyPr>
            <a:normAutofit/>
          </a:bodyPr>
          <a:lstStyle/>
          <a:p>
            <a:r>
              <a:rPr lang="en-US" b="1" dirty="0" smtClean="0">
                <a:solidFill>
                  <a:schemeClr val="bg1"/>
                </a:solidFill>
                <a:latin typeface="Bahnschrift Light" panose="020B0502040204020203" pitchFamily="34" charset="0"/>
              </a:rPr>
              <a:t>Disclaimer</a:t>
            </a:r>
            <a:endParaRPr lang="en-US" b="1" dirty="0">
              <a:solidFill>
                <a:schemeClr val="bg1"/>
              </a:solidFill>
              <a:latin typeface="Bahnschrift Light" panose="020B0502040204020203" pitchFamily="34" charset="0"/>
            </a:endParaRPr>
          </a:p>
        </p:txBody>
      </p:sp>
      <p:sp>
        <p:nvSpPr>
          <p:cNvPr id="4" name="Text Placeholder 3"/>
          <p:cNvSpPr>
            <a:spLocks noGrp="1"/>
          </p:cNvSpPr>
          <p:nvPr>
            <p:ph type="body" sz="half" idx="2"/>
          </p:nvPr>
        </p:nvSpPr>
        <p:spPr>
          <a:xfrm>
            <a:off x="839788" y="1385207"/>
            <a:ext cx="10812279" cy="4807046"/>
          </a:xfrm>
        </p:spPr>
        <p:txBody>
          <a:bodyPr>
            <a:normAutofit/>
          </a:bodyPr>
          <a:lstStyle/>
          <a:p>
            <a:r>
              <a:rPr lang="en-US" dirty="0" smtClean="0">
                <a:solidFill>
                  <a:schemeClr val="bg1"/>
                </a:solidFill>
                <a:latin typeface="Bahnschrift Light" panose="020B0502040204020203" pitchFamily="34" charset="0"/>
              </a:rPr>
              <a:t>First of all, d1m1try project does not support any actions that violate law in any means. Cracking the security of computer systems is bad and considered as a crime to gain unauthorized access to computer systems. The purpose of this educational material is building competence on how to create robust automotive products by getting hands-on experience about frequent vulnerabilities. </a:t>
            </a:r>
            <a:endParaRPr lang="hu-HU" dirty="0" smtClean="0">
              <a:solidFill>
                <a:schemeClr val="bg1"/>
              </a:solidFill>
              <a:latin typeface="Bahnschrift Light" panose="020B0502040204020203" pitchFamily="34" charset="0"/>
            </a:endParaRPr>
          </a:p>
          <a:p>
            <a:r>
              <a:rPr lang="en-US" dirty="0">
                <a:solidFill>
                  <a:schemeClr val="bg1"/>
                </a:solidFill>
                <a:latin typeface="Bahnschrift Light" panose="020B0502040204020203" pitchFamily="34" charset="0"/>
              </a:rPr>
              <a:t>d1m1try Project is published under the </a:t>
            </a:r>
            <a:r>
              <a:rPr lang="en-US" dirty="0">
                <a:solidFill>
                  <a:schemeClr val="bg1"/>
                </a:solidFill>
                <a:latin typeface="Bahnschrift Light" panose="020B0502040204020203" pitchFamily="34" charset="0"/>
                <a:hlinkClick r:id="rId2"/>
              </a:rPr>
              <a:t>GNU General Public License v3.0</a:t>
            </a:r>
            <a:r>
              <a:rPr lang="hu-HU" dirty="0">
                <a:solidFill>
                  <a:schemeClr val="bg1"/>
                </a:solidFill>
                <a:latin typeface="Bahnschrift Light" panose="020B0502040204020203" pitchFamily="34" charset="0"/>
              </a:rPr>
              <a:t>. </a:t>
            </a:r>
            <a:endParaRPr lang="en-US" dirty="0" smtClean="0">
              <a:solidFill>
                <a:schemeClr val="bg1"/>
              </a:solidFill>
              <a:latin typeface="Bahnschrift Light" panose="020B0502040204020203" pitchFamily="34" charset="0"/>
            </a:endParaRPr>
          </a:p>
          <a:p>
            <a:r>
              <a:rPr lang="en-US" b="1" dirty="0" smtClean="0">
                <a:solidFill>
                  <a:schemeClr val="bg1"/>
                </a:solidFill>
                <a:latin typeface="Bahnschrift Light" panose="020B0502040204020203" pitchFamily="34" charset="0"/>
              </a:rPr>
              <a:t>Credits</a:t>
            </a:r>
            <a:r>
              <a:rPr lang="en-US" dirty="0" smtClean="0">
                <a:solidFill>
                  <a:schemeClr val="bg1"/>
                </a:solidFill>
                <a:latin typeface="Bahnschrift Light" panose="020B0502040204020203" pitchFamily="34" charset="0"/>
              </a:rPr>
              <a:t>:</a:t>
            </a:r>
            <a:endParaRPr lang="hu-HU" dirty="0" smtClean="0">
              <a:solidFill>
                <a:schemeClr val="bg1"/>
              </a:solidFill>
              <a:latin typeface="Bahnschrift Light" panose="020B0502040204020203" pitchFamily="34" charset="0"/>
            </a:endParaRPr>
          </a:p>
          <a:p>
            <a:r>
              <a:rPr lang="hu-HU" dirty="0" smtClean="0">
                <a:solidFill>
                  <a:schemeClr val="bg1"/>
                </a:solidFill>
                <a:latin typeface="Bahnschrift Light" panose="020B0502040204020203" pitchFamily="34" charset="0"/>
              </a:rPr>
              <a:t>Story and </a:t>
            </a:r>
            <a:r>
              <a:rPr lang="en-US" dirty="0" smtClean="0">
                <a:solidFill>
                  <a:schemeClr val="bg1"/>
                </a:solidFill>
                <a:latin typeface="Bahnschrift Light" panose="020B0502040204020203" pitchFamily="34" charset="0"/>
              </a:rPr>
              <a:t>technical framework</a:t>
            </a:r>
            <a:r>
              <a:rPr lang="hu-HU" dirty="0" smtClean="0">
                <a:solidFill>
                  <a:schemeClr val="bg1"/>
                </a:solidFill>
                <a:latin typeface="Bahnschrift Light" panose="020B0502040204020203" pitchFamily="34" charset="0"/>
              </a:rPr>
              <a:t>: </a:t>
            </a:r>
            <a:r>
              <a:rPr lang="hu-HU" smtClean="0">
                <a:solidFill>
                  <a:schemeClr val="bg1"/>
                </a:solidFill>
                <a:latin typeface="Bahnschrift Light" panose="020B0502040204020203" pitchFamily="34" charset="0"/>
                <a:hlinkClick r:id="rId3"/>
              </a:rPr>
              <a:t>János Kovács</a:t>
            </a:r>
            <a:endParaRPr lang="hu-HU" smtClean="0">
              <a:solidFill>
                <a:schemeClr val="bg1"/>
              </a:solidFill>
              <a:latin typeface="Bahnschrift Light" panose="020B0502040204020203" pitchFamily="34" charset="0"/>
            </a:endParaRPr>
          </a:p>
          <a:p>
            <a:r>
              <a:rPr lang="en-US" smtClean="0">
                <a:solidFill>
                  <a:schemeClr val="bg1"/>
                </a:solidFill>
                <a:latin typeface="Bahnschrift Light" panose="020B0502040204020203" pitchFamily="34" charset="0"/>
              </a:rPr>
              <a:t>Slide </a:t>
            </a:r>
            <a:r>
              <a:rPr lang="en-US" dirty="0" smtClean="0">
                <a:solidFill>
                  <a:schemeClr val="bg1"/>
                </a:solidFill>
                <a:latin typeface="Bahnschrift Light" panose="020B0502040204020203" pitchFamily="34" charset="0"/>
              </a:rPr>
              <a:t>1: All rights reserved by </a:t>
            </a:r>
            <a:r>
              <a:rPr lang="en-US" dirty="0" smtClean="0">
                <a:solidFill>
                  <a:schemeClr val="bg1"/>
                </a:solidFill>
                <a:latin typeface="Bahnschrift Light" panose="020B0502040204020203" pitchFamily="34" charset="0"/>
                <a:hlinkClick r:id="rId4"/>
              </a:rPr>
              <a:t>Paul Rebar</a:t>
            </a:r>
            <a:r>
              <a:rPr lang="en-US" dirty="0" smtClean="0">
                <a:solidFill>
                  <a:schemeClr val="bg1"/>
                </a:solidFill>
                <a:latin typeface="Bahnschrift Light" panose="020B0502040204020203" pitchFamily="34" charset="0"/>
              </a:rPr>
              <a:t>. The publishing of his painting here happens with his explicit acceptance.</a:t>
            </a:r>
          </a:p>
          <a:p>
            <a:r>
              <a:rPr lang="en-US" dirty="0" smtClean="0">
                <a:solidFill>
                  <a:schemeClr val="bg1"/>
                </a:solidFill>
                <a:latin typeface="Bahnschrift Light" panose="020B0502040204020203" pitchFamily="34" charset="0"/>
              </a:rPr>
              <a:t>Slide 3</a:t>
            </a:r>
            <a:r>
              <a:rPr lang="hu-HU" dirty="0">
                <a:solidFill>
                  <a:schemeClr val="bg1"/>
                </a:solidFill>
                <a:latin typeface="Bahnschrift Light" panose="020B0502040204020203" pitchFamily="34" charset="0"/>
              </a:rPr>
              <a:t>: </a:t>
            </a:r>
            <a:r>
              <a:rPr lang="hu-HU" dirty="0" err="1">
                <a:solidFill>
                  <a:schemeClr val="bg1"/>
                </a:solidFill>
                <a:latin typeface="Bahnschrift Light" panose="020B0502040204020203" pitchFamily="34" charset="0"/>
              </a:rPr>
              <a:t>Mnoguagolnik</a:t>
            </a:r>
            <a:r>
              <a:rPr lang="hu-HU" dirty="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 Common Creative license: </a:t>
            </a:r>
            <a:r>
              <a:rPr lang="en-US" dirty="0" smtClean="0">
                <a:solidFill>
                  <a:schemeClr val="bg1"/>
                </a:solidFill>
                <a:latin typeface="Bahnschrift Light" panose="020B0502040204020203" pitchFamily="34" charset="0"/>
                <a:hlinkClick r:id="rId5"/>
              </a:rPr>
              <a:t>CC </a:t>
            </a:r>
            <a:r>
              <a:rPr lang="hu-HU" dirty="0" smtClean="0">
                <a:solidFill>
                  <a:schemeClr val="bg1"/>
                </a:solidFill>
                <a:latin typeface="Bahnschrift Light" panose="020B0502040204020203" pitchFamily="34" charset="0"/>
                <a:hlinkClick r:id="rId5"/>
              </a:rPr>
              <a:t>BY-NC-SA 2.0</a:t>
            </a:r>
            <a:endParaRPr lang="en-US" dirty="0" smtClean="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4</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bloodless</a:t>
            </a:r>
            <a:r>
              <a:rPr lang="hu-HU" dirty="0" smtClean="0">
                <a:solidFill>
                  <a:schemeClr val="bg1"/>
                </a:solidFill>
                <a:latin typeface="Bahnschrift Light" panose="020B0502040204020203" pitchFamily="34" charset="0"/>
              </a:rPr>
              <a:t> baron</a:t>
            </a:r>
            <a:r>
              <a:rPr lang="en-US" dirty="0" smtClean="0">
                <a:solidFill>
                  <a:schemeClr val="bg1"/>
                </a:solidFill>
                <a:latin typeface="Bahnschrift Light" panose="020B0502040204020203" pitchFamily="34" charset="0"/>
              </a:rPr>
              <a:t>, This </a:t>
            </a:r>
            <a:r>
              <a:rPr lang="en-US" dirty="0">
                <a:solidFill>
                  <a:schemeClr val="bg1"/>
                </a:solidFill>
                <a:latin typeface="Bahnschrift Light" panose="020B0502040204020203" pitchFamily="34" charset="0"/>
              </a:rPr>
              <a:t>work is marked as being in the public domain.</a:t>
            </a:r>
          </a:p>
          <a:p>
            <a:r>
              <a:rPr lang="en-US" dirty="0" smtClean="0">
                <a:solidFill>
                  <a:schemeClr val="bg1"/>
                </a:solidFill>
                <a:latin typeface="Bahnschrift Light" panose="020B0502040204020203" pitchFamily="34" charset="0"/>
              </a:rPr>
              <a:t>Slide 5: </a:t>
            </a:r>
            <a:r>
              <a:rPr lang="hu-HU" dirty="0" err="1" smtClean="0">
                <a:solidFill>
                  <a:schemeClr val="bg1"/>
                </a:solidFill>
                <a:latin typeface="Bahnschrift Light" panose="020B0502040204020203" pitchFamily="34" charset="0"/>
              </a:rPr>
              <a:t>bagaball</a:t>
            </a:r>
            <a:r>
              <a:rPr lang="en-US" dirty="0" smtClean="0">
                <a:solidFill>
                  <a:schemeClr val="bg1"/>
                </a:solidFill>
                <a:latin typeface="Bahnschrift Light" panose="020B0502040204020203" pitchFamily="34" charset="0"/>
              </a:rPr>
              <a:t>, Common Creative license: </a:t>
            </a:r>
            <a:r>
              <a:rPr lang="en-US" dirty="0">
                <a:solidFill>
                  <a:schemeClr val="bg1"/>
                </a:solidFill>
                <a:latin typeface="Bahnschrift Light" panose="020B0502040204020203" pitchFamily="34" charset="0"/>
                <a:hlinkClick r:id="rId6"/>
              </a:rPr>
              <a:t>CC </a:t>
            </a:r>
            <a:r>
              <a:rPr lang="en-US" dirty="0" smtClean="0">
                <a:solidFill>
                  <a:schemeClr val="bg1"/>
                </a:solidFill>
                <a:latin typeface="Bahnschrift Light" panose="020B0502040204020203" pitchFamily="34" charset="0"/>
                <a:hlinkClick r:id="rId6"/>
              </a:rPr>
              <a:t>BY </a:t>
            </a:r>
            <a:r>
              <a:rPr lang="en-US" dirty="0">
                <a:solidFill>
                  <a:schemeClr val="bg1"/>
                </a:solidFill>
                <a:latin typeface="Bahnschrift Light" panose="020B0502040204020203" pitchFamily="34" charset="0"/>
                <a:hlinkClick r:id="rId6"/>
              </a:rPr>
              <a:t>2.0</a:t>
            </a:r>
            <a:endParaRPr lang="en-US" dirty="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6: </a:t>
            </a:r>
            <a:r>
              <a:rPr lang="hu-HU" dirty="0" smtClean="0">
                <a:solidFill>
                  <a:schemeClr val="bg1"/>
                </a:solidFill>
                <a:latin typeface="Bahnschrift Light" panose="020B0502040204020203" pitchFamily="34" charset="0"/>
              </a:rPr>
              <a:t>born1945</a:t>
            </a:r>
            <a:r>
              <a:rPr lang="en-US" dirty="0" smtClean="0">
                <a:solidFill>
                  <a:schemeClr val="bg1"/>
                </a:solidFill>
                <a:latin typeface="Bahnschrift Light" panose="020B0502040204020203" pitchFamily="34" charset="0"/>
              </a:rPr>
              <a:t>, Common Creative License: </a:t>
            </a:r>
            <a:r>
              <a:rPr lang="en-US" dirty="0">
                <a:solidFill>
                  <a:schemeClr val="bg1"/>
                </a:solidFill>
                <a:latin typeface="Bahnschrift Light" panose="020B0502040204020203" pitchFamily="34" charset="0"/>
                <a:hlinkClick r:id="rId6"/>
              </a:rPr>
              <a:t>CC BY </a:t>
            </a:r>
            <a:r>
              <a:rPr lang="en-US" dirty="0" smtClean="0">
                <a:solidFill>
                  <a:schemeClr val="bg1"/>
                </a:solidFill>
                <a:latin typeface="Bahnschrift Light" panose="020B0502040204020203" pitchFamily="34" charset="0"/>
                <a:hlinkClick r:id="rId6"/>
              </a:rPr>
              <a:t>2.0</a:t>
            </a:r>
            <a:endParaRPr lang="hu-HU" dirty="0" smtClean="0">
              <a:solidFill>
                <a:schemeClr val="bg1"/>
              </a:solidFill>
              <a:latin typeface="Bahnschrift Light" panose="020B0502040204020203" pitchFamily="34" charset="0"/>
            </a:endParaRPr>
          </a:p>
          <a:p>
            <a:r>
              <a:rPr lang="hu-HU" dirty="0" err="1" smtClean="0">
                <a:solidFill>
                  <a:schemeClr val="bg1"/>
                </a:solidFill>
                <a:latin typeface="Bahnschrift Light" panose="020B0502040204020203" pitchFamily="34" charset="0"/>
              </a:rPr>
              <a:t>Slide</a:t>
            </a:r>
            <a:r>
              <a:rPr lang="hu-HU" dirty="0">
                <a:solidFill>
                  <a:schemeClr val="bg1"/>
                </a:solidFill>
                <a:latin typeface="Bahnschrift Light" panose="020B0502040204020203" pitchFamily="34" charset="0"/>
              </a:rPr>
              <a:t> 8: </a:t>
            </a:r>
            <a:r>
              <a:rPr lang="hu-HU" dirty="0" err="1" smtClean="0">
                <a:solidFill>
                  <a:schemeClr val="bg1"/>
                </a:solidFill>
                <a:latin typeface="Bahnschrift Light" panose="020B0502040204020203" pitchFamily="34" charset="0"/>
              </a:rPr>
              <a:t>clhendricksbc</a:t>
            </a:r>
            <a:r>
              <a:rPr lang="hu-HU" dirty="0" smtClean="0">
                <a:solidFill>
                  <a:schemeClr val="bg1"/>
                </a:solidFill>
                <a:latin typeface="Bahnschrift Light" panose="020B0502040204020203" pitchFamily="34" charset="0"/>
              </a:rPr>
              <a:t>. </a:t>
            </a:r>
            <a:r>
              <a:rPr lang="en-US" dirty="0">
                <a:solidFill>
                  <a:schemeClr val="bg1"/>
                </a:solidFill>
                <a:latin typeface="Bahnschrift Light" panose="020B0502040204020203" pitchFamily="34" charset="0"/>
              </a:rPr>
              <a:t>Common Creative License: </a:t>
            </a:r>
            <a:r>
              <a:rPr lang="en-US" dirty="0">
                <a:solidFill>
                  <a:schemeClr val="bg1"/>
                </a:solidFill>
                <a:latin typeface="Bahnschrift Light" panose="020B0502040204020203" pitchFamily="34" charset="0"/>
                <a:hlinkClick r:id="rId6"/>
              </a:rPr>
              <a:t>CC BY </a:t>
            </a:r>
            <a:r>
              <a:rPr lang="en-US" dirty="0" smtClean="0">
                <a:solidFill>
                  <a:schemeClr val="bg1"/>
                </a:solidFill>
                <a:latin typeface="Bahnschrift Light" panose="020B0502040204020203" pitchFamily="34" charset="0"/>
                <a:hlinkClick r:id="rId6"/>
              </a:rPr>
              <a:t>2.0</a:t>
            </a:r>
            <a:endParaRPr lang="hu-HU" dirty="0" smtClean="0">
              <a:solidFill>
                <a:schemeClr val="bg1"/>
              </a:solidFill>
              <a:latin typeface="Bahnschrift Light" panose="020B0502040204020203" pitchFamily="34" charset="0"/>
            </a:endParaRPr>
          </a:p>
          <a:p>
            <a:r>
              <a:rPr lang="hu-HU" dirty="0" err="1" smtClean="0">
                <a:solidFill>
                  <a:schemeClr val="bg1"/>
                </a:solidFill>
                <a:latin typeface="Bahnschrift Light" panose="020B0502040204020203" pitchFamily="34" charset="0"/>
              </a:rPr>
              <a:t>Slide</a:t>
            </a:r>
            <a:r>
              <a:rPr lang="hu-HU" dirty="0" smtClean="0">
                <a:solidFill>
                  <a:schemeClr val="bg1"/>
                </a:solidFill>
                <a:latin typeface="Bahnschrift Light" panose="020B0502040204020203" pitchFamily="34" charset="0"/>
              </a:rPr>
              <a:t> 13: Andy C of </a:t>
            </a:r>
            <a:r>
              <a:rPr lang="hu-HU" dirty="0" err="1" smtClean="0">
                <a:solidFill>
                  <a:schemeClr val="bg1"/>
                </a:solidFill>
                <a:latin typeface="Bahnschrift Light" panose="020B0502040204020203" pitchFamily="34" charset="0"/>
              </a:rPr>
              <a:t>Fandom</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considered as being in the public domain</a:t>
            </a:r>
            <a:r>
              <a:rPr lang="hu-HU" dirty="0" smtClean="0">
                <a:solidFill>
                  <a:schemeClr val="bg1"/>
                </a:solidFill>
                <a:latin typeface="Bahnschrift Light" panose="020B0502040204020203" pitchFamily="34" charset="0"/>
              </a:rPr>
              <a:t>.</a:t>
            </a:r>
            <a:endParaRPr lang="hu-HU" dirty="0">
              <a:solidFill>
                <a:schemeClr val="bg1"/>
              </a:solidFill>
              <a:latin typeface="Bahnschrift Light" panose="020B0502040204020203" pitchFamily="34" charset="0"/>
            </a:endParaRPr>
          </a:p>
          <a:p>
            <a:endParaRPr lang="en-US" dirty="0">
              <a:solidFill>
                <a:schemeClr val="bg1"/>
              </a:solidFill>
              <a:latin typeface="Bahnschrift Light" panose="020B0502040204020203" pitchFamily="34" charset="0"/>
            </a:endParaRPr>
          </a:p>
        </p:txBody>
      </p:sp>
    </p:spTree>
    <p:extLst>
      <p:ext uri="{BB962C8B-B14F-4D97-AF65-F5344CB8AC3E}">
        <p14:creationId xmlns:p14="http://schemas.microsoft.com/office/powerpoint/2010/main" val="234325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888" y="666749"/>
            <a:ext cx="3932237" cy="676275"/>
          </a:xfrm>
        </p:spPr>
        <p:txBody>
          <a:bodyPr/>
          <a:lstStyle/>
          <a:p>
            <a:r>
              <a:rPr lang="en-US" b="1" dirty="0" err="1" smtClean="0">
                <a:solidFill>
                  <a:schemeClr val="bg1"/>
                </a:solidFill>
                <a:latin typeface="Bahnschrift Light" panose="020B0502040204020203" pitchFamily="34" charset="0"/>
              </a:rPr>
              <a:t>Chernograd</a:t>
            </a:r>
            <a:r>
              <a:rPr lang="en-US" b="1" dirty="0" smtClean="0">
                <a:solidFill>
                  <a:schemeClr val="bg1"/>
                </a:solidFill>
                <a:latin typeface="Bahnschrift Light" panose="020B0502040204020203" pitchFamily="34" charset="0"/>
              </a:rPr>
              <a:t>, 2072</a:t>
            </a:r>
            <a:endParaRPr lang="en-US" b="1" dirty="0">
              <a:solidFill>
                <a:schemeClr val="bg1"/>
              </a:solidFill>
              <a:latin typeface="Bahnschrift Light" panose="020B0502040204020203" pitchFamily="34" charset="0"/>
            </a:endParaRPr>
          </a:p>
        </p:txBody>
      </p:sp>
      <p:sp>
        <p:nvSpPr>
          <p:cNvPr id="4" name="Text Placeholder 3"/>
          <p:cNvSpPr>
            <a:spLocks noGrp="1"/>
          </p:cNvSpPr>
          <p:nvPr>
            <p:ph type="body" sz="half" idx="2"/>
          </p:nvPr>
        </p:nvSpPr>
        <p:spPr>
          <a:xfrm>
            <a:off x="496888" y="1343024"/>
            <a:ext cx="4979987" cy="4525964"/>
          </a:xfrm>
        </p:spPr>
        <p:txBody>
          <a:bodyPr>
            <a:normAutofit/>
          </a:bodyPr>
          <a:lstStyle/>
          <a:p>
            <a:r>
              <a:rPr lang="en-US" dirty="0" smtClean="0">
                <a:solidFill>
                  <a:schemeClr val="bg1"/>
                </a:solidFill>
                <a:latin typeface="Bahnschrift Light" panose="020B0502040204020203" pitchFamily="34" charset="0"/>
              </a:rPr>
              <a:t>Another night in the electric mist of this gigantic city, with the size of a smaller </a:t>
            </a:r>
            <a:r>
              <a:rPr lang="hu-HU" dirty="0" smtClean="0">
                <a:solidFill>
                  <a:schemeClr val="bg1"/>
                </a:solidFill>
                <a:latin typeface="Bahnschrift Light" panose="020B0502040204020203" pitchFamily="34" charset="0"/>
              </a:rPr>
              <a:t>country</a:t>
            </a:r>
            <a:r>
              <a:rPr lang="en-US" dirty="0" smtClean="0">
                <a:solidFill>
                  <a:schemeClr val="bg1"/>
                </a:solidFill>
                <a:latin typeface="Bahnschrift Light" panose="020B0502040204020203" pitchFamily="34" charset="0"/>
              </a:rPr>
              <a:t> full of dirty streets.</a:t>
            </a:r>
          </a:p>
          <a:p>
            <a:r>
              <a:rPr lang="en-US" dirty="0" smtClean="0">
                <a:solidFill>
                  <a:schemeClr val="bg1"/>
                </a:solidFill>
                <a:latin typeface="Bahnschrift Light" panose="020B0502040204020203" pitchFamily="34" charset="0"/>
              </a:rPr>
              <a:t>The population is fighting for the living, since it is really hard to feed so much people. And it is even harder when the government does not care about its citizens, its only focus is getting rich from others’ money, but hey… don’t rush so far in this story.</a:t>
            </a:r>
          </a:p>
          <a:p>
            <a:r>
              <a:rPr lang="en-US" dirty="0" smtClean="0">
                <a:solidFill>
                  <a:schemeClr val="bg1"/>
                </a:solidFill>
                <a:latin typeface="Bahnschrift Light" panose="020B0502040204020203" pitchFamily="34" charset="0"/>
              </a:rPr>
              <a:t>Your name is Dimitri, a guy in his mid 20’s coming from the Kaliningrad district, looking after a job for 4 years now without any hope</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earning some  money with selling revived computers to the poor,</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tuning the cars of the luckier ones</a:t>
            </a:r>
            <a:r>
              <a:rPr lang="hu-HU" dirty="0" smtClean="0">
                <a:solidFill>
                  <a:schemeClr val="bg1"/>
                </a:solidFill>
                <a:latin typeface="Bahnschrift Light" panose="020B0502040204020203" pitchFamily="34" charset="0"/>
              </a:rPr>
              <a:t> and</a:t>
            </a:r>
            <a:r>
              <a:rPr lang="en-US" dirty="0" smtClean="0">
                <a:solidFill>
                  <a:schemeClr val="bg1"/>
                </a:solidFill>
                <a:latin typeface="Bahnschrift Light" panose="020B0502040204020203" pitchFamily="34" charset="0"/>
              </a:rPr>
              <a:t> living up the few </a:t>
            </a:r>
            <a:r>
              <a:rPr lang="en-US" dirty="0" err="1" smtClean="0">
                <a:solidFill>
                  <a:schemeClr val="bg1"/>
                </a:solidFill>
                <a:latin typeface="Bahnschrift Light" panose="020B0502040204020203" pitchFamily="34" charset="0"/>
              </a:rPr>
              <a:t>rubels</a:t>
            </a:r>
            <a:r>
              <a:rPr lang="en-US" dirty="0" smtClean="0">
                <a:solidFill>
                  <a:schemeClr val="bg1"/>
                </a:solidFill>
                <a:latin typeface="Bahnschrift Light" panose="020B0502040204020203" pitchFamily="34" charset="0"/>
              </a:rPr>
              <a:t> that your father left for you when he surrounded his war on cancer. </a:t>
            </a:r>
          </a:p>
          <a:p>
            <a:r>
              <a:rPr lang="en-US" dirty="0" smtClean="0">
                <a:solidFill>
                  <a:schemeClr val="bg1"/>
                </a:solidFill>
                <a:latin typeface="Bahnschrift Light" panose="020B0502040204020203" pitchFamily="34" charset="0"/>
              </a:rPr>
              <a:t>Of course, if he could get any medical service, perhaps he’d still be here, but in Eastern Europe, this is life for your kind.</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670" y="1157286"/>
            <a:ext cx="5909310" cy="4476750"/>
          </a:xfrm>
          <a:prstGeom prst="rect">
            <a:avLst/>
          </a:prstGeom>
        </p:spPr>
      </p:pic>
    </p:spTree>
    <p:extLst>
      <p:ext uri="{BB962C8B-B14F-4D97-AF65-F5344CB8AC3E}">
        <p14:creationId xmlns:p14="http://schemas.microsoft.com/office/powerpoint/2010/main" val="64659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73138" y="647700"/>
            <a:ext cx="10533062" cy="3811588"/>
          </a:xfrm>
        </p:spPr>
        <p:txBody>
          <a:bodyPr/>
          <a:lstStyle/>
          <a:p>
            <a:r>
              <a:rPr lang="en-US" dirty="0" smtClean="0">
                <a:solidFill>
                  <a:schemeClr val="bg1"/>
                </a:solidFill>
                <a:latin typeface="Bahnschrift Light" panose="020B0502040204020203" pitchFamily="34" charset="0"/>
              </a:rPr>
              <a:t>The evening lockdown has just started, you open your door silently in your apartment and try to slip under the radar of your neighbors ready to report your suspicious </a:t>
            </a:r>
            <a:r>
              <a:rPr lang="en-US" dirty="0" err="1" smtClean="0">
                <a:solidFill>
                  <a:schemeClr val="bg1"/>
                </a:solidFill>
                <a:latin typeface="Bahnschrift Light" panose="020B0502040204020203" pitchFamily="34" charset="0"/>
              </a:rPr>
              <a:t>behaviour</a:t>
            </a:r>
            <a:r>
              <a:rPr lang="en-US" dirty="0" smtClean="0">
                <a:solidFill>
                  <a:schemeClr val="bg1"/>
                </a:solidFill>
                <a:latin typeface="Bahnschrift Light" panose="020B0502040204020203" pitchFamily="34" charset="0"/>
              </a:rPr>
              <a:t> for the authorities. You hope you won’t encounter any policeman on the streets, and even if so, your fake work papers will make them let you go.</a:t>
            </a:r>
          </a:p>
          <a:p>
            <a:r>
              <a:rPr lang="en-US" dirty="0" smtClean="0">
                <a:solidFill>
                  <a:schemeClr val="bg1"/>
                </a:solidFill>
                <a:latin typeface="Bahnschrift Light" panose="020B0502040204020203" pitchFamily="34" charset="0"/>
              </a:rPr>
              <a:t>The streets are nearly empty, the stench of the canals irritates your nose and lungs, but your mask helps a little bit. </a:t>
            </a:r>
          </a:p>
          <a:p>
            <a:r>
              <a:rPr lang="en-US" dirty="0" smtClean="0">
                <a:solidFill>
                  <a:schemeClr val="bg1"/>
                </a:solidFill>
                <a:latin typeface="Bahnschrift Light" panose="020B0502040204020203" pitchFamily="34" charset="0"/>
              </a:rPr>
              <a:t>You make it without detected by the officials, at least you hope so, reaching the door of the abandoned school</a:t>
            </a:r>
            <a:r>
              <a:rPr lang="hu-HU" dirty="0" smtClean="0">
                <a:solidFill>
                  <a:schemeClr val="bg1"/>
                </a:solidFill>
                <a:latin typeface="Bahnschrift Light" panose="020B0502040204020203" pitchFamily="34" charset="0"/>
              </a:rPr>
              <a:t> building</a:t>
            </a:r>
            <a:r>
              <a:rPr lang="en-US" dirty="0" smtClean="0">
                <a:solidFill>
                  <a:schemeClr val="bg1"/>
                </a:solidFill>
                <a:latin typeface="Bahnschrift Light" panose="020B0502040204020203" pitchFamily="34"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143250"/>
            <a:ext cx="7620000" cy="3219450"/>
          </a:xfrm>
          <a:prstGeom prst="rect">
            <a:avLst/>
          </a:prstGeom>
        </p:spPr>
      </p:pic>
    </p:spTree>
    <p:extLst>
      <p:ext uri="{BB962C8B-B14F-4D97-AF65-F5344CB8AC3E}">
        <p14:creationId xmlns:p14="http://schemas.microsoft.com/office/powerpoint/2010/main" val="277271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48519" y="4095750"/>
            <a:ext cx="10533062" cy="2181225"/>
          </a:xfrm>
        </p:spPr>
        <p:txBody>
          <a:bodyPr/>
          <a:lstStyle/>
          <a:p>
            <a:r>
              <a:rPr lang="en-US" dirty="0" smtClean="0">
                <a:solidFill>
                  <a:schemeClr val="bg1"/>
                </a:solidFill>
                <a:latin typeface="Bahnschrift Light" panose="020B0502040204020203" pitchFamily="34" charset="0"/>
              </a:rPr>
              <a:t>Your friends are waiting for you there. Since the government banned people gathering in the evenings, you are getting together here sometimes to drink some poorly distilled vodka and to let your frustration out about the system you are forced to live in. </a:t>
            </a:r>
          </a:p>
          <a:p>
            <a:r>
              <a:rPr lang="en-US" dirty="0" err="1" smtClean="0">
                <a:solidFill>
                  <a:schemeClr val="bg1"/>
                </a:solidFill>
                <a:latin typeface="Bahnschrift Light" panose="020B0502040204020203" pitchFamily="34" charset="0"/>
              </a:rPr>
              <a:t>Vasili</a:t>
            </a:r>
            <a:r>
              <a:rPr lang="en-US" dirty="0" smtClean="0">
                <a:solidFill>
                  <a:schemeClr val="bg1"/>
                </a:solidFill>
                <a:latin typeface="Bahnschrift Light" panose="020B0502040204020203" pitchFamily="34" charset="0"/>
              </a:rPr>
              <a:t> greets you with a big hug and the kisses like always. Sasha – who are lucky to work for the state-owned food distributor called Super – needed to work overtime and Oleg went out to give him a lift. You are even more angry for that corporation – on top of not providing enough for the average people in </a:t>
            </a:r>
            <a:r>
              <a:rPr lang="en-US" dirty="0" err="1" smtClean="0">
                <a:solidFill>
                  <a:schemeClr val="bg1"/>
                </a:solidFill>
                <a:latin typeface="Bahnschrift Light" panose="020B0502040204020203" pitchFamily="34" charset="0"/>
              </a:rPr>
              <a:t>Chernograd</a:t>
            </a:r>
            <a:r>
              <a:rPr lang="en-US" dirty="0" smtClean="0">
                <a:solidFill>
                  <a:schemeClr val="bg1"/>
                </a:solidFill>
                <a:latin typeface="Bahnschrift Light" panose="020B0502040204020203" pitchFamily="34" charset="0"/>
              </a:rPr>
              <a:t>, they delay your fun time with your friend. </a:t>
            </a:r>
          </a:p>
          <a:p>
            <a:endParaRPr lang="hu-HU" dirty="0" smtClean="0">
              <a:solidFill>
                <a:schemeClr val="bg1"/>
              </a:solidFill>
              <a:latin typeface="Bahnschrift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537" y="373856"/>
            <a:ext cx="4645025" cy="3483769"/>
          </a:xfrm>
          <a:prstGeom prst="rect">
            <a:avLst/>
          </a:prstGeom>
        </p:spPr>
      </p:pic>
    </p:spTree>
    <p:extLst>
      <p:ext uri="{BB962C8B-B14F-4D97-AF65-F5344CB8AC3E}">
        <p14:creationId xmlns:p14="http://schemas.microsoft.com/office/powerpoint/2010/main" val="57793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53294" y="438150"/>
            <a:ext cx="10533062" cy="2838450"/>
          </a:xfrm>
        </p:spPr>
        <p:txBody>
          <a:bodyPr>
            <a:normAutofit fontScale="92500" lnSpcReduction="10000"/>
          </a:bodyPr>
          <a:lstStyle/>
          <a:p>
            <a:r>
              <a:rPr lang="en-US" dirty="0" smtClean="0">
                <a:solidFill>
                  <a:schemeClr val="bg1"/>
                </a:solidFill>
                <a:latin typeface="Bahnschrift Light" panose="020B0502040204020203" pitchFamily="34" charset="0"/>
              </a:rPr>
              <a:t>When they finally arrive, a fresh bottle of booze, a fresh bread , a smoked ham and some pickles gets on the table. Being an employee of a food distributor does not come without perks, at least. </a:t>
            </a:r>
          </a:p>
          <a:p>
            <a:r>
              <a:rPr lang="en-US" dirty="0" smtClean="0">
                <a:solidFill>
                  <a:schemeClr val="bg1"/>
                </a:solidFill>
                <a:latin typeface="Bahnschrift Light" panose="020B0502040204020203" pitchFamily="34" charset="0"/>
              </a:rPr>
              <a:t>Sasha looks like crap, he is really tired because he needed to load up the logistics bay of the warehouse. They load autonomous trucks there that delivers the goods to the districts of the privileged folks of the system. </a:t>
            </a:r>
          </a:p>
          <a:p>
            <a:r>
              <a:rPr lang="hu-HU"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What trucks do you use</a:t>
            </a:r>
            <a:r>
              <a:rPr lang="hu-HU" i="1"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 you ask.</a:t>
            </a:r>
          </a:p>
          <a:p>
            <a:r>
              <a:rPr lang="hu-HU" i="1"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Oh, the Syndicate ones. T250’s and 340’s. Shitty old wagons, I wonder how can they still operate.</a:t>
            </a:r>
            <a:r>
              <a:rPr lang="hu-HU" i="1"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 he replies.</a:t>
            </a:r>
            <a:endParaRPr lang="hu-HU" dirty="0" smtClean="0">
              <a:solidFill>
                <a:schemeClr val="bg1"/>
              </a:solidFill>
              <a:latin typeface="Bahnschrift Light" panose="020B0502040204020203" pitchFamily="34" charset="0"/>
            </a:endParaRPr>
          </a:p>
          <a:p>
            <a:r>
              <a:rPr lang="hu-HU" i="1" dirty="0" smtClean="0">
                <a:solidFill>
                  <a:schemeClr val="bg1"/>
                </a:solidFill>
                <a:latin typeface="Bahnschrift Light" panose="020B0502040204020203" pitchFamily="34" charset="0"/>
              </a:rPr>
              <a:t>‚I</a:t>
            </a:r>
            <a:r>
              <a:rPr lang="en-US" i="1" dirty="0" err="1" smtClean="0">
                <a:solidFill>
                  <a:schemeClr val="bg1"/>
                </a:solidFill>
                <a:latin typeface="Bahnschrift Light" panose="020B0502040204020203" pitchFamily="34" charset="0"/>
              </a:rPr>
              <a:t>nteresting</a:t>
            </a:r>
            <a:r>
              <a:rPr lang="en-US" i="1" dirty="0" smtClean="0">
                <a:solidFill>
                  <a:schemeClr val="bg1"/>
                </a:solidFill>
                <a:latin typeface="Bahnschrift Light" panose="020B0502040204020203" pitchFamily="34" charset="0"/>
              </a:rPr>
              <a:t>…</a:t>
            </a:r>
            <a:r>
              <a:rPr lang="hu-HU" i="1" dirty="0" smtClean="0">
                <a:solidFill>
                  <a:schemeClr val="bg1"/>
                </a:solidFill>
                <a:latin typeface="Bahnschrift Light" panose="020B0502040204020203" pitchFamily="34" charset="0"/>
              </a:rPr>
              <a:t>’</a:t>
            </a:r>
            <a:r>
              <a:rPr lang="en-US" dirty="0" smtClean="0">
                <a:solidFill>
                  <a:schemeClr val="bg1"/>
                </a:solidFill>
                <a:latin typeface="Bahnschrift Light" panose="020B0502040204020203" pitchFamily="34" charset="0"/>
              </a:rPr>
              <a:t> - thoughts starts to born in your mind, but it is maybe just the effect of the vodka. – </a:t>
            </a:r>
            <a:r>
              <a:rPr lang="hu-HU" i="1"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These ones are connected via the </a:t>
            </a:r>
            <a:r>
              <a:rPr lang="hu-HU" i="1" dirty="0" err="1" smtClean="0">
                <a:solidFill>
                  <a:schemeClr val="bg1"/>
                </a:solidFill>
                <a:latin typeface="Bahnschrift Light" panose="020B0502040204020203" pitchFamily="34" charset="0"/>
              </a:rPr>
              <a:t>state</a:t>
            </a:r>
            <a:r>
              <a:rPr lang="hu-HU" i="1" dirty="0" smtClean="0">
                <a:solidFill>
                  <a:schemeClr val="bg1"/>
                </a:solidFill>
                <a:latin typeface="Bahnschrift Light" panose="020B0502040204020203" pitchFamily="34" charset="0"/>
              </a:rPr>
              <a:t>-n</a:t>
            </a:r>
            <a:r>
              <a:rPr lang="en-US" i="1" dirty="0" smtClean="0">
                <a:solidFill>
                  <a:schemeClr val="bg1"/>
                </a:solidFill>
                <a:latin typeface="Bahnschrift Light" panose="020B0502040204020203" pitchFamily="34" charset="0"/>
              </a:rPr>
              <a:t>et</a:t>
            </a:r>
            <a:r>
              <a:rPr lang="hu-HU" i="1" dirty="0" err="1" smtClean="0">
                <a:solidFill>
                  <a:schemeClr val="bg1"/>
                </a:solidFill>
                <a:latin typeface="Bahnschrift Light" panose="020B0502040204020203" pitchFamily="34" charset="0"/>
              </a:rPr>
              <a:t>work</a:t>
            </a:r>
            <a:r>
              <a:rPr lang="en-US" i="1" dirty="0" smtClean="0">
                <a:solidFill>
                  <a:schemeClr val="bg1"/>
                </a:solidFill>
                <a:latin typeface="Bahnschrift Light" panose="020B0502040204020203" pitchFamily="34" charset="0"/>
              </a:rPr>
              <a:t>. If someone could</a:t>
            </a:r>
            <a:r>
              <a:rPr lang="hu-HU" i="1" dirty="0" smtClean="0">
                <a:solidFill>
                  <a:schemeClr val="bg1"/>
                </a:solidFill>
                <a:latin typeface="Bahnschrift Light" panose="020B0502040204020203" pitchFamily="34" charset="0"/>
              </a:rPr>
              <a:t> </a:t>
            </a:r>
            <a:r>
              <a:rPr lang="en-US" i="1" dirty="0" smtClean="0">
                <a:solidFill>
                  <a:schemeClr val="bg1"/>
                </a:solidFill>
                <a:latin typeface="Bahnschrift Light" panose="020B0502040204020203" pitchFamily="34" charset="0"/>
              </a:rPr>
              <a:t>connect them </a:t>
            </a:r>
            <a:r>
              <a:rPr lang="hu-HU" i="1" dirty="0" smtClean="0">
                <a:solidFill>
                  <a:schemeClr val="bg1"/>
                </a:solidFill>
                <a:latin typeface="Bahnschrift Light" panose="020B0502040204020203" pitchFamily="34" charset="0"/>
              </a:rPr>
              <a:t>and </a:t>
            </a:r>
            <a:r>
              <a:rPr lang="en-US" i="1" dirty="0" smtClean="0">
                <a:solidFill>
                  <a:schemeClr val="bg1"/>
                </a:solidFill>
                <a:latin typeface="Bahnschrift Light" panose="020B0502040204020203" pitchFamily="34" charset="0"/>
              </a:rPr>
              <a:t>would make them stop on the way, the food shortage would be solved for us and some other folks here in the district, right?</a:t>
            </a:r>
            <a:r>
              <a:rPr lang="hu-HU" i="1" dirty="0" smtClean="0">
                <a:solidFill>
                  <a:schemeClr val="bg1"/>
                </a:solidFill>
                <a:latin typeface="Bahnschrift Light" panose="020B0502040204020203" pitchFamily="34" charset="0"/>
              </a:rPr>
              <a:t>’</a:t>
            </a:r>
            <a:endParaRPr lang="en-US" i="1" dirty="0" smtClean="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The others look curious for you. Everyone is almost constantly hungry. Of course they are interested in any way for getting some food.</a:t>
            </a: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663130"/>
            <a:ext cx="5186362" cy="2737669"/>
          </a:xfrm>
          <a:prstGeom prst="rect">
            <a:avLst/>
          </a:prstGeom>
        </p:spPr>
      </p:pic>
    </p:spTree>
    <p:extLst>
      <p:ext uri="{BB962C8B-B14F-4D97-AF65-F5344CB8AC3E}">
        <p14:creationId xmlns:p14="http://schemas.microsoft.com/office/powerpoint/2010/main" val="154771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43769" y="838200"/>
            <a:ext cx="10533062" cy="2838450"/>
          </a:xfrm>
        </p:spPr>
        <p:txBody>
          <a:bodyPr>
            <a:normAutofit lnSpcReduction="10000"/>
          </a:bodyPr>
          <a:lstStyle/>
          <a:p>
            <a:r>
              <a:rPr lang="en-US"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These vehicles need access to external information to be able to drive themselves, right? If I would get an access like this, maybe I could use their built-in diagnostic functions to make them stop. I think I could earn you </a:t>
            </a:r>
            <a:r>
              <a:rPr lang="en-US" i="1" dirty="0" err="1" smtClean="0">
                <a:solidFill>
                  <a:schemeClr val="bg1"/>
                </a:solidFill>
                <a:latin typeface="Bahnschrift Light" panose="020B0502040204020203" pitchFamily="34" charset="0"/>
              </a:rPr>
              <a:t>enought</a:t>
            </a:r>
            <a:r>
              <a:rPr lang="en-US" i="1" dirty="0" smtClean="0">
                <a:solidFill>
                  <a:schemeClr val="bg1"/>
                </a:solidFill>
                <a:latin typeface="Bahnschrift Light" panose="020B0502040204020203" pitchFamily="34" charset="0"/>
              </a:rPr>
              <a:t> time to take as much of the cargo as possible</a:t>
            </a:r>
            <a:r>
              <a:rPr lang="en-US" dirty="0" smtClean="0">
                <a:solidFill>
                  <a:schemeClr val="bg1"/>
                </a:solidFill>
                <a:latin typeface="Bahnschrift Light" panose="020B0502040204020203" pitchFamily="34" charset="0"/>
              </a:rPr>
              <a:t>.’ – you say.</a:t>
            </a:r>
          </a:p>
          <a:p>
            <a:r>
              <a:rPr lang="en-US"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Are you insane? This is robbery! We will hang if they got us!’</a:t>
            </a:r>
            <a:r>
              <a:rPr lang="en-US" dirty="0" smtClean="0">
                <a:solidFill>
                  <a:schemeClr val="bg1"/>
                </a:solidFill>
                <a:latin typeface="Bahnschrift Light" panose="020B0502040204020203" pitchFamily="34" charset="0"/>
              </a:rPr>
              <a:t> – Oleg replies.</a:t>
            </a:r>
          </a:p>
          <a:p>
            <a:r>
              <a:rPr lang="en-US"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I’d rather hang than starving. I’m sick of that. I’m in</a:t>
            </a:r>
            <a:r>
              <a:rPr lang="en-US" dirty="0" smtClean="0">
                <a:solidFill>
                  <a:schemeClr val="bg1"/>
                </a:solidFill>
                <a:latin typeface="Bahnschrift Light" panose="020B0502040204020203" pitchFamily="34" charset="0"/>
              </a:rPr>
              <a:t>.’ – says </a:t>
            </a:r>
            <a:r>
              <a:rPr lang="en-US" dirty="0" err="1" smtClean="0">
                <a:solidFill>
                  <a:schemeClr val="bg1"/>
                </a:solidFill>
                <a:latin typeface="Bahnschrift Light" panose="020B0502040204020203" pitchFamily="34" charset="0"/>
              </a:rPr>
              <a:t>Vasili</a:t>
            </a:r>
            <a:r>
              <a:rPr lang="en-US" dirty="0" smtClean="0">
                <a:solidFill>
                  <a:schemeClr val="bg1"/>
                </a:solidFill>
                <a:latin typeface="Bahnschrift Light" panose="020B0502040204020203" pitchFamily="34" charset="0"/>
              </a:rPr>
              <a:t>. The rest become silent, an nods that you’ve got their buy-in too.</a:t>
            </a:r>
          </a:p>
          <a:p>
            <a:r>
              <a:rPr lang="en-US"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But let’s drop this stuff for a while. We are drunk and I also need to do some feasibility research</a:t>
            </a:r>
            <a:r>
              <a:rPr lang="en-US" dirty="0" smtClean="0">
                <a:solidFill>
                  <a:schemeClr val="bg1"/>
                </a:solidFill>
                <a:latin typeface="Bahnschrift Light" panose="020B0502040204020203" pitchFamily="34" charset="0"/>
              </a:rPr>
              <a:t>.’  - you already start wondering about how you can do that, and the rest shares their thoughts on yesterday’s football match. You feel that everyone still thinks about this opportunity, but it is the best not to talk about that until the point when it’s game on. </a:t>
            </a:r>
          </a:p>
          <a:p>
            <a:r>
              <a:rPr lang="en-US" dirty="0" smtClean="0">
                <a:solidFill>
                  <a:schemeClr val="bg1"/>
                </a:solidFill>
                <a:latin typeface="Bahnschrift Light" panose="020B0502040204020203" pitchFamily="34" charset="0"/>
              </a:rPr>
              <a:t>You cannot be sure who is listening.</a:t>
            </a: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 name="Picture 1"/>
          <p:cNvPicPr>
            <a:picLocks noChangeAspect="1"/>
          </p:cNvPicPr>
          <p:nvPr/>
        </p:nvPicPr>
        <p:blipFill>
          <a:blip r:embed="rId2"/>
          <a:stretch>
            <a:fillRect/>
          </a:stretch>
        </p:blipFill>
        <p:spPr>
          <a:xfrm>
            <a:off x="8081962" y="4624387"/>
            <a:ext cx="2695575" cy="1895475"/>
          </a:xfrm>
          <a:prstGeom prst="rect">
            <a:avLst/>
          </a:prstGeom>
        </p:spPr>
      </p:pic>
      <p:pic>
        <p:nvPicPr>
          <p:cNvPr id="5" name="Picture 4"/>
          <p:cNvPicPr>
            <a:picLocks noChangeAspect="1"/>
          </p:cNvPicPr>
          <p:nvPr/>
        </p:nvPicPr>
        <p:blipFill>
          <a:blip r:embed="rId3"/>
          <a:stretch>
            <a:fillRect/>
          </a:stretch>
        </p:blipFill>
        <p:spPr>
          <a:xfrm>
            <a:off x="4924425" y="3676650"/>
            <a:ext cx="1543050" cy="1209675"/>
          </a:xfrm>
          <a:prstGeom prst="rect">
            <a:avLst/>
          </a:prstGeom>
        </p:spPr>
      </p:pic>
      <p:pic>
        <p:nvPicPr>
          <p:cNvPr id="6" name="Picture 5"/>
          <p:cNvPicPr>
            <a:picLocks noChangeAspect="1"/>
          </p:cNvPicPr>
          <p:nvPr/>
        </p:nvPicPr>
        <p:blipFill>
          <a:blip r:embed="rId4"/>
          <a:stretch>
            <a:fillRect/>
          </a:stretch>
        </p:blipFill>
        <p:spPr>
          <a:xfrm>
            <a:off x="8171497" y="5764741"/>
            <a:ext cx="143828" cy="159809"/>
          </a:xfrm>
          <a:prstGeom prst="rect">
            <a:avLst/>
          </a:prstGeom>
        </p:spPr>
      </p:pic>
      <p:pic>
        <p:nvPicPr>
          <p:cNvPr id="9" name="Picture 8"/>
          <p:cNvPicPr>
            <a:picLocks noChangeAspect="1"/>
          </p:cNvPicPr>
          <p:nvPr/>
        </p:nvPicPr>
        <p:blipFill>
          <a:blip r:embed="rId5"/>
          <a:stretch>
            <a:fillRect/>
          </a:stretch>
        </p:blipFill>
        <p:spPr>
          <a:xfrm>
            <a:off x="1699816" y="4779199"/>
            <a:ext cx="1610122" cy="1585849"/>
          </a:xfrm>
          <a:prstGeom prst="rect">
            <a:avLst/>
          </a:prstGeom>
        </p:spPr>
      </p:pic>
      <p:cxnSp>
        <p:nvCxnSpPr>
          <p:cNvPr id="11" name="Straight Arrow Connector 10"/>
          <p:cNvCxnSpPr>
            <a:stCxn id="9" idx="3"/>
          </p:cNvCxnSpPr>
          <p:nvPr/>
        </p:nvCxnSpPr>
        <p:spPr>
          <a:xfrm flipV="1">
            <a:off x="3309938" y="4281487"/>
            <a:ext cx="1614487" cy="129063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6" idx="1"/>
          </p:cNvCxnSpPr>
          <p:nvPr/>
        </p:nvCxnSpPr>
        <p:spPr>
          <a:xfrm>
            <a:off x="6467475" y="4281488"/>
            <a:ext cx="1704022" cy="15631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18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67569" y="4619625"/>
            <a:ext cx="10533062" cy="1819275"/>
          </a:xfrm>
        </p:spPr>
        <p:txBody>
          <a:bodyPr>
            <a:normAutofit/>
          </a:bodyPr>
          <a:lstStyle/>
          <a:p>
            <a:r>
              <a:rPr lang="en-US" dirty="0" smtClean="0">
                <a:solidFill>
                  <a:schemeClr val="bg1"/>
                </a:solidFill>
                <a:latin typeface="Bahnschrift Light" panose="020B0502040204020203" pitchFamily="34" charset="0"/>
              </a:rPr>
              <a:t>You need some time to analyze your possibilities, so you excuse yourself and leave early tonight. Your walk home was sobering in the cold streets, even the smell is less disturbing now.</a:t>
            </a:r>
          </a:p>
          <a:p>
            <a:r>
              <a:rPr lang="en-US" dirty="0" smtClean="0">
                <a:solidFill>
                  <a:schemeClr val="bg1"/>
                </a:solidFill>
                <a:latin typeface="Bahnschrift Light" panose="020B0502040204020203" pitchFamily="34" charset="0"/>
              </a:rPr>
              <a:t>After your sleep, you think about last night’s meetup. Alcohol can make people overly confident, but remembering the empty shelves on the local stores, looking at the starving people of the streets and opening your empty fridge assures you that you really need to do something about this matter.</a:t>
            </a: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4323" y="395279"/>
            <a:ext cx="5399554" cy="4033846"/>
          </a:xfrm>
          <a:prstGeom prst="rect">
            <a:avLst/>
          </a:prstGeom>
        </p:spPr>
      </p:pic>
    </p:spTree>
    <p:extLst>
      <p:ext uri="{BB962C8B-B14F-4D97-AF65-F5344CB8AC3E}">
        <p14:creationId xmlns:p14="http://schemas.microsoft.com/office/powerpoint/2010/main" val="1702065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29469" y="607220"/>
            <a:ext cx="10533062" cy="2593180"/>
          </a:xfrm>
        </p:spPr>
        <p:txBody>
          <a:bodyPr>
            <a:normAutofit/>
          </a:bodyPr>
          <a:lstStyle/>
          <a:p>
            <a:r>
              <a:rPr lang="en-US" dirty="0" smtClean="0">
                <a:solidFill>
                  <a:schemeClr val="bg1"/>
                </a:solidFill>
                <a:latin typeface="Bahnschrift Light" panose="020B0502040204020203" pitchFamily="34" charset="0"/>
              </a:rPr>
              <a:t>You do some research about the fleet management system of Syndicate Automotive.</a:t>
            </a:r>
          </a:p>
          <a:p>
            <a:r>
              <a:rPr lang="en-US" dirty="0" smtClean="0">
                <a:solidFill>
                  <a:schemeClr val="bg1"/>
                </a:solidFill>
                <a:latin typeface="Bahnschrift Light" panose="020B0502040204020203" pitchFamily="34" charset="0"/>
              </a:rPr>
              <a:t>According to the original plan, you somehow log to the fleet management system or connect to the vehicle interface listening to this fleet management system data flow.</a:t>
            </a:r>
          </a:p>
          <a:p>
            <a:r>
              <a:rPr lang="en-US" dirty="0" smtClean="0">
                <a:solidFill>
                  <a:schemeClr val="bg1"/>
                </a:solidFill>
                <a:latin typeface="Bahnschrift Light" panose="020B0502040204020203" pitchFamily="34" charset="0"/>
              </a:rPr>
              <a:t>Unfortunately for you, since you are not a world-class hacker, breaking the fleet management system of one of the world’s largest car manufacturer is out of option.</a:t>
            </a:r>
          </a:p>
          <a:p>
            <a:r>
              <a:rPr lang="en-US" dirty="0" smtClean="0">
                <a:solidFill>
                  <a:schemeClr val="bg1"/>
                </a:solidFill>
                <a:latin typeface="Bahnschrift Light" panose="020B0502040204020203" pitchFamily="34" charset="0"/>
              </a:rPr>
              <a:t>You still could bribe someone at the mechanic workshops, but you are lacking the financial resources for that and you need to try staying under the radar.</a:t>
            </a:r>
          </a:p>
          <a:p>
            <a:r>
              <a:rPr lang="en-US" dirty="0" smtClean="0">
                <a:solidFill>
                  <a:schemeClr val="bg1"/>
                </a:solidFill>
                <a:latin typeface="Bahnschrift Light" panose="020B0502040204020203" pitchFamily="34" charset="0"/>
              </a:rPr>
              <a:t>Currently, it is clear that you need to discard the remote attack planned initially.</a:t>
            </a: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5" name="Picture 4"/>
          <p:cNvPicPr>
            <a:picLocks noChangeAspect="1"/>
          </p:cNvPicPr>
          <p:nvPr/>
        </p:nvPicPr>
        <p:blipFill>
          <a:blip r:embed="rId2"/>
          <a:stretch>
            <a:fillRect/>
          </a:stretch>
        </p:blipFill>
        <p:spPr>
          <a:xfrm>
            <a:off x="8224837" y="4491037"/>
            <a:ext cx="2695575" cy="1895475"/>
          </a:xfrm>
          <a:prstGeom prst="rect">
            <a:avLst/>
          </a:prstGeom>
        </p:spPr>
      </p:pic>
      <p:pic>
        <p:nvPicPr>
          <p:cNvPr id="6" name="Picture 5"/>
          <p:cNvPicPr>
            <a:picLocks noChangeAspect="1"/>
          </p:cNvPicPr>
          <p:nvPr/>
        </p:nvPicPr>
        <p:blipFill>
          <a:blip r:embed="rId3"/>
          <a:stretch>
            <a:fillRect/>
          </a:stretch>
        </p:blipFill>
        <p:spPr>
          <a:xfrm>
            <a:off x="5067300" y="3543300"/>
            <a:ext cx="1543050" cy="1209675"/>
          </a:xfrm>
          <a:prstGeom prst="rect">
            <a:avLst/>
          </a:prstGeom>
        </p:spPr>
      </p:pic>
      <p:pic>
        <p:nvPicPr>
          <p:cNvPr id="7" name="Picture 6"/>
          <p:cNvPicPr>
            <a:picLocks noChangeAspect="1"/>
          </p:cNvPicPr>
          <p:nvPr/>
        </p:nvPicPr>
        <p:blipFill>
          <a:blip r:embed="rId4"/>
          <a:stretch>
            <a:fillRect/>
          </a:stretch>
        </p:blipFill>
        <p:spPr>
          <a:xfrm>
            <a:off x="8314372" y="5631391"/>
            <a:ext cx="143828" cy="159809"/>
          </a:xfrm>
          <a:prstGeom prst="rect">
            <a:avLst/>
          </a:prstGeom>
        </p:spPr>
      </p:pic>
      <p:pic>
        <p:nvPicPr>
          <p:cNvPr id="8" name="Picture 7"/>
          <p:cNvPicPr>
            <a:picLocks noChangeAspect="1"/>
          </p:cNvPicPr>
          <p:nvPr/>
        </p:nvPicPr>
        <p:blipFill>
          <a:blip r:embed="rId5"/>
          <a:stretch>
            <a:fillRect/>
          </a:stretch>
        </p:blipFill>
        <p:spPr>
          <a:xfrm>
            <a:off x="1842691" y="4645849"/>
            <a:ext cx="1610122" cy="1585849"/>
          </a:xfrm>
          <a:prstGeom prst="rect">
            <a:avLst/>
          </a:prstGeom>
        </p:spPr>
      </p:pic>
      <p:cxnSp>
        <p:nvCxnSpPr>
          <p:cNvPr id="9" name="Straight Arrow Connector 8"/>
          <p:cNvCxnSpPr>
            <a:stCxn id="8" idx="3"/>
          </p:cNvCxnSpPr>
          <p:nvPr/>
        </p:nvCxnSpPr>
        <p:spPr>
          <a:xfrm flipV="1">
            <a:off x="3452813" y="4148137"/>
            <a:ext cx="1614487" cy="129063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7" idx="1"/>
          </p:cNvCxnSpPr>
          <p:nvPr/>
        </p:nvCxnSpPr>
        <p:spPr>
          <a:xfrm>
            <a:off x="6610350" y="4148138"/>
            <a:ext cx="1704022" cy="15631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57625" y="4562475"/>
            <a:ext cx="952500" cy="4286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60056" y="4291012"/>
            <a:ext cx="114300" cy="9239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881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1933</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 Light</vt:lpstr>
      <vt:lpstr>Calibri</vt:lpstr>
      <vt:lpstr>Calibri Light</vt:lpstr>
      <vt:lpstr>Courier New</vt:lpstr>
      <vt:lpstr>Office Theme</vt:lpstr>
      <vt:lpstr>PowerPoint Presentation</vt:lpstr>
      <vt:lpstr>Disclaimer</vt:lpstr>
      <vt:lpstr>Chernograd, 2072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 Box</vt:lpstr>
    </vt:vector>
  </TitlesOfParts>
  <Company>ThyssenKrupp Presta Steering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Kovacs, Janos</dc:creator>
  <cp:lastModifiedBy>Kovacs, Janos</cp:lastModifiedBy>
  <cp:revision>60</cp:revision>
  <dcterms:created xsi:type="dcterms:W3CDTF">2021-03-31T07:49:39Z</dcterms:created>
  <dcterms:modified xsi:type="dcterms:W3CDTF">2021-07-22T11:52:43Z</dcterms:modified>
</cp:coreProperties>
</file>