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0" r:id="rId3"/>
    <p:sldId id="440" r:id="rId4"/>
    <p:sldId id="442" r:id="rId5"/>
    <p:sldId id="461" r:id="rId6"/>
    <p:sldId id="453" r:id="rId7"/>
    <p:sldId id="455" r:id="rId8"/>
    <p:sldId id="459" r:id="rId9"/>
    <p:sldId id="466" r:id="rId10"/>
    <p:sldId id="462" r:id="rId11"/>
    <p:sldId id="457" r:id="rId12"/>
    <p:sldId id="463" r:id="rId13"/>
    <p:sldId id="456" r:id="rId14"/>
    <p:sldId id="464" r:id="rId15"/>
    <p:sldId id="449" r:id="rId16"/>
    <p:sldId id="465" r:id="rId17"/>
    <p:sldId id="458" r:id="rId18"/>
  </p:sldIdLst>
  <p:sldSz cx="12192000" cy="6858000"/>
  <p:notesSz cx="6807200" cy="9939338"/>
  <p:embeddedFontLst>
    <p:embeddedFont>
      <p:font typeface="맑은 고딕" panose="020B0503020000020004" pitchFamily="50" charset="-127"/>
      <p:regular r:id="rId21"/>
      <p:bold r:id="rId22"/>
    </p:embeddedFont>
    <p:embeddedFont>
      <p:font typeface="Arial Black" panose="020B0A04020102020204" pitchFamily="34" charset="0"/>
      <p:bold r:id="rId23"/>
    </p:embeddedFont>
    <p:embeddedFont>
      <p:font typeface="나눔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EA6ABC-BBD3-4414-9BE7-9867E533C17E}">
          <p14:sldIdLst>
            <p14:sldId id="256"/>
            <p14:sldId id="460"/>
            <p14:sldId id="440"/>
            <p14:sldId id="442"/>
            <p14:sldId id="461"/>
            <p14:sldId id="453"/>
            <p14:sldId id="455"/>
            <p14:sldId id="459"/>
            <p14:sldId id="466"/>
            <p14:sldId id="462"/>
            <p14:sldId id="457"/>
            <p14:sldId id="463"/>
            <p14:sldId id="456"/>
            <p14:sldId id="464"/>
            <p14:sldId id="449"/>
            <p14:sldId id="465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5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EB00"/>
    <a:srgbClr val="FF0000"/>
    <a:srgbClr val="2564D5"/>
    <a:srgbClr val="F2F2F2"/>
    <a:srgbClr val="FF6600"/>
    <a:srgbClr val="F5F7F9"/>
    <a:srgbClr val="565657"/>
    <a:srgbClr val="245FB6"/>
    <a:srgbClr val="5D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742" autoAdjust="0"/>
  </p:normalViewPr>
  <p:slideViewPr>
    <p:cSldViewPr>
      <p:cViewPr varScale="1">
        <p:scale>
          <a:sx n="110" d="100"/>
          <a:sy n="110" d="100"/>
        </p:scale>
        <p:origin x="918" y="102"/>
      </p:cViewPr>
      <p:guideLst>
        <p:guide orient="horz" pos="3067"/>
        <p:guide pos="35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864E-9AB0-4400-A364-86FF5D274152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2018-08-16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40" y="9440866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2CB8-9B19-4374-A060-07A26BA712C7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1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8AA5F09-D26E-4993-8911-AB7E6C4640B4}" type="datetimeFigureOut">
              <a:rPr lang="ko-KR" altLang="en-US" smtClean="0"/>
              <a:pPr/>
              <a:t>2018-08-16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48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C93DDF9-76C3-440D-821E-4CB11C0651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3DDF9-76C3-440D-821E-4CB11C0651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3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0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4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1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5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0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1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803BC-48F7-4AD9-8111-0B8E8C8DD2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9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한쪽 모서리가 둥근 사각형 2"/>
          <p:cNvSpPr/>
          <p:nvPr userDrawn="1"/>
        </p:nvSpPr>
        <p:spPr>
          <a:xfrm flipH="1">
            <a:off x="493643" y="273610"/>
            <a:ext cx="11204716" cy="1499206"/>
          </a:xfrm>
          <a:prstGeom prst="round1Rect">
            <a:avLst>
              <a:gd name="adj" fmla="val 32083"/>
            </a:avLst>
          </a:prstGeom>
          <a:solidFill>
            <a:srgbClr val="FFC000">
              <a:alpha val="81000"/>
            </a:srgbClr>
          </a:solidFill>
          <a:ln>
            <a:noFill/>
          </a:ln>
          <a:effectLst>
            <a:innerShdw blurRad="63500" dist="50800" dir="54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1170038" y="541484"/>
            <a:ext cx="9851925" cy="871293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2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Rectangle 76"/>
          <p:cNvSpPr>
            <a:spLocks noChangeArrowheads="1"/>
          </p:cNvSpPr>
          <p:nvPr userDrawn="1"/>
        </p:nvSpPr>
        <p:spPr bwMode="auto">
          <a:xfrm>
            <a:off x="493644" y="3861048"/>
            <a:ext cx="11204715" cy="257800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952" tIns="40476" rIns="80952" bIns="40476" anchor="ctr"/>
          <a:lstStyle/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10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963" y="2857378"/>
            <a:ext cx="10972076" cy="1143246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39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83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2744924"/>
            <a:ext cx="12192000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949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6"/>
          <p:cNvSpPr>
            <a:spLocks noChangeArrowheads="1"/>
          </p:cNvSpPr>
          <p:nvPr userDrawn="1"/>
        </p:nvSpPr>
        <p:spPr bwMode="auto">
          <a:xfrm>
            <a:off x="493644" y="3861048"/>
            <a:ext cx="11204715" cy="257800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952" tIns="40476" rIns="80952" bIns="40476" anchor="ctr"/>
          <a:lstStyle/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52587"/>
              </p:ext>
            </p:extLst>
          </p:nvPr>
        </p:nvGraphicFramePr>
        <p:xfrm>
          <a:off x="0" y="1341439"/>
          <a:ext cx="12043144" cy="944563"/>
        </p:xfrm>
        <a:graphic>
          <a:graphicData uri="http://schemas.openxmlformats.org/drawingml/2006/table">
            <a:tbl>
              <a:tblPr/>
              <a:tblGrid>
                <a:gridCol w="1204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000" marR="48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5125156"/>
              </p:ext>
            </p:extLst>
          </p:nvPr>
        </p:nvGraphicFramePr>
        <p:xfrm>
          <a:off x="0" y="2565400"/>
          <a:ext cx="12043144" cy="433388"/>
        </p:xfrm>
        <a:graphic>
          <a:graphicData uri="http://schemas.openxmlformats.org/drawingml/2006/table">
            <a:tbl>
              <a:tblPr/>
              <a:tblGrid>
                <a:gridCol w="1204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000" marR="48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4475" y="1484784"/>
            <a:ext cx="9851925" cy="871293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>
              <a:defRPr sz="2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8" name="Picture 4" descr="에듀윌 한글 로고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" t="6224" r="56895" b="6224"/>
          <a:stretch/>
        </p:blipFill>
        <p:spPr bwMode="auto">
          <a:xfrm>
            <a:off x="143933" y="235844"/>
            <a:ext cx="1343555" cy="4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5"/>
          <p:cNvSpPr txBox="1">
            <a:spLocks/>
          </p:cNvSpPr>
          <p:nvPr userDrawn="1"/>
        </p:nvSpPr>
        <p:spPr>
          <a:xfrm>
            <a:off x="335360" y="2636912"/>
            <a:ext cx="11137237" cy="572466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1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1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9523016" y="410656"/>
            <a:ext cx="2662338" cy="644734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1405481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개편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최현욱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route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055440" y="215446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2" name="Text Box 2"/>
          <p:cNvSpPr txBox="1">
            <a:spLocks noChangeArrowheads="1"/>
          </p:cNvSpPr>
          <p:nvPr userDrawn="1"/>
        </p:nvSpPr>
        <p:spPr bwMode="auto">
          <a:xfrm>
            <a:off x="11750498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77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1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9523015" y="410656"/>
            <a:ext cx="2662339" cy="644734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0688522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모바일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개편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최현욱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route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081907" y="215446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2" name="Text Box 2"/>
          <p:cNvSpPr txBox="1">
            <a:spLocks noChangeArrowheads="1"/>
          </p:cNvSpPr>
          <p:nvPr userDrawn="1"/>
        </p:nvSpPr>
        <p:spPr bwMode="auto">
          <a:xfrm>
            <a:off x="11750498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91344" y="621166"/>
            <a:ext cx="2800953" cy="6064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99"/>
          </a:p>
        </p:txBody>
      </p:sp>
      <p:sp>
        <p:nvSpPr>
          <p:cNvPr id="9" name="직사각형 8"/>
          <p:cNvSpPr/>
          <p:nvPr userDrawn="1"/>
        </p:nvSpPr>
        <p:spPr>
          <a:xfrm>
            <a:off x="3359726" y="621166"/>
            <a:ext cx="2800800" cy="6064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99"/>
          </a:p>
        </p:txBody>
      </p:sp>
      <p:sp>
        <p:nvSpPr>
          <p:cNvPr id="10" name="직사각형 9"/>
          <p:cNvSpPr/>
          <p:nvPr userDrawn="1"/>
        </p:nvSpPr>
        <p:spPr>
          <a:xfrm>
            <a:off x="6527955" y="621166"/>
            <a:ext cx="2800800" cy="6064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99"/>
          </a:p>
        </p:txBody>
      </p:sp>
    </p:spTree>
    <p:extLst>
      <p:ext uri="{BB962C8B-B14F-4D97-AF65-F5344CB8AC3E}">
        <p14:creationId xmlns:p14="http://schemas.microsoft.com/office/powerpoint/2010/main" val="319890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613041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62732835"/>
              </p:ext>
            </p:extLst>
          </p:nvPr>
        </p:nvGraphicFramePr>
        <p:xfrm>
          <a:off x="0" y="-1301"/>
          <a:ext cx="12192000" cy="4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Name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합격앱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전사이벤트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유재원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route</a:t>
                      </a:r>
                      <a:endParaRPr lang="en-US" altLang="ko-KR" sz="8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191" marR="78191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1531030" y="215446"/>
            <a:ext cx="7102325" cy="195211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11750498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7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 userDrawn="1"/>
        </p:nvSpPr>
        <p:spPr>
          <a:xfrm flipH="1">
            <a:off x="0" y="2356791"/>
            <a:ext cx="12192000" cy="2800401"/>
          </a:xfrm>
          <a:prstGeom prst="round1Rect">
            <a:avLst>
              <a:gd name="adj" fmla="val 0"/>
            </a:avLst>
          </a:prstGeom>
          <a:solidFill>
            <a:srgbClr val="FFC000">
              <a:alpha val="81000"/>
            </a:srgbClr>
          </a:solidFill>
          <a:ln>
            <a:noFill/>
          </a:ln>
          <a:effectLst>
            <a:innerShdw blurRad="63500" dist="50800" dir="54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43339" y="2845741"/>
            <a:ext cx="6432715" cy="871293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11750498" y="10501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4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화면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108598" y="359892"/>
            <a:ext cx="11948077" cy="6422852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</p:spPr>
        <p:txBody>
          <a:bodyPr wrap="none" lIns="80924" tIns="40462" rIns="80924" bIns="40462" anchor="ctr"/>
          <a:lstStyle/>
          <a:p>
            <a:pPr algn="ctr">
              <a:defRPr/>
            </a:pP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9816028"/>
              </p:ext>
            </p:extLst>
          </p:nvPr>
        </p:nvGraphicFramePr>
        <p:xfrm>
          <a:off x="102745" y="83393"/>
          <a:ext cx="11951449" cy="212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2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 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Reported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이제훈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27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4255" marR="104255" marT="42484" marB="42484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483" y="83394"/>
            <a:ext cx="6649908" cy="207405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 algn="l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11596660" y="96668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08597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135415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162232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189048" y="359892"/>
            <a:ext cx="2867627" cy="64228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952" tIns="40476" rIns="80952" bIns="40476" rtlCol="0" anchor="ctr"/>
          <a:lstStyle/>
          <a:p>
            <a:pPr algn="ctr"/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81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.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2"/>
          <p:cNvSpPr>
            <a:spLocks noChangeArrowheads="1"/>
          </p:cNvSpPr>
          <p:nvPr userDrawn="1"/>
        </p:nvSpPr>
        <p:spPr bwMode="auto">
          <a:xfrm>
            <a:off x="759540" y="398824"/>
            <a:ext cx="10671733" cy="702499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84785" tIns="42393" rIns="84785" bIns="42393" anchor="ctr"/>
          <a:lstStyle/>
          <a:p>
            <a:pPr marL="0" marR="0" lvl="0" indent="0" algn="ctr" defTabSz="847465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ko-KR" sz="1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Rectangle 76"/>
          <p:cNvSpPr>
            <a:spLocks noChangeArrowheads="1"/>
          </p:cNvSpPr>
          <p:nvPr userDrawn="1"/>
        </p:nvSpPr>
        <p:spPr bwMode="auto">
          <a:xfrm>
            <a:off x="759540" y="3194808"/>
            <a:ext cx="10671733" cy="3244248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0952" tIns="40476" rIns="80952" bIns="40476" anchor="ctr"/>
          <a:lstStyle/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defTabSz="80951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0039" y="423395"/>
            <a:ext cx="9851925" cy="655269"/>
          </a:xfrm>
          <a:prstGeom prst="rect">
            <a:avLst/>
          </a:prstGeom>
        </p:spPr>
        <p:txBody>
          <a:bodyPr lIns="80952" tIns="40476" rIns="80952" bIns="40476" anchor="ctr" anchorCtr="0"/>
          <a:lstStyle>
            <a:lvl1pPr>
              <a:defRPr sz="2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9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247063" y="484867"/>
            <a:ext cx="11697877" cy="32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none" w="med" len="sm"/>
          </a:ln>
          <a:effectLst/>
        </p:spPr>
        <p:txBody>
          <a:bodyPr wrap="none" lIns="79677" tIns="41432" rIns="79677" bIns="41432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526" y="185710"/>
            <a:ext cx="11687413" cy="334561"/>
          </a:xfrm>
          <a:prstGeom prst="rect">
            <a:avLst/>
          </a:prstGeom>
        </p:spPr>
        <p:txBody>
          <a:bodyPr lIns="80952" tIns="40476" rIns="80952" bIns="40476"/>
          <a:lstStyle>
            <a:lvl1pPr algn="l">
              <a:defRPr sz="12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11467890" y="262056"/>
            <a:ext cx="457529" cy="17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3221" tIns="26611" rIns="53221" bIns="26611">
            <a:spAutoFit/>
          </a:bodyPr>
          <a:lstStyle>
            <a:lvl1pPr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1pPr>
            <a:lvl2pPr marL="742950" indent="-28575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2pPr>
            <a:lvl3pPr marL="11430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3pPr>
            <a:lvl4pPr marL="16002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4pPr>
            <a:lvl5pPr marL="2057400" indent="-228600" defTabSz="600075" eaLnBrk="0" hangingPunct="0"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5pPr>
            <a:lvl6pPr marL="25146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6pPr>
            <a:lvl7pPr marL="29718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7pPr>
            <a:lvl8pPr marL="34290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8pPr>
            <a:lvl9pPr marL="3886200" indent="-228600" defTabSz="60007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 Narrow" pitchFamily="34" charset="0"/>
                <a:ea typeface="산돌돌 L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4F4D3E59-1E64-47F8-9DE9-9F03CEE3C7C6}" type="slidenum"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13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84" y="6587307"/>
            <a:ext cx="839416" cy="22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5" r:id="rId3"/>
    <p:sldLayoutId id="2147483659" r:id="rId4"/>
    <p:sldLayoutId id="2147483656" r:id="rId5"/>
    <p:sldLayoutId id="2147483657" r:id="rId6"/>
    <p:sldLayoutId id="2147483652" r:id="rId7"/>
    <p:sldLayoutId id="2147483650" r:id="rId8"/>
    <p:sldLayoutId id="2147483653" r:id="rId9"/>
    <p:sldLayoutId id="2147483654" r:id="rId10"/>
    <p:sldLayoutId id="214748364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5" Type="http://schemas.openxmlformats.org/officeDocument/2006/relationships/image" Target="../media/image4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image" Target="../media/image44.png"/><Relationship Id="rId10" Type="http://schemas.openxmlformats.org/officeDocument/2006/relationships/image" Target="../media/image17.png"/><Relationship Id="rId4" Type="http://schemas.openxmlformats.org/officeDocument/2006/relationships/hyperlink" Target="http://brand.eduwill.net/coupon/index.will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45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[</a:t>
            </a:r>
            <a:r>
              <a:rPr lang="ko-KR" altLang="en-US" sz="2400" dirty="0" err="1">
                <a:latin typeface="+mj-ea"/>
                <a:ea typeface="+mj-ea"/>
              </a:rPr>
              <a:t>에듀윌</a:t>
            </a:r>
            <a:r>
              <a:rPr lang="en-US" altLang="ko-KR" sz="2400" dirty="0">
                <a:latin typeface="+mj-ea"/>
                <a:ea typeface="+mj-ea"/>
              </a:rPr>
              <a:t>] </a:t>
            </a:r>
            <a:r>
              <a:rPr lang="ko-KR" altLang="en-US" sz="2400" dirty="0" err="1" smtClean="0">
                <a:latin typeface="+mj-ea"/>
                <a:ea typeface="+mj-ea"/>
              </a:rPr>
              <a:t>마이페이지</a:t>
            </a:r>
            <a:r>
              <a:rPr lang="ko-KR" altLang="en-US" sz="2400" dirty="0" smtClean="0">
                <a:latin typeface="+mj-ea"/>
                <a:ea typeface="+mj-ea"/>
              </a:rPr>
              <a:t> 모바일 </a:t>
            </a:r>
            <a:r>
              <a:rPr lang="ko-KR" altLang="en-US" sz="2400" dirty="0" err="1" smtClean="0">
                <a:latin typeface="+mj-ea"/>
                <a:ea typeface="+mj-ea"/>
              </a:rPr>
              <a:t>반응형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개편 </a:t>
            </a:r>
            <a:r>
              <a:rPr lang="ko-KR" altLang="en-US" sz="2400" dirty="0" err="1" smtClean="0">
                <a:latin typeface="+mj-ea"/>
                <a:ea typeface="+mj-ea"/>
              </a:rPr>
              <a:t>기획안</a:t>
            </a:r>
            <a:r>
              <a:rPr lang="en-US" altLang="ko-KR" sz="2400" dirty="0" smtClean="0">
                <a:latin typeface="+mj-ea"/>
                <a:ea typeface="+mj-ea"/>
              </a:rPr>
              <a:t>_v1.0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3392" y="3933056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263238"/>
                </a:solidFill>
                <a:latin typeface="+mn-ea"/>
              </a:rPr>
              <a:t>[</a:t>
            </a:r>
            <a:r>
              <a:rPr lang="ko-KR" altLang="en-US" sz="1000" b="1" dirty="0" smtClean="0">
                <a:solidFill>
                  <a:srgbClr val="263238"/>
                </a:solidFill>
                <a:latin typeface="+mn-ea"/>
              </a:rPr>
              <a:t>개요</a:t>
            </a:r>
            <a:r>
              <a:rPr lang="en-US" altLang="ko-KR" sz="1000" b="1" dirty="0" smtClean="0">
                <a:solidFill>
                  <a:srgbClr val="263238"/>
                </a:solidFill>
                <a:latin typeface="+mn-ea"/>
              </a:rPr>
              <a:t>]</a:t>
            </a:r>
            <a:endParaRPr lang="en-US" altLang="ko-KR" sz="1000" b="1" dirty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</a:rPr>
              <a:t> - </a:t>
            </a:r>
            <a:r>
              <a:rPr lang="ko-KR" altLang="en-US" sz="1000" dirty="0" err="1" smtClean="0">
                <a:solidFill>
                  <a:srgbClr val="263238"/>
                </a:solidFill>
                <a:latin typeface="+mn-ea"/>
              </a:rPr>
              <a:t>모바일웹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 상단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</a:rPr>
              <a:t>GNB, Footer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영역은 기존과 동일하게 유지하며 </a:t>
            </a:r>
            <a:endParaRPr lang="en-US" altLang="ko-KR" sz="1000" dirty="0" smtClean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</a:rPr>
              <a:t> 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컨텐츠 영역은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</a:rPr>
              <a:t>PC</a:t>
            </a:r>
            <a:r>
              <a:rPr lang="ko-KR" altLang="en-US" sz="1000" dirty="0" err="1" smtClean="0">
                <a:solidFill>
                  <a:srgbClr val="263238"/>
                </a:solidFill>
                <a:latin typeface="+mn-ea"/>
              </a:rPr>
              <a:t>마이페이지를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 기준으로 </a:t>
            </a:r>
            <a:r>
              <a:rPr lang="ko-KR" altLang="en-US" sz="1000" dirty="0" err="1" smtClean="0">
                <a:solidFill>
                  <a:srgbClr val="263238"/>
                </a:solidFill>
                <a:latin typeface="+mn-ea"/>
              </a:rPr>
              <a:t>반응형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 화면 기획</a:t>
            </a:r>
            <a:endParaRPr lang="en-US" altLang="ko-KR" sz="1000" dirty="0" smtClean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일부 </a:t>
            </a:r>
            <a:r>
              <a:rPr lang="ko-KR" altLang="en-US" sz="1000" dirty="0" err="1" smtClean="0">
                <a:solidFill>
                  <a:srgbClr val="263238"/>
                </a:solidFill>
                <a:latin typeface="+mn-ea"/>
              </a:rPr>
              <a:t>모바일웹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 특성 상 필요한 기능 및 버튼은 유지하는 </a:t>
            </a:r>
            <a:endParaRPr lang="en-US" altLang="ko-KR" sz="1000" dirty="0" smtClean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</a:rPr>
              <a:t> 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</a:rPr>
              <a:t>방향으로 기획</a:t>
            </a:r>
            <a:endParaRPr lang="en-US" altLang="ko-KR" sz="1000" dirty="0" smtClean="0">
              <a:solidFill>
                <a:srgbClr val="26323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   ex)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할인권 페이지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&gt; ‘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더 많은 할인쿠폰을 받으세요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 버튼</a:t>
            </a:r>
            <a:endParaRPr lang="en-US" altLang="ko-KR" sz="1000" dirty="0" smtClean="0">
              <a:solidFill>
                <a:srgbClr val="263238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       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할인권 페이지 </a:t>
            </a:r>
            <a:r>
              <a:rPr lang="en-US" altLang="ko-KR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solidFill>
                  <a:srgbClr val="263238"/>
                </a:solidFill>
                <a:latin typeface="+mn-ea"/>
                <a:sym typeface="Wingdings" panose="05000000000000000000" pitchFamily="2" charset="2"/>
              </a:rPr>
              <a:t>쿠폰 등록 기능</a:t>
            </a:r>
            <a:endParaRPr lang="en-US" altLang="ko-KR" sz="1000" dirty="0" smtClean="0">
              <a:solidFill>
                <a:srgbClr val="263238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78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" y="3140968"/>
            <a:ext cx="42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결제내역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6569034" y="1454438"/>
            <a:ext cx="540000" cy="972000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4" y="610251"/>
            <a:ext cx="2793600" cy="49741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err="1" smtClean="0"/>
              <a:t>결제내역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99101" y="1819166"/>
            <a:ext cx="1035008" cy="215444"/>
            <a:chOff x="496629" y="2654164"/>
            <a:chExt cx="1035008" cy="215444"/>
          </a:xfrm>
        </p:grpSpPr>
        <p:sp>
          <p:nvSpPr>
            <p:cNvPr id="55" name="TextBox 54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lt"/>
                </a:rPr>
                <a:t>미결제 내역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11071"/>
              </p:ext>
            </p:extLst>
          </p:nvPr>
        </p:nvGraphicFramePr>
        <p:xfrm>
          <a:off x="9523016" y="425636"/>
          <a:ext cx="2668984" cy="30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결제내역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결제내역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메뉴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결제내역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미결제 내역 정보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20878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결제완료 내역 정보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하단 결제방법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결제금액 영역에 공간이 부족할 경우 결제방법은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비노출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처리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주문확인에서 확인 가능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71144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환불ㆍ취소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내역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151163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주문확인 팝업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668849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7" y="3813045"/>
            <a:ext cx="2793600" cy="19922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6483" y="3543593"/>
            <a:ext cx="2772000" cy="317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8805" y="3262793"/>
            <a:ext cx="865856" cy="19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65" idx="3"/>
          </p:cNvCxnSpPr>
          <p:nvPr/>
        </p:nvCxnSpPr>
        <p:spPr>
          <a:xfrm flipV="1">
            <a:off x="2930699" y="1582654"/>
            <a:ext cx="484084" cy="10591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49151" y="2484270"/>
            <a:ext cx="2681548" cy="3151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68" y="954016"/>
            <a:ext cx="2772000" cy="164442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3377061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9098" y="1090592"/>
            <a:ext cx="1448023" cy="222183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3403714" y="4863534"/>
            <a:ext cx="1035008" cy="215444"/>
            <a:chOff x="496629" y="2654164"/>
            <a:chExt cx="1035008" cy="215444"/>
          </a:xfrm>
        </p:grpSpPr>
        <p:sp>
          <p:nvSpPr>
            <p:cNvPr id="71" name="TextBox 70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latin typeface="+mj-lt"/>
                </a:rPr>
                <a:t>환</a:t>
              </a:r>
              <a:r>
                <a:rPr lang="ko-KR" altLang="en-US" sz="800" b="1" spc="-300" dirty="0" err="1" smtClean="0">
                  <a:latin typeface="+mj-lt"/>
                </a:rPr>
                <a:t>불ㆍ</a:t>
              </a:r>
              <a:r>
                <a:rPr lang="ko-KR" altLang="en-US" sz="800" b="1" dirty="0" err="1" smtClean="0">
                  <a:latin typeface="+mj-lt"/>
                </a:rPr>
                <a:t>취소</a:t>
              </a:r>
              <a:r>
                <a:rPr lang="ko-KR" altLang="en-US" sz="800" b="1" dirty="0" smtClean="0">
                  <a:latin typeface="+mj-lt"/>
                </a:rPr>
                <a:t> 내역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/>
        </p:nvSpPr>
        <p:spPr>
          <a:xfrm>
            <a:off x="3371241" y="2035190"/>
            <a:ext cx="2789578" cy="124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03249" y="2098573"/>
            <a:ext cx="2706039" cy="7514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403250" y="2111346"/>
            <a:ext cx="2699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smtClean="0"/>
              <a:t>주문일 </a:t>
            </a:r>
            <a:r>
              <a:rPr lang="en-US" altLang="ko-KR" sz="800" b="1" spc="-50" dirty="0" smtClean="0"/>
              <a:t>: 2018-07-13                               </a:t>
            </a:r>
            <a:r>
              <a:rPr lang="ko-KR" altLang="en-US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주문번호 </a:t>
            </a:r>
            <a:r>
              <a:rPr lang="en-US" altLang="ko-KR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1580219</a:t>
            </a:r>
          </a:p>
          <a:p>
            <a:pPr>
              <a:lnSpc>
                <a:spcPct val="150000"/>
              </a:lnSpc>
            </a:pPr>
            <a:endParaRPr lang="en-US" altLang="ko-KR" sz="400" b="1" spc="-50" dirty="0" smtClean="0"/>
          </a:p>
          <a:p>
            <a:pPr>
              <a:lnSpc>
                <a:spcPct val="150000"/>
              </a:lnSpc>
            </a:pP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강좌</a:t>
            </a: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845,000</a:t>
            </a: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460881" y="241248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403250" y="2847530"/>
            <a:ext cx="2699874" cy="346919"/>
          </a:xfrm>
          <a:prstGeom prst="rect">
            <a:avLst/>
          </a:prstGeom>
          <a:solidFill>
            <a:srgbClr val="F5F5F5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402442" y="2913855"/>
            <a:ext cx="2699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가상계좌 국민 </a:t>
            </a:r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12349011018233  </a:t>
            </a:r>
            <a:r>
              <a:rPr lang="en-US" altLang="ko-KR" sz="800" spc="-3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30" dirty="0" smtClean="0"/>
              <a:t>  </a:t>
            </a:r>
            <a:r>
              <a:rPr lang="ko-KR" altLang="en-US" sz="800" spc="-30" dirty="0" err="1" smtClean="0"/>
              <a:t>총결제</a:t>
            </a:r>
            <a:r>
              <a:rPr lang="ko-KR" altLang="en-US" sz="800" spc="-30" dirty="0" smtClean="0"/>
              <a:t> </a:t>
            </a:r>
            <a:r>
              <a:rPr lang="en-US" altLang="ko-KR" sz="800" spc="-30" dirty="0" smtClean="0"/>
              <a:t>: </a:t>
            </a:r>
            <a:r>
              <a:rPr lang="en-US" altLang="ko-KR" sz="800" b="1" spc="-30" dirty="0" smtClean="0">
                <a:solidFill>
                  <a:srgbClr val="FF0000"/>
                </a:solidFill>
              </a:rPr>
              <a:t>845,000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71241" y="5074302"/>
            <a:ext cx="2789578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403249" y="5137685"/>
            <a:ext cx="2706039" cy="9736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403250" y="5156664"/>
            <a:ext cx="269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err="1"/>
              <a:t>환</a:t>
            </a:r>
            <a:r>
              <a:rPr lang="ko-KR" altLang="en-US" sz="800" b="1" spc="-300" dirty="0" err="1"/>
              <a:t>불ㆍ</a:t>
            </a:r>
            <a:r>
              <a:rPr lang="ko-KR" altLang="en-US" sz="800" b="1" spc="-50" dirty="0" err="1"/>
              <a:t>취소일</a:t>
            </a:r>
            <a:r>
              <a:rPr lang="ko-KR" altLang="en-US" sz="800" b="1" spc="-50" dirty="0"/>
              <a:t> </a:t>
            </a:r>
            <a:r>
              <a:rPr lang="en-US" altLang="ko-KR" sz="800" b="1" spc="-50" dirty="0"/>
              <a:t>: 2018-07-13</a:t>
            </a:r>
          </a:p>
          <a:p>
            <a:pPr>
              <a:lnSpc>
                <a:spcPct val="150000"/>
              </a:lnSpc>
            </a:pPr>
            <a:r>
              <a:rPr lang="ko-KR" altLang="en-US" sz="75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환</a:t>
            </a:r>
            <a:r>
              <a:rPr lang="ko-KR" altLang="en-US" sz="750" spc="-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불ㆍ</a:t>
            </a:r>
            <a:r>
              <a:rPr lang="ko-KR" altLang="en-US" sz="75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취소일의</a:t>
            </a:r>
            <a:r>
              <a:rPr lang="ko-KR" altLang="en-US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일자와 실 </a:t>
            </a:r>
            <a:r>
              <a:rPr lang="ko-KR" altLang="en-US" sz="75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임금일자는</a:t>
            </a:r>
            <a:r>
              <a:rPr lang="ko-KR" altLang="en-US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상이할 수 있습니다</a:t>
            </a:r>
            <a:r>
              <a:rPr lang="en-US" altLang="ko-KR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400" b="1" spc="-50" dirty="0" smtClean="0"/>
          </a:p>
          <a:p>
            <a:pPr>
              <a:lnSpc>
                <a:spcPct val="150000"/>
              </a:lnSpc>
            </a:pP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강좌</a:t>
            </a: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845,000</a:t>
            </a: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460881" y="561592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402442" y="6102726"/>
            <a:ext cx="2709308" cy="346919"/>
          </a:xfrm>
          <a:prstGeom prst="rect">
            <a:avLst/>
          </a:prstGeom>
          <a:solidFill>
            <a:srgbClr val="F5F5F5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402442" y="6169051"/>
            <a:ext cx="2034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환불완료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800" spc="-5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50" dirty="0" smtClean="0"/>
              <a:t>  </a:t>
            </a:r>
            <a:r>
              <a:rPr lang="ko-KR" altLang="en-US" sz="800" spc="-50" dirty="0" err="1" smtClean="0"/>
              <a:t>환불금액</a:t>
            </a:r>
            <a:r>
              <a:rPr lang="ko-KR" altLang="en-US" sz="800" spc="-50" dirty="0" smtClean="0"/>
              <a:t> </a:t>
            </a:r>
            <a:r>
              <a:rPr lang="en-US" altLang="ko-KR" sz="800" spc="-50" dirty="0" smtClean="0"/>
              <a:t>: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845,000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원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6368" y="2424034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3295713" y="2011700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7" name="타원 46"/>
          <p:cNvSpPr/>
          <p:nvPr/>
        </p:nvSpPr>
        <p:spPr>
          <a:xfrm>
            <a:off x="3295713" y="5039882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49" name="직사각형 48"/>
          <p:cNvSpPr/>
          <p:nvPr/>
        </p:nvSpPr>
        <p:spPr>
          <a:xfrm>
            <a:off x="6541856" y="638643"/>
            <a:ext cx="2772000" cy="41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46186" y="694612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주문확인</a:t>
            </a:r>
            <a:endParaRPr lang="en-US" altLang="ko-KR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990788" y="6405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559106" y="1167874"/>
            <a:ext cx="1035008" cy="215444"/>
            <a:chOff x="496629" y="2654164"/>
            <a:chExt cx="1035008" cy="215444"/>
          </a:xfrm>
        </p:grpSpPr>
        <p:sp>
          <p:nvSpPr>
            <p:cNvPr id="57" name="TextBox 56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lt"/>
                </a:rPr>
                <a:t>주문내역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6569034" y="1460981"/>
            <a:ext cx="559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구분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상품명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수량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소계금액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99472" y="146351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rgbClr val="5BABB6"/>
                </a:solidFill>
              </a:rPr>
              <a:t>강좌</a:t>
            </a:r>
            <a:r>
              <a:rPr lang="en-US" altLang="ko-KR" sz="800" spc="-30" dirty="0" smtClean="0">
                <a:solidFill>
                  <a:srgbClr val="5BABB6"/>
                </a:solidFill>
              </a:rPr>
              <a:t>+</a:t>
            </a:r>
            <a:r>
              <a:rPr lang="ko-KR" altLang="en-US" sz="800" spc="-30" dirty="0" smtClean="0">
                <a:solidFill>
                  <a:srgbClr val="5BABB6"/>
                </a:solidFill>
              </a:rPr>
              <a:t>교재</a:t>
            </a:r>
            <a:endParaRPr lang="en-US" altLang="ko-KR" sz="800" spc="-30" dirty="0" smtClean="0">
              <a:solidFill>
                <a:srgbClr val="5BABB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2018+2019] </a:t>
            </a:r>
            <a:r>
              <a:rPr lang="ko-KR" altLang="en-US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공인중개사 </a:t>
            </a:r>
            <a:r>
              <a:rPr lang="ko-KR" altLang="en-US" sz="8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도전합격반</a:t>
            </a:r>
            <a:r>
              <a:rPr lang="en-US" altLang="ko-KR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_2018 </a:t>
            </a:r>
            <a:r>
              <a:rPr lang="ko-KR" altLang="en-US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합격</a:t>
            </a:r>
            <a:endParaRPr lang="en-US" altLang="ko-KR" sz="8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축하금</a:t>
            </a:r>
            <a:r>
              <a:rPr lang="en-US" altLang="ko-KR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특별할인</a:t>
            </a:r>
            <a:r>
              <a:rPr lang="en-US" altLang="ko-KR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845,000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lang="ko-KR" altLang="en-US" sz="800" b="1" spc="-3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592827" y="2412262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586790" y="1445817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7232314" y="3392249"/>
            <a:ext cx="926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575480" y="2966606"/>
            <a:ext cx="540000" cy="655403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565552" y="2680042"/>
            <a:ext cx="1035008" cy="215444"/>
            <a:chOff x="496629" y="2654164"/>
            <a:chExt cx="1035008" cy="215444"/>
          </a:xfrm>
        </p:grpSpPr>
        <p:sp>
          <p:nvSpPr>
            <p:cNvPr id="84" name="TextBox 83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lt"/>
                </a:rPr>
                <a:t>결제확인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6575480" y="2973149"/>
            <a:ext cx="559127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결제방법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결제금액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할인금액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05918" y="2975678"/>
            <a:ext cx="63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ARS</a:t>
            </a: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845,000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lang="ko-KR" altLang="en-US" sz="800" b="1" spc="-3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6599273" y="3603730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593236" y="2957985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229435" y="4501247"/>
            <a:ext cx="926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6572601" y="4075604"/>
            <a:ext cx="540000" cy="792000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6562673" y="3789040"/>
            <a:ext cx="1035008" cy="215444"/>
            <a:chOff x="496629" y="2654164"/>
            <a:chExt cx="1035008" cy="215444"/>
          </a:xfrm>
        </p:grpSpPr>
        <p:sp>
          <p:nvSpPr>
            <p:cNvPr id="104" name="TextBox 103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latin typeface="+mj-lt"/>
                </a:rPr>
                <a:t>배송지확인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572601" y="4082147"/>
            <a:ext cx="465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수령인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연락처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주소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03039" y="4084676"/>
            <a:ext cx="2173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01012345678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경기 고양시 일산동구 </a:t>
            </a:r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고풍로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44-25</a:t>
            </a:r>
            <a:r>
              <a:rPr lang="en-US" altLang="ko-KR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101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 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1234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6596394" y="4860534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590357" y="4066983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541856" y="5039054"/>
            <a:ext cx="27877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493543" y="5047682"/>
            <a:ext cx="2866512" cy="170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456064" y="548680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15986" y="739406"/>
            <a:ext cx="1148071" cy="215444"/>
          </a:xfrm>
          <a:prstGeom prst="rect">
            <a:avLst/>
          </a:prstGeom>
          <a:solidFill>
            <a:srgbClr val="52525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(hong1234)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님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3397848" y="3351365"/>
            <a:ext cx="1035008" cy="215444"/>
            <a:chOff x="496629" y="2654164"/>
            <a:chExt cx="1035008" cy="215444"/>
          </a:xfrm>
        </p:grpSpPr>
        <p:sp>
          <p:nvSpPr>
            <p:cNvPr id="114" name="TextBox 113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lt"/>
                </a:rPr>
                <a:t>결제완료 내역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/>
          <p:cNvSpPr/>
          <p:nvPr/>
        </p:nvSpPr>
        <p:spPr>
          <a:xfrm>
            <a:off x="3369988" y="3567389"/>
            <a:ext cx="2789578" cy="124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401996" y="3630772"/>
            <a:ext cx="2706039" cy="7514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401997" y="3643545"/>
            <a:ext cx="2699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smtClean="0"/>
              <a:t>주문일 </a:t>
            </a:r>
            <a:r>
              <a:rPr lang="en-US" altLang="ko-KR" sz="800" b="1" spc="-50" dirty="0" smtClean="0"/>
              <a:t>: 2018-07-13           </a:t>
            </a:r>
            <a:r>
              <a:rPr lang="ko-KR" altLang="en-US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주문번호 </a:t>
            </a:r>
            <a:r>
              <a:rPr lang="en-US" altLang="ko-KR" sz="75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1580289</a:t>
            </a:r>
          </a:p>
          <a:p>
            <a:pPr>
              <a:lnSpc>
                <a:spcPct val="150000"/>
              </a:lnSpc>
            </a:pPr>
            <a:endParaRPr lang="en-US" altLang="ko-KR" sz="400" b="1" spc="-50" dirty="0" smtClean="0"/>
          </a:p>
          <a:p>
            <a:pPr>
              <a:lnSpc>
                <a:spcPct val="150000"/>
              </a:lnSpc>
            </a:pP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강좌</a:t>
            </a:r>
            <a:r>
              <a:rPr lang="en-US" altLang="ko-KR" sz="800" spc="-5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ko-KR" altLang="en-US" sz="800" spc="-50" dirty="0">
                <a:solidFill>
                  <a:schemeClr val="accent5">
                    <a:lumMod val="75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845,000</a:t>
            </a: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435835" y="3702779"/>
            <a:ext cx="612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주문확인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459628" y="394468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3401997" y="4379729"/>
            <a:ext cx="2699874" cy="346919"/>
          </a:xfrm>
          <a:prstGeom prst="rect">
            <a:avLst/>
          </a:prstGeom>
          <a:solidFill>
            <a:srgbClr val="F5F5F5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435" y="4452713"/>
            <a:ext cx="694712" cy="21709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3401189" y="4446054"/>
            <a:ext cx="2034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ARS  </a:t>
            </a:r>
            <a:r>
              <a:rPr lang="en-US" altLang="ko-KR" sz="800" spc="-5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50" dirty="0" smtClean="0"/>
              <a:t>  </a:t>
            </a:r>
            <a:r>
              <a:rPr lang="ko-KR" altLang="en-US" sz="800" spc="-50" dirty="0" err="1" smtClean="0"/>
              <a:t>총결제</a:t>
            </a:r>
            <a:r>
              <a:rPr lang="ko-KR" altLang="en-US" sz="800" spc="-50" dirty="0" smtClean="0"/>
              <a:t> </a:t>
            </a:r>
            <a:r>
              <a:rPr lang="en-US" altLang="ko-KR" sz="800" spc="-50" dirty="0" smtClean="0"/>
              <a:t>: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845,000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원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3294460" y="3543899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86" name="직사각형 85"/>
          <p:cNvSpPr/>
          <p:nvPr/>
        </p:nvSpPr>
        <p:spPr>
          <a:xfrm>
            <a:off x="4449454" y="14354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 smtClean="0"/>
              <a:t>결제내역</a:t>
            </a:r>
            <a:endParaRPr lang="ko-KR" altLang="en-US" sz="900" b="1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3368435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19" idx="3"/>
            <a:endCxn id="49" idx="1"/>
          </p:cNvCxnSpPr>
          <p:nvPr/>
        </p:nvCxnSpPr>
        <p:spPr>
          <a:xfrm flipV="1">
            <a:off x="6047835" y="845911"/>
            <a:ext cx="494021" cy="29468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4560" y="6332403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9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" y="3140968"/>
            <a:ext cx="42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교재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배송정보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415898" y="3348366"/>
            <a:ext cx="2776102" cy="3505398"/>
            <a:chOff x="9415898" y="3466002"/>
            <a:chExt cx="2776102" cy="3391998"/>
          </a:xfrm>
        </p:grpSpPr>
        <p:sp>
          <p:nvSpPr>
            <p:cNvPr id="84" name="직사각형 83"/>
            <p:cNvSpPr/>
            <p:nvPr/>
          </p:nvSpPr>
          <p:spPr>
            <a:xfrm>
              <a:off x="9415898" y="3466002"/>
              <a:ext cx="2772000" cy="3391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9523016" y="6858000"/>
              <a:ext cx="266488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12192000" y="3466002"/>
              <a:ext cx="0" cy="3391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3414452" y="2708847"/>
            <a:ext cx="540000" cy="616093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413401" y="4082209"/>
            <a:ext cx="540000" cy="1229082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0" y="610251"/>
            <a:ext cx="2793600" cy="49741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교재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배송정보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93997" y="2484850"/>
            <a:ext cx="1035008" cy="215444"/>
            <a:chOff x="496629" y="2654164"/>
            <a:chExt cx="1035008" cy="215444"/>
          </a:xfrm>
        </p:grpSpPr>
        <p:sp>
          <p:nvSpPr>
            <p:cNvPr id="55" name="TextBox 54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latin typeface="+mj-lt"/>
                </a:rPr>
                <a:t>발송대상교재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00261"/>
              </p:ext>
            </p:extLst>
          </p:nvPr>
        </p:nvGraphicFramePr>
        <p:xfrm>
          <a:off x="9523016" y="425635"/>
          <a:ext cx="2668984" cy="302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교재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교재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 메뉴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교재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  <a:tr h="5278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교재 발송 안내 문구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안내 문구 노출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on/off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608528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발송대상교재 정보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78244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예약교재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정보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232264"/>
                  </a:ext>
                </a:extLst>
              </a:tr>
              <a:tr h="5278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배송조회 정보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발송일 노출 안함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821087"/>
                  </a:ext>
                </a:extLst>
              </a:tr>
              <a:tr h="4118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확인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변경하기 팝업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75425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3" y="3813045"/>
            <a:ext cx="2793600" cy="19922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7159" y="3543593"/>
            <a:ext cx="2772000" cy="317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481" y="3262793"/>
            <a:ext cx="865856" cy="19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07" y="5790694"/>
            <a:ext cx="2772000" cy="9020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958" y="5504034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44" y="954016"/>
            <a:ext cx="2772000" cy="164442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365263" y="5406026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3371957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3994" y="1090592"/>
            <a:ext cx="1448023" cy="222183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5293100" y="2124230"/>
            <a:ext cx="807203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rgbClr val="93949E"/>
                </a:solidFill>
              </a:rPr>
              <a:t>배송조회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09677" y="2125512"/>
            <a:ext cx="1880212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발송대상교재 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(1</a:t>
            </a:r>
            <a:r>
              <a:rPr lang="ko-KR" altLang="en-US" sz="800" b="1" spc="-100" dirty="0" smtClean="0">
                <a:solidFill>
                  <a:srgbClr val="5BABB6"/>
                </a:solidFill>
              </a:rPr>
              <a:t>권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)</a:t>
            </a:r>
            <a:r>
              <a:rPr lang="en-US" altLang="ko-KR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ko-KR" altLang="en-US" sz="8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예약교재</a:t>
            </a:r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(2</a:t>
            </a:r>
            <a:r>
              <a:rPr lang="ko-KR" altLang="en-US" sz="800" b="1" spc="-100" dirty="0" smtClean="0">
                <a:solidFill>
                  <a:srgbClr val="5BABB6"/>
                </a:solidFill>
              </a:rPr>
              <a:t>권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)</a:t>
            </a:r>
            <a:endParaRPr lang="ko-KR" altLang="en-US" sz="800" b="1" spc="-100" dirty="0">
              <a:solidFill>
                <a:srgbClr val="5BABB6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4759677" y="2412230"/>
            <a:ext cx="1343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373823" y="2412230"/>
            <a:ext cx="19160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420263" y="2689580"/>
            <a:ext cx="46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과목명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교재명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수량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16323" y="2692109"/>
            <a:ext cx="151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30" dirty="0" smtClean="0">
                <a:solidFill>
                  <a:srgbClr val="3F848D"/>
                </a:solidFill>
              </a:rPr>
              <a:t>사회</a:t>
            </a:r>
            <a:endParaRPr lang="en-US" altLang="ko-KR" sz="800" b="1" spc="-30" dirty="0" smtClean="0">
              <a:solidFill>
                <a:srgbClr val="3F84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[2019] 9</a:t>
            </a:r>
            <a:r>
              <a:rPr lang="ko-KR" altLang="en-US" sz="8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급공무원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사회 기본서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409678" y="3318579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403641" y="2700294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3400367" y="1817385"/>
            <a:ext cx="2709312" cy="216000"/>
          </a:xfrm>
          <a:prstGeom prst="rect">
            <a:avLst/>
          </a:prstGeom>
          <a:solidFill>
            <a:srgbClr val="5BABB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교재 발송 안내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37887" y="1809727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∨</a:t>
            </a:r>
            <a:endParaRPr lang="ko-KR" altLang="en-US" sz="10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2330" y="3400275"/>
            <a:ext cx="1080000" cy="282722"/>
          </a:xfrm>
          <a:prstGeom prst="rect">
            <a:avLst/>
          </a:prstGeom>
        </p:spPr>
      </p:pic>
      <p:grpSp>
        <p:nvGrpSpPr>
          <p:cNvPr id="123" name="그룹 122"/>
          <p:cNvGrpSpPr/>
          <p:nvPr/>
        </p:nvGrpSpPr>
        <p:grpSpPr>
          <a:xfrm>
            <a:off x="3394937" y="3853034"/>
            <a:ext cx="1035008" cy="215444"/>
            <a:chOff x="496629" y="2654164"/>
            <a:chExt cx="1035008" cy="215444"/>
          </a:xfrm>
        </p:grpSpPr>
        <p:sp>
          <p:nvSpPr>
            <p:cNvPr id="124" name="TextBox 123"/>
            <p:cNvSpPr txBox="1"/>
            <p:nvPr/>
          </p:nvSpPr>
          <p:spPr>
            <a:xfrm>
              <a:off x="496629" y="2654164"/>
              <a:ext cx="1035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latin typeface="+mj-lt"/>
                </a:rPr>
                <a:t>예약교재</a:t>
              </a:r>
              <a:endParaRPr lang="ko-KR" altLang="en-US" sz="800" b="1" dirty="0">
                <a:latin typeface="+mj-lt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534132" y="2708920"/>
              <a:ext cx="0" cy="108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직선 연결선 125"/>
          <p:cNvCxnSpPr/>
          <p:nvPr/>
        </p:nvCxnSpPr>
        <p:spPr>
          <a:xfrm>
            <a:off x="3374763" y="3780414"/>
            <a:ext cx="19160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21203" y="4059820"/>
            <a:ext cx="46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과목명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교재명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수량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917263" y="4062349"/>
            <a:ext cx="171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30" dirty="0" smtClean="0">
                <a:solidFill>
                  <a:srgbClr val="3F848D"/>
                </a:solidFill>
              </a:rPr>
              <a:t>국어</a:t>
            </a:r>
            <a:endParaRPr lang="en-US" altLang="ko-KR" sz="800" b="1" spc="-30" dirty="0" smtClean="0">
              <a:solidFill>
                <a:srgbClr val="3F84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[2019] 9</a:t>
            </a:r>
            <a:r>
              <a:rPr lang="ko-KR" altLang="en-US" sz="8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급공무원</a:t>
            </a:r>
            <a:r>
              <a:rPr lang="ko-KR" altLang="en-US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국어 기출문제집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410618" y="4695389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404581" y="4068478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419190" y="4681226"/>
            <a:ext cx="46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과목명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교재명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수량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915250" y="4683755"/>
            <a:ext cx="224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30" dirty="0" smtClean="0">
                <a:solidFill>
                  <a:srgbClr val="3F848D"/>
                </a:solidFill>
              </a:rPr>
              <a:t>정보보호론</a:t>
            </a:r>
            <a:endParaRPr lang="en-US" altLang="ko-KR" sz="800" b="1" spc="-30" dirty="0" smtClean="0">
              <a:solidFill>
                <a:srgbClr val="3F84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[2019] 9</a:t>
            </a:r>
            <a:r>
              <a:rPr lang="ko-KR" altLang="en-US" sz="8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급공무원</a:t>
            </a:r>
            <a:r>
              <a:rPr lang="ko-KR" altLang="en-US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정보보호론 </a:t>
            </a:r>
            <a:r>
              <a:rPr lang="ko-KR" altLang="en-US" sz="8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기본사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문제집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800" b="1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</a:t>
            </a:r>
            <a:endParaRPr lang="en-US" altLang="ko-KR" sz="800" b="1" spc="-3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408605" y="5316795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8" idx="3"/>
          </p:cNvCxnSpPr>
          <p:nvPr/>
        </p:nvCxnSpPr>
        <p:spPr>
          <a:xfrm flipV="1">
            <a:off x="2931375" y="1625784"/>
            <a:ext cx="478304" cy="13662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49827" y="2834462"/>
            <a:ext cx="2681548" cy="3151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892" y="5790693"/>
            <a:ext cx="2772000" cy="90203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743" y="5504033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sp>
        <p:nvSpPr>
          <p:cNvPr id="58" name="직사각형 57"/>
          <p:cNvSpPr/>
          <p:nvPr/>
        </p:nvSpPr>
        <p:spPr>
          <a:xfrm>
            <a:off x="6531048" y="5406025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537742" y="650436"/>
            <a:ext cx="2780627" cy="720240"/>
            <a:chOff x="5398992" y="650437"/>
            <a:chExt cx="2780627" cy="72024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779" y="1090591"/>
            <a:ext cx="1448023" cy="222183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8458885" y="2124229"/>
            <a:ext cx="807203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배송조회</a:t>
            </a:r>
            <a:endParaRPr lang="ko-KR" altLang="en-US" sz="8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575462" y="2125511"/>
            <a:ext cx="18802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</a:rPr>
              <a:t>발송대상교재</a:t>
            </a:r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(1</a:t>
            </a:r>
            <a:r>
              <a:rPr lang="ko-KR" altLang="en-US" sz="800" b="1" spc="-100" dirty="0" smtClean="0">
                <a:solidFill>
                  <a:srgbClr val="5BABB6"/>
                </a:solidFill>
              </a:rPr>
              <a:t>권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)</a:t>
            </a:r>
            <a:r>
              <a:rPr lang="en-US" altLang="ko-KR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sz="800" b="1" spc="-100" dirty="0" err="1" smtClean="0">
                <a:solidFill>
                  <a:schemeClr val="bg1">
                    <a:lumMod val="65000"/>
                  </a:schemeClr>
                </a:solidFill>
              </a:rPr>
              <a:t>예약교재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(2</a:t>
            </a:r>
            <a:r>
              <a:rPr lang="ko-KR" altLang="en-US" sz="800" b="1" spc="-100" dirty="0" smtClean="0">
                <a:solidFill>
                  <a:srgbClr val="5BABB6"/>
                </a:solidFill>
              </a:rPr>
              <a:t>권</a:t>
            </a:r>
            <a:r>
              <a:rPr lang="en-US" altLang="ko-KR" sz="800" b="1" spc="-100" dirty="0" smtClean="0">
                <a:solidFill>
                  <a:srgbClr val="5BABB6"/>
                </a:solidFill>
              </a:rPr>
              <a:t>)</a:t>
            </a:r>
            <a:endParaRPr lang="ko-KR" altLang="en-US" sz="800" b="1" spc="-100" dirty="0">
              <a:solidFill>
                <a:srgbClr val="5BABB6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566152" y="2412229"/>
            <a:ext cx="18932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460863" y="2412229"/>
            <a:ext cx="811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566152" y="1817384"/>
            <a:ext cx="2709312" cy="216000"/>
          </a:xfrm>
          <a:prstGeom prst="rect">
            <a:avLst/>
          </a:prstGeom>
          <a:solidFill>
            <a:srgbClr val="5BABB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교재 발송 안내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03672" y="1809726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∨</a:t>
            </a:r>
            <a:endParaRPr lang="ko-KR" altLang="en-US" sz="1000" b="1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536086" y="2529158"/>
            <a:ext cx="2789578" cy="124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568094" y="2592541"/>
            <a:ext cx="2706039" cy="9281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568095" y="2605314"/>
            <a:ext cx="269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60" dirty="0" err="1" smtClean="0">
                <a:solidFill>
                  <a:schemeClr val="accent5">
                    <a:lumMod val="75000"/>
                  </a:schemeClr>
                </a:solidFill>
              </a:rPr>
              <a:t>컴퓨터일반</a:t>
            </a:r>
            <a:r>
              <a:rPr lang="en-US" altLang="ko-KR" sz="800" spc="-6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[2018]</a:t>
            </a:r>
            <a:r>
              <a:rPr lang="ko-KR" altLang="en-US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전산직 </a:t>
            </a:r>
            <a:r>
              <a:rPr lang="ko-KR" altLang="en-US" sz="8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컴퓨터일반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기본서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문제집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ko-KR" sz="8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</a:t>
            </a:r>
            <a:endParaRPr lang="en-US" altLang="ko-KR" sz="800" spc="-6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60" dirty="0" smtClean="0">
                <a:solidFill>
                  <a:schemeClr val="accent5">
                    <a:lumMod val="75000"/>
                  </a:schemeClr>
                </a:solidFill>
              </a:rPr>
              <a:t>국어</a:t>
            </a:r>
            <a:r>
              <a:rPr lang="en-US" altLang="ko-KR" sz="800" spc="-6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2019]9</a:t>
            </a:r>
            <a:r>
              <a:rPr lang="ko-KR" altLang="en-US" sz="8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급공무원</a:t>
            </a:r>
            <a:r>
              <a:rPr lang="ko-KR" altLang="en-US" sz="8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국어 기본서</a:t>
            </a:r>
            <a:r>
              <a:rPr lang="en-US" altLang="ko-KR" sz="8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X </a:t>
            </a:r>
            <a:r>
              <a:rPr lang="en-US" altLang="ko-KR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</a:t>
            </a:r>
            <a:endParaRPr lang="en-US" altLang="ko-KR" sz="800" spc="-6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배송지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[12345] 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 고양시 일산동구 </a:t>
            </a:r>
            <a:r>
              <a:rPr lang="ko-KR" altLang="en-US" sz="8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고풍로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44-25 101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 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en-US" altLang="ko-KR" sz="800" spc="-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6625726" y="3060334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568095" y="3517129"/>
            <a:ext cx="2699874" cy="3352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567287" y="3583454"/>
            <a:ext cx="2034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2</a:t>
            </a:r>
            <a:r>
              <a:rPr lang="ko-KR" altLang="en-US" sz="800" b="1" dirty="0" smtClean="0"/>
              <a:t>권  </a:t>
            </a:r>
            <a:r>
              <a:rPr lang="ko-KR" altLang="en-US" sz="800" b="1" dirty="0" smtClean="0">
                <a:solidFill>
                  <a:srgbClr val="0033CC"/>
                </a:solidFill>
              </a:rPr>
              <a:t>발송완료</a:t>
            </a:r>
            <a:endParaRPr lang="en-US" altLang="ko-KR" sz="800" b="1" dirty="0">
              <a:solidFill>
                <a:srgbClr val="0033CC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16368" y="2708944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75" name="타원 74"/>
          <p:cNvSpPr/>
          <p:nvPr/>
        </p:nvSpPr>
        <p:spPr>
          <a:xfrm>
            <a:off x="3280773" y="173473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76" name="타원 75"/>
          <p:cNvSpPr/>
          <p:nvPr/>
        </p:nvSpPr>
        <p:spPr>
          <a:xfrm>
            <a:off x="3280773" y="3754600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77" name="타원 76"/>
          <p:cNvSpPr/>
          <p:nvPr/>
        </p:nvSpPr>
        <p:spPr>
          <a:xfrm>
            <a:off x="6467462" y="2532585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80" name="타원 79"/>
          <p:cNvSpPr/>
          <p:nvPr/>
        </p:nvSpPr>
        <p:spPr>
          <a:xfrm>
            <a:off x="3280773" y="2413269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81" name="직사각형 80"/>
          <p:cNvSpPr/>
          <p:nvPr/>
        </p:nvSpPr>
        <p:spPr>
          <a:xfrm>
            <a:off x="9384531" y="3567157"/>
            <a:ext cx="2772000" cy="41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488861" y="3623126"/>
            <a:ext cx="1439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배송지</a:t>
            </a:r>
            <a:r>
              <a:rPr lang="ko-KR" altLang="en-US" sz="1000" b="1" dirty="0" smtClean="0"/>
              <a:t> 확인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변경하기</a:t>
            </a:r>
            <a:endParaRPr lang="en-US" altLang="ko-KR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833463" y="356910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9381898" y="3546504"/>
            <a:ext cx="2772000" cy="31462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5620" y="4094711"/>
            <a:ext cx="2187245" cy="191384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0124403" y="5069714"/>
            <a:ext cx="1312822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[12345]</a:t>
            </a:r>
            <a:r>
              <a:rPr lang="ko-KR" altLang="en-US" sz="800" dirty="0" smtClean="0">
                <a:solidFill>
                  <a:schemeClr val="tx1"/>
                </a:solidFill>
              </a:rPr>
              <a:t>경기 고양시 일산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30816" y="4738552"/>
            <a:ext cx="1967755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01012345678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127039" y="4404390"/>
            <a:ext cx="1971531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124402" y="5358692"/>
            <a:ext cx="1974167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101</a:t>
            </a:r>
            <a:r>
              <a:rPr lang="ko-KR" altLang="en-US" sz="800" dirty="0" smtClean="0">
                <a:solidFill>
                  <a:schemeClr val="tx1"/>
                </a:solidFill>
              </a:rPr>
              <a:t>동 </a:t>
            </a:r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124242" y="5721510"/>
            <a:ext cx="197433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444432" y="4379011"/>
            <a:ext cx="540000" cy="1627529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388304" y="4269724"/>
            <a:ext cx="74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70000"/>
              </a:lnSpc>
            </a:pPr>
            <a:r>
              <a:rPr lang="ko-KR" altLang="en-US" sz="800" b="1" spc="-7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수령인</a:t>
            </a:r>
            <a:endParaRPr lang="en-US" altLang="ko-KR" sz="800" b="1" spc="-7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270000"/>
              </a:lnSpc>
            </a:pPr>
            <a:r>
              <a:rPr lang="ko-KR" altLang="en-US" sz="800" b="1" spc="-7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핸드폰번호</a:t>
            </a:r>
            <a:endParaRPr lang="en-US" altLang="ko-KR" sz="500" b="1" spc="-7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270000"/>
              </a:lnSpc>
            </a:pPr>
            <a:r>
              <a:rPr lang="ko-KR" altLang="en-US" sz="800" b="1" spc="-7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배송지주소</a:t>
            </a:r>
            <a:endParaRPr lang="en-US" altLang="ko-KR" sz="800" b="1" spc="-7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270000"/>
              </a:lnSpc>
            </a:pPr>
            <a:endParaRPr lang="en-US" altLang="ko-KR" sz="800" b="1" spc="-7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270000"/>
              </a:lnSpc>
            </a:pPr>
            <a:r>
              <a:rPr lang="ko-KR" altLang="en-US" sz="800" b="1" spc="-7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배송메시지</a:t>
            </a:r>
            <a:endParaRPr lang="en-US" altLang="ko-KR" sz="800" b="1" spc="-7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9419994" y="4361348"/>
            <a:ext cx="26938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419994" y="4684520"/>
            <a:ext cx="26938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419994" y="5018680"/>
            <a:ext cx="26938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9419994" y="5655128"/>
            <a:ext cx="26938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416994" y="6006542"/>
            <a:ext cx="26938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92554" y="5064320"/>
            <a:ext cx="606015" cy="239394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552384" y="6006858"/>
            <a:ext cx="1699183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 </a:t>
            </a:r>
            <a:r>
              <a:rPr lang="ko-KR" altLang="en-US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주소로 회원가입 정보 변경하기</a:t>
            </a:r>
            <a:endParaRPr lang="en-US" altLang="ko-KR" sz="800" spc="-3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80376" y="6093800"/>
            <a:ext cx="133350" cy="123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9993" y="6352450"/>
            <a:ext cx="2707663" cy="291774"/>
          </a:xfrm>
          <a:prstGeom prst="rect">
            <a:avLst/>
          </a:prstGeom>
        </p:spPr>
      </p:pic>
      <p:cxnSp>
        <p:nvCxnSpPr>
          <p:cNvPr id="121" name="꺾인 연결선 120"/>
          <p:cNvCxnSpPr/>
          <p:nvPr/>
        </p:nvCxnSpPr>
        <p:spPr>
          <a:xfrm rot="5400000" flipH="1" flipV="1">
            <a:off x="7082157" y="1400407"/>
            <a:ext cx="5989" cy="4581505"/>
          </a:xfrm>
          <a:prstGeom prst="bentConnector4">
            <a:avLst>
              <a:gd name="adj1" fmla="val -4825280"/>
              <a:gd name="adj2" fmla="val 970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4774" y="3589480"/>
            <a:ext cx="694712" cy="217098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9354234" y="3470665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15986" y="739406"/>
            <a:ext cx="1148071" cy="215444"/>
          </a:xfrm>
          <a:prstGeom prst="rect">
            <a:avLst/>
          </a:prstGeom>
          <a:solidFill>
            <a:srgbClr val="52525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(hong1234)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님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466389" y="14354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주문하기</a:t>
            </a:r>
            <a:endParaRPr lang="ko-KR" altLang="en-US" sz="900" b="1" dirty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3385371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617692" y="144034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주문하기</a:t>
            </a:r>
            <a:endParaRPr lang="ko-KR" altLang="en-US" sz="900" b="1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6536674" y="1737589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" y="3140968"/>
            <a:ext cx="42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할인권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407165" y="2202260"/>
            <a:ext cx="540000" cy="1743144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7" y="610251"/>
            <a:ext cx="2793600" cy="49741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b="1" dirty="0" smtClean="0"/>
              <a:t>]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/>
              <a:t>할인권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83102" y="1820166"/>
            <a:ext cx="92672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rgbClr val="93949E"/>
                </a:solidFill>
              </a:rPr>
              <a:t>사용완료</a:t>
            </a:r>
            <a:r>
              <a:rPr lang="en-US" altLang="ko-KR" sz="800" b="1" spc="-100" dirty="0" smtClean="0">
                <a:solidFill>
                  <a:srgbClr val="93949E"/>
                </a:solidFill>
              </a:rPr>
              <a:t>/</a:t>
            </a:r>
            <a:r>
              <a:rPr lang="ko-KR" altLang="en-US" sz="800" b="1" spc="-100" dirty="0" smtClean="0">
                <a:solidFill>
                  <a:srgbClr val="93949E"/>
                </a:solidFill>
              </a:rPr>
              <a:t>기간만료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12679" y="1820166"/>
            <a:ext cx="8966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rgbClr val="93949E"/>
                </a:solidFill>
              </a:rPr>
              <a:t>쿠폰등록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9367" y="1821448"/>
            <a:ext cx="885209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사용가능</a:t>
            </a:r>
            <a:endParaRPr lang="ko-KR" altLang="en-US" sz="8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303203" y="2108166"/>
            <a:ext cx="180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64886" y="2116792"/>
            <a:ext cx="926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49929"/>
              </p:ext>
            </p:extLst>
          </p:nvPr>
        </p:nvGraphicFramePr>
        <p:xfrm>
          <a:off x="9523016" y="410657"/>
          <a:ext cx="2668984" cy="28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800" b="0" i="0" u="none" strike="noStrike" kern="1200" cap="none" spc="-3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3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에듀머니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</a:t>
                      </a:r>
                      <a:endParaRPr kumimoji="0" lang="en-US" altLang="ko-KR" sz="800" b="0" i="0" u="none" strike="noStrike" kern="1200" cap="none" spc="-3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할인권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포인트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5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에듀머니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 메뉴 및 페이지 분리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(PC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0" i="0" u="none" strike="noStrike" kern="1200" cap="none" spc="-5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메뉴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385635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정보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624315"/>
                  </a:ext>
                </a:extLst>
              </a:tr>
              <a:tr h="75386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 많은 할인쿠폰 받기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할인쿠폰 받기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ㄴ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  <a:t>http://brand.eduwill.net/coupon/index.will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*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 사이즈에서만 노출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946976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등록 </a:t>
                      </a: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입력폼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및 등록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 사이즈에서는 페이지 내에 등록 기능 노출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*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에서는 팝업으로 노출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46642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70" y="3813045"/>
            <a:ext cx="2793600" cy="19922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8596" y="3543593"/>
            <a:ext cx="2772000" cy="317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0918" y="3262793"/>
            <a:ext cx="865856" cy="19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94200" y="2228157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할인권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할인금액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사용조건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유효기간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16012" y="2230686"/>
            <a:ext cx="2132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7</a:t>
            </a:r>
            <a:r>
              <a:rPr lang="ko-KR" altLang="en-US" sz="800" spc="-30" dirty="0" smtClean="0"/>
              <a:t>월 </a:t>
            </a:r>
            <a:r>
              <a:rPr lang="ko-KR" altLang="en-US" sz="800" spc="-30" dirty="0" err="1" smtClean="0"/>
              <a:t>에듀윌</a:t>
            </a:r>
            <a:r>
              <a:rPr lang="ko-KR" altLang="en-US" sz="800" spc="-30" dirty="0" smtClean="0"/>
              <a:t> </a:t>
            </a:r>
            <a:r>
              <a:rPr lang="ko-KR" altLang="en-US" sz="800" spc="-30" dirty="0" err="1" smtClean="0"/>
              <a:t>빈칸채우기</a:t>
            </a:r>
            <a:r>
              <a:rPr lang="ko-KR" altLang="en-US" sz="800" spc="-30" dirty="0" smtClean="0"/>
              <a:t> 이벤트 </a:t>
            </a:r>
            <a:r>
              <a:rPr lang="en-US" altLang="ko-KR" sz="800" spc="-30" dirty="0" smtClean="0"/>
              <a:t>5</a:t>
            </a:r>
            <a:r>
              <a:rPr lang="ko-KR" altLang="en-US" sz="800" spc="-30" dirty="0" smtClean="0"/>
              <a:t>만원 할인권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50,000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chemeClr val="accent6">
                    <a:lumMod val="75000"/>
                  </a:schemeClr>
                </a:solidFill>
              </a:rPr>
              <a:t>할인권 적용대상 보기</a:t>
            </a:r>
            <a:endParaRPr lang="en-US" altLang="ko-KR" sz="800" spc="-3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100" dirty="0" smtClean="0">
                <a:solidFill>
                  <a:srgbClr val="FF0000"/>
                </a:solidFill>
              </a:rPr>
              <a:t>D-8</a:t>
            </a:r>
            <a:r>
              <a:rPr lang="en-US" altLang="ko-KR" sz="800" spc="-30" dirty="0" smtClean="0"/>
              <a:t>  </a:t>
            </a:r>
            <a:r>
              <a:rPr lang="en-US" altLang="ko-KR" sz="800" spc="-3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30" dirty="0" smtClean="0"/>
              <a:t>  2018-07-25 23:59</a:t>
            </a:r>
            <a:r>
              <a:rPr lang="ko-KR" altLang="en-US" sz="800" spc="-30" dirty="0" smtClean="0"/>
              <a:t>까지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409367" y="3078898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5889" y="3092156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할인권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할인금액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사용조건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유효기간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6327" y="3094685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7</a:t>
            </a:r>
            <a:r>
              <a:rPr lang="ko-KR" altLang="en-US" sz="800" spc="-30" dirty="0" smtClean="0"/>
              <a:t>월 </a:t>
            </a:r>
            <a:r>
              <a:rPr lang="ko-KR" altLang="en-US" sz="800" spc="-30" dirty="0" err="1" smtClean="0"/>
              <a:t>에듀윌</a:t>
            </a:r>
            <a:r>
              <a:rPr lang="ko-KR" altLang="en-US" sz="800" spc="-30" dirty="0" smtClean="0"/>
              <a:t> </a:t>
            </a:r>
            <a:r>
              <a:rPr lang="ko-KR" altLang="en-US" sz="800" spc="-30" dirty="0" err="1" smtClean="0"/>
              <a:t>빈칸채우기</a:t>
            </a:r>
            <a:r>
              <a:rPr lang="ko-KR" altLang="en-US" sz="800" spc="-30" dirty="0" smtClean="0"/>
              <a:t> 이벤트 </a:t>
            </a:r>
            <a:r>
              <a:rPr lang="en-US" altLang="ko-KR" sz="800" spc="-30" dirty="0" smtClean="0"/>
              <a:t>10</a:t>
            </a:r>
            <a:r>
              <a:rPr lang="ko-KR" altLang="en-US" sz="800" spc="-30" dirty="0" smtClean="0"/>
              <a:t>만원 할인권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100,000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할인권 적용대상 보기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100" dirty="0" smtClean="0">
                <a:solidFill>
                  <a:srgbClr val="FF0000"/>
                </a:solidFill>
              </a:rPr>
              <a:t>D-8</a:t>
            </a:r>
            <a:r>
              <a:rPr lang="en-US" altLang="ko-KR" sz="800" spc="-30" dirty="0" smtClean="0"/>
              <a:t>  </a:t>
            </a:r>
            <a:r>
              <a:rPr lang="en-US" altLang="ko-KR" sz="800" spc="-30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30" dirty="0"/>
              <a:t> </a:t>
            </a:r>
            <a:r>
              <a:rPr lang="en-US" altLang="ko-KR" sz="800" spc="-30" dirty="0" smtClean="0"/>
              <a:t>2018-07-25 23:59</a:t>
            </a:r>
            <a:r>
              <a:rPr lang="ko-KR" altLang="en-US" sz="800" spc="-30" dirty="0" smtClean="0"/>
              <a:t>까지</a:t>
            </a:r>
            <a:endParaRPr lang="ko-KR" altLang="en-US" sz="800" spc="-3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398308" y="4070948"/>
            <a:ext cx="2736000" cy="338570"/>
            <a:chOff x="5425654" y="4546640"/>
            <a:chExt cx="2736000" cy="33857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5654" y="4572316"/>
              <a:ext cx="2736000" cy="312894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42" name="직선 연결선 41"/>
            <p:cNvCxnSpPr/>
            <p:nvPr/>
          </p:nvCxnSpPr>
          <p:spPr>
            <a:xfrm>
              <a:off x="5430016" y="4556731"/>
              <a:ext cx="27091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35660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130549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130" y="4516030"/>
            <a:ext cx="2772000" cy="353872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3362695" y="4507404"/>
            <a:ext cx="2794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796" y="5228725"/>
            <a:ext cx="2772000" cy="101318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647" y="5059130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cxnSp>
        <p:nvCxnSpPr>
          <p:cNvPr id="35" name="꺾인 연결선 34"/>
          <p:cNvCxnSpPr>
            <a:stCxn id="65" idx="3"/>
          </p:cNvCxnSpPr>
          <p:nvPr/>
        </p:nvCxnSpPr>
        <p:spPr>
          <a:xfrm flipV="1">
            <a:off x="2932812" y="1654662"/>
            <a:ext cx="476556" cy="1705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1264" y="3202444"/>
            <a:ext cx="2681548" cy="3151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181" y="954016"/>
            <a:ext cx="2772000" cy="16444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6434" y="6191182"/>
            <a:ext cx="2772000" cy="496941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3362695" y="5395912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3371646" y="650437"/>
            <a:ext cx="2780627" cy="720240"/>
            <a:chOff x="5398992" y="650437"/>
            <a:chExt cx="2780627" cy="72024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54" name="직선 연결선 53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3683" y="1090592"/>
            <a:ext cx="1448023" cy="222183"/>
          </a:xfrm>
          <a:prstGeom prst="rect">
            <a:avLst/>
          </a:prstGeom>
        </p:spPr>
      </p:pic>
      <p:cxnSp>
        <p:nvCxnSpPr>
          <p:cNvPr id="60" name="직선 연결선 59"/>
          <p:cNvCxnSpPr/>
          <p:nvPr/>
        </p:nvCxnSpPr>
        <p:spPr>
          <a:xfrm>
            <a:off x="3403330" y="2212993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403330" y="3935558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451453" y="1818946"/>
            <a:ext cx="92672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rgbClr val="93949E"/>
                </a:solidFill>
              </a:rPr>
              <a:t>사용완료</a:t>
            </a:r>
            <a:r>
              <a:rPr lang="en-US" altLang="ko-KR" sz="800" b="1" spc="-100" dirty="0" smtClean="0">
                <a:solidFill>
                  <a:srgbClr val="93949E"/>
                </a:solidFill>
              </a:rPr>
              <a:t>/</a:t>
            </a:r>
            <a:r>
              <a:rPr lang="ko-KR" altLang="en-US" sz="800" b="1" spc="-100" dirty="0" smtClean="0">
                <a:solidFill>
                  <a:srgbClr val="93949E"/>
                </a:solidFill>
              </a:rPr>
              <a:t>기간만료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560542" y="1818946"/>
            <a:ext cx="8966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rgbClr val="93949E"/>
                </a:solidFill>
              </a:rPr>
              <a:t>사용가능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77795" y="1820228"/>
            <a:ext cx="885209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쿠폰등록</a:t>
            </a:r>
            <a:endParaRPr lang="ko-KR" altLang="en-US" sz="8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560542" y="2106946"/>
            <a:ext cx="271101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385155" y="2106946"/>
            <a:ext cx="926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54590" y="2255344"/>
            <a:ext cx="1575431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수강</a:t>
            </a:r>
            <a:r>
              <a:rPr lang="en-US" altLang="ko-KR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할인권 번호를 입력하세요</a:t>
            </a:r>
            <a:endParaRPr lang="ko-KR" altLang="en-US" sz="800" b="1" strike="sngStrike" spc="-3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566659" y="3080088"/>
            <a:ext cx="2736000" cy="338570"/>
            <a:chOff x="5425654" y="4546640"/>
            <a:chExt cx="2736000" cy="338570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5654" y="4572316"/>
              <a:ext cx="2736000" cy="312894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90" name="직선 연결선 89"/>
            <p:cNvCxnSpPr/>
            <p:nvPr/>
          </p:nvCxnSpPr>
          <p:spPr>
            <a:xfrm>
              <a:off x="5430016" y="4556731"/>
              <a:ext cx="27091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35660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8130549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481" y="3522372"/>
            <a:ext cx="2772000" cy="353872"/>
          </a:xfrm>
          <a:prstGeom prst="rect">
            <a:avLst/>
          </a:prstGeom>
        </p:spPr>
      </p:pic>
      <p:cxnSp>
        <p:nvCxnSpPr>
          <p:cNvPr id="94" name="직선 연결선 93"/>
          <p:cNvCxnSpPr/>
          <p:nvPr/>
        </p:nvCxnSpPr>
        <p:spPr>
          <a:xfrm>
            <a:off x="6531046" y="3516544"/>
            <a:ext cx="2794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5147" y="3877333"/>
            <a:ext cx="2772000" cy="1013185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998" y="5048613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785" y="5400044"/>
            <a:ext cx="2772000" cy="496941"/>
          </a:xfrm>
          <a:prstGeom prst="rect">
            <a:avLst/>
          </a:prstGeom>
        </p:spPr>
      </p:pic>
      <p:grpSp>
        <p:nvGrpSpPr>
          <p:cNvPr id="99" name="그룹 98"/>
          <p:cNvGrpSpPr/>
          <p:nvPr/>
        </p:nvGrpSpPr>
        <p:grpSpPr>
          <a:xfrm>
            <a:off x="6539997" y="649217"/>
            <a:ext cx="2780627" cy="720240"/>
            <a:chOff x="5398992" y="650437"/>
            <a:chExt cx="2780627" cy="72024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102" name="직선 연결선 101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그림 1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12034" y="1089372"/>
            <a:ext cx="1448023" cy="222183"/>
          </a:xfrm>
          <a:prstGeom prst="rect">
            <a:avLst/>
          </a:prstGeom>
        </p:spPr>
      </p:pic>
      <p:cxnSp>
        <p:nvCxnSpPr>
          <p:cNvPr id="104" name="직선 연결선 103"/>
          <p:cNvCxnSpPr/>
          <p:nvPr/>
        </p:nvCxnSpPr>
        <p:spPr>
          <a:xfrm>
            <a:off x="6571681" y="2211773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625417" y="2525975"/>
            <a:ext cx="792000" cy="2861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468744" y="2524139"/>
            <a:ext cx="753017" cy="288000"/>
          </a:xfrm>
          <a:prstGeom prst="rect">
            <a:avLst/>
          </a:prstGeom>
          <a:solidFill>
            <a:srgbClr val="565657"/>
          </a:solidFill>
          <a:ln w="3175">
            <a:solidFill>
              <a:srgbClr val="565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50" dirty="0" smtClean="0">
                <a:solidFill>
                  <a:schemeClr val="bg1"/>
                </a:solidFill>
              </a:rPr>
              <a:t>등록하기</a:t>
            </a:r>
            <a:endParaRPr lang="ko-KR" altLang="en-US" sz="800" b="1" spc="-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48623" y="5896985"/>
            <a:ext cx="2780627" cy="79200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6539997" y="5394692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79" name="타원 78"/>
          <p:cNvSpPr/>
          <p:nvPr/>
        </p:nvSpPr>
        <p:spPr>
          <a:xfrm>
            <a:off x="116368" y="307758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83" name="타원 82"/>
          <p:cNvSpPr/>
          <p:nvPr/>
        </p:nvSpPr>
        <p:spPr>
          <a:xfrm>
            <a:off x="6467462" y="2432040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84" name="타원 83"/>
          <p:cNvSpPr/>
          <p:nvPr/>
        </p:nvSpPr>
        <p:spPr>
          <a:xfrm>
            <a:off x="3280773" y="2116113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5986" y="739406"/>
            <a:ext cx="1148071" cy="215444"/>
          </a:xfrm>
          <a:prstGeom prst="rect">
            <a:avLst/>
          </a:prstGeom>
          <a:solidFill>
            <a:srgbClr val="52525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(hong1234)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님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457739" y="4166202"/>
            <a:ext cx="432048" cy="1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408823" y="4139958"/>
            <a:ext cx="64507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spc="-60" dirty="0" smtClean="0">
                <a:solidFill>
                  <a:srgbClr val="245FB6"/>
                </a:solidFill>
                <a:latin typeface="+mn-ea"/>
              </a:rPr>
              <a:t>홍길동님</a:t>
            </a:r>
            <a:r>
              <a:rPr lang="en-US" altLang="ko-KR" sz="750" spc="-60" dirty="0" smtClean="0">
                <a:solidFill>
                  <a:srgbClr val="245FB6"/>
                </a:solidFill>
                <a:latin typeface="+mn-ea"/>
              </a:rPr>
              <a:t>!</a:t>
            </a:r>
            <a:endParaRPr lang="ko-KR" altLang="en-US" sz="750" spc="-60" dirty="0">
              <a:solidFill>
                <a:srgbClr val="245FB6"/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280773" y="401621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7566446" y="2524139"/>
            <a:ext cx="79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363266" y="2538845"/>
            <a:ext cx="257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spc="-3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ㅡ</a:t>
            </a:r>
            <a:endParaRPr lang="ko-KR" altLang="en-US" sz="600" strike="sngStrike" spc="-3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4097" y="1435472"/>
            <a:ext cx="5309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할인권</a:t>
            </a:r>
            <a:endParaRPr lang="ko-KR" altLang="en-US" sz="900" b="1" dirty="0"/>
          </a:p>
        </p:txBody>
      </p:sp>
      <p:cxnSp>
        <p:nvCxnSpPr>
          <p:cNvPr id="113" name="직선 연결선 112"/>
          <p:cNvCxnSpPr/>
          <p:nvPr/>
        </p:nvCxnSpPr>
        <p:spPr>
          <a:xfrm>
            <a:off x="3385371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7675401" y="1440340"/>
            <a:ext cx="5309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할인권</a:t>
            </a:r>
            <a:endParaRPr lang="ko-KR" altLang="en-US" sz="900" b="1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6536674" y="1737589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" y="3140968"/>
            <a:ext cx="42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포인트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에듀머니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0" y="610251"/>
            <a:ext cx="2793600" cy="49741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포인트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에듀머니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49658"/>
              </p:ext>
            </p:extLst>
          </p:nvPr>
        </p:nvGraphicFramePr>
        <p:xfrm>
          <a:off x="9523016" y="425636"/>
          <a:ext cx="2668984" cy="257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에듀머니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800" b="0" i="0" u="none" strike="noStrike" kern="1200" cap="none" spc="-3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3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에듀머니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</a:t>
                      </a:r>
                      <a:endParaRPr kumimoji="0" lang="en-US" altLang="ko-KR" sz="800" b="0" i="0" u="none" strike="noStrike" kern="1200" cap="none" spc="-3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할인권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포인트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50" normalizeH="0" baseline="0" noProof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에듀머니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 메뉴 및 페이지 분리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(PC</a:t>
                      </a:r>
                      <a:r>
                        <a:rPr kumimoji="0" lang="ko-KR" altLang="en-US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kumimoji="0" lang="en-US" altLang="ko-KR" sz="800" b="0" i="0" u="none" strike="noStrike" kern="1200" cap="none" spc="-5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0" i="0" u="none" strike="noStrike" kern="1200" cap="none" spc="-5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메뉴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에듀머니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정보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060634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포인트 내역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783365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에듀머니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내역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189522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3" y="3813045"/>
            <a:ext cx="2793600" cy="19922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7159" y="3543593"/>
            <a:ext cx="2772000" cy="317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481" y="3262793"/>
            <a:ext cx="865856" cy="19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07" y="5790694"/>
            <a:ext cx="2772000" cy="90203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958" y="5504034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44" y="954016"/>
            <a:ext cx="2772000" cy="164442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3371957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3994" y="1090592"/>
            <a:ext cx="1448023" cy="222183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4768988" y="2993951"/>
            <a:ext cx="133131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rgbClr val="93949E"/>
                </a:solidFill>
              </a:rPr>
              <a:t>에듀머니</a:t>
            </a:r>
            <a:r>
              <a:rPr lang="ko-KR" altLang="en-US" sz="800" b="1" spc="-100" dirty="0" smtClean="0">
                <a:solidFill>
                  <a:srgbClr val="93949E"/>
                </a:solidFill>
              </a:rPr>
              <a:t> 내역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09677" y="2995233"/>
            <a:ext cx="1350000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tx1"/>
                </a:solidFill>
              </a:rPr>
              <a:t>포인트 내역</a:t>
            </a:r>
            <a:endParaRPr lang="ko-KR" altLang="en-US" sz="800" b="1" spc="-1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3373823" y="3290577"/>
            <a:ext cx="139516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8" idx="3"/>
          </p:cNvCxnSpPr>
          <p:nvPr/>
        </p:nvCxnSpPr>
        <p:spPr>
          <a:xfrm flipV="1">
            <a:off x="2931375" y="1625784"/>
            <a:ext cx="478304" cy="20776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49827" y="3545916"/>
            <a:ext cx="2681548" cy="3151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892" y="5790693"/>
            <a:ext cx="2772000" cy="90203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743" y="5504033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grpSp>
        <p:nvGrpSpPr>
          <p:cNvPr id="59" name="그룹 58"/>
          <p:cNvGrpSpPr/>
          <p:nvPr/>
        </p:nvGrpSpPr>
        <p:grpSpPr>
          <a:xfrm>
            <a:off x="6537742" y="650436"/>
            <a:ext cx="2780627" cy="720240"/>
            <a:chOff x="5398992" y="650437"/>
            <a:chExt cx="2780627" cy="720240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779" y="1090591"/>
            <a:ext cx="1448023" cy="222183"/>
          </a:xfrm>
          <a:prstGeom prst="rect">
            <a:avLst/>
          </a:prstGeom>
        </p:spPr>
      </p:pic>
      <p:cxnSp>
        <p:nvCxnSpPr>
          <p:cNvPr id="103" name="직선 연결선 102"/>
          <p:cNvCxnSpPr/>
          <p:nvPr/>
        </p:nvCxnSpPr>
        <p:spPr>
          <a:xfrm>
            <a:off x="4759677" y="3281951"/>
            <a:ext cx="1343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365573" y="1824570"/>
            <a:ext cx="2789578" cy="1061935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9696" y="1848443"/>
            <a:ext cx="2789411" cy="506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보유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에듀머니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보유 포인트 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94041" y="1850449"/>
            <a:ext cx="873967" cy="506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chemeClr val="tx1"/>
                </a:solidFill>
              </a:rPr>
              <a:t>100,000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400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100" b="1" dirty="0" smtClean="0">
                <a:solidFill>
                  <a:schemeClr val="tx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3411039" y="2398046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396126" y="2417887"/>
            <a:ext cx="269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 포인트가 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2,000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 이상이면 </a:t>
            </a:r>
            <a:r>
              <a:rPr lang="ko-KR" altLang="en-US" sz="800" spc="-9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에듀머니로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전환 가능합니다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포인트는 </a:t>
            </a:r>
            <a:r>
              <a:rPr lang="ko-KR" altLang="en-US" sz="800" spc="-9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원과 </a:t>
            </a:r>
            <a:r>
              <a:rPr lang="ko-KR" altLang="en-US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같습니다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3407165" y="3339039"/>
            <a:ext cx="540000" cy="1743144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385574" y="3364936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구분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사용내역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날짜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916012" y="3367465"/>
            <a:ext cx="93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rgbClr val="FF0000"/>
                </a:solidFill>
              </a:rPr>
              <a:t>차감</a:t>
            </a:r>
            <a:endParaRPr lang="en-US" altLang="ko-KR" sz="800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50,000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err="1" smtClean="0"/>
              <a:t>에듀머니로</a:t>
            </a:r>
            <a:r>
              <a:rPr lang="ko-KR" altLang="en-US" sz="800" spc="-30" dirty="0" smtClean="0"/>
              <a:t> 변환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2018-07-25 23:59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3409367" y="4215677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385889" y="4228935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구분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금액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사용내역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날짜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16327" y="4231464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rgbClr val="0033CC"/>
                </a:solidFill>
              </a:rPr>
              <a:t>적립</a:t>
            </a:r>
            <a:endParaRPr lang="en-US" altLang="ko-KR" sz="800" spc="-3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0033CC"/>
                </a:solidFill>
              </a:rPr>
              <a:t>+ 50,000</a:t>
            </a:r>
            <a:r>
              <a:rPr lang="ko-KR" altLang="en-US" sz="800" b="1" spc="-30" dirty="0">
                <a:solidFill>
                  <a:srgbClr val="0033CC"/>
                </a:solidFill>
              </a:rPr>
              <a:t>원</a:t>
            </a:r>
            <a:endParaRPr lang="en-US" altLang="ko-KR" sz="800" b="1" spc="-3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포인트 적립 이벤트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2018-07-24 14:33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3403330" y="3349772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65263" y="5406026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142" name="직사각형 141"/>
          <p:cNvSpPr/>
          <p:nvPr/>
        </p:nvSpPr>
        <p:spPr>
          <a:xfrm>
            <a:off x="6599541" y="2996952"/>
            <a:ext cx="133131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rgbClr val="93949E"/>
                </a:solidFill>
              </a:rPr>
              <a:t>포인트 내역</a:t>
            </a:r>
            <a:endParaRPr lang="ko-KR" altLang="en-US" sz="800" b="1" spc="-100" dirty="0">
              <a:solidFill>
                <a:srgbClr val="93949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22916" y="2998234"/>
            <a:ext cx="1350000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chemeClr val="tx1"/>
                </a:solidFill>
              </a:rPr>
              <a:t>에듀머니</a:t>
            </a:r>
            <a:r>
              <a:rPr lang="ko-KR" altLang="en-US" sz="800" b="1" spc="-100" dirty="0" smtClean="0">
                <a:solidFill>
                  <a:schemeClr val="tx1"/>
                </a:solidFill>
              </a:rPr>
              <a:t> 내역</a:t>
            </a:r>
            <a:endParaRPr lang="ko-KR" altLang="en-US" sz="800" b="1" spc="-1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6586867" y="3284952"/>
            <a:ext cx="134383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6542551" y="1827571"/>
            <a:ext cx="2773977" cy="1061935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6528048" y="1851444"/>
            <a:ext cx="2789411" cy="506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보유 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에듀머니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보유 포인트 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8462393" y="1853450"/>
            <a:ext cx="873967" cy="506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chemeClr val="tx1"/>
                </a:solidFill>
              </a:rPr>
              <a:t>100,000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400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100" b="1" dirty="0" smtClean="0">
                <a:solidFill>
                  <a:schemeClr val="tx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점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6579391" y="2401047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564478" y="2420888"/>
            <a:ext cx="269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 포인트가 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2,000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 이상이면 </a:t>
            </a:r>
            <a:r>
              <a:rPr lang="ko-KR" altLang="en-US" sz="800" spc="-9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에듀머니로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전환 가능합니다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포인트는 </a:t>
            </a:r>
            <a:r>
              <a:rPr lang="ko-KR" altLang="en-US" sz="800" spc="-9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원과 </a:t>
            </a:r>
            <a:r>
              <a:rPr lang="ko-KR" altLang="en-US" sz="800" spc="-6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같습니다</a:t>
            </a:r>
            <a:r>
              <a:rPr lang="en-US" altLang="ko-KR" sz="800" spc="-9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6575517" y="3342040"/>
            <a:ext cx="540000" cy="1743144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6553926" y="3367937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구분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사용내역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날짜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084364" y="3370466"/>
            <a:ext cx="93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rgbClr val="FF0000"/>
                </a:solidFill>
              </a:rPr>
              <a:t>차감</a:t>
            </a:r>
            <a:endParaRPr lang="en-US" altLang="ko-KR" sz="800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50,000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상품 구매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2018-07-25 23:59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6577719" y="4218678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554241" y="4231936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구분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금액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사용내역</a:t>
            </a:r>
            <a:endParaRPr lang="en-US" altLang="ko-KR" sz="800" b="1" spc="-70" dirty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>
                <a:solidFill>
                  <a:srgbClr val="93949E"/>
                </a:solidFill>
              </a:rPr>
              <a:t>날짜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084679" y="4234465"/>
            <a:ext cx="939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 smtClean="0">
                <a:solidFill>
                  <a:srgbClr val="0033CC"/>
                </a:solidFill>
              </a:rPr>
              <a:t>적립</a:t>
            </a:r>
            <a:endParaRPr lang="en-US" altLang="ko-KR" sz="800" spc="-3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0033CC"/>
                </a:solidFill>
              </a:rPr>
              <a:t>+ 50,000</a:t>
            </a:r>
            <a:r>
              <a:rPr lang="ko-KR" altLang="en-US" sz="800" b="1" spc="-30" dirty="0">
                <a:solidFill>
                  <a:srgbClr val="0033CC"/>
                </a:solidFill>
              </a:rPr>
              <a:t>원</a:t>
            </a:r>
            <a:endParaRPr lang="en-US" altLang="ko-KR" sz="800" b="1" spc="-30" dirty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포인트에서 변환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2018-07-24 14:33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6599541" y="3364936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531048" y="5406025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15986" y="739406"/>
            <a:ext cx="1148071" cy="215444"/>
          </a:xfrm>
          <a:prstGeom prst="rect">
            <a:avLst/>
          </a:prstGeom>
          <a:solidFill>
            <a:srgbClr val="52525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(hong1234)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님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6368" y="3443632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78" name="타원 77"/>
          <p:cNvSpPr/>
          <p:nvPr/>
        </p:nvSpPr>
        <p:spPr>
          <a:xfrm>
            <a:off x="6467462" y="330503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79" name="타원 78"/>
          <p:cNvSpPr/>
          <p:nvPr/>
        </p:nvSpPr>
        <p:spPr>
          <a:xfrm>
            <a:off x="3280773" y="1769815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82" name="타원 81"/>
          <p:cNvSpPr/>
          <p:nvPr/>
        </p:nvSpPr>
        <p:spPr>
          <a:xfrm>
            <a:off x="3255340" y="330169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2395" y="2138481"/>
            <a:ext cx="750370" cy="188982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0774" y="2134701"/>
            <a:ext cx="750370" cy="188982"/>
          </a:xfrm>
          <a:prstGeom prst="rect">
            <a:avLst/>
          </a:prstGeom>
        </p:spPr>
      </p:pic>
      <p:cxnSp>
        <p:nvCxnSpPr>
          <p:cNvPr id="144" name="직선 연결선 143"/>
          <p:cNvCxnSpPr/>
          <p:nvPr/>
        </p:nvCxnSpPr>
        <p:spPr>
          <a:xfrm>
            <a:off x="7923203" y="3293578"/>
            <a:ext cx="139516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267618" y="1435472"/>
            <a:ext cx="10438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포인트</a:t>
            </a:r>
            <a:r>
              <a:rPr lang="en-US" altLang="ko-KR" sz="900" b="1" dirty="0" smtClean="0"/>
              <a:t>/</a:t>
            </a:r>
            <a:r>
              <a:rPr lang="ko-KR" altLang="en-US" sz="900" b="1" dirty="0" err="1" smtClean="0"/>
              <a:t>에듀머니</a:t>
            </a:r>
            <a:endParaRPr lang="ko-KR" altLang="en-US" sz="900" b="1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3385371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7418922" y="1440340"/>
            <a:ext cx="10438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포인트</a:t>
            </a:r>
            <a:r>
              <a:rPr lang="en-US" altLang="ko-KR" sz="900" b="1" dirty="0" smtClean="0"/>
              <a:t>/</a:t>
            </a:r>
            <a:r>
              <a:rPr lang="ko-KR" altLang="en-US" sz="900" b="1" dirty="0" err="1" smtClean="0"/>
              <a:t>에듀머니</a:t>
            </a:r>
            <a:endParaRPr lang="ko-KR" altLang="en-US" sz="900" b="1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6536674" y="1737589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History</a:t>
            </a:r>
            <a:endParaRPr lang="ko-KR" altLang="en-US" dirty="0"/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6885"/>
              </p:ext>
            </p:extLst>
          </p:nvPr>
        </p:nvGraphicFramePr>
        <p:xfrm>
          <a:off x="415925" y="981074"/>
          <a:ext cx="11224690" cy="1297855"/>
        </p:xfrm>
        <a:graphic>
          <a:graphicData uri="http://schemas.openxmlformats.org/drawingml/2006/table">
            <a:tbl>
              <a:tblPr/>
              <a:tblGrid>
                <a:gridCol w="1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4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0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163">
                <a:tc rowSpan="2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Update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Update History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Updated Part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Remarks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60"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2018.08.16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1.1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46225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23854"/>
              </p:ext>
            </p:extLst>
          </p:nvPr>
        </p:nvGraphicFramePr>
        <p:xfrm>
          <a:off x="415925" y="2278929"/>
          <a:ext cx="11224690" cy="2882757"/>
        </p:xfrm>
        <a:graphic>
          <a:graphicData uri="http://schemas.openxmlformats.org/drawingml/2006/table">
            <a:tbl>
              <a:tblPr/>
              <a:tblGrid>
                <a:gridCol w="128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8171">
                <a:tc gridSpan="6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   경   관   리</a:t>
                      </a:r>
                    </a:p>
                  </a:txBody>
                  <a:tcPr marL="67727" marR="67727" marT="33863" marB="3386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작업일자</a:t>
                      </a:r>
                    </a:p>
                  </a:txBody>
                  <a:tcPr marL="67727" marR="67727" marT="33863" marB="3386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    역</a:t>
                      </a: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 전 버전</a:t>
                      </a: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 후 버전</a:t>
                      </a: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변경자</a:t>
                      </a: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확인</a:t>
                      </a: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43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2018.07.31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장바구니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푸터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영역 삭제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푸터영역은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기존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정책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따라감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개별 쿠폰 사용 기능 삭제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쿠폰 개발은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마이페이지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개발 다음 스텝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V0.9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최현욱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2018.08.16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결제방법 별 안내 문구 수정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(p.7~8)</a:t>
                      </a: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- PC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결제 방법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(p.9)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V1.0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V1.1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최현욱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8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7727" marR="67727" marT="33863" marB="338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2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55440" y="180940"/>
            <a:ext cx="7102325" cy="195211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[PC]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할인권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" y="433542"/>
            <a:ext cx="9491340" cy="54726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710" y="1700808"/>
            <a:ext cx="1080120" cy="151216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15480" y="2503390"/>
            <a:ext cx="7992888" cy="243777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26261"/>
              </p:ext>
            </p:extLst>
          </p:nvPr>
        </p:nvGraphicFramePr>
        <p:xfrm>
          <a:off x="9523016" y="425636"/>
          <a:ext cx="2668984" cy="13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7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할인권 페이지 기준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상단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GNB,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푸터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영역은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기존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UI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증빙서류발급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수강료 환급신청 메뉴는 모바일에서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비노출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서브 메뉴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페이지에 반영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85436"/>
                  </a:ext>
                </a:extLst>
              </a:tr>
              <a:tr h="3455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컨텐츠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페이지에 반영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7316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6291" y="159280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5" name="타원 14"/>
          <p:cNvSpPr/>
          <p:nvPr/>
        </p:nvSpPr>
        <p:spPr>
          <a:xfrm>
            <a:off x="1326217" y="240330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1631504" y="1412776"/>
            <a:ext cx="432048" cy="180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71120" y="1389897"/>
            <a:ext cx="64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50" dirty="0" smtClean="0">
                <a:solidFill>
                  <a:srgbClr val="565657"/>
                </a:solidFill>
                <a:latin typeface="Arial Black" panose="020B0A04020102020204" pitchFamily="34" charset="0"/>
                <a:ea typeface="+mj-ea"/>
              </a:rPr>
              <a:t>홍길동 님</a:t>
            </a:r>
            <a:endParaRPr lang="ko-KR" altLang="en-US" sz="800" b="1" spc="-50" dirty="0">
              <a:solidFill>
                <a:srgbClr val="565657"/>
              </a:solidFill>
              <a:latin typeface="Arial Black" panose="020B0A040201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0" y="5661248"/>
            <a:ext cx="929765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7" y="5209134"/>
            <a:ext cx="2772000" cy="101318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5" y="6171591"/>
            <a:ext cx="2772000" cy="496941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194746" y="5376321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Scroll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영역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err="1" smtClean="0"/>
              <a:t>모바일웹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/>
              <a:t>기존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개선안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반응형</a:t>
            </a:r>
            <a:r>
              <a:rPr lang="en-US" altLang="ko-KR" b="1" dirty="0" smtClean="0"/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7954"/>
              </p:ext>
            </p:extLst>
          </p:nvPr>
        </p:nvGraphicFramePr>
        <p:xfrm>
          <a:off x="9523016" y="425636"/>
          <a:ext cx="2668984" cy="15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모바일 페이지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*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개선 모바일 페이지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상단 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GNB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페이지에 현재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GNB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반영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368324"/>
                  </a:ext>
                </a:extLst>
              </a:tr>
              <a:tr h="3455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컨텐츠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기준으로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구성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85436"/>
                  </a:ext>
                </a:extLst>
              </a:tr>
              <a:tr h="3455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푸터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페이지에 현재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푸터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반영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7316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3" y="620689"/>
            <a:ext cx="2772000" cy="475563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280103" y="1793068"/>
            <a:ext cx="92672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chemeClr val="bg1">
                    <a:lumMod val="65000"/>
                  </a:schemeClr>
                </a:solidFill>
              </a:rPr>
              <a:t>사용완료</a:t>
            </a:r>
            <a:r>
              <a:rPr lang="en-US" altLang="ko-KR" sz="800" b="1" spc="-1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b="1" spc="-100" dirty="0" smtClean="0">
                <a:solidFill>
                  <a:schemeClr val="bg1">
                    <a:lumMod val="65000"/>
                  </a:schemeClr>
                </a:solidFill>
              </a:rPr>
              <a:t>기간만료</a:t>
            </a:r>
            <a:endParaRPr lang="ko-KR" altLang="en-US" sz="800" b="1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9680" y="1793068"/>
            <a:ext cx="8966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err="1" smtClean="0">
                <a:solidFill>
                  <a:schemeClr val="bg1">
                    <a:lumMod val="65000"/>
                  </a:schemeClr>
                </a:solidFill>
              </a:rPr>
              <a:t>쿠폰등록</a:t>
            </a:r>
            <a:endParaRPr lang="ko-KR" altLang="en-US" sz="800" b="1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06368" y="1794350"/>
            <a:ext cx="885209" cy="28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사용가능</a:t>
            </a:r>
            <a:endParaRPr lang="ko-KR" altLang="en-US" sz="800" b="1" spc="-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00204" y="2081068"/>
            <a:ext cx="180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61887" y="2081068"/>
            <a:ext cx="9268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131" y="4488932"/>
            <a:ext cx="2772000" cy="353872"/>
          </a:xfrm>
          <a:prstGeom prst="rect">
            <a:avLst/>
          </a:prstGeom>
        </p:spPr>
      </p:pic>
      <p:cxnSp>
        <p:nvCxnSpPr>
          <p:cNvPr id="43" name="직선 연결선 42"/>
          <p:cNvCxnSpPr/>
          <p:nvPr/>
        </p:nvCxnSpPr>
        <p:spPr>
          <a:xfrm>
            <a:off x="3359696" y="4480306"/>
            <a:ext cx="2794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97" y="5228725"/>
            <a:ext cx="2772000" cy="1013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648" y="5057797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35" y="6191182"/>
            <a:ext cx="2772000" cy="49694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359696" y="5395912"/>
            <a:ext cx="2794191" cy="129221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Scroll </a:t>
            </a:r>
            <a:r>
              <a:rPr lang="ko-KR" altLang="en-US" sz="1600" dirty="0" smtClean="0"/>
              <a:t>영역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0624" y="637941"/>
            <a:ext cx="2736000" cy="63001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브랜드웹</a:t>
            </a:r>
            <a:r>
              <a:rPr lang="ko-KR" altLang="en-US" dirty="0" smtClean="0"/>
              <a:t> 기존 </a:t>
            </a:r>
            <a:r>
              <a:rPr lang="en-US" altLang="ko-KR" dirty="0" smtClean="0"/>
              <a:t>GNB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17917" y="1310802"/>
            <a:ext cx="2736000" cy="3410031"/>
          </a:xfrm>
          <a:prstGeom prst="rect">
            <a:avLst/>
          </a:prstGeom>
          <a:solidFill>
            <a:srgbClr val="0033CC">
              <a:alpha val="40000"/>
            </a:srgbClr>
          </a:solidFill>
          <a:ln w="9525"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기준으로 변경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25375" y="4761184"/>
            <a:ext cx="2736000" cy="190734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브랜드웹</a:t>
            </a:r>
            <a:r>
              <a:rPr lang="ko-KR" altLang="en-US" dirty="0" smtClean="0"/>
              <a:t> 기존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127962" y="56365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76" name="타원 75"/>
          <p:cNvSpPr/>
          <p:nvPr/>
        </p:nvSpPr>
        <p:spPr>
          <a:xfrm>
            <a:off x="138187" y="1284046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77" name="타원 76"/>
          <p:cNvSpPr/>
          <p:nvPr/>
        </p:nvSpPr>
        <p:spPr>
          <a:xfrm>
            <a:off x="127962" y="4720967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3368647" y="650437"/>
            <a:ext cx="2780627" cy="720240"/>
            <a:chOff x="5398992" y="650437"/>
            <a:chExt cx="2780627" cy="72024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0684" y="1090592"/>
            <a:ext cx="1448023" cy="222183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404166" y="2175162"/>
            <a:ext cx="540000" cy="1743144"/>
          </a:xfrm>
          <a:prstGeom prst="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385574" y="2201059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할인권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할인금액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사용조건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유효기간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13013" y="2203588"/>
            <a:ext cx="2132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7</a:t>
            </a:r>
            <a:r>
              <a:rPr lang="ko-KR" altLang="en-US" sz="800" spc="-30" dirty="0" smtClean="0"/>
              <a:t>월 </a:t>
            </a:r>
            <a:r>
              <a:rPr lang="ko-KR" altLang="en-US" sz="800" spc="-30" dirty="0" err="1" smtClean="0"/>
              <a:t>에듀윌</a:t>
            </a:r>
            <a:r>
              <a:rPr lang="ko-KR" altLang="en-US" sz="800" spc="-30" dirty="0" smtClean="0"/>
              <a:t> </a:t>
            </a:r>
            <a:r>
              <a:rPr lang="ko-KR" altLang="en-US" sz="800" spc="-30" dirty="0" err="1" smtClean="0"/>
              <a:t>빈칸채우기</a:t>
            </a:r>
            <a:r>
              <a:rPr lang="ko-KR" altLang="en-US" sz="800" spc="-30" dirty="0" smtClean="0"/>
              <a:t> 이벤트 </a:t>
            </a:r>
            <a:r>
              <a:rPr lang="en-US" altLang="ko-KR" sz="800" spc="-30" dirty="0" smtClean="0"/>
              <a:t>5</a:t>
            </a:r>
            <a:r>
              <a:rPr lang="ko-KR" altLang="en-US" sz="800" spc="-30" dirty="0" smtClean="0"/>
              <a:t>만원 할인권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50,000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이벤트 상품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100" dirty="0" smtClean="0">
                <a:solidFill>
                  <a:srgbClr val="FF0000"/>
                </a:solidFill>
              </a:rPr>
              <a:t>D-8</a:t>
            </a:r>
            <a:r>
              <a:rPr lang="en-US" altLang="ko-KR" sz="800" spc="-30" dirty="0" smtClean="0"/>
              <a:t>  </a:t>
            </a:r>
            <a:r>
              <a:rPr lang="en-US" altLang="ko-KR" sz="800" spc="-3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30" dirty="0" smtClean="0"/>
              <a:t>  2018-07-25 23:59</a:t>
            </a:r>
            <a:r>
              <a:rPr lang="ko-KR" altLang="en-US" sz="800" spc="-30" dirty="0" smtClean="0"/>
              <a:t>까지</a:t>
            </a:r>
            <a:endParaRPr lang="ko-KR" altLang="en-US" sz="800" b="1" strike="sngStrike" spc="-30" dirty="0">
              <a:solidFill>
                <a:srgbClr val="FF0000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8941" y="2635555"/>
            <a:ext cx="540000" cy="162739"/>
          </a:xfrm>
          <a:prstGeom prst="rect">
            <a:avLst/>
          </a:prstGeom>
        </p:spPr>
      </p:pic>
      <p:cxnSp>
        <p:nvCxnSpPr>
          <p:cNvPr id="63" name="직선 연결선 62"/>
          <p:cNvCxnSpPr/>
          <p:nvPr/>
        </p:nvCxnSpPr>
        <p:spPr>
          <a:xfrm>
            <a:off x="3406368" y="3051800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85889" y="3065058"/>
            <a:ext cx="55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할인권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err="1" smtClean="0">
                <a:solidFill>
                  <a:srgbClr val="93949E"/>
                </a:solidFill>
              </a:rPr>
              <a:t>할인금액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사용조건</a:t>
            </a:r>
            <a:endParaRPr lang="en-US" altLang="ko-KR" sz="800" b="1" spc="-70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70" dirty="0" smtClean="0">
                <a:solidFill>
                  <a:srgbClr val="93949E"/>
                </a:solidFill>
              </a:rPr>
              <a:t>유효기간</a:t>
            </a:r>
            <a:endParaRPr lang="ko-KR" altLang="en-US" sz="800" b="1" spc="-70" dirty="0">
              <a:solidFill>
                <a:srgbClr val="93949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13328" y="3067587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spc="-30" dirty="0" smtClean="0"/>
              <a:t>7</a:t>
            </a:r>
            <a:r>
              <a:rPr lang="ko-KR" altLang="en-US" sz="800" spc="-30" dirty="0" smtClean="0"/>
              <a:t>월 </a:t>
            </a:r>
            <a:r>
              <a:rPr lang="ko-KR" altLang="en-US" sz="800" spc="-30" dirty="0" err="1" smtClean="0"/>
              <a:t>에듀윌</a:t>
            </a:r>
            <a:r>
              <a:rPr lang="ko-KR" altLang="en-US" sz="800" spc="-30" dirty="0" smtClean="0"/>
              <a:t> </a:t>
            </a:r>
            <a:r>
              <a:rPr lang="ko-KR" altLang="en-US" sz="800" spc="-30" dirty="0" err="1" smtClean="0"/>
              <a:t>빈칸채우기</a:t>
            </a:r>
            <a:r>
              <a:rPr lang="ko-KR" altLang="en-US" sz="800" spc="-30" dirty="0" smtClean="0"/>
              <a:t> 이벤트 </a:t>
            </a:r>
            <a:r>
              <a:rPr lang="en-US" altLang="ko-KR" sz="800" spc="-30" dirty="0" smtClean="0"/>
              <a:t>10</a:t>
            </a:r>
            <a:r>
              <a:rPr lang="ko-KR" altLang="en-US" sz="800" spc="-30" dirty="0" smtClean="0"/>
              <a:t>만원 할인권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-30" dirty="0" smtClean="0">
                <a:solidFill>
                  <a:srgbClr val="FF0000"/>
                </a:solidFill>
              </a:rPr>
              <a:t>100,000</a:t>
            </a:r>
            <a:r>
              <a:rPr lang="ko-KR" altLang="en-US" sz="800" b="1" spc="-30" dirty="0" smtClean="0">
                <a:solidFill>
                  <a:srgbClr val="FF0000"/>
                </a:solidFill>
              </a:rPr>
              <a:t>원</a:t>
            </a:r>
            <a:endParaRPr lang="en-US" altLang="ko-KR" sz="800" b="1" spc="-3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30" dirty="0" smtClean="0"/>
              <a:t>이벤트 상품</a:t>
            </a:r>
            <a:endParaRPr lang="en-US" altLang="ko-KR" sz="800" spc="-30" dirty="0" smtClean="0"/>
          </a:p>
          <a:p>
            <a:pPr>
              <a:lnSpc>
                <a:spcPct val="150000"/>
              </a:lnSpc>
            </a:pPr>
            <a:r>
              <a:rPr lang="en-US" altLang="ko-KR" sz="800" b="1" spc="100" dirty="0">
                <a:solidFill>
                  <a:srgbClr val="FF0000"/>
                </a:solidFill>
              </a:rPr>
              <a:t>D-8</a:t>
            </a:r>
            <a:r>
              <a:rPr lang="en-US" altLang="ko-KR" sz="800" spc="-30" dirty="0"/>
              <a:t>  </a:t>
            </a:r>
            <a:r>
              <a:rPr lang="en-US" altLang="ko-KR" sz="800" spc="-30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800" spc="-30" dirty="0"/>
              <a:t> </a:t>
            </a:r>
            <a:r>
              <a:rPr lang="en-US" altLang="ko-KR" sz="800" spc="-30" dirty="0" smtClean="0"/>
              <a:t>2018-07-25 23:59</a:t>
            </a:r>
            <a:r>
              <a:rPr lang="ko-KR" altLang="en-US" sz="800" spc="-30" dirty="0" smtClean="0"/>
              <a:t>까지</a:t>
            </a:r>
            <a:endParaRPr lang="ko-KR" altLang="en-US" sz="800" spc="-3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9256" y="3493664"/>
            <a:ext cx="540000" cy="162739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3395309" y="4043850"/>
            <a:ext cx="2736000" cy="338570"/>
            <a:chOff x="5425654" y="4546640"/>
            <a:chExt cx="2736000" cy="338570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25654" y="4572316"/>
              <a:ext cx="2736000" cy="312894"/>
            </a:xfrm>
            <a:prstGeom prst="rect">
              <a:avLst/>
            </a:prstGeom>
            <a:ln w="3175">
              <a:noFill/>
            </a:ln>
          </p:spPr>
        </p:pic>
        <p:cxnSp>
          <p:nvCxnSpPr>
            <p:cNvPr id="86" name="직선 연결선 85"/>
            <p:cNvCxnSpPr/>
            <p:nvPr/>
          </p:nvCxnSpPr>
          <p:spPr>
            <a:xfrm>
              <a:off x="5430016" y="4556731"/>
              <a:ext cx="27091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435660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8130549" y="4546640"/>
              <a:ext cx="0" cy="32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/>
          <p:cNvCxnSpPr/>
          <p:nvPr/>
        </p:nvCxnSpPr>
        <p:spPr>
          <a:xfrm>
            <a:off x="3400331" y="2185895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400331" y="3908460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457739" y="4139104"/>
            <a:ext cx="432048" cy="18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408823" y="4112860"/>
            <a:ext cx="64507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spc="-60" dirty="0" smtClean="0">
                <a:solidFill>
                  <a:srgbClr val="245FB6"/>
                </a:solidFill>
                <a:latin typeface="+mn-ea"/>
              </a:rPr>
              <a:t>홍길동님</a:t>
            </a:r>
            <a:r>
              <a:rPr lang="en-US" altLang="ko-KR" sz="750" spc="-60" dirty="0" smtClean="0">
                <a:solidFill>
                  <a:srgbClr val="245FB6"/>
                </a:solidFill>
                <a:latin typeface="+mn-ea"/>
              </a:rPr>
              <a:t>!</a:t>
            </a:r>
            <a:endParaRPr lang="ko-KR" altLang="en-US" sz="750" spc="-60" dirty="0">
              <a:solidFill>
                <a:srgbClr val="245FB6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7828" y="1435472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/>
              <a:t>할인권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3380546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368647" y="4860594"/>
            <a:ext cx="27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" y="3140968"/>
            <a:ext cx="422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장바구니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352" y="4149080"/>
            <a:ext cx="1440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주문하기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주문완료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0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493543" y="592999"/>
            <a:ext cx="2866512" cy="613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371595" y="1988839"/>
            <a:ext cx="2789578" cy="171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12229" y="2494720"/>
            <a:ext cx="2706039" cy="8516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0" y="610251"/>
            <a:ext cx="2793600" cy="49741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장바구니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0856" y="2055408"/>
            <a:ext cx="792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</a:rPr>
              <a:t>상품 전체 선택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70329"/>
              </p:ext>
            </p:extLst>
          </p:nvPr>
        </p:nvGraphicFramePr>
        <p:xfrm>
          <a:off x="9523016" y="425636"/>
          <a:ext cx="2668984" cy="258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메뉴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컨텐츠 영역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기준으로 모바일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구성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735555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 정보 노출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돋보기 버튼 노출 안함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 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소계 노출 안함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                             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상품명 클릭 시 해당 상품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22372"/>
                  </a:ext>
                </a:extLst>
              </a:tr>
              <a:tr h="48308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주문하기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확인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 페이지로 이동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67542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3" y="3813045"/>
            <a:ext cx="2793600" cy="199221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7159" y="3543593"/>
            <a:ext cx="2772000" cy="317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포인트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에듀머니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9481" y="3262793"/>
            <a:ext cx="865856" cy="192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01252" y="2524966"/>
            <a:ext cx="241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smtClean="0"/>
              <a:t>공인중개사</a:t>
            </a:r>
            <a:r>
              <a:rPr lang="ko-KR" altLang="en-US" sz="8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sz="800" spc="-50" dirty="0" smtClean="0">
                <a:solidFill>
                  <a:schemeClr val="accent5">
                    <a:lumMod val="75000"/>
                  </a:schemeClr>
                </a:solidFill>
              </a:rPr>
              <a:t>강좌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ko-KR" altLang="en-US" sz="800" spc="-50" dirty="0" smtClean="0">
                <a:solidFill>
                  <a:schemeClr val="accent5">
                    <a:lumMod val="75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ts val="1200"/>
              </a:lnSpc>
            </a:pP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547" y="5059511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cxnSp>
        <p:nvCxnSpPr>
          <p:cNvPr id="35" name="꺾인 연결선 34"/>
          <p:cNvCxnSpPr>
            <a:stCxn id="65" idx="3"/>
            <a:endCxn id="64" idx="2"/>
          </p:cNvCxnSpPr>
          <p:nvPr/>
        </p:nvCxnSpPr>
        <p:spPr>
          <a:xfrm flipV="1">
            <a:off x="2931375" y="1518367"/>
            <a:ext cx="449556" cy="7836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49827" y="2144480"/>
            <a:ext cx="2681548" cy="315132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744" y="954016"/>
            <a:ext cx="2772000" cy="16444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75482" y="2055408"/>
            <a:ext cx="792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</a:rPr>
              <a:t>선택 상품 삭제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12368" y="3370849"/>
            <a:ext cx="2887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spc="-80" dirty="0" smtClean="0"/>
              <a:t>총 합계 </a:t>
            </a:r>
            <a:r>
              <a:rPr lang="en-US" altLang="ko-KR" sz="800" spc="-80" dirty="0" smtClean="0"/>
              <a:t>: </a:t>
            </a:r>
            <a:r>
              <a:rPr lang="en-US" altLang="ko-KR" sz="900" b="1" spc="-80" dirty="0" smtClean="0"/>
              <a:t>845,000</a:t>
            </a:r>
            <a:r>
              <a:rPr lang="ko-KR" altLang="en-US" sz="800" b="1" spc="-80" dirty="0" smtClean="0"/>
              <a:t>원</a:t>
            </a:r>
            <a:r>
              <a:rPr lang="ko-KR" altLang="en-US" sz="800" spc="-80" dirty="0" smtClean="0"/>
              <a:t> </a:t>
            </a:r>
            <a:r>
              <a:rPr lang="en-US" altLang="ko-KR" sz="800" b="1" spc="-8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altLang="ko-KR" sz="800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spc="-80" dirty="0" err="1" smtClean="0"/>
              <a:t>배송비</a:t>
            </a:r>
            <a:r>
              <a:rPr lang="ko-KR" altLang="en-US" sz="800" spc="-80" dirty="0" smtClean="0"/>
              <a:t> </a:t>
            </a:r>
            <a:r>
              <a:rPr lang="en-US" altLang="ko-KR" sz="800" spc="-80" dirty="0" smtClean="0"/>
              <a:t>: </a:t>
            </a:r>
            <a:r>
              <a:rPr lang="en-US" altLang="ko-KR" sz="900" b="1" spc="-80" dirty="0" smtClean="0"/>
              <a:t>0</a:t>
            </a:r>
            <a:r>
              <a:rPr lang="ko-KR" altLang="en-US" sz="800" b="1" spc="-80" dirty="0" smtClean="0"/>
              <a:t>원</a:t>
            </a:r>
            <a:r>
              <a:rPr lang="ko-KR" altLang="en-US" sz="800" spc="-80" dirty="0" smtClean="0"/>
              <a:t> </a:t>
            </a:r>
            <a:r>
              <a:rPr lang="en-US" altLang="ko-KR" sz="800" b="1" spc="-8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ko-KR" sz="800" spc="-8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spc="-80" dirty="0" smtClean="0"/>
              <a:t>총 결제금액 </a:t>
            </a:r>
            <a:r>
              <a:rPr lang="en-US" altLang="ko-KR" sz="800" spc="-80" dirty="0" smtClean="0"/>
              <a:t>: </a:t>
            </a:r>
            <a:r>
              <a:rPr lang="en-US" altLang="ko-KR" sz="900" b="1" spc="-80" dirty="0" smtClean="0">
                <a:solidFill>
                  <a:srgbClr val="FF0000"/>
                </a:solidFill>
              </a:rPr>
              <a:t>845,000</a:t>
            </a:r>
            <a:r>
              <a:rPr lang="ko-KR" altLang="en-US" sz="800" b="1" spc="-80" dirty="0" smtClean="0"/>
              <a:t>원</a:t>
            </a:r>
            <a:endParaRPr lang="en-US" altLang="ko-KR" sz="800" b="1" spc="-8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9147" y="3970426"/>
            <a:ext cx="1260000" cy="32984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371594" y="2285498"/>
            <a:ext cx="27941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※ </a:t>
            </a:r>
            <a:r>
              <a:rPr lang="ko-KR" altLang="en-US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총 결제금액이 </a:t>
            </a:r>
            <a:r>
              <a:rPr lang="en-US" altLang="ko-KR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3</a:t>
            </a:r>
            <a:r>
              <a:rPr lang="ko-KR" altLang="en-US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만원 미만인 경우</a:t>
            </a:r>
            <a:r>
              <a:rPr lang="en-US" altLang="ko-KR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ko-KR" altLang="en-US" sz="700" spc="-5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배송료</a:t>
            </a:r>
            <a:r>
              <a:rPr lang="ko-KR" altLang="en-US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2,500</a:t>
            </a:r>
            <a:r>
              <a:rPr lang="ko-KR" altLang="en-US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원 별도 추가됩니다</a:t>
            </a:r>
            <a:r>
              <a:rPr lang="en-US" altLang="ko-KR" sz="700" spc="-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  <a:endParaRPr lang="ko-KR" altLang="en-US" sz="700" spc="-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380546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2583" y="1090592"/>
            <a:ext cx="1448023" cy="22218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718505" y="2494719"/>
            <a:ext cx="0" cy="851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463542" y="2567914"/>
            <a:ext cx="235962" cy="184666"/>
            <a:chOff x="5464736" y="2629749"/>
            <a:chExt cx="235962" cy="184666"/>
          </a:xfrm>
        </p:grpSpPr>
        <p:sp>
          <p:nvSpPr>
            <p:cNvPr id="49" name="직사각형 48"/>
            <p:cNvSpPr/>
            <p:nvPr/>
          </p:nvSpPr>
          <p:spPr>
            <a:xfrm>
              <a:off x="5512073" y="2661506"/>
              <a:ext cx="126000" cy="12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4736" y="2629749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solidFill>
                    <a:srgbClr val="0033CC"/>
                  </a:solidFill>
                </a:rPr>
                <a:t>V</a:t>
              </a:r>
              <a:endParaRPr lang="ko-KR" altLang="en-US" sz="600" b="1" dirty="0">
                <a:solidFill>
                  <a:srgbClr val="0033CC"/>
                </a:solidFill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3789522" y="3079133"/>
            <a:ext cx="22682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7460" y="2055432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4" name="타원 63"/>
          <p:cNvSpPr/>
          <p:nvPr/>
        </p:nvSpPr>
        <p:spPr>
          <a:xfrm>
            <a:off x="3380931" y="1410367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288226" y="242088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cxnSp>
        <p:nvCxnSpPr>
          <p:cNvPr id="10" name="꺾인 연결선 9"/>
          <p:cNvCxnSpPr>
            <a:stCxn id="59" idx="1"/>
          </p:cNvCxnSpPr>
          <p:nvPr/>
        </p:nvCxnSpPr>
        <p:spPr>
          <a:xfrm rot="10800000">
            <a:off x="6038129" y="3546770"/>
            <a:ext cx="668337" cy="5327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6465" y="3848683"/>
            <a:ext cx="212583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80" dirty="0" smtClean="0"/>
              <a:t>상품가격 백만원 단위까지 한 줄로 노출되도록</a:t>
            </a:r>
            <a:endParaRPr lang="en-US" altLang="ko-KR" sz="800" spc="-80" dirty="0" smtClean="0"/>
          </a:p>
          <a:p>
            <a:pPr>
              <a:lnSpc>
                <a:spcPct val="150000"/>
              </a:lnSpc>
            </a:pPr>
            <a:r>
              <a:rPr lang="ko-KR" altLang="en-US" sz="800" spc="-80" dirty="0" smtClean="0"/>
              <a:t>폰트</a:t>
            </a:r>
            <a:r>
              <a:rPr lang="en-US" altLang="ko-KR" sz="800" spc="-80" dirty="0" smtClean="0"/>
              <a:t>size, </a:t>
            </a:r>
            <a:r>
              <a:rPr lang="ko-KR" altLang="en-US" sz="800" spc="-80" dirty="0" smtClean="0"/>
              <a:t>자간 조정 필요</a:t>
            </a:r>
            <a:endParaRPr lang="en-US" altLang="ko-KR" sz="800" spc="-8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0536" y="2074421"/>
            <a:ext cx="108000" cy="10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7450" y="2226058"/>
            <a:ext cx="717882" cy="108000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4056836" y="3889455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15986" y="739406"/>
            <a:ext cx="1148071" cy="215444"/>
          </a:xfrm>
          <a:prstGeom prst="rect">
            <a:avLst/>
          </a:prstGeom>
          <a:solidFill>
            <a:srgbClr val="52525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홍길동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(hong1234)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님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23620" y="3109762"/>
            <a:ext cx="119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strike="sngStrike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trike="sngStrike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895,000</a:t>
            </a:r>
            <a:r>
              <a:rPr lang="ko-KR" altLang="en-US" sz="800" b="1" strike="sngStrike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 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pc="-30" dirty="0">
                <a:solidFill>
                  <a:srgbClr val="FF3300"/>
                </a:solidFill>
              </a:rPr>
              <a:t>845,000</a:t>
            </a:r>
            <a:r>
              <a:rPr lang="ko-KR" altLang="en-US" sz="800" b="1" spc="-30" dirty="0" smtClean="0">
                <a:solidFill>
                  <a:srgbClr val="FF3300"/>
                </a:solidFill>
              </a:rPr>
              <a:t>원</a:t>
            </a:r>
            <a:endParaRPr lang="en-US" altLang="ko-KR" sz="800" b="1" spc="-30" dirty="0">
              <a:solidFill>
                <a:srgbClr val="FF33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30121" y="14354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장바구니</a:t>
            </a:r>
            <a:endParaRPr lang="ko-KR" altLang="en-US" sz="9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8263" y="1761192"/>
            <a:ext cx="2240851" cy="207847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80546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287689" y="5401366"/>
            <a:ext cx="3042894" cy="135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354341" y="5401366"/>
            <a:ext cx="28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352915" y="6677986"/>
            <a:ext cx="2808000" cy="3514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/>
          <p:nvPr/>
        </p:nvCxnSpPr>
        <p:spPr>
          <a:xfrm>
            <a:off x="3354341" y="6689612"/>
            <a:ext cx="280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6541856" y="638643"/>
            <a:ext cx="2772000" cy="41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79774"/>
              </p:ext>
            </p:extLst>
          </p:nvPr>
        </p:nvGraphicFramePr>
        <p:xfrm>
          <a:off x="9523016" y="425637"/>
          <a:ext cx="26689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안내 문구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안내 문구 노출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on/off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동일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배송지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선택 옵션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최근배송지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배송지관리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옵션 노출 안함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945349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 선택 옵션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기존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모바일웹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UI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동일하게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 별 안내 문구 변경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PC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디자인은 모바일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아이콘 형태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기준으로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 수정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13295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및 유의사항 동의 영역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보기 버튼 클릭 시 관련 내용 팝업으로 노출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94574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이전페이지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결제하기 버튼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이전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주문완료 페이지로 이동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하단 고정 따라다니도록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299814"/>
                  </a:ext>
                </a:extLst>
              </a:tr>
              <a:tr h="27910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및 유의사항 팝업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기준 내용 동일하게 노출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97356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364199" y="640938"/>
            <a:ext cx="2789578" cy="60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67632" y="1599923"/>
            <a:ext cx="2789578" cy="1343709"/>
          </a:xfrm>
          <a:prstGeom prst="rect">
            <a:avLst/>
          </a:prstGeom>
          <a:solidFill>
            <a:srgbClr val="E9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6483" y="2042468"/>
            <a:ext cx="2789578" cy="4626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38491" y="2098424"/>
            <a:ext cx="2706039" cy="8461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장바구니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확인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결제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848" y="2102792"/>
            <a:ext cx="2709517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smtClean="0"/>
              <a:t>공인중개사</a:t>
            </a:r>
            <a:r>
              <a:rPr lang="ko-KR" altLang="en-US" sz="8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ko-KR" altLang="en-US" sz="800" spc="-50" dirty="0" smtClean="0">
                <a:solidFill>
                  <a:schemeClr val="accent5">
                    <a:lumMod val="75000"/>
                  </a:schemeClr>
                </a:solidFill>
              </a:rPr>
              <a:t>강좌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ko-KR" altLang="en-US" sz="800" spc="-50" dirty="0" smtClean="0">
                <a:solidFill>
                  <a:schemeClr val="accent5">
                    <a:lumMod val="75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ts val="1300"/>
              </a:lnSpc>
            </a:pP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6484" y="3021777"/>
            <a:ext cx="113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0033CC"/>
                </a:solidFill>
                <a:latin typeface="+mj-lt"/>
              </a:rPr>
              <a:t>수강시작일</a:t>
            </a:r>
            <a:r>
              <a:rPr lang="ko-KR" altLang="en-US" sz="800" b="1" dirty="0" smtClean="0">
                <a:solidFill>
                  <a:srgbClr val="0033CC"/>
                </a:solidFill>
                <a:latin typeface="+mj-lt"/>
              </a:rPr>
              <a:t> 입력 </a:t>
            </a:r>
            <a:endParaRPr lang="ko-KR" altLang="en-US" sz="800" b="1" dirty="0">
              <a:solidFill>
                <a:srgbClr val="0033CC"/>
              </a:solidFill>
              <a:latin typeface="+mj-lt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06808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5" y="1090592"/>
            <a:ext cx="1448023" cy="2221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444430" y="1907101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rgbClr val="93949E"/>
                </a:solidFill>
              </a:rPr>
              <a:t>총 합계</a:t>
            </a:r>
            <a:endParaRPr lang="en-US" altLang="ko-KR" sz="800" b="1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solidFill>
                  <a:srgbClr val="93949E"/>
                </a:solidFill>
              </a:rPr>
              <a:t>배송비</a:t>
            </a:r>
            <a:endParaRPr lang="en-US" altLang="ko-KR" sz="800" b="1" dirty="0" smtClean="0">
              <a:solidFill>
                <a:srgbClr val="93949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solidFill>
                  <a:srgbClr val="93949E"/>
                </a:solidFill>
              </a:rPr>
              <a:t>할인금액</a:t>
            </a:r>
            <a:endParaRPr lang="ko-KR" altLang="en-US" sz="800" b="1" dirty="0">
              <a:solidFill>
                <a:srgbClr val="93949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59332" y="1878342"/>
            <a:ext cx="73449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93949E"/>
                </a:solidFill>
              </a:rPr>
              <a:t>845,000</a:t>
            </a:r>
            <a:r>
              <a:rPr lang="ko-KR" altLang="en-US" sz="900" b="1" dirty="0" smtClean="0">
                <a:solidFill>
                  <a:srgbClr val="93949E"/>
                </a:solidFill>
              </a:rPr>
              <a:t>원</a:t>
            </a:r>
            <a:endParaRPr lang="en-US" altLang="ko-KR" sz="900" b="1" dirty="0" smtClean="0">
              <a:solidFill>
                <a:srgbClr val="93949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93949E"/>
                </a:solidFill>
              </a:rPr>
              <a:t>+0</a:t>
            </a:r>
            <a:r>
              <a:rPr lang="ko-KR" altLang="en-US" sz="900" b="1" dirty="0" smtClean="0">
                <a:solidFill>
                  <a:srgbClr val="93949E"/>
                </a:solidFill>
              </a:rPr>
              <a:t>원</a:t>
            </a:r>
            <a:endParaRPr lang="en-US" altLang="ko-KR" sz="900" b="1" dirty="0" smtClean="0">
              <a:solidFill>
                <a:srgbClr val="93949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93949E"/>
                </a:solidFill>
              </a:rPr>
              <a:t>-0</a:t>
            </a:r>
            <a:r>
              <a:rPr lang="ko-KR" altLang="en-US" sz="900" b="1" dirty="0" smtClean="0">
                <a:solidFill>
                  <a:srgbClr val="93949E"/>
                </a:solidFill>
              </a:rPr>
              <a:t>원</a:t>
            </a:r>
            <a:endParaRPr lang="ko-KR" altLang="en-US" sz="900" b="1" dirty="0">
              <a:solidFill>
                <a:srgbClr val="93949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060" y="6284099"/>
            <a:ext cx="1296000" cy="278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15" y="6284099"/>
            <a:ext cx="1296000" cy="2781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446784" y="2615985"/>
            <a:ext cx="73449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총 결제금액</a:t>
            </a:r>
            <a:endParaRPr lang="en-US" altLang="ko-KR" sz="80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3436879" y="2576310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93243" y="2991045"/>
            <a:ext cx="2794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55408" y="3307306"/>
            <a:ext cx="197433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00" dirty="0" smtClean="0">
                <a:solidFill>
                  <a:schemeClr val="tx1"/>
                </a:solidFill>
              </a:rPr>
              <a:t>오늘부터 바로 시작</a:t>
            </a:r>
            <a:endParaRPr lang="ko-KR" altLang="en-US" sz="800" spc="-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80492" y="3321486"/>
            <a:ext cx="24878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spc="-100" dirty="0" smtClean="0"/>
              <a:t>▼</a:t>
            </a:r>
            <a:endParaRPr lang="ko-KR" altLang="en-US" sz="800" spc="-100" dirty="0"/>
          </a:p>
        </p:txBody>
      </p:sp>
      <p:sp>
        <p:nvSpPr>
          <p:cNvPr id="74" name="직사각형 73"/>
          <p:cNvSpPr/>
          <p:nvPr/>
        </p:nvSpPr>
        <p:spPr>
          <a:xfrm>
            <a:off x="247117" y="3605565"/>
            <a:ext cx="2699873" cy="216000"/>
          </a:xfrm>
          <a:prstGeom prst="rect">
            <a:avLst/>
          </a:prstGeom>
          <a:solidFill>
            <a:srgbClr val="FEF8E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B37F50"/>
                </a:solidFill>
              </a:rPr>
              <a:t>※ </a:t>
            </a:r>
            <a:r>
              <a:rPr lang="ko-KR" altLang="en-US" sz="800" b="1" dirty="0" smtClean="0">
                <a:solidFill>
                  <a:srgbClr val="B37F50"/>
                </a:solidFill>
              </a:rPr>
              <a:t>강의 시작일 선택 전</a:t>
            </a:r>
            <a:r>
              <a:rPr lang="en-US" altLang="ko-KR" sz="800" b="1" dirty="0" smtClean="0">
                <a:solidFill>
                  <a:srgbClr val="B37F50"/>
                </a:solidFill>
              </a:rPr>
              <a:t>, </a:t>
            </a:r>
            <a:r>
              <a:rPr lang="ko-KR" altLang="en-US" sz="800" b="1" dirty="0" smtClean="0">
                <a:solidFill>
                  <a:srgbClr val="B37F50"/>
                </a:solidFill>
              </a:rPr>
              <a:t>꼭 읽어보세요 </a:t>
            </a:r>
            <a:endParaRPr lang="ko-KR" altLang="en-US" sz="800" b="1" dirty="0">
              <a:solidFill>
                <a:srgbClr val="B37F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6483" y="3895552"/>
            <a:ext cx="113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0033CC"/>
                </a:solidFill>
                <a:latin typeface="+mj-lt"/>
              </a:rPr>
              <a:t>배송지</a:t>
            </a:r>
            <a:r>
              <a:rPr lang="ko-KR" altLang="en-US" sz="800" b="1" dirty="0" smtClean="0">
                <a:solidFill>
                  <a:srgbClr val="0033CC"/>
                </a:solidFill>
                <a:latin typeface="+mj-lt"/>
              </a:rPr>
              <a:t> 정보</a:t>
            </a:r>
            <a:endParaRPr lang="ko-KR" altLang="en-US" sz="800" b="1" dirty="0">
              <a:solidFill>
                <a:srgbClr val="0033CC"/>
              </a:solidFill>
              <a:latin typeface="+mj-lt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279418" y="3256106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69865" y="4131248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6483" y="4353689"/>
            <a:ext cx="748925" cy="150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9000"/>
              </a:lnSpc>
            </a:pPr>
            <a:r>
              <a:rPr lang="ko-KR" altLang="en-US" sz="800" b="1" spc="-70" dirty="0" err="1" smtClean="0">
                <a:latin typeface="+mj-lt"/>
              </a:rPr>
              <a:t>배송지</a:t>
            </a:r>
            <a:r>
              <a:rPr lang="ko-KR" altLang="en-US" sz="800" b="1" spc="-70" dirty="0" smtClean="0">
                <a:latin typeface="+mj-lt"/>
              </a:rPr>
              <a:t> 선택</a:t>
            </a:r>
            <a:endParaRPr lang="en-US" altLang="ko-KR" sz="800" b="1" spc="-70" dirty="0" smtClean="0">
              <a:latin typeface="+mj-lt"/>
            </a:endParaRPr>
          </a:p>
          <a:p>
            <a:pPr>
              <a:lnSpc>
                <a:spcPct val="229000"/>
              </a:lnSpc>
            </a:pPr>
            <a:r>
              <a:rPr lang="ko-KR" altLang="en-US" sz="800" b="1" spc="-70" dirty="0" smtClean="0">
                <a:latin typeface="+mj-lt"/>
              </a:rPr>
              <a:t>받으시는 분</a:t>
            </a:r>
            <a:endParaRPr lang="en-US" altLang="ko-KR" sz="800" b="1" spc="-70" dirty="0" smtClean="0">
              <a:latin typeface="+mj-lt"/>
            </a:endParaRPr>
          </a:p>
          <a:p>
            <a:pPr>
              <a:lnSpc>
                <a:spcPct val="229000"/>
              </a:lnSpc>
            </a:pPr>
            <a:r>
              <a:rPr lang="ko-KR" altLang="en-US" sz="800" b="1" spc="-70" dirty="0" smtClean="0">
                <a:latin typeface="+mj-lt"/>
              </a:rPr>
              <a:t>휴대폰 번호</a:t>
            </a:r>
            <a:endParaRPr lang="en-US" altLang="ko-KR" sz="800" b="1" spc="-70" dirty="0" smtClean="0">
              <a:latin typeface="+mj-lt"/>
            </a:endParaRPr>
          </a:p>
          <a:p>
            <a:pPr>
              <a:lnSpc>
                <a:spcPct val="229000"/>
              </a:lnSpc>
            </a:pPr>
            <a:r>
              <a:rPr lang="ko-KR" altLang="en-US" sz="800" b="1" spc="-70" dirty="0" smtClean="0">
                <a:latin typeface="+mj-lt"/>
              </a:rPr>
              <a:t>이메일 주소</a:t>
            </a:r>
            <a:endParaRPr lang="en-US" altLang="ko-KR" sz="800" b="1" spc="-70" dirty="0" smtClean="0">
              <a:latin typeface="+mj-lt"/>
            </a:endParaRPr>
          </a:p>
          <a:p>
            <a:pPr>
              <a:lnSpc>
                <a:spcPct val="229000"/>
              </a:lnSpc>
            </a:pPr>
            <a:r>
              <a:rPr lang="ko-KR" altLang="en-US" sz="800" b="1" spc="-70" dirty="0" smtClean="0">
                <a:latin typeface="+mj-lt"/>
              </a:rPr>
              <a:t>주소</a:t>
            </a:r>
            <a:endParaRPr lang="en-US" altLang="ko-KR" sz="800" b="1" spc="-70" dirty="0" smtClean="0"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1281" y="3230228"/>
            <a:ext cx="74892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800" b="1" spc="-70" dirty="0" smtClean="0">
                <a:latin typeface="+mj-lt"/>
              </a:rPr>
              <a:t>날짜 선택</a:t>
            </a:r>
            <a:endParaRPr lang="en-US" altLang="ko-KR" sz="800" b="1" spc="-70" dirty="0" smtClean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66150" y="1646053"/>
            <a:ext cx="113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33CC"/>
                </a:solidFill>
                <a:latin typeface="+mj-lt"/>
              </a:rPr>
              <a:t>결제금액</a:t>
            </a:r>
            <a:endParaRPr lang="ko-KR" altLang="en-US" sz="800" b="1" dirty="0">
              <a:solidFill>
                <a:srgbClr val="0033CC"/>
              </a:solidFill>
              <a:latin typeface="+mj-lt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3429532" y="1899001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505" y="3278300"/>
            <a:ext cx="2649102" cy="224580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42582" y="5290664"/>
            <a:ext cx="197433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hong123@naver.com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48996" y="5010856"/>
            <a:ext cx="57600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81464" y="5010149"/>
            <a:ext cx="54000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77932" y="5005777"/>
            <a:ext cx="54000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5678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45219" y="4731048"/>
            <a:ext cx="579778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45928" y="4442620"/>
            <a:ext cx="2132879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00" dirty="0" smtClean="0">
                <a:solidFill>
                  <a:schemeClr val="tx1"/>
                </a:solidFill>
              </a:rPr>
              <a:t>○</a:t>
            </a:r>
            <a:r>
              <a:rPr lang="ko-KR" altLang="en-US" sz="800" spc="-100" dirty="0" smtClean="0">
                <a:solidFill>
                  <a:schemeClr val="tx1"/>
                </a:solidFill>
              </a:rPr>
              <a:t> </a:t>
            </a:r>
            <a:r>
              <a:rPr lang="ko-KR" altLang="en-US" sz="900" spc="-100" dirty="0" smtClean="0">
                <a:solidFill>
                  <a:schemeClr val="tx1"/>
                </a:solidFill>
              </a:rPr>
              <a:t>회원정보와 동일</a:t>
            </a:r>
            <a:r>
              <a:rPr lang="ko-KR" altLang="en-US" sz="800" spc="-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000" spc="-100" dirty="0" smtClean="0">
                <a:solidFill>
                  <a:schemeClr val="tx1"/>
                </a:solidFill>
              </a:rPr>
              <a:t>○ </a:t>
            </a:r>
            <a:r>
              <a:rPr lang="ko-KR" altLang="en-US" sz="900" spc="-100" dirty="0" smtClean="0">
                <a:solidFill>
                  <a:schemeClr val="tx1"/>
                </a:solidFill>
              </a:rPr>
              <a:t>새 </a:t>
            </a:r>
            <a:r>
              <a:rPr lang="ko-KR" altLang="en-US" sz="900" spc="-1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spc="-100" dirty="0" smtClean="0">
                <a:solidFill>
                  <a:schemeClr val="tx1"/>
                </a:solidFill>
              </a:rPr>
              <a:t> 입력</a:t>
            </a:r>
            <a:endParaRPr lang="ko-KR" altLang="en-US" sz="900" spc="-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2582" y="5570471"/>
            <a:ext cx="57600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365" y="5011259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5203" y="5013884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942421" y="5843303"/>
            <a:ext cx="197433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경기 고양시 일산동구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고풍로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44-25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86340" y="5570471"/>
            <a:ext cx="648000" cy="234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0033CC"/>
                </a:solidFill>
              </a:rPr>
              <a:t>주소찾기</a:t>
            </a:r>
            <a:endParaRPr lang="ko-KR" altLang="en-US" sz="800" dirty="0">
              <a:solidFill>
                <a:srgbClr val="0033CC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42729" y="6117281"/>
            <a:ext cx="1974330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101</a:t>
            </a:r>
            <a:r>
              <a:rPr lang="ko-KR" altLang="en-US" sz="800" dirty="0" smtClean="0">
                <a:solidFill>
                  <a:schemeClr val="tx1"/>
                </a:solidFill>
              </a:rPr>
              <a:t>동 </a:t>
            </a:r>
            <a:r>
              <a:rPr lang="en-US" altLang="ko-KR" sz="800" dirty="0" smtClean="0">
                <a:solidFill>
                  <a:schemeClr val="tx1"/>
                </a:solidFill>
              </a:rPr>
              <a:t>1234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71565" y="4443169"/>
            <a:ext cx="271022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pc="-100" dirty="0" smtClean="0">
                <a:solidFill>
                  <a:srgbClr val="0070C0"/>
                </a:solidFill>
              </a:rPr>
              <a:t>●</a:t>
            </a:r>
            <a:endParaRPr lang="ko-KR" altLang="en-US" sz="400" spc="-1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6086" y="2585565"/>
            <a:ext cx="1172116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altLang="ko-KR" b="1" dirty="0"/>
              <a:t>845,000</a:t>
            </a:r>
            <a:r>
              <a:rPr lang="ko-KR" altLang="en-US" sz="1000" b="1" dirty="0"/>
              <a:t>원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04988" y="6269250"/>
            <a:ext cx="748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b="1" spc="-70" dirty="0" smtClean="0">
                <a:latin typeface="+mj-lt"/>
              </a:rPr>
              <a:t>배송 메시지</a:t>
            </a:r>
            <a:endParaRPr lang="en-US" altLang="ko-KR" sz="800" b="1" spc="-7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48996" y="6391505"/>
            <a:ext cx="1967755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부재시</a:t>
            </a:r>
            <a:r>
              <a:rPr lang="ko-KR" altLang="en-US" sz="800" dirty="0" smtClean="0">
                <a:solidFill>
                  <a:schemeClr val="tx1"/>
                </a:solidFill>
              </a:rPr>
              <a:t> 전화해주세요                 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66446" y="2962228"/>
            <a:ext cx="113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0033CC"/>
                </a:solidFill>
                <a:latin typeface="+mj-lt"/>
              </a:rPr>
              <a:t>결제방법 선택</a:t>
            </a:r>
            <a:endParaRPr lang="ko-KR" altLang="en-US" sz="800" b="1" dirty="0">
              <a:solidFill>
                <a:srgbClr val="0033CC"/>
              </a:solidFill>
              <a:latin typeface="+mj-lt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429828" y="3215176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420906" y="5513541"/>
            <a:ext cx="2673701" cy="6843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02303" y="5555816"/>
            <a:ext cx="126000" cy="12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spc="-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99428" y="5472555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/>
              <a:t>확인 및 유의사항 전체 동의하기</a:t>
            </a:r>
            <a:endParaRPr lang="en-US" altLang="ko-KR" sz="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3397321" y="5702836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청약철회 및 </a:t>
            </a:r>
            <a:r>
              <a:rPr lang="ko-KR" altLang="en-US" sz="8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학습비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반환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도서의 반품 및 환불</a:t>
            </a:r>
            <a:r>
              <a:rPr lang="en-US" altLang="ko-KR" sz="800" spc="-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약관</a:t>
            </a:r>
            <a:endParaRPr lang="en-US" altLang="ko-KR" sz="800" spc="-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 모든 약관에 동의합니다</a:t>
            </a:r>
            <a:r>
              <a:rPr lang="en-US" altLang="ko-KR" sz="800" spc="-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5165047" y="5937637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00" dirty="0" smtClean="0">
                <a:solidFill>
                  <a:schemeClr val="bg1">
                    <a:lumMod val="50000"/>
                  </a:schemeClr>
                </a:solidFill>
              </a:rPr>
              <a:t>내용 보기</a:t>
            </a:r>
            <a:endParaRPr lang="ko-KR" altLang="en-US" sz="8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385" y="3580655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B37F50"/>
                </a:solidFill>
                <a:latin typeface="나눔고딕" panose="020B0600000101010101" charset="-127"/>
                <a:ea typeface="나눔고딕" panose="020B0600000101010101" charset="-127"/>
              </a:rPr>
              <a:t>∨</a:t>
            </a:r>
            <a:endParaRPr lang="ko-KR" altLang="en-US" sz="1000" b="1" dirty="0">
              <a:solidFill>
                <a:srgbClr val="B37F5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5870" y="4173398"/>
            <a:ext cx="2699873" cy="216000"/>
          </a:xfrm>
          <a:prstGeom prst="rect">
            <a:avLst/>
          </a:prstGeom>
          <a:solidFill>
            <a:srgbClr val="FEF8E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rgbClr val="B37F50"/>
                </a:solidFill>
              </a:rPr>
              <a:t>※ </a:t>
            </a:r>
            <a:r>
              <a:rPr lang="ko-KR" altLang="en-US" sz="800" b="1" dirty="0" smtClean="0">
                <a:solidFill>
                  <a:srgbClr val="B37F50"/>
                </a:solidFill>
              </a:rPr>
              <a:t>배송시간</a:t>
            </a:r>
            <a:endParaRPr lang="ko-KR" altLang="en-US" sz="800" b="1" dirty="0">
              <a:solidFill>
                <a:srgbClr val="B37F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66138" y="4174367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B37F50"/>
                </a:solidFill>
                <a:latin typeface="나눔고딕" panose="020B0600000101010101" charset="-127"/>
                <a:ea typeface="나눔고딕" panose="020B0600000101010101" charset="-127"/>
              </a:rPr>
              <a:t>∨</a:t>
            </a:r>
            <a:endParaRPr lang="ko-KR" altLang="en-US" sz="1000" b="1" dirty="0">
              <a:solidFill>
                <a:srgbClr val="B37F5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00855" y="2676587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493194" y="5465278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646186" y="694612"/>
            <a:ext cx="117211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확인 및 유의사항</a:t>
            </a:r>
            <a:endParaRPr lang="en-US" altLang="ko-KR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00056" y="1181416"/>
            <a:ext cx="26792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학습비의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구매계약 철회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 등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청약철회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원칙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디지털 콘텐츠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강의 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재화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교재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도서 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구매한 이용자는 수신확인의 통지를 받은 날로부터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공급을 받거나 공급이 개시된 날로부터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이내에 청약의 철회를 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광고 내용과 다르거나 계약내용과 다르게 이행된 경우에는 공급받은 날로부터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이내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사실을 안 날 또는 알 수 있었던 날로부터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이내에 청약철회 등을 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(2)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이용자의 청약철회권이 제한되는 경우</a:t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이용자의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책임있는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사유로 “디지털 콘텐츠” 또는 재화 등이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멸실되거나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훼손된 경우</a:t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이용자의 사용 또는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일부소비로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“디지털 콘텐츠” 또는 재화 등의 가치가 현저히 감소한 경우</a:t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시간의 경과에 의해 재판매가 곤란할 정도로 “디지털 콘텐츠” 또는 재화의 가치가 현저히 감소한 경우</a:t>
            </a:r>
            <a:b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복제가 가능한 “디지털 콘텐츠” 또는 재화 등의 포장을 훼손한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원격평생교육시설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이용자가 체결한 구매계약에 의해서 제공되는 내역이 디지털 콘텐츠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학습비와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재화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교재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도서 등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포함되었을 경우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 구분하여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반환 및 환급 기준을 적용합니다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5" name="꺾인 연결선 84"/>
          <p:cNvCxnSpPr>
            <a:stCxn id="110" idx="3"/>
            <a:endCxn id="83" idx="1"/>
          </p:cNvCxnSpPr>
          <p:nvPr/>
        </p:nvCxnSpPr>
        <p:spPr>
          <a:xfrm flipV="1">
            <a:off x="5885047" y="841319"/>
            <a:ext cx="761139" cy="51863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천공 테이프 13"/>
          <p:cNvSpPr/>
          <p:nvPr/>
        </p:nvSpPr>
        <p:spPr>
          <a:xfrm>
            <a:off x="6547793" y="4301722"/>
            <a:ext cx="2772000" cy="1222942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중략</a:t>
            </a:r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288793" y="3173913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94" name="타원 93"/>
          <p:cNvSpPr/>
          <p:nvPr/>
        </p:nvSpPr>
        <p:spPr>
          <a:xfrm>
            <a:off x="3288793" y="541442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96" name="타원 95"/>
          <p:cNvSpPr/>
          <p:nvPr/>
        </p:nvSpPr>
        <p:spPr>
          <a:xfrm>
            <a:off x="88723" y="3539853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97" name="타원 96"/>
          <p:cNvSpPr/>
          <p:nvPr/>
        </p:nvSpPr>
        <p:spPr>
          <a:xfrm>
            <a:off x="88723" y="4085722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/>
          </a:p>
        </p:txBody>
      </p:sp>
      <p:sp>
        <p:nvSpPr>
          <p:cNvPr id="98" name="타원 97"/>
          <p:cNvSpPr/>
          <p:nvPr/>
        </p:nvSpPr>
        <p:spPr>
          <a:xfrm>
            <a:off x="88723" y="4428510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99" name="타원 98"/>
          <p:cNvSpPr/>
          <p:nvPr/>
        </p:nvSpPr>
        <p:spPr>
          <a:xfrm>
            <a:off x="6444790" y="545645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100" name="타원 99"/>
          <p:cNvSpPr/>
          <p:nvPr/>
        </p:nvSpPr>
        <p:spPr>
          <a:xfrm>
            <a:off x="-69250" y="4094324"/>
            <a:ext cx="540000" cy="21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r>
              <a:rPr lang="en-US" altLang="ko-KR" sz="1000" b="1" dirty="0" smtClean="0"/>
              <a:t>-1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90788" y="6405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3270483" y="6109009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8809" y="2714529"/>
            <a:ext cx="119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strike="sngStrike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trike="sngStrike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895,000</a:t>
            </a:r>
            <a:r>
              <a:rPr lang="ko-KR" altLang="en-US" sz="800" b="1" strike="sngStrike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 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spc="-30" dirty="0">
                <a:solidFill>
                  <a:srgbClr val="FF3300"/>
                </a:solidFill>
              </a:rPr>
              <a:t>845,000</a:t>
            </a:r>
            <a:r>
              <a:rPr lang="ko-KR" altLang="en-US" sz="800" b="1" spc="-30" dirty="0" smtClean="0">
                <a:solidFill>
                  <a:srgbClr val="FF3300"/>
                </a:solidFill>
              </a:rPr>
              <a:t>원</a:t>
            </a:r>
            <a:endParaRPr lang="en-US" altLang="ko-KR" sz="800" b="1" spc="-30" dirty="0">
              <a:solidFill>
                <a:srgbClr val="FF330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82887" y="14354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주문하기</a:t>
            </a:r>
            <a:endParaRPr lang="ko-KR" altLang="en-US" sz="9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858" y="1799176"/>
            <a:ext cx="2415120" cy="208800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01869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368322" y="666818"/>
            <a:ext cx="1134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0033CC"/>
                </a:solidFill>
                <a:latin typeface="+mj-lt"/>
              </a:rPr>
              <a:t>할인받기</a:t>
            </a:r>
            <a:endParaRPr lang="ko-KR" altLang="en-US" sz="800" b="1" dirty="0">
              <a:solidFill>
                <a:srgbClr val="0033CC"/>
              </a:solidFill>
              <a:latin typeface="+mj-lt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3431704" y="925972"/>
            <a:ext cx="26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61542" y="874544"/>
            <a:ext cx="677923" cy="65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9000"/>
              </a:lnSpc>
            </a:pPr>
            <a:r>
              <a:rPr lang="ko-KR" altLang="en-US" sz="800" b="1" spc="-50" dirty="0" err="1" smtClean="0">
                <a:latin typeface="+mj-lt"/>
              </a:rPr>
              <a:t>쿠폰선택</a:t>
            </a:r>
            <a:endParaRPr lang="en-US" altLang="ko-KR" sz="800" b="1" spc="-50" dirty="0" smtClean="0">
              <a:latin typeface="+mj-lt"/>
            </a:endParaRPr>
          </a:p>
          <a:p>
            <a:pPr>
              <a:lnSpc>
                <a:spcPct val="229000"/>
              </a:lnSpc>
            </a:pPr>
            <a:r>
              <a:rPr lang="ko-KR" altLang="en-US" sz="800" b="1" spc="-50" dirty="0" err="1" smtClean="0">
                <a:latin typeface="+mj-lt"/>
              </a:rPr>
              <a:t>에듀머니</a:t>
            </a:r>
            <a:endParaRPr lang="en-US" altLang="ko-KR" sz="800" b="1" spc="-50" dirty="0" smtClean="0">
              <a:latin typeface="+mj-lt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14871" y="974532"/>
            <a:ext cx="1973331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쿠폰을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선택해주세요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016067" y="1235783"/>
            <a:ext cx="671833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2564D5"/>
                </a:solidFill>
              </a:rPr>
              <a:t>100,000</a:t>
            </a:r>
            <a:r>
              <a:rPr lang="ko-KR" altLang="en-US" sz="800" dirty="0" smtClean="0">
                <a:solidFill>
                  <a:srgbClr val="2564D5"/>
                </a:solidFill>
              </a:rPr>
              <a:t>원 </a:t>
            </a:r>
            <a:endParaRPr lang="ko-KR" altLang="en-US" sz="800" dirty="0">
              <a:solidFill>
                <a:srgbClr val="2564D5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4691333" y="1274043"/>
            <a:ext cx="235962" cy="184666"/>
            <a:chOff x="5464736" y="2629749"/>
            <a:chExt cx="235962" cy="184666"/>
          </a:xfrm>
        </p:grpSpPr>
        <p:sp>
          <p:nvSpPr>
            <p:cNvPr id="130" name="직사각형 129"/>
            <p:cNvSpPr/>
            <p:nvPr/>
          </p:nvSpPr>
          <p:spPr>
            <a:xfrm>
              <a:off x="5512073" y="2661506"/>
              <a:ext cx="126000" cy="12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spc="-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64736" y="2629749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solidFill>
                    <a:srgbClr val="0033CC"/>
                  </a:solidFill>
                </a:rPr>
                <a:t>V</a:t>
              </a:r>
              <a:endParaRPr lang="ko-KR" altLang="en-US" sz="600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4817107" y="1241410"/>
            <a:ext cx="1336670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사용                       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165048" y="1249518"/>
            <a:ext cx="763294" cy="23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100000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97694" y="6254777"/>
            <a:ext cx="2725013" cy="31606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0547" y="6678122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3502303" y="4301722"/>
            <a:ext cx="2510891" cy="1112706"/>
          </a:xfrm>
          <a:prstGeom prst="rect">
            <a:avLst/>
          </a:prstGeom>
          <a:solidFill>
            <a:srgbClr val="FF0000">
              <a:alpha val="16863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[p.8 </a:t>
            </a:r>
            <a:r>
              <a:rPr lang="ko-KR" altLang="en-US" dirty="0" smtClean="0">
                <a:solidFill>
                  <a:srgbClr val="FF0000"/>
                </a:solidFill>
              </a:rPr>
              <a:t>참조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27677"/>
              </p:ext>
            </p:extLst>
          </p:nvPr>
        </p:nvGraphicFramePr>
        <p:xfrm>
          <a:off x="9523016" y="425636"/>
          <a:ext cx="2668984" cy="78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4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반응형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모바일 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마이페이지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 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주문완료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주문완료 정보 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PC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노출 정보</a:t>
                      </a: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기능 동일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206483" y="3140968"/>
            <a:ext cx="2789578" cy="1245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장바구니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확인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결제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주문완료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06808" y="650437"/>
            <a:ext cx="2780627" cy="720240"/>
            <a:chOff x="5398992" y="650437"/>
            <a:chExt cx="2780627" cy="72024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822" y="650437"/>
              <a:ext cx="2772000" cy="3696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7619" y="1016805"/>
              <a:ext cx="2772000" cy="353872"/>
            </a:xfrm>
            <a:prstGeom prst="rect">
              <a:avLst/>
            </a:prstGeom>
          </p:spPr>
        </p:pic>
        <p:cxnSp>
          <p:nvCxnSpPr>
            <p:cNvPr id="63" name="직선 연결선 62"/>
            <p:cNvCxnSpPr/>
            <p:nvPr/>
          </p:nvCxnSpPr>
          <p:spPr>
            <a:xfrm>
              <a:off x="5398992" y="1362051"/>
              <a:ext cx="277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5" y="1090592"/>
            <a:ext cx="1448023" cy="222183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>
            <a:off x="247117" y="2042468"/>
            <a:ext cx="2693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78844" y="2257064"/>
            <a:ext cx="260517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33CC"/>
                </a:solidFill>
                <a:latin typeface="+mj-lt"/>
              </a:rPr>
              <a:t>주문이 정상적으로 처리되었습니다</a:t>
            </a:r>
            <a:r>
              <a:rPr lang="en-US" altLang="ko-KR" sz="1200" b="1" dirty="0" smtClean="0">
                <a:solidFill>
                  <a:srgbClr val="0033CC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b="1" dirty="0" smtClean="0">
                <a:latin typeface="+mj-lt"/>
              </a:rPr>
              <a:t>감사합니다</a:t>
            </a:r>
            <a:r>
              <a:rPr lang="en-US" altLang="ko-KR" sz="1200" b="1" dirty="0" smtClean="0">
                <a:latin typeface="+mj-lt"/>
              </a:rPr>
              <a:t>.</a:t>
            </a:r>
          </a:p>
          <a:p>
            <a:pPr algn="ctr"/>
            <a:endParaRPr lang="en-US" altLang="ko-KR" sz="800" b="1" dirty="0" smtClean="0">
              <a:latin typeface="+mj-lt"/>
            </a:endParaRPr>
          </a:p>
          <a:p>
            <a:pPr algn="ctr"/>
            <a:r>
              <a:rPr lang="ko-KR" altLang="en-US" sz="900" b="1" dirty="0" smtClean="0">
                <a:latin typeface="+mj-lt"/>
              </a:rPr>
              <a:t>홍길동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님의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주문번호는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ko-KR" sz="900" b="1" dirty="0" smtClean="0">
                <a:latin typeface="+mj-lt"/>
              </a:rPr>
              <a:t>1580289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입니다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8491" y="3196435"/>
            <a:ext cx="2706039" cy="410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28848" y="3200803"/>
            <a:ext cx="2709517" cy="40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[2018+2019] </a:t>
            </a:r>
            <a:r>
              <a:rPr lang="ko-KR" altLang="en-US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공인중개사 </a:t>
            </a:r>
            <a:r>
              <a:rPr lang="ko-KR" altLang="en-US" sz="800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도전합격반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_2018 </a:t>
            </a:r>
            <a:r>
              <a:rPr lang="ko-KR" altLang="en-US" sz="800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합격축하금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특별할인</a:t>
            </a:r>
            <a:r>
              <a:rPr lang="en-US" altLang="ko-KR" sz="800" spc="-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08389" y="3644162"/>
            <a:ext cx="696024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결제방법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 결제금액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입금계좌</a:t>
            </a:r>
            <a:endParaRPr lang="ko-KR" altLang="en-US" sz="800" b="1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11424" y="3643244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가상계좌 결제</a:t>
            </a:r>
            <a:endParaRPr lang="en-US" altLang="ko-KR" sz="800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845,000</a:t>
            </a:r>
            <a:r>
              <a:rPr lang="ko-KR" altLang="en-US" sz="8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sz="800" b="1" spc="-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국민 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703490110101010 (</a:t>
            </a:r>
            <a:r>
              <a:rPr lang="ko-KR" altLang="en-US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예금주 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 spc="-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800" spc="-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8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61" y="4581128"/>
            <a:ext cx="1207117" cy="315999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287688" y="620688"/>
            <a:ext cx="6072367" cy="613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8723" y="1998638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1282887" y="14354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/>
              <a:t>주문완료</a:t>
            </a:r>
            <a:endParaRPr lang="ko-KR" altLang="en-US" sz="9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01869" y="1732721"/>
            <a:ext cx="2772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29" y="1797292"/>
            <a:ext cx="2476800" cy="208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874" y="5059511"/>
            <a:ext cx="2772000" cy="341855"/>
          </a:xfrm>
          <a:prstGeom prst="rect">
            <a:avLst/>
          </a:prstGeom>
          <a:effectLst>
            <a:outerShdw blurRad="38100" dist="38100" dir="16200000" rotWithShape="0">
              <a:prstClr val="black">
                <a:alpha val="13000"/>
              </a:prst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122642" y="5401366"/>
            <a:ext cx="3042894" cy="135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89294" y="5401366"/>
            <a:ext cx="28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7728" y="960506"/>
            <a:ext cx="2492585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72" y="960506"/>
            <a:ext cx="2497007" cy="2020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306" y="3761155"/>
            <a:ext cx="2497007" cy="2595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69940" y="1933770"/>
            <a:ext cx="2448000" cy="1025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카드 결제</a:t>
            </a:r>
            <a:endParaRPr lang="en-US" altLang="ko-KR" sz="800" b="1" dirty="0" smtClean="0"/>
          </a:p>
          <a:p>
            <a:endParaRPr lang="en-US" altLang="ko-KR" sz="800" dirty="0" smtClean="0"/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만원 이상 결제 시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공인인증서가 필수 입니다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공인인증서가 준비되지 않은 경우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고객센터로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(1600-6700)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연락주시면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전화상으로 결제가 가능합니다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800" dirty="0" smtClean="0"/>
          </a:p>
          <a:p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65679" y="4707673"/>
            <a:ext cx="2448000" cy="884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실시간 계좌이체</a:t>
            </a:r>
            <a:endParaRPr lang="en-US" altLang="ko-KR" sz="800" b="1" dirty="0" smtClean="0"/>
          </a:p>
          <a:p>
            <a:endParaRPr lang="en-US" altLang="ko-KR" sz="800" dirty="0" smtClean="0"/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인터넷 공인인증서를 통한 온라인 결제입니다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실시간 계좌이체는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분 이내로 입금확인 할 수 있으며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1,000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이상 주문 시 가능합니다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735193" y="2978380"/>
            <a:ext cx="2505885" cy="4135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768574" y="1925061"/>
            <a:ext cx="2448000" cy="14491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카카오 페이</a:t>
            </a:r>
            <a:endParaRPr lang="en-US" altLang="ko-KR" sz="800" b="1" dirty="0" smtClean="0"/>
          </a:p>
          <a:p>
            <a:endParaRPr lang="en-US" altLang="ko-KR" sz="800" dirty="0" smtClean="0"/>
          </a:p>
          <a:p>
            <a:pPr>
              <a:lnSpc>
                <a:spcPts val="1100"/>
              </a:lnSpc>
            </a:pP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카카오톡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안에서 개인 신용카드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체크카드 포함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를 등록하여 비밀번호만으로 결제할 수 있는 </a:t>
            </a:r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간편결제입니다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본인명의 스마트폰 카카오톡에서 본인명의 카드 등록 후 사용 가능합니다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카카오페이는 무이자할부 혜택은 지원되지 않습니다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3477587" y="2915652"/>
            <a:ext cx="2788556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637234" y="2915652"/>
            <a:ext cx="250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451459" y="5547228"/>
            <a:ext cx="2889029" cy="8429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3637821" y="5559787"/>
            <a:ext cx="250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4071" y="3761155"/>
            <a:ext cx="2497007" cy="2845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6770015" y="4718766"/>
            <a:ext cx="2448000" cy="13260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무통장입금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가상계좌</a:t>
            </a:r>
            <a:r>
              <a:rPr lang="en-US" altLang="ko-KR" sz="800" b="1" dirty="0" smtClean="0"/>
              <a:t>)</a:t>
            </a:r>
          </a:p>
          <a:p>
            <a:endParaRPr lang="en-US" altLang="ko-KR" sz="800" dirty="0" smtClean="0"/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입금하실 은행을 선택하시면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회원님의 고유 계좌번호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가상계좌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를 지정해 드립니다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일 이내에 입금이 확인되지 않으면 고객님의 주문은 자동 취소됩니다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주문하신 분과 입금하시는 분이 달라도 정상적으로 입금 확인이 이루어 집니다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lnSpc>
                <a:spcPts val="1100"/>
              </a:lnSpc>
            </a:pPr>
            <a:endParaRPr lang="en-US" altLang="ko-KR" sz="8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6543986" y="5979276"/>
            <a:ext cx="2816069" cy="8429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6744071" y="5991835"/>
            <a:ext cx="250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37234" y="677888"/>
            <a:ext cx="734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신용카드</a:t>
            </a:r>
            <a:endParaRPr lang="ko-KR" altLang="en-US" sz="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628943" y="347732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실시간 계좌이체</a:t>
            </a:r>
            <a:endParaRPr lang="ko-KR" altLang="en-US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718893" y="677888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카카오 페이</a:t>
            </a:r>
            <a:endParaRPr lang="ko-KR" altLang="en-US" sz="9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710602" y="3477322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무통장입금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가상계좌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974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6969"/>
              </p:ext>
            </p:extLst>
          </p:nvPr>
        </p:nvGraphicFramePr>
        <p:xfrm>
          <a:off x="9523016" y="425636"/>
          <a:ext cx="2668984" cy="78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4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0" spc="-2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결제방법 선택 영역 </a:t>
                      </a:r>
                      <a:r>
                        <a:rPr kumimoji="0" lang="en-US" altLang="ko-KR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UI</a:t>
                      </a:r>
                      <a:r>
                        <a:rPr kumimoji="0" lang="ko-KR" altLang="en-US" sz="800" b="1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변경</a:t>
                      </a:r>
                      <a:endParaRPr kumimoji="0" lang="en-US" altLang="ko-KR" sz="800" b="1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ts val="1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-2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모바일 화면 기준으로 변경</a:t>
                      </a:r>
                      <a:endParaRPr kumimoji="0" lang="en-US" altLang="ko-KR" sz="800" b="0" i="0" u="none" strike="noStrike" kern="1200" cap="none" spc="-2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6802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모바일웹</a:t>
            </a:r>
            <a:r>
              <a:rPr lang="en-US" altLang="ko-KR" b="1" dirty="0"/>
              <a:t>] </a:t>
            </a:r>
            <a:r>
              <a:rPr lang="ko-KR" altLang="en-US" b="1" dirty="0" err="1"/>
              <a:t>마이페이지</a:t>
            </a:r>
            <a:r>
              <a:rPr lang="ko-KR" altLang="en-US" b="1" dirty="0"/>
              <a:t> </a:t>
            </a:r>
            <a:r>
              <a:rPr lang="en-US" altLang="ko-KR" b="1" dirty="0"/>
              <a:t>&gt; </a:t>
            </a:r>
            <a:r>
              <a:rPr lang="ko-KR" altLang="en-US" b="1" dirty="0" smtClean="0"/>
              <a:t>장바구니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확인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결제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주문완료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0" y="1406990"/>
            <a:ext cx="9267586" cy="47724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83" y="423459"/>
            <a:ext cx="9267585" cy="98353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407368" y="1628798"/>
            <a:ext cx="6455574" cy="1174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56985" y="1747097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60" y="1934250"/>
            <a:ext cx="1238250" cy="79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012" y="1934250"/>
            <a:ext cx="1238250" cy="7905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164" y="1934250"/>
            <a:ext cx="1238250" cy="790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316" y="1933333"/>
            <a:ext cx="1238250" cy="790575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183694" y="1778041"/>
            <a:ext cx="54000" cy="5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525137" y="1747097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893289" y="1747097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261441" y="1747097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368" y="2767114"/>
            <a:ext cx="6455574" cy="391335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7368" y="1628798"/>
            <a:ext cx="5760640" cy="129614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88725" y="1536883"/>
            <a:ext cx="216000" cy="2160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87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56404</TotalTime>
  <Words>2033</Words>
  <Application>Microsoft Office PowerPoint</Application>
  <PresentationFormat>와이드스크린</PresentationFormat>
  <Paragraphs>599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Wingdings</vt:lpstr>
      <vt:lpstr>Arial</vt:lpstr>
      <vt:lpstr>Arial Black</vt:lpstr>
      <vt:lpstr>나눔고딕</vt:lpstr>
      <vt:lpstr>돋움</vt:lpstr>
      <vt:lpstr>Office 테마</vt:lpstr>
      <vt:lpstr>[에듀윌] 마이페이지 모바일 반응형 개편 기획안_v1.0</vt:lpstr>
      <vt:lpstr>Update History</vt:lpstr>
      <vt:lpstr>[PC] 마이페이지 &gt; 할인권</vt:lpstr>
      <vt:lpstr>[모바일웹] 마이페이지 기존 &amp; 개선안(반응형)</vt:lpstr>
      <vt:lpstr>PowerPoint 프레젠테이션</vt:lpstr>
      <vt:lpstr>[모바일웹] 마이페이지 &gt; 장바구니</vt:lpstr>
      <vt:lpstr>[모바일웹] 마이페이지 &gt; 장바구니 &gt; 확인/결제</vt:lpstr>
      <vt:lpstr>[모바일웹] 마이페이지 &gt; 장바구니 &gt; 확인/결제 &gt; 주문완료</vt:lpstr>
      <vt:lpstr>[모바일웹] 마이페이지 &gt; 장바구니 &gt; 확인/결제 &gt; 주문완료</vt:lpstr>
      <vt:lpstr>PowerPoint 프레젠테이션</vt:lpstr>
      <vt:lpstr>[모바일웹] 마이페이지 &gt; 결제내역</vt:lpstr>
      <vt:lpstr>PowerPoint 프레젠테이션</vt:lpstr>
      <vt:lpstr>[모바일웹] 마이페이지 &gt; 교재/배송정보</vt:lpstr>
      <vt:lpstr>PowerPoint 프레젠테이션</vt:lpstr>
      <vt:lpstr>[모바일웹] 마이페이지 &gt; 할인권</vt:lpstr>
      <vt:lpstr>PowerPoint 프레젠테이션</vt:lpstr>
      <vt:lpstr>[모바일웹] 마이페이지 &gt; 포인트/에듀머니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이제훈</dc:creator>
  <cp:lastModifiedBy>최현욱</cp:lastModifiedBy>
  <cp:revision>1360</cp:revision>
  <cp:lastPrinted>2016-11-28T07:27:47Z</cp:lastPrinted>
  <dcterms:created xsi:type="dcterms:W3CDTF">2016-08-23T05:15:43Z</dcterms:created>
  <dcterms:modified xsi:type="dcterms:W3CDTF">2018-08-16T07:45:47Z</dcterms:modified>
</cp:coreProperties>
</file>