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6" r:id="rId9"/>
    <p:sldId id="267" r:id="rId10"/>
    <p:sldId id="271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9T02:25:07.57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1467 0,'-4'1,"0"0,0 0,0 0,0 0,1 1,-1 0,0-1,0 1,1 1,-1-1,1 0,-1 2,-8 4,-4 0,1 0,-1-1,0-1,-13 3,24-7,-33 13,27-10,0 0,-1-1,-11 3,3-2,-19 7,-15 4,26-9,-7 5,16-6,0 0,-1-1,-16 1,-68 9,61-5,30-6,0 0,-1-2,-9 2,-5-3,19-1,0 0,1 1,-1 0,0 0,0 1,1 0,-9 3,-11 6,-21 5,18-7,-14 8,11-4,-10 1,-17 6,-112 38,166-55,0 1,0-1,0 1,0 0,1 1,0 0,0 0,0 0,-2 3,-6 8,1 0,-11 18,16-21,0 1,1 1,1-3,3-6,1 0,0 0,0 0,0 0,1 0,-1 0,1 0,1 0,-1 1,1-3,0 0,1 0,-1 0,1 0,-1 0,1 0,0-1,1 1,-1 0,1-1,-1 1,1-1,0 1,2 2,11 10,0-1,1 0,1 0,11 6,-1 0,6 8,11 10,2-3,24 14,-43-33,2-1,0-2,1-1,10 3,33 16,-68-30,11 6,1-1,0 0,0-2,1 0,-1-1,11 1,-10-3,0 0,-1 2,2 0,11 2,1-1,-1-1,14-1,9 1,-24-2,-11-1,0 1,0 1,12 3,-10-1,1-1,-1 0,1-2,5-1,86-1,-54-1,131 1,117-1,-217-5,-53 2,1 2,20 2,-28 3,0 1,-1 2,1 1,10 5,-8-1,-16-5,0-2,10 3,80 8,-90-12,-1 0,3 2,22 5,5-2,17-1,27 3,-77-8,0-1,0 2,0-1,2 2,1 0,-1 0,6-1,33 4,-1-2,20-1,392-5,-450 2,1 0,-1 1,1 1,7 2,-6-1,0-1,0 0,10 0,132-3,-70-1,-53 0,0-2,18-5,-17 2,0 2,16 1,-4 5,-20-1,-1-1,14-3,-26 1,-1-1,12-4,10-2,22-1,-28 6,-1-2,14-4,-30 5,-1 0,0-1,0 0,0 0,-1-1,0-1,1-1,-1 2,4-3,2 1,-1 1,10-4,-18 9,22-10,-19 9,1-1,-1 0,0 0,8-6,68-48,-74 49,0 0,-1-1,0 0,-1-1,2-4,-1 2,-3 4,0 0,-1-1,0 0,-1 0,-1-1,0 0,0 0,-1 0,0 0,-1-1,1-11,2-41,-2-61,-4 124,0-1,0 0,0 0,0 1,-1-1,0 0,1 1,-1-1,0 1,0-1,0 1,0-1,-1 1,1-1,-1 1,1 0,-1 0,0 0,0 0,0 0,0 0,0 1,0-1,-1 1,1-1,0 1,-1 0,1 0,-3-1,-22-8,-30-14,-15-9,54 25,0 1,0 1,0 0,0 1,-1 1,0 1,-11 0,-33-1,-40 4,60 1,10-1,0-1,0-2,-6-2,-22-3,-38 1,94 6,-48-4,26 2,-13 0,26 2,0-1,0-1,0 0,1 0,-3-3,-1 1,1 1,-1 0,-4 1,-1 1,8 1,1-1,-1 0,-9-3,-10-3,0 1,0 2,-8 0,-25 2,29 1,-15-2,6 0,32 3,0 0,1-1,-1 0,-7-3,-2-2,1 1,-1 1,1 1,-10 0,19 3,0-1,1-1,-11-4,10 4,0-1,0 2,-8-1,-87-2,74 2,17 2,0-1,0-1,0 0,-2-2,-65-17,-25-2,65 15,-21-3,21 4,-36-11,-52-15,112 30,1 1,-1 1,1 0,-1 2,-17 1,12 0,0-1,1-1,-10-2,-11-3,21 3,0-1,-2-1,-21-5,0 3,0 1,0 3,-45 3,-63 0,143 1,0 0,0 1,0 0,-9 4,-25 4,30-8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9T02:25:20.7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1047 213,'-45'24,"1"2,1 3,0 3,-13 7,28-19,-2-1,0-1,-2-1,1-2,-18 5,-56 18,2 5,-22 16,77-37,29-14,1 0,0 1,-4 5,-19 11,20-12,-1 1,2 1,-5 6,22-19,0 1,1-1,-1 1,1 0,0 0,0 0,0 1,0-1,0 0,1 1,-1-1,0 4,2-5,0 0,0 0,-1 0,1 0,0 0,1 0,-1 0,0 0,1 0,-1 0,1 0,-1 0,1 0,0 0,0-1,0 1,0 0,0 0,0-1,1 1,-1-1,0 1,1-1,0 1,11 8,0 0,1-1,0 0,0-1,9 3,80 29,-70-28,281 97,-195-69,10-2,-129-38,20 4,0-1,0-1,1-1,-1-1,19-2,8 1,18 0,94 2,-103 5,-24-3,10 0,273-3,-149 0,-155-1,0 0,0-1,-1 0,1-1,1-1,1 1,0 0,1 0,2 1,36 0,26 2,-17 1,-36 1,1 0,3 2,12 1,-11-2,19 2,29-1,581-4,-653 0,0-1,0 1,0-1,0 0,-1 0,1-1,0 1,-1-1,1-1,-1 1,0-1,0 0,0 0,0 0,0-1,-1 0,1 1,1-3,6-9,3-3,-1 1,6-11,-16 22,-1-1,0 1,1-1,-2 0,1 0,-1 0,0 0,-1 0,1-6,0-8,-1 1,-1-1,-1 0,-1-2,-1 11,1 0,-4-7,2 7,1 0,-1-9,1-21,1-1,3-30,1 5,-2 58,0 0,-1 0,-1-3,1 9,0 0,0 0,0 1,-1-1,1 0,-1 0,0 1,0-1,-2-1,-5-9,1-1,0 0,1 0,-3-11,-7-14,3 11,-2 1,0 0,-19-21,29 42,0 0,-1 1,0 0,-1 0,0 0,1 1,-4-2,-2-1,0-1,0-1,-12-9,-1 0,-1 2,-1 2,0 0,-23-8,38 19,0-1,0 2,0 0,0 0,0 1,-11 0,-20 1,-19 3,7-1,-21 1,-57 8,103-6,0 2,0 1,1 1,0 2,-22 10,-4 4,-2-3,-42 9,73-21,-24 10,-9 4,13-7,21-6,0-2,0-1,-7 0,15-3,0 1,-14 5,18-5,0 0,-1-1,1-1,-15 1,-46-1,-12-4,5-1,-231 2,302 0,0-2,0 1,1-1,-1-1,-2-1,1 1,-1-1,-1 2,-2 0,-18 0,18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9T02:23:42.8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595 357,'-3'0,"1"-1,-1 1,0-1,1 0,-1 0,1 0,0 0,-2-1,-10-4,7 4,0 0,1 1,-1 0,0 0,0 1,1 0,-1 0,0 0,0 1,0 0,1 1,-1-1,1 1,-1 1,1-1,-2 2,-13 6,1 2,0 1,0 1,0 1,-27 19,26-21,1 1,1 2,0-1,2 2,-1 1,-3 6,-5 8,-1-1,2 2,-15 28,31-45,1 1,1 0,1 0,-1 2,6-16,1 1,-1-1,0 0,1 0,0 1,0-1,0 0,0 1,0-1,0 0,1 1,0-1,0 0,0 2,1 0,1-1,-1 0,1 1,0-1,0 0,0 0,0-1,1 1,1 1,29 25,-15-14,0 1,-1 2,0 1,-8-7,23 28,31 28,-49-55,13 14,2-1,18 11,19 14,22 14,-79-59,1 0,0-1,0 0,1-1,0 0,0 0,0-1,0-1,1 0,-1-1,1 0,10-1,195-3,-203 2,-1 0,0-2,0 1,0-2,0 0,0-1,0 0,-1-1,8-3,-5 1,0 2,1 0,0 1,0 1,0 0,7 1,18-1,0 3,2 1,-7 0,0-1,34-5,34-4,-91 7,0-1,6-2,-7 1,-1 1,1 0,5 1,105-12,-104 10,-1-1,1-1,-1-1,10-3,-1 1,-8 2,1 1,0 0,0 2,1 0,10 0,-19 3,9 1,0-2,0 0,0-1,0-1,17-6,-20 5,0 0,0 2,8-1,-3 1,-1-2,1 0,7-4,75-23,-87 27,0 0,1 1,-1 1,13-1,-4 1,-15 1,0-1,1-1,-1 0,9-5,-5 3,0 0,3 0,18-3,0-2,-1-2,0-2,-1-1,8-6,-27 14,0 1,1 0,0 1,0 1,0 1,0 0,5 1,-4-1,-1-1,0 0,13-6,50-25,-52 23,-9 3,-7 4,0 1,0 0,4-1,-9 5,-1-1,0-1,0 1,0-1,1-1,-4 2,0 0,-1 0,1 0,-1 0,0 0,1-1,-1 1,0-1,0 0,-1 1,2-3,0-1,4-7,0-1,-1 1,-1-1,1-4,-5 14,0 0,0 0,0 0,-1 0,0 0,0 0,0 0,0-1,-1 1,1 0,-1 0,0 0,0 0,-1 0,1 0,-1 1,-1-3,-5-7,-2 0,1 1,-11-10,-7-10,-20-22,25 28,0 0,-3-8,16 21,-1 0,-1 1,0 0,-7-5,-52-41,30 27,16 10,-2 1,0 1,-20-9,-7-3,33 18,-1 1,-1 1,-2 0,13 7,-4-3,0 2,-1 0,-12-2,-24-1,-1 2,7 1,17 1,-18 1,35 2,1 0,-1-1,0-1,-6-2,5 1,-1 1,0 1,-2-1,-53 1,-25 3,14 0,2-2,-87 2,132 3,0 2,0 0,-6 5,3-2,19-4,1 1,-1 0,1 2,-4 2,1 0,-1-1,-11 3,0-1,18-6,-1-1,0 0,0 0,0-1,-8 0,-41-2,29 0,-25 3,22 1,1 1,0 2,-19 8,13-1,1 2,0 2,25-12,1 0,-2-1,1 0,-1-2,1 0,-1-1,0 0,-1-1,1-1,-5-1,9-1,0 1,0 0,0 2,0-1,0 1,0 1,0 1,1 0,-3 1,0 0,0 0,0 0,-9 0,7-1,-1 0,-7 4,16-4,-10 4,0-1,0-1,0-1,-1-1,-14 2,24-5,0 1,0 0,0 0,-1 2,-5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9T02:23:51.5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9T02:23:52.3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9T02:25:34.0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2,'0'-2,"0"14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9T02:25:41.0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9T02:25:42.4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DC28E-01F0-4820-B236-49193428D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538689-AFFD-43BA-9273-65D8B5C69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4F31D-D1BE-4AAA-B1DF-F7E80553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729E-AFB1-4FAA-A63B-DD1063404B13}" type="datetimeFigureOut">
              <a:rPr lang="en-US" smtClean="0"/>
              <a:t>2020-05-28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0877C-F9C6-46F5-88E2-FA3E4DB8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CEFFE-B32D-41FE-8196-A5B89098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EC20-2A62-40BD-8920-B8E3690D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3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6FD88-A1B2-44D8-AA67-DAA4573F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8CFCB6-89BC-4FAF-8015-122D912D4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7A054-1571-426C-9B6A-2F198979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729E-AFB1-4FAA-A63B-DD1063404B13}" type="datetimeFigureOut">
              <a:rPr lang="en-US" smtClean="0"/>
              <a:t>2020-05-28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06AEB-D5C5-478E-83D7-16444F08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D4FA1-B83E-42ED-BF0B-6DDE4860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EC20-2A62-40BD-8920-B8E3690D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001A22-4810-4B13-A3AE-D919986E2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3AF4EA-C0EF-4A7D-9B72-48DBBAAB0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7DF02-E8F9-410F-944D-25EF868E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729E-AFB1-4FAA-A63B-DD1063404B13}" type="datetimeFigureOut">
              <a:rPr lang="en-US" smtClean="0"/>
              <a:t>2020-05-28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4AB23-42DC-43DD-9D24-746C4960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D3D62-0B41-4228-99EB-BD1F2589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EC20-2A62-40BD-8920-B8E3690D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4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3EBDE-0334-4F3A-BD63-329C1C03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336AA-98B4-46E5-B3D4-E37641AF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20992-EE60-46D0-B1A8-5ADC8ACF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729E-AFB1-4FAA-A63B-DD1063404B13}" type="datetimeFigureOut">
              <a:rPr lang="en-US" smtClean="0"/>
              <a:t>2020-05-28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4D623-F5B6-42F4-A145-2B954F72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EC9A8-E459-422F-A91A-DFAE1616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EC20-2A62-40BD-8920-B8E3690D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0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2BD61-43FE-4A98-808D-0781040F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8C3E2-5A59-4CDB-88E5-336C1E176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29E82-C4D4-4D81-AB56-7F9E2929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729E-AFB1-4FAA-A63B-DD1063404B13}" type="datetimeFigureOut">
              <a:rPr lang="en-US" smtClean="0"/>
              <a:t>2020-05-28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1D51E-7D14-4F03-86A4-03453133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668FF-E336-412A-B2D4-5483F448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EC20-2A62-40BD-8920-B8E3690D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4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60A65-CC57-47F4-90E1-60C6D266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83D5C-8C58-4E1D-AFD9-17E7B498B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8F60E3-A409-46EB-BCE9-D25624C1D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F0581A-770C-4832-8288-7CE28EE4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729E-AFB1-4FAA-A63B-DD1063404B13}" type="datetimeFigureOut">
              <a:rPr lang="en-US" smtClean="0"/>
              <a:t>2020-05-28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4C0FC3-2B00-4A0E-9991-66F80B8E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684A4D-B091-4DD9-BFF0-754CA066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EC20-2A62-40BD-8920-B8E3690D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4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33EDD-FA82-45CB-82CE-3E62BEEB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87420B-7881-4824-A0E7-89E1CCABB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1FACF2-CEBD-4C13-843F-9D135DE26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6A4FF3-4D89-4105-8E6E-2F4DB4185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012D8B-31A7-4B5B-89FF-0160E39E2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1493E7-80BD-4CA2-AB24-6A4EB93A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729E-AFB1-4FAA-A63B-DD1063404B13}" type="datetimeFigureOut">
              <a:rPr lang="en-US" smtClean="0"/>
              <a:t>2020-05-28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989BB-7A96-473D-95F4-411B7688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751B8D-AC4A-4D53-8E30-923E9BA9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EC20-2A62-40BD-8920-B8E3690D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26848-35D7-4B3B-9947-AEF258EA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E7C7FD-E912-4798-BE73-7588DD48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729E-AFB1-4FAA-A63B-DD1063404B13}" type="datetimeFigureOut">
              <a:rPr lang="en-US" smtClean="0"/>
              <a:t>2020-05-28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41C99F-0EB4-422D-8950-64662A8A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7FE7CA-6775-495F-8F31-970CAAE0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EC20-2A62-40BD-8920-B8E3690D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C6A1F5-972B-402E-9ACD-0BA1EE69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729E-AFB1-4FAA-A63B-DD1063404B13}" type="datetimeFigureOut">
              <a:rPr lang="en-US" smtClean="0"/>
              <a:t>2020-05-28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A2D2EF-4B6E-40B3-947F-A2413C93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A4C476-940B-41DF-85DA-74C90F43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EC20-2A62-40BD-8920-B8E3690D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04902-80E9-454E-9483-33B319D3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09A7E-5849-4C4C-8C70-BAF80DCB9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FA5689-70CE-4436-95B2-68B3B75EA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6FCD56-0ED0-40BF-9C5C-61189759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729E-AFB1-4FAA-A63B-DD1063404B13}" type="datetimeFigureOut">
              <a:rPr lang="en-US" smtClean="0"/>
              <a:t>2020-05-28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2571E-6F1E-4A6B-ACC9-B187BB55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B257D5-75BF-4042-919D-3CBD15A8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EC20-2A62-40BD-8920-B8E3690D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1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32C0-9C4F-4428-AF0C-CD125257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F3659F-0F22-4EB3-9B3A-B6284B7B6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D0C22F-D699-4B4F-B706-CDE090964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FA6E76-6120-471E-B277-98881025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729E-AFB1-4FAA-A63B-DD1063404B13}" type="datetimeFigureOut">
              <a:rPr lang="en-US" smtClean="0"/>
              <a:t>2020-05-28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A4EFDB-2A81-439C-B64F-E9BBFBFA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10064E-3CC8-4084-94A7-3EB6015C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EC20-2A62-40BD-8920-B8E3690D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8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F9DBC0-AE40-4C33-9F0A-9F93CA9E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7A7178-B6E6-4322-84B5-970607CE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EFD80-C9D2-4BD2-A19F-549644602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3729E-AFB1-4FAA-A63B-DD1063404B13}" type="datetimeFigureOut">
              <a:rPr lang="en-US" smtClean="0"/>
              <a:t>2020-05-28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85AD1-8A12-417D-A184-53D540593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074EC-A5B6-48CC-9ABA-62E23A50C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AEC20-2A62-40BD-8920-B8E3690D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1.png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world/san-diego/community-boun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DDB3D-6223-4446-AE2B-A98078986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4098" y="698157"/>
            <a:ext cx="6845431" cy="2387600"/>
          </a:xfrm>
        </p:spPr>
        <p:txBody>
          <a:bodyPr>
            <a:normAutofit/>
          </a:bodyPr>
          <a:lstStyle/>
          <a:p>
            <a:r>
              <a:rPr lang="en-US" sz="4600" b="1" dirty="0"/>
              <a:t>Finding an Optimal Location for a New Sushi Restaurant in San Diego, CA</a:t>
            </a:r>
            <a:endParaRPr lang="en-US" sz="4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2DFE42-C455-41E1-9105-692C5CDD8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8300" y="3602038"/>
            <a:ext cx="6939699" cy="2275574"/>
          </a:xfrm>
        </p:spPr>
        <p:txBody>
          <a:bodyPr>
            <a:normAutofit/>
          </a:bodyPr>
          <a:lstStyle/>
          <a:p>
            <a:r>
              <a:rPr lang="en-US" b="1" dirty="0"/>
              <a:t>Applied Data Science Capstone Project</a:t>
            </a:r>
            <a:endParaRPr lang="en-US" dirty="0"/>
          </a:p>
          <a:p>
            <a:r>
              <a:rPr lang="en-US" b="1" dirty="0"/>
              <a:t>The Battle of Neighborhoods (Week2) Assignment</a:t>
            </a:r>
          </a:p>
          <a:p>
            <a:endParaRPr lang="en-US" b="1" dirty="0"/>
          </a:p>
          <a:p>
            <a:r>
              <a:rPr lang="en-US" b="1" dirty="0"/>
              <a:t>H-K Kim</a:t>
            </a:r>
          </a:p>
          <a:p>
            <a:r>
              <a:rPr lang="en-US" dirty="0"/>
              <a:t>May 28, 2020</a:t>
            </a:r>
          </a:p>
          <a:p>
            <a:endParaRPr lang="en-US" dirty="0"/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4E51D10-C424-48E1-B479-A030870F6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54" y="457200"/>
            <a:ext cx="3224855" cy="609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34B47-677A-4306-8814-637C3A12A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598"/>
            <a:ext cx="10515600" cy="4351338"/>
          </a:xfrm>
        </p:spPr>
        <p:txBody>
          <a:bodyPr/>
          <a:lstStyle/>
          <a:p>
            <a:r>
              <a:rPr lang="en-US" dirty="0"/>
              <a:t>I will also check which neighborhoods have neither </a:t>
            </a:r>
            <a:r>
              <a:rPr lang="en-US" dirty="0" err="1"/>
              <a:t>Suchi</a:t>
            </a:r>
            <a:r>
              <a:rPr lang="en-US" dirty="0"/>
              <a:t> Restaurants, Japanese Restaurants, nor even Seafood Restaurants.</a:t>
            </a:r>
          </a:p>
          <a:p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2B1CBE-0340-4CA0-9BDC-B0779177F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2555997"/>
            <a:ext cx="9333308" cy="26094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3B3305D-009F-4D2C-9097-70967C07D7D2}"/>
                  </a:ext>
                </a:extLst>
              </p14:cNvPr>
              <p14:cNvContentPartPr/>
              <p14:nvPr/>
            </p14:nvContentPartPr>
            <p14:xfrm>
              <a:off x="2607854" y="2851705"/>
              <a:ext cx="1247400" cy="5072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3B3305D-009F-4D2C-9097-70967C07D7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9214" y="2843065"/>
                <a:ext cx="126504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8A6B7A6-F662-422F-9AFD-3D89B460C0A2}"/>
                  </a:ext>
                </a:extLst>
              </p14:cNvPr>
              <p14:cNvContentPartPr/>
              <p14:nvPr/>
            </p14:nvContentPartPr>
            <p14:xfrm>
              <a:off x="-453226" y="1674505"/>
              <a:ext cx="3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8A6B7A6-F662-422F-9AFD-3D89B460C0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61866" y="16658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4382A31-2C47-4292-A63F-F8B0B550C81A}"/>
                  </a:ext>
                </a:extLst>
              </p14:cNvPr>
              <p14:cNvContentPartPr/>
              <p14:nvPr/>
            </p14:nvContentPartPr>
            <p14:xfrm>
              <a:off x="-444226" y="1674505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4382A31-2C47-4292-A63F-F8B0B550C8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53226" y="166586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774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ACE4E-2990-4B1B-9954-C85AF28F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Discussion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A4D7F-06B2-410C-8EB1-45D224E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29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result shows that </a:t>
            </a:r>
            <a:r>
              <a:rPr lang="en-US" i="1" dirty="0"/>
              <a:t>Balboa Park</a:t>
            </a:r>
            <a:r>
              <a:rPr lang="en-US" dirty="0"/>
              <a:t> is the optimal location to open a new Sushi restaurant in San Diego, since there the greatest number of venues among neighborhood which do not have sushi, Japanese or seafood restaurants.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since even if there is one sushi restaurant in </a:t>
            </a:r>
            <a:r>
              <a:rPr lang="en-US" i="1" dirty="0"/>
              <a:t>Old Town San Diego</a:t>
            </a:r>
            <a:r>
              <a:rPr lang="en-US" dirty="0"/>
              <a:t>, there are 21% more venues than </a:t>
            </a:r>
            <a:r>
              <a:rPr lang="en-US" i="1" dirty="0"/>
              <a:t>Balboa Park</a:t>
            </a:r>
            <a:r>
              <a:rPr lang="en-US" dirty="0"/>
              <a:t>, which means the former is much busier neighborhood than the latter.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 course, there must be many other factors to find an optimal location for a new restaurant such as availability, rent price, easy accessibility, convenience of parking, etc. In this project, all such factors are ignored.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B0749C3-77D1-4718-8736-4F2787E8E0F1}"/>
                  </a:ext>
                </a:extLst>
              </p14:cNvPr>
              <p14:cNvContentPartPr/>
              <p14:nvPr/>
            </p14:nvContentPartPr>
            <p14:xfrm>
              <a:off x="2413094" y="1058372"/>
              <a:ext cx="360" cy="46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B0749C3-77D1-4718-8736-4F2787E8E0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4094" y="1049372"/>
                <a:ext cx="180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A78B795-08A7-45F6-ACE1-1C44FBC33739}"/>
                  </a:ext>
                </a:extLst>
              </p14:cNvPr>
              <p14:cNvContentPartPr/>
              <p14:nvPr/>
            </p14:nvContentPartPr>
            <p14:xfrm>
              <a:off x="6593774" y="1226492"/>
              <a:ext cx="36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A78B795-08A7-45F6-ACE1-1C44FBC337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85134" y="12174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66EA3AA-E851-4E15-99DA-42E3FB776A73}"/>
                  </a:ext>
                </a:extLst>
              </p14:cNvPr>
              <p14:cNvContentPartPr/>
              <p14:nvPr/>
            </p14:nvContentPartPr>
            <p14:xfrm>
              <a:off x="6857654" y="962612"/>
              <a:ext cx="3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66EA3AA-E851-4E15-99DA-42E3FB776A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8654" y="95361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318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ACE4E-2990-4B1B-9954-C85AF28F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D7BA27-B280-4ED8-9A41-75B3081E27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82782"/>
            <a:ext cx="953672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will give the following two neighborhood names to my friend: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Balboa Park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 having the greatest number of venues among neighborhoods without any sushi, Japanese, or seafood restaurants.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Old Town San Diego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 having 21% more venues than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Balboa Park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but there is one sushi restaurant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think he will choose one of them, considering other factors.</a:t>
            </a:r>
          </a:p>
        </p:txBody>
      </p:sp>
    </p:spTree>
    <p:extLst>
      <p:ext uri="{BB962C8B-B14F-4D97-AF65-F5344CB8AC3E}">
        <p14:creationId xmlns:p14="http://schemas.microsoft.com/office/powerpoint/2010/main" val="331040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0037B-84A2-4BB4-B78C-7F19BE35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7BD4C-44A3-4CEC-B5F2-63FE2FC09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I will try to help my friend who is looking for an optimal location for his sushi restaurant in beautiful San Diego, CA.</a:t>
            </a:r>
          </a:p>
          <a:p>
            <a:r>
              <a:rPr lang="en-US" dirty="0"/>
              <a:t>Since there are already many sushi restaurants in San Diego, he is looking for a location where there are various kinds of business stores but few sushi or Japanese restaurants in vicinity. If other conditions are the same, he prefers a location which is near the ocean.</a:t>
            </a:r>
          </a:p>
          <a:p>
            <a:r>
              <a:rPr lang="en-US" dirty="0"/>
              <a:t>I will use my data science skills to detect the optimal location for his new sushi restaurant.</a:t>
            </a:r>
          </a:p>
        </p:txBody>
      </p:sp>
    </p:spTree>
    <p:extLst>
      <p:ext uri="{BB962C8B-B14F-4D97-AF65-F5344CB8AC3E}">
        <p14:creationId xmlns:p14="http://schemas.microsoft.com/office/powerpoint/2010/main" val="330654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4087E-D258-4763-945F-62A0EC54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E7B4B8-FABA-49D5-BCFF-7C1B0316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will download "</a:t>
            </a:r>
            <a:r>
              <a:rPr lang="en-US" b="1" dirty="0"/>
              <a:t>community_bounds.csv</a:t>
            </a:r>
            <a:r>
              <a:rPr lang="en-US" dirty="0"/>
              <a:t>" from </a:t>
            </a:r>
            <a:r>
              <a:rPr lang="en-US" dirty="0">
                <a:hlinkClick r:id="rId2"/>
              </a:rPr>
              <a:t>https://data.world/san-diego/community-bounds</a:t>
            </a:r>
            <a:r>
              <a:rPr lang="en-US" dirty="0"/>
              <a:t>, and use it as an input data.</a:t>
            </a:r>
          </a:p>
          <a:p>
            <a:r>
              <a:rPr lang="en-US" dirty="0"/>
              <a:t>The csv file contains the information of latitude &amp; longitude coordinates of 63 </a:t>
            </a:r>
            <a:r>
              <a:rPr lang="en-US" dirty="0" err="1"/>
              <a:t>neiborhoods</a:t>
            </a:r>
            <a:r>
              <a:rPr lang="en-US" dirty="0"/>
              <a:t> in San Diego.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will use </a:t>
            </a:r>
            <a:r>
              <a:rPr lang="en-US" b="1" dirty="0"/>
              <a:t>Foursquare API</a:t>
            </a:r>
            <a:r>
              <a:rPr lang="en-US" dirty="0"/>
              <a:t> to extract number of restaurants and their type and location in every neighborhood in San Diego.</a:t>
            </a:r>
          </a:p>
          <a:p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8095EF-B60A-47B1-8C32-ADF7E9553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317" y="4001294"/>
            <a:ext cx="6380670" cy="105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3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951F1A-EDA1-4BB2-B392-712970679370}"/>
              </a:ext>
            </a:extLst>
          </p:cNvPr>
          <p:cNvSpPr/>
          <p:nvPr/>
        </p:nvSpPr>
        <p:spPr>
          <a:xfrm>
            <a:off x="1018095" y="933254"/>
            <a:ext cx="812590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Clean up the data:</a:t>
            </a:r>
            <a:endParaRPr lang="en-US" sz="3200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the data, 63 neighborhoods are displayed.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However, 'Military Facilities' and 'Reserve' occur multiple times, and they should be removed since no restaurants can be run in such neighborhoods.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So, I will handle 55 neighborhoods.</a:t>
            </a:r>
          </a:p>
        </p:txBody>
      </p:sp>
    </p:spTree>
    <p:extLst>
      <p:ext uri="{BB962C8B-B14F-4D97-AF65-F5344CB8AC3E}">
        <p14:creationId xmlns:p14="http://schemas.microsoft.com/office/powerpoint/2010/main" val="17907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62282-35AB-4BC3-92D0-5A9617D1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Methodology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A70EC-BD75-4195-AB36-74600DCDD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959"/>
            <a:ext cx="10515600" cy="44330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 will use </a:t>
            </a:r>
            <a:r>
              <a:rPr lang="en-US" b="1" dirty="0" err="1"/>
              <a:t>geopy</a:t>
            </a:r>
            <a:r>
              <a:rPr lang="en-US" dirty="0"/>
              <a:t> library to get the latitude and longitude values of San Diego.</a:t>
            </a:r>
          </a:p>
          <a:p>
            <a:endParaRPr lang="en-US" dirty="0"/>
          </a:p>
          <a:p>
            <a:r>
              <a:rPr lang="en-US" dirty="0"/>
              <a:t>In order to define an instance of the </a:t>
            </a:r>
            <a:r>
              <a:rPr lang="en-US" b="1" dirty="0"/>
              <a:t>geocoder</a:t>
            </a:r>
            <a:r>
              <a:rPr lang="en-US" dirty="0"/>
              <a:t>, I will define a </a:t>
            </a:r>
            <a:r>
              <a:rPr lang="en-US" dirty="0" err="1"/>
              <a:t>user_agent</a:t>
            </a:r>
            <a:r>
              <a:rPr lang="en-US" dirty="0"/>
              <a:t>, which will be named '</a:t>
            </a:r>
            <a:r>
              <a:rPr lang="en-US" dirty="0" err="1"/>
              <a:t>SD_explorer</a:t>
            </a:r>
            <a:r>
              <a:rPr lang="en-US" dirty="0"/>
              <a:t>’.</a:t>
            </a:r>
          </a:p>
          <a:p>
            <a:endParaRPr lang="en-US" dirty="0"/>
          </a:p>
          <a:p>
            <a:r>
              <a:rPr lang="en-US" dirty="0"/>
              <a:t>The next page will show a map of San Diego with neighborhoods superimposed on top. </a:t>
            </a:r>
          </a:p>
          <a:p>
            <a:endParaRPr lang="en-US" b="1" dirty="0"/>
          </a:p>
          <a:p>
            <a:r>
              <a:rPr lang="en-US" b="1" dirty="0"/>
              <a:t>Folium</a:t>
            </a:r>
            <a:r>
              <a:rPr lang="en-US" dirty="0"/>
              <a:t> is a great visualization library. We can zoom into the map and click on each circle mark to reveal the name of the neighborhood.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4271BF-772B-49F3-A3EB-C2EDD22AA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11" y="520132"/>
            <a:ext cx="7154944" cy="58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9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BBCF1-270B-4E9A-968B-EFF4E326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Exploration of neighborhoods in San Diego</a:t>
            </a:r>
            <a:endParaRPr 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F40C0-9ADC-441F-8DA0-3EC41DA82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utilize the </a:t>
            </a:r>
            <a:r>
              <a:rPr lang="en-US" b="1" dirty="0"/>
              <a:t>Foursquare API </a:t>
            </a:r>
            <a:r>
              <a:rPr lang="en-US" dirty="0"/>
              <a:t>to explore the neighborhoods and segment them.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F4B3E5-EEB1-47A8-8289-709DEA1F6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5" y="3429000"/>
            <a:ext cx="10077475" cy="186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5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2EB17-7D20-497A-A8AF-93BEAEDA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Analysis of Each Neighborhood</a:t>
            </a:r>
            <a:endParaRPr 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89C8A-1693-4C3C-86B5-E54B38235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815"/>
            <a:ext cx="10515600" cy="4351338"/>
          </a:xfrm>
        </p:spPr>
        <p:txBody>
          <a:bodyPr/>
          <a:lstStyle/>
          <a:p>
            <a:r>
              <a:rPr lang="en-US" dirty="0"/>
              <a:t>First of all, I check which kind of venue categories are detected in each neighborhood. 211 kinds of venue categories are detected.</a:t>
            </a:r>
          </a:p>
          <a:p>
            <a:r>
              <a:rPr lang="en-US" dirty="0"/>
              <a:t>Second, I check how many venues are detected in each neighborhood.</a:t>
            </a:r>
          </a:p>
          <a:p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9AA417-67BA-4E5E-A4AA-854609B2C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60" y="3464352"/>
            <a:ext cx="10141318" cy="270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2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ACE4E-2990-4B1B-9954-C85AF28F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Results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A4D7F-06B2-410C-8EB1-45D224E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493" y="1622948"/>
            <a:ext cx="10515600" cy="4351338"/>
          </a:xfrm>
        </p:spPr>
        <p:txBody>
          <a:bodyPr/>
          <a:lstStyle/>
          <a:p>
            <a:r>
              <a:rPr lang="en-US" dirty="0"/>
              <a:t>I will sort out the neighborhoods on the basis of </a:t>
            </a:r>
            <a:r>
              <a:rPr lang="en-US" i="1" dirty="0"/>
              <a:t>Venues</a:t>
            </a:r>
            <a:r>
              <a:rPr lang="en-US" dirty="0"/>
              <a:t> column and check how many Sushi or Japanese restaurants or even Seafood restaurants in each neighborhood.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9F6A56-DE4B-459C-AE7C-CD68BC58A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69" y="3011864"/>
            <a:ext cx="8828759" cy="31061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5B785D3-51E6-44F5-983A-BB00DD1D7AF4}"/>
                  </a:ext>
                </a:extLst>
              </p14:cNvPr>
              <p14:cNvContentPartPr/>
              <p14:nvPr/>
            </p14:nvContentPartPr>
            <p14:xfrm>
              <a:off x="1871654" y="3876985"/>
              <a:ext cx="1777320" cy="4755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5B785D3-51E6-44F5-983A-BB00DD1D7A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2654" y="3867985"/>
                <a:ext cx="179496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D692B25-752A-46D5-8BFF-25078F7ACFFC}"/>
                  </a:ext>
                </a:extLst>
              </p14:cNvPr>
              <p14:cNvContentPartPr/>
              <p14:nvPr/>
            </p14:nvContentPartPr>
            <p14:xfrm>
              <a:off x="2388254" y="4732705"/>
              <a:ext cx="1177920" cy="4194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D692B25-752A-46D5-8BFF-25078F7ACF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9254" y="4724065"/>
                <a:ext cx="1195560" cy="4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732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648</Words>
  <Application>Microsoft Office PowerPoint</Application>
  <PresentationFormat>와이드스크린</PresentationFormat>
  <Paragraphs>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Wingdings</vt:lpstr>
      <vt:lpstr>Office 테마</vt:lpstr>
      <vt:lpstr>Finding an Optimal Location for a New Sushi Restaurant in San Diego, CA</vt:lpstr>
      <vt:lpstr>1. Introduction</vt:lpstr>
      <vt:lpstr>2. Data</vt:lpstr>
      <vt:lpstr>PowerPoint 프레젠테이션</vt:lpstr>
      <vt:lpstr>3. Methodology</vt:lpstr>
      <vt:lpstr>PowerPoint 프레젠테이션</vt:lpstr>
      <vt:lpstr>Exploration of neighborhoods in San Diego</vt:lpstr>
      <vt:lpstr>Analysis of Each Neighborhood</vt:lpstr>
      <vt:lpstr>4. Results</vt:lpstr>
      <vt:lpstr>PowerPoint 프레젠테이션</vt:lpstr>
      <vt:lpstr>5. Discussion</vt:lpstr>
      <vt:lpstr>6.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an Optimal Location for a New Sushi Restaurant in San Diego, CA</dc:title>
  <dc:creator>H-K Kim</dc:creator>
  <cp:lastModifiedBy>H-K Kim</cp:lastModifiedBy>
  <cp:revision>6</cp:revision>
  <dcterms:created xsi:type="dcterms:W3CDTF">2020-05-29T01:44:52Z</dcterms:created>
  <dcterms:modified xsi:type="dcterms:W3CDTF">2020-05-29T02:33:33Z</dcterms:modified>
</cp:coreProperties>
</file>