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FDA30-7426-4308-B6AF-FFBCE9781BF1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D3D1B-887C-453A-8E18-DACD78DE8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47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3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9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2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09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5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7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9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2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3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5A532-31AC-44A0-9830-B02FFD8915AD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9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15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SOA </a:t>
            </a:r>
            <a:r>
              <a:rPr lang="en-US" altLang="ko-KR" b="1" dirty="0" err="1" smtClean="0"/>
              <a:t>vs</a:t>
            </a:r>
            <a:r>
              <a:rPr lang="en-US" altLang="ko-KR" b="1" dirty="0" smtClean="0"/>
              <a:t> MSA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6973" y="1548248"/>
            <a:ext cx="36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Service Oriented 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60775" y="1548248"/>
            <a:ext cx="303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Micro Service Architecture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4363281" y="1548248"/>
            <a:ext cx="3730337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80156" y="1049869"/>
            <a:ext cx="4568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기술의 발전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os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cpu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mem</a:t>
            </a:r>
            <a:r>
              <a:rPr lang="en-US" altLang="ko-KR" sz="1400" dirty="0" smtClean="0"/>
              <a:t>, cloud, s/w, </a:t>
            </a:r>
            <a:r>
              <a:rPr lang="ko-KR" altLang="en-US" sz="1400" dirty="0" smtClean="0"/>
              <a:t>디자인패턴</a:t>
            </a:r>
            <a:r>
              <a:rPr lang="en-US" altLang="ko-KR" sz="1400" dirty="0" smtClean="0"/>
              <a:t> …)</a:t>
            </a:r>
          </a:p>
          <a:p>
            <a:r>
              <a:rPr lang="ko-KR" altLang="en-US" sz="1400" dirty="0" smtClean="0"/>
              <a:t>패러다임의 변화</a:t>
            </a:r>
            <a:endParaRPr lang="en-US" altLang="ko-KR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09154" y="2360825"/>
            <a:ext cx="11024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어플리케이션의 유연성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재사용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smtClean="0">
                <a:latin typeface="+mn-ea"/>
              </a:rPr>
              <a:t>민첩성을 </a:t>
            </a:r>
            <a:r>
              <a:rPr lang="ko-KR" altLang="en-US" sz="1400" dirty="0" smtClean="0">
                <a:latin typeface="+mn-ea"/>
              </a:rPr>
              <a:t>지향하는 </a:t>
            </a:r>
            <a:r>
              <a:rPr lang="en-US" altLang="ko-KR" sz="1400" dirty="0" smtClean="0">
                <a:latin typeface="+mn-ea"/>
              </a:rPr>
              <a:t>SOA</a:t>
            </a:r>
            <a:r>
              <a:rPr lang="ko-KR" altLang="en-US" sz="1400" dirty="0" smtClean="0">
                <a:latin typeface="+mn-ea"/>
              </a:rPr>
              <a:t>의 서비스 지향 사상은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변함없다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</a:rPr>
              <a:t>MSA </a:t>
            </a:r>
            <a:r>
              <a:rPr lang="ko-KR" altLang="en-US" sz="1400" dirty="0">
                <a:latin typeface="+mn-ea"/>
              </a:rPr>
              <a:t>역시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‘서비스’와 ‘연결’에 근간</a:t>
            </a:r>
            <a:r>
              <a:rPr lang="ko-KR" altLang="en-US" sz="1400" dirty="0">
                <a:latin typeface="+mn-ea"/>
              </a:rPr>
              <a:t>을 둔 접근이다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그 사상을 실현하기 위한 기술적 방법론이 좀 다를 </a:t>
            </a:r>
            <a:r>
              <a:rPr lang="ko-KR" altLang="en-US" sz="1400" dirty="0" smtClean="0">
                <a:latin typeface="+mn-ea"/>
              </a:rPr>
              <a:t>뿐이다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ko-KR" altLang="en-US" sz="1400" dirty="0">
                <a:latin typeface="+mn-ea"/>
              </a:rPr>
              <a:t> 큰 의미에서 보자면 </a:t>
            </a:r>
            <a:r>
              <a:rPr lang="en-US" altLang="ko-KR" sz="1400" dirty="0" smtClean="0">
                <a:latin typeface="+mn-ea"/>
              </a:rPr>
              <a:t>MSA</a:t>
            </a:r>
            <a:r>
              <a:rPr lang="ko-KR" altLang="en-US" sz="1400" dirty="0" smtClean="0">
                <a:latin typeface="+mn-ea"/>
              </a:rPr>
              <a:t>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SOA</a:t>
            </a:r>
            <a:r>
              <a:rPr lang="ko-KR" altLang="en-US" sz="1400" dirty="0">
                <a:latin typeface="+mn-ea"/>
              </a:rPr>
              <a:t>에서 정의한 서비스 중에서 </a:t>
            </a:r>
            <a:r>
              <a:rPr lang="en-US" altLang="ko-KR" sz="1400" dirty="0">
                <a:latin typeface="+mn-ea"/>
              </a:rPr>
              <a:t>fine grained </a:t>
            </a:r>
            <a:r>
              <a:rPr lang="ko-KR" altLang="en-US" sz="1400" dirty="0">
                <a:latin typeface="+mn-ea"/>
              </a:rPr>
              <a:t>서비스로 정의되는 하나의 종류이며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smtClean="0">
                <a:latin typeface="+mn-ea"/>
              </a:rPr>
              <a:t>API GW </a:t>
            </a:r>
            <a:r>
              <a:rPr lang="ko-KR" altLang="en-US" sz="1400" dirty="0" smtClean="0">
                <a:latin typeface="+mn-ea"/>
              </a:rPr>
              <a:t>역시 </a:t>
            </a:r>
            <a:r>
              <a:rPr lang="en-US" altLang="ko-KR" sz="1400" dirty="0" smtClean="0">
                <a:latin typeface="+mn-ea"/>
              </a:rPr>
              <a:t>SOA</a:t>
            </a:r>
            <a:r>
              <a:rPr lang="ko-KR" altLang="en-US" sz="1400" dirty="0" smtClean="0">
                <a:latin typeface="+mn-ea"/>
              </a:rPr>
              <a:t>에서 </a:t>
            </a:r>
            <a:r>
              <a:rPr lang="ko-KR" altLang="en-US" sz="1400" dirty="0">
                <a:latin typeface="+mn-ea"/>
              </a:rPr>
              <a:t>정의한 </a:t>
            </a:r>
            <a:r>
              <a:rPr lang="en-US" altLang="ko-KR" sz="1400" dirty="0" smtClean="0">
                <a:latin typeface="+mn-ea"/>
              </a:rPr>
              <a:t>ESB</a:t>
            </a:r>
            <a:r>
              <a:rPr lang="ko-KR" altLang="en-US" sz="1400" dirty="0" smtClean="0">
                <a:latin typeface="+mn-ea"/>
              </a:rPr>
              <a:t>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같은 연결 </a:t>
            </a:r>
            <a:r>
              <a:rPr lang="en-US" altLang="ko-KR" sz="1400" dirty="0" smtClean="0">
                <a:latin typeface="+mn-ea"/>
              </a:rPr>
              <a:t>Layer</a:t>
            </a:r>
            <a:r>
              <a:rPr lang="ko-KR" altLang="en-US" sz="1400" dirty="0" smtClean="0">
                <a:latin typeface="+mn-ea"/>
              </a:rPr>
              <a:t>이다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3108" y="1917580"/>
            <a:ext cx="3030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경량화 버전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79664"/>
              </p:ext>
            </p:extLst>
          </p:nvPr>
        </p:nvGraphicFramePr>
        <p:xfrm>
          <a:off x="543792" y="3387668"/>
          <a:ext cx="11000508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254"/>
                <a:gridCol w="55002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SOA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MSA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ESB: </a:t>
                      </a:r>
                      <a:r>
                        <a:rPr lang="ko-KR" altLang="en-US" sz="1200" dirty="0" smtClean="0"/>
                        <a:t>가벼운 연산만이 아니라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여러 개의 서비스를 묶고 </a:t>
                      </a:r>
                      <a:r>
                        <a:rPr lang="ko-KR" altLang="en-US" sz="1200" baseline="0" dirty="0" smtClean="0"/>
                        <a:t>과도한 </a:t>
                      </a:r>
                      <a:r>
                        <a:rPr lang="en-US" altLang="ko-KR" sz="1200" baseline="0" dirty="0" smtClean="0"/>
                        <a:t>orchestration </a:t>
                      </a:r>
                      <a:r>
                        <a:rPr lang="ko-KR" altLang="en-US" sz="1200" baseline="0" dirty="0" err="1" smtClean="0"/>
                        <a:t>로직으로</a:t>
                      </a:r>
                      <a:r>
                        <a:rPr lang="ko-KR" altLang="en-US" sz="1200" baseline="0" dirty="0" smtClean="0"/>
                        <a:t> 상당히 무겁고 성능 이슈 발생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API(Application Programing Interface) GW: </a:t>
                      </a:r>
                      <a:r>
                        <a:rPr lang="ko-KR" altLang="en-US" sz="1200" dirty="0" smtClean="0"/>
                        <a:t>기술의 발전 속 경량화하여 </a:t>
                      </a:r>
                      <a:r>
                        <a:rPr lang="en-US" altLang="ko-KR" sz="1200" dirty="0" smtClean="0"/>
                        <a:t>API Endpoint</a:t>
                      </a:r>
                      <a:r>
                        <a:rPr lang="ko-KR" altLang="en-US" sz="1200" dirty="0" smtClean="0"/>
                        <a:t>와 공통기능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안정성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신뢰성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탄력성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표준화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가시성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보안성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수행에 중점</a:t>
                      </a:r>
                      <a:r>
                        <a:rPr lang="en-US" altLang="ko-KR" sz="1200" dirty="0" smtClean="0"/>
                        <a:t>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통합의 목적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단순화의 목적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가능한 한 많이 공유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아키텍처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가능한 한 공유 가능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아키텍처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재사용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디커플링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경계 된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컨텍스트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일반적인 </a:t>
                      </a:r>
                      <a:r>
                        <a:rPr lang="ko-KR" altLang="en-US" sz="1200" dirty="0" err="1" smtClean="0"/>
                        <a:t>거버넌스</a:t>
                      </a:r>
                      <a:r>
                        <a:rPr lang="ko-KR" altLang="en-US" sz="1200" dirty="0" smtClean="0"/>
                        <a:t> 및 표준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사람들 간의 협력과 선택의 자유에 더 중점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문화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을 둔 편안한 지배 구조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SOAP(XML)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프로토콜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HTTP(REST)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경량 프로토콜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관계형</a:t>
                      </a:r>
                      <a:r>
                        <a:rPr lang="ko-KR" altLang="en-US" sz="1200" dirty="0" smtClean="0"/>
                        <a:t> 데이터베이스 사용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 </a:t>
                      </a:r>
                      <a:r>
                        <a:rPr lang="ko-KR" altLang="en-US" sz="1200" dirty="0" err="1" smtClean="0"/>
                        <a:t>관계형</a:t>
                      </a:r>
                      <a:r>
                        <a:rPr lang="ko-KR" altLang="en-US" sz="1200" dirty="0" smtClean="0"/>
                        <a:t> 데이터베이스를 사용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08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255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MSA </a:t>
            </a:r>
            <a:r>
              <a:rPr lang="en-US" altLang="ko-KR" b="1" dirty="0" err="1" smtClean="0"/>
              <a:t>vs</a:t>
            </a:r>
            <a:r>
              <a:rPr lang="en-US" altLang="ko-KR" b="1" dirty="0" smtClean="0"/>
              <a:t> Service Mesh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6973" y="1205345"/>
            <a:ext cx="36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Micro Service 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60775" y="1142999"/>
            <a:ext cx="3030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Service Mesh Architecture(Pattern)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4363281" y="1205345"/>
            <a:ext cx="3730337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9154" y="4497992"/>
            <a:ext cx="87491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MSA</a:t>
            </a:r>
            <a:r>
              <a:rPr lang="ko-KR" altLang="en-US" sz="1400" dirty="0" smtClean="0"/>
              <a:t>는 </a:t>
            </a:r>
            <a:r>
              <a:rPr lang="en-US" altLang="ko-KR" sz="1400" dirty="0" err="1"/>
              <a:t>Monolitic</a:t>
            </a:r>
            <a:r>
              <a:rPr lang="en-US" altLang="ko-KR" sz="1400" dirty="0"/>
              <a:t> Architecture</a:t>
            </a:r>
            <a:r>
              <a:rPr lang="ko-KR" altLang="en-US" sz="1400" dirty="0"/>
              <a:t>의 단점 극복과 </a:t>
            </a:r>
            <a:r>
              <a:rPr lang="en-US" altLang="ko-KR" sz="1400" dirty="0"/>
              <a:t>Cloud </a:t>
            </a:r>
            <a:r>
              <a:rPr lang="ko-KR" altLang="en-US" sz="1400" dirty="0"/>
              <a:t>환경에서 시스템을 운영할 때의 이점을 극대화하기 위해 많이 사용되고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그러나 동</a:t>
            </a:r>
            <a:r>
              <a:rPr lang="ko-KR" altLang="en-US" sz="1400" dirty="0" smtClean="0"/>
              <a:t>적으로 </a:t>
            </a:r>
            <a:r>
              <a:rPr lang="ko-KR" altLang="en-US" sz="1400"/>
              <a:t>수많은 </a:t>
            </a:r>
            <a:r>
              <a:rPr lang="en-US" altLang="ko-KR" sz="1400" dirty="0" smtClean="0"/>
              <a:t>Instance(Pods)</a:t>
            </a:r>
            <a:r>
              <a:rPr lang="ko-KR" altLang="en-US" sz="1400" smtClean="0"/>
              <a:t>가 </a:t>
            </a:r>
            <a:r>
              <a:rPr lang="ko-KR" altLang="en-US" sz="1400" dirty="0"/>
              <a:t>뜨고</a:t>
            </a:r>
            <a:r>
              <a:rPr lang="en-US" altLang="ko-KR" sz="1400" dirty="0"/>
              <a:t>/</a:t>
            </a:r>
            <a:r>
              <a:rPr lang="ko-KR" altLang="en-US" sz="1400" dirty="0"/>
              <a:t>지고</a:t>
            </a:r>
            <a:r>
              <a:rPr lang="en-US" altLang="ko-KR" sz="1400" dirty="0"/>
              <a:t>, </a:t>
            </a:r>
            <a:r>
              <a:rPr lang="ko-KR" altLang="en-US" sz="1400" dirty="0"/>
              <a:t>서비스 간 통신이 유발하는 이런 복잡한 상황에서 내부 네트워크를 안정적으로 다루기 위해 새로운 </a:t>
            </a:r>
            <a:r>
              <a:rPr lang="ko-KR" altLang="en-US" sz="1400" dirty="0" smtClean="0"/>
              <a:t>기능들이 </a:t>
            </a:r>
            <a:r>
              <a:rPr lang="ko-KR" altLang="en-US" sz="1400" smtClean="0"/>
              <a:t>필요하게 되었다</a:t>
            </a:r>
            <a:r>
              <a:rPr lang="en-US" altLang="ko-KR" sz="1400" dirty="0" smtClean="0"/>
              <a:t>. </a:t>
            </a:r>
            <a:r>
              <a:rPr lang="en-US" altLang="ko-KR" sz="1400" dirty="0" smtClean="0">
                <a:latin typeface="+mn-ea"/>
              </a:rPr>
              <a:t>Service </a:t>
            </a:r>
            <a:r>
              <a:rPr lang="en-US" altLang="ko-KR" sz="1400" dirty="0">
                <a:latin typeface="+mn-ea"/>
              </a:rPr>
              <a:t>Mesh Architecture</a:t>
            </a:r>
            <a:r>
              <a:rPr lang="ko-KR" altLang="en-US" sz="1400" dirty="0">
                <a:latin typeface="+mn-ea"/>
              </a:rPr>
              <a:t>의 구현은 </a:t>
            </a:r>
            <a:r>
              <a:rPr lang="ko-KR" altLang="en-US" sz="1400" dirty="0" smtClean="0">
                <a:latin typeface="+mn-ea"/>
              </a:rPr>
              <a:t>서비스의 </a:t>
            </a:r>
            <a:r>
              <a:rPr lang="ko-KR" altLang="en-US" sz="1400" dirty="0" err="1">
                <a:latin typeface="+mn-ea"/>
              </a:rPr>
              <a:t>앞단에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경량화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프록시를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사이드카 패턴으로 배치</a:t>
            </a:r>
            <a:r>
              <a:rPr lang="ko-KR" altLang="en-US" sz="1400" dirty="0">
                <a:latin typeface="+mn-ea"/>
              </a:rPr>
              <a:t>하여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서비스 간 통신을 제어하는 방법으로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구현</a:t>
            </a:r>
            <a:r>
              <a:rPr lang="ko-KR" altLang="en-US" sz="1400" dirty="0" smtClean="0">
                <a:latin typeface="+mn-ea"/>
              </a:rPr>
              <a:t>하고 여기에 공통 기능을 설정하는 방식이다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그리고 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분산형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매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시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구조</a:t>
            </a:r>
            <a:r>
              <a:rPr lang="ko-KR" altLang="en-US" sz="1400" dirty="0" err="1" smtClean="0">
                <a:latin typeface="+mn-ea"/>
              </a:rPr>
              <a:t>를</a:t>
            </a:r>
            <a:r>
              <a:rPr lang="ko-KR" altLang="en-US" sz="1400" dirty="0" smtClean="0">
                <a:latin typeface="+mn-ea"/>
              </a:rPr>
              <a:t> 통해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서비스를 통제하는데 목적</a:t>
            </a:r>
            <a:r>
              <a:rPr lang="ko-KR" altLang="en-US" sz="1400" dirty="0" smtClean="0">
                <a:latin typeface="+mn-ea"/>
              </a:rPr>
              <a:t>이 있다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즉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Service Mesh Architecture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는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MicroService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Architecture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가 유발하는 새로운 문제점을 보완하는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개념이다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6123" y="1574677"/>
            <a:ext cx="406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서비스</a:t>
            </a:r>
            <a:r>
              <a:rPr lang="en-US" altLang="ko-KR" sz="1200" dirty="0" smtClean="0"/>
              <a:t>(Pods)</a:t>
            </a:r>
            <a:r>
              <a:rPr lang="ko-KR" altLang="en-US" sz="1200" smtClean="0"/>
              <a:t>의 </a:t>
            </a:r>
            <a:r>
              <a:rPr lang="ko-KR" altLang="en-US" sz="1200" dirty="0" smtClean="0"/>
              <a:t>증가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서비스</a:t>
            </a:r>
            <a:r>
              <a:rPr lang="en-US" altLang="ko-KR" sz="1200" dirty="0" smtClean="0"/>
              <a:t>(Pods)</a:t>
            </a:r>
            <a:r>
              <a:rPr lang="ko-KR" altLang="en-US" sz="1200" smtClean="0"/>
              <a:t> </a:t>
            </a:r>
            <a:r>
              <a:rPr lang="ko-KR" altLang="en-US" sz="1200" dirty="0" smtClean="0"/>
              <a:t>간 통신 증가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</a:rPr>
              <a:t>시스템의 런타임 복잡성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9577337" y="4130958"/>
            <a:ext cx="2015836" cy="19517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SOA</a:t>
            </a:r>
          </a:p>
        </p:txBody>
      </p:sp>
      <p:sp>
        <p:nvSpPr>
          <p:cNvPr id="17" name="순서도: 연결자 16"/>
          <p:cNvSpPr/>
          <p:nvPr/>
        </p:nvSpPr>
        <p:spPr>
          <a:xfrm>
            <a:off x="9813251" y="4813298"/>
            <a:ext cx="1592890" cy="10945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MSA</a:t>
            </a:r>
          </a:p>
        </p:txBody>
      </p:sp>
      <p:sp>
        <p:nvSpPr>
          <p:cNvPr id="18" name="순서도: 연결자 17"/>
          <p:cNvSpPr/>
          <p:nvPr/>
        </p:nvSpPr>
        <p:spPr>
          <a:xfrm>
            <a:off x="9965651" y="5298211"/>
            <a:ext cx="1284627" cy="5264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Service Mesh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23" y="2042904"/>
            <a:ext cx="3168414" cy="24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5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9154" y="989213"/>
            <a:ext cx="11024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Google, IBM, </a:t>
            </a:r>
            <a:r>
              <a:rPr lang="en-US" altLang="ko-KR" sz="1400" dirty="0" err="1"/>
              <a:t>Lyft</a:t>
            </a:r>
            <a:r>
              <a:rPr lang="ko-KR" altLang="en-US" sz="1400" dirty="0"/>
              <a:t>가 함께 기여하고 있는 </a:t>
            </a:r>
            <a:r>
              <a:rPr lang="ko-KR" altLang="en-US" sz="1400" dirty="0" err="1">
                <a:solidFill>
                  <a:srgbClr val="FF0000"/>
                </a:solidFill>
              </a:rPr>
              <a:t>오픈소스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Service Mesh </a:t>
            </a:r>
            <a:r>
              <a:rPr lang="ko-KR" altLang="en-US" sz="1400" dirty="0">
                <a:solidFill>
                  <a:srgbClr val="FF0000"/>
                </a:solidFill>
              </a:rPr>
              <a:t>구현체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  <a:r>
              <a:rPr lang="en-US" altLang="ko-KR" sz="1400" dirty="0" err="1" smtClean="0"/>
              <a:t>Kubernetes</a:t>
            </a:r>
            <a:r>
              <a:rPr lang="en-US" altLang="ko-KR" sz="1400" dirty="0" smtClean="0"/>
              <a:t>(open source container orchestration management solution, De-facto Standard </a:t>
            </a:r>
            <a:r>
              <a:rPr lang="ko-KR" altLang="en-US" sz="1400" dirty="0" smtClean="0"/>
              <a:t>위상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</a:t>
            </a:r>
            <a:r>
              <a:rPr lang="ko-KR" altLang="en-US" sz="1400" dirty="0"/>
              <a:t>기본으로 지원합니다</a:t>
            </a:r>
            <a:r>
              <a:rPr lang="en-US" altLang="ko-KR" sz="1400" dirty="0"/>
              <a:t>. Control Plane </a:t>
            </a:r>
            <a:r>
              <a:rPr lang="en-US" altLang="ko-KR" sz="1400" dirty="0" smtClean="0"/>
              <a:t>– </a:t>
            </a:r>
            <a:r>
              <a:rPr lang="en-US" altLang="ko-KR" sz="1400" dirty="0"/>
              <a:t>Data Plane </a:t>
            </a:r>
            <a:r>
              <a:rPr lang="ko-KR" altLang="en-US" sz="1400" dirty="0"/>
              <a:t>구조로 동작합니다</a:t>
            </a:r>
            <a:r>
              <a:rPr lang="en-US" altLang="ko-KR" sz="1400" dirty="0"/>
              <a:t>. Envoy</a:t>
            </a:r>
            <a:r>
              <a:rPr lang="ko-KR" altLang="en-US" sz="1400" dirty="0"/>
              <a:t>를 기본 </a:t>
            </a:r>
            <a:r>
              <a:rPr lang="en-US" altLang="ko-KR" sz="1400" dirty="0"/>
              <a:t>Proxy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사용한다</a:t>
            </a:r>
            <a:r>
              <a:rPr lang="en-US" altLang="ko-KR" sz="1400" dirty="0" smtClean="0"/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808" y="1707833"/>
            <a:ext cx="1196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왜</a:t>
            </a:r>
            <a:r>
              <a:rPr lang="en-US" altLang="ko-KR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ko-KR" altLang="en-US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6738" y="1744291"/>
            <a:ext cx="9937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Cloud </a:t>
            </a:r>
            <a:r>
              <a:rPr lang="ko-KR" altLang="en-US" sz="1400" dirty="0" smtClean="0">
                <a:latin typeface="+mn-ea"/>
              </a:rPr>
              <a:t>환경에 맞</a:t>
            </a:r>
            <a:r>
              <a:rPr lang="ko-KR" altLang="en-US" sz="1400" dirty="0">
                <a:latin typeface="+mn-ea"/>
              </a:rPr>
              <a:t>춰</a:t>
            </a:r>
            <a:r>
              <a:rPr lang="ko-KR" altLang="en-US" sz="1400" dirty="0" smtClean="0">
                <a:latin typeface="+mn-ea"/>
              </a:rPr>
              <a:t> 다양한 요구에 </a:t>
            </a:r>
            <a:r>
              <a:rPr lang="en-US" altLang="ko-KR" sz="1400" dirty="0" smtClean="0">
                <a:latin typeface="+mn-ea"/>
              </a:rPr>
              <a:t>NEFLIX OSS(Open Source Software)</a:t>
            </a:r>
            <a:r>
              <a:rPr lang="ko-KR" altLang="en-US" sz="1400" dirty="0" smtClean="0">
                <a:latin typeface="+mn-ea"/>
              </a:rPr>
              <a:t>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다양하고 방대한 라이브러리가 배포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그리고 이를 </a:t>
            </a:r>
            <a:r>
              <a:rPr lang="en-US" altLang="ko-KR" sz="1400" dirty="0" smtClean="0">
                <a:latin typeface="+mn-ea"/>
              </a:rPr>
              <a:t>Spring </a:t>
            </a:r>
            <a:r>
              <a:rPr lang="ko-KR" altLang="en-US" sz="1400" dirty="0" smtClean="0">
                <a:latin typeface="+mn-ea"/>
              </a:rPr>
              <a:t>진영에서 기본 라이브러리로 </a:t>
            </a:r>
            <a:r>
              <a:rPr lang="ko-KR" altLang="en-US" sz="1400" smtClean="0">
                <a:latin typeface="+mn-ea"/>
              </a:rPr>
              <a:t>기본 탑재하였다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그러나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, Java Only + Application layer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에서 동작한다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.(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방대하고 어렵고 설정잡기가 여전히 어렵다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만들자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다양한 개발언어에 독립적이고 인프라적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Component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만들어서 개발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및 관리 복잡성을 줄이자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 Cloud Platform!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62" y="2826563"/>
            <a:ext cx="4854166" cy="37769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59859" y="3361810"/>
            <a:ext cx="65982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▲ Micro Service: </a:t>
            </a:r>
            <a:r>
              <a:rPr lang="ko-KR" altLang="en-US" sz="1400" dirty="0" smtClean="0">
                <a:latin typeface="+mn-ea"/>
              </a:rPr>
              <a:t>다양한 언어로 개발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▲ </a:t>
            </a:r>
            <a:r>
              <a:rPr lang="en-US" altLang="ko-KR" sz="1400" dirty="0" smtClean="0">
                <a:latin typeface="+mn-ea"/>
              </a:rPr>
              <a:t>Envoy Proxy: Envoy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 smtClean="0">
                <a:latin typeface="+mn-ea"/>
              </a:rPr>
              <a:t>C++</a:t>
            </a:r>
            <a:r>
              <a:rPr lang="ko-KR" altLang="en-US" sz="1400" dirty="0">
                <a:latin typeface="+mn-ea"/>
              </a:rPr>
              <a:t>로 개발 된 고성능 </a:t>
            </a:r>
            <a:r>
              <a:rPr lang="en-US" altLang="ko-KR" sz="1400" dirty="0" smtClean="0">
                <a:latin typeface="+mn-ea"/>
              </a:rPr>
              <a:t>Proxy</a:t>
            </a:r>
            <a:r>
              <a:rPr lang="ko-KR" altLang="en-US" sz="1400" dirty="0" smtClean="0">
                <a:latin typeface="+mn-ea"/>
              </a:rPr>
              <a:t>로서 </a:t>
            </a:r>
            <a:r>
              <a:rPr lang="ko-KR" altLang="en-US" sz="1400" dirty="0">
                <a:latin typeface="+mn-ea"/>
              </a:rPr>
              <a:t>서비스 </a:t>
            </a:r>
            <a:r>
              <a:rPr lang="ko-KR" altLang="en-US" sz="1400" dirty="0" err="1" smtClean="0">
                <a:latin typeface="+mn-ea"/>
              </a:rPr>
              <a:t>메시의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모든 서비스에 대한 모든 </a:t>
            </a:r>
            <a:r>
              <a:rPr lang="en-US" altLang="ko-KR" sz="1400" dirty="0" smtClean="0">
                <a:latin typeface="+mn-ea"/>
              </a:rPr>
              <a:t>IN/OUT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트래픽을</a:t>
            </a:r>
            <a:r>
              <a:rPr lang="ko-KR" altLang="en-US" sz="1400" dirty="0">
                <a:latin typeface="+mn-ea"/>
              </a:rPr>
              <a:t> 조정합니다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Istio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Envoy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의 많은 내장 기능을 활용</a:t>
            </a:r>
            <a:r>
              <a:rPr lang="ko-KR" altLang="en-US" sz="1400" dirty="0">
                <a:latin typeface="+mn-ea"/>
              </a:rPr>
              <a:t>합니다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동일한 </a:t>
            </a:r>
            <a:r>
              <a:rPr lang="en-US" altLang="ko-KR" sz="1400" dirty="0" err="1">
                <a:latin typeface="+mn-ea"/>
              </a:rPr>
              <a:t>Kubernetes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pod</a:t>
            </a:r>
            <a:r>
              <a:rPr lang="ko-KR" altLang="en-US" sz="1400" smtClean="0">
                <a:latin typeface="+mn-ea"/>
              </a:rPr>
              <a:t>에 </a:t>
            </a:r>
            <a:r>
              <a:rPr lang="en-US" altLang="ko-KR" sz="1400" dirty="0" smtClean="0">
                <a:latin typeface="+mn-ea"/>
              </a:rPr>
              <a:t>side-car(envoy or </a:t>
            </a:r>
            <a:r>
              <a:rPr lang="en-US" altLang="ko-KR" sz="1400" dirty="0" err="1" smtClean="0">
                <a:latin typeface="+mn-ea"/>
              </a:rPr>
              <a:t>istio</a:t>
            </a:r>
            <a:r>
              <a:rPr lang="en-US" altLang="ko-KR" sz="1400" dirty="0" smtClean="0">
                <a:latin typeface="+mn-ea"/>
              </a:rPr>
              <a:t>-proxy)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로 </a:t>
            </a:r>
            <a:r>
              <a:rPr lang="ko-KR" altLang="en-US" sz="1400" dirty="0" smtClean="0">
                <a:latin typeface="+mn-ea"/>
              </a:rPr>
              <a:t>배치됩니다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[</a:t>
            </a:r>
            <a:r>
              <a:rPr lang="en-US" altLang="ko-KR" sz="1400" dirty="0" err="1" smtClean="0">
                <a:latin typeface="+mn-ea"/>
              </a:rPr>
              <a:t>Contol</a:t>
            </a:r>
            <a:r>
              <a:rPr lang="en-US" altLang="ko-KR" sz="1400" dirty="0" smtClean="0">
                <a:latin typeface="+mn-ea"/>
              </a:rPr>
              <a:t> Plane]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▲ </a:t>
            </a:r>
            <a:r>
              <a:rPr lang="en-US" altLang="ko-KR" sz="1400" dirty="0" smtClean="0">
                <a:latin typeface="+mn-ea"/>
              </a:rPr>
              <a:t>Mixer: </a:t>
            </a:r>
            <a:r>
              <a:rPr lang="ko-KR" altLang="en-US" sz="1400" dirty="0"/>
              <a:t>서비스 </a:t>
            </a:r>
            <a:r>
              <a:rPr lang="ko-KR" altLang="en-US" sz="1400" dirty="0" err="1"/>
              <a:t>메시</a:t>
            </a:r>
            <a:r>
              <a:rPr lang="ko-KR" altLang="en-US" sz="1400" dirty="0"/>
              <a:t> 전체에서 액세스 제어 및 사용 정책을 시행하고 </a:t>
            </a:r>
            <a:r>
              <a:rPr lang="en-US" altLang="ko-KR" sz="1400" dirty="0" smtClean="0"/>
              <a:t>Envoy Proxy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및 기타 서비스에서 원격 측정 데이터를 </a:t>
            </a:r>
            <a:r>
              <a:rPr lang="ko-KR" altLang="en-US" sz="1400" dirty="0" smtClean="0"/>
              <a:t>수집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로깅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합니다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>
                <a:latin typeface="+mn-ea"/>
              </a:rPr>
              <a:t>▲ Pilot: Proxy</a:t>
            </a:r>
            <a:r>
              <a:rPr lang="ko-KR" altLang="en-US" sz="1400" dirty="0" smtClean="0">
                <a:latin typeface="+mn-ea"/>
              </a:rPr>
              <a:t>관리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/>
              <a:t>트래픽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라우팅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관리 </a:t>
            </a:r>
            <a:r>
              <a:rPr lang="ko-KR" altLang="en-US" sz="1400" dirty="0" smtClean="0"/>
              <a:t>기능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 관리</a:t>
            </a:r>
            <a:endParaRPr lang="en-US" altLang="ko-KR" sz="1400" dirty="0" smtClean="0"/>
          </a:p>
          <a:p>
            <a:r>
              <a:rPr lang="en-US" altLang="ko-KR" sz="1400" dirty="0" smtClean="0">
                <a:latin typeface="+mn-ea"/>
              </a:rPr>
              <a:t>▲ Citadel: </a:t>
            </a:r>
            <a:r>
              <a:rPr lang="ko-KR" altLang="en-US" sz="1400" dirty="0" smtClean="0">
                <a:latin typeface="+mn-ea"/>
              </a:rPr>
              <a:t>인증 및 </a:t>
            </a:r>
            <a:r>
              <a:rPr lang="en-US" altLang="ko-KR" sz="1400" dirty="0" smtClean="0">
                <a:latin typeface="+mn-ea"/>
              </a:rPr>
              <a:t>SSL</a:t>
            </a:r>
            <a:r>
              <a:rPr lang="ko-KR" altLang="en-US" sz="1400" dirty="0" smtClean="0">
                <a:latin typeface="+mn-ea"/>
              </a:rPr>
              <a:t>지원</a:t>
            </a:r>
            <a:endParaRPr lang="en-US" altLang="ko-KR" sz="14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5018" y="3120159"/>
            <a:ext cx="1246909" cy="12336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4888" y="2788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9154" y="2752968"/>
            <a:ext cx="8650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+mn-ea"/>
              </a:rPr>
              <a:t>Kubernetes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en-US" altLang="ko-KR" sz="1200" dirty="0" smtClean="0">
                <a:latin typeface="+mn-ea"/>
              </a:rPr>
              <a:t>Pods Concept: </a:t>
            </a:r>
            <a:r>
              <a:rPr lang="ko-KR" altLang="en-US" sz="1200" dirty="0" smtClean="0">
                <a:latin typeface="+mn-ea"/>
              </a:rPr>
              <a:t>기존 </a:t>
            </a:r>
            <a:r>
              <a:rPr lang="en-US" altLang="ko-KR" sz="1200" dirty="0" smtClean="0">
                <a:latin typeface="+mn-ea"/>
              </a:rPr>
              <a:t>isolated </a:t>
            </a:r>
            <a:r>
              <a:rPr lang="ko-KR" altLang="en-US" sz="1200" dirty="0" smtClean="0">
                <a:latin typeface="+mn-ea"/>
              </a:rPr>
              <a:t>한 컨테이너와 달리 </a:t>
            </a:r>
            <a:r>
              <a:rPr lang="en-US" altLang="ko-KR" sz="1200" dirty="0" smtClean="0">
                <a:latin typeface="+mn-ea"/>
              </a:rPr>
              <a:t>pod</a:t>
            </a:r>
            <a:r>
              <a:rPr lang="ko-KR" altLang="en-US" sz="1200" dirty="0" smtClean="0">
                <a:latin typeface="+mn-ea"/>
              </a:rPr>
              <a:t>내 여러 </a:t>
            </a:r>
            <a:r>
              <a:rPr lang="ko-KR" altLang="en-US" sz="1200" dirty="0" err="1" smtClean="0">
                <a:latin typeface="+mn-ea"/>
              </a:rPr>
              <a:t>컨네이너가</a:t>
            </a:r>
            <a:r>
              <a:rPr lang="ko-KR" altLang="en-US" sz="1200" dirty="0" smtClean="0">
                <a:latin typeface="+mn-ea"/>
              </a:rPr>
              <a:t> 존재하고 </a:t>
            </a:r>
            <a:r>
              <a:rPr lang="en-US" altLang="ko-KR" sz="1200" dirty="0" err="1" smtClean="0">
                <a:latin typeface="+mn-ea"/>
              </a:rPr>
              <a:t>ip</a:t>
            </a:r>
            <a:r>
              <a:rPr lang="en-US" altLang="ko-KR" sz="1200" dirty="0" smtClean="0">
                <a:latin typeface="+mn-ea"/>
              </a:rPr>
              <a:t>, disk </a:t>
            </a:r>
            <a:r>
              <a:rPr lang="ko-KR" altLang="en-US" sz="1200" dirty="0" smtClean="0">
                <a:latin typeface="+mn-ea"/>
              </a:rPr>
              <a:t>등을 공유한다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396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246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vs</a:t>
            </a:r>
            <a:r>
              <a:rPr lang="en-US" altLang="ko-KR" b="1" dirty="0" smtClean="0"/>
              <a:t> Spring-cloud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31955"/>
              </p:ext>
            </p:extLst>
          </p:nvPr>
        </p:nvGraphicFramePr>
        <p:xfrm>
          <a:off x="543792" y="960555"/>
          <a:ext cx="11000508" cy="312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254"/>
                <a:gridCol w="55002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Spring</a:t>
                      </a:r>
                      <a:r>
                        <a:rPr lang="en-US" altLang="ko-KR" sz="1200" baseline="0" dirty="0" smtClean="0"/>
                        <a:t> cloud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Istio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Application Layer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- Java only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- Application</a:t>
                      </a:r>
                      <a:r>
                        <a:rPr lang="ko-KR" altLang="en-US" sz="1200" baseline="0" dirty="0" smtClean="0"/>
                        <a:t>에 내부 네트워크 관련 </a:t>
                      </a:r>
                      <a:r>
                        <a:rPr lang="ko-KR" altLang="en-US" sz="1200" baseline="0" dirty="0" err="1" smtClean="0"/>
                        <a:t>로직을</a:t>
                      </a:r>
                      <a:r>
                        <a:rPr lang="ko-KR" altLang="en-US" sz="1200" baseline="0" dirty="0" smtClean="0"/>
                        <a:t> 구현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- Application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 라이브러리 의존도 높다</a:t>
                      </a:r>
                      <a:endParaRPr lang="en-US" altLang="ko-KR" sz="12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-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방대한 라이브러리와 어려운 환경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Infra layer (Cloud 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</a:rPr>
                        <a:t>Platfrom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 -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사이드카 패턴으로 경량화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Proxy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와 연계하여 비즈니스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로직과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 내부 네트워크 관련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로직을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 분리한다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 -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어플리케이션 개발 시 언어와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미들웨어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 등에 종속성을 제거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/>
                        <a:t> - MSA</a:t>
                      </a:r>
                      <a:r>
                        <a:rPr lang="ko-KR" altLang="en-US" sz="1200" dirty="0" smtClean="0"/>
                        <a:t>에서 필요한 내부 네트워크 </a:t>
                      </a:r>
                      <a:r>
                        <a:rPr lang="ko-KR" altLang="en-US" sz="1200" dirty="0" err="1" smtClean="0"/>
                        <a:t>로직을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OS</a:t>
                      </a:r>
                      <a:r>
                        <a:rPr lang="ko-KR" altLang="en-US" sz="1200" dirty="0" smtClean="0"/>
                        <a:t>단의 </a:t>
                      </a:r>
                      <a:r>
                        <a:rPr lang="en-US" altLang="ko-KR" sz="1200" dirty="0" smtClean="0"/>
                        <a:t>Network Layer</a:t>
                      </a:r>
                      <a:r>
                        <a:rPr lang="ko-KR" altLang="en-US" sz="1200" dirty="0" smtClean="0"/>
                        <a:t>에 추가하는 것은 현실적으로 쉽지 않다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dirty="0" err="1" smtClean="0">
                          <a:sym typeface="Wingdings" panose="05000000000000000000" pitchFamily="2" charset="2"/>
                        </a:rPr>
                        <a:t>Istio</a:t>
                      </a:r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 Envoy Proxy</a:t>
                      </a:r>
                      <a:r>
                        <a:rPr lang="ko-KR" altLang="en-US" sz="1200" baseline="0" dirty="0" smtClean="0">
                          <a:sym typeface="Wingdings" panose="05000000000000000000" pitchFamily="2" charset="2"/>
                        </a:rPr>
                        <a:t>가 해소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각 팀의 능력에 따라서 아키텍처의 성숙도의 편차가 크고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소프트웨어가 특정 기술에 종속성을 가질 수 있는 문제점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서비스 간 통신에 네트워크 </a:t>
                      </a:r>
                      <a:r>
                        <a:rPr lang="ko-KR" altLang="en-US" sz="1200" dirty="0" err="1" smtClean="0"/>
                        <a:t>레이어</a:t>
                      </a:r>
                      <a:r>
                        <a:rPr lang="ko-KR" altLang="en-US" sz="1200" dirty="0" smtClean="0"/>
                        <a:t> 추가로 오버헤드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Spring Cloud, Netflix OSS</a:t>
                      </a:r>
                      <a:r>
                        <a:rPr lang="ko-KR" altLang="en-US" sz="1200" dirty="0" smtClean="0"/>
                        <a:t>등 비교적 유명하고 안정된 라이브러리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최신 기술이다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구현체가 </a:t>
                      </a:r>
                      <a:r>
                        <a:rPr lang="en-US" altLang="ko-KR" sz="1200" dirty="0" smtClean="0"/>
                        <a:t>Release </a:t>
                      </a:r>
                      <a:r>
                        <a:rPr lang="ko-KR" altLang="en-US" sz="1200" dirty="0" smtClean="0"/>
                        <a:t>될 때까지 시간이 필요하다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Google</a:t>
                      </a:r>
                      <a:r>
                        <a:rPr lang="en-US" altLang="ko-KR" sz="1200" baseline="0" dirty="0" smtClean="0"/>
                        <a:t>, IBM </a:t>
                      </a:r>
                      <a:r>
                        <a:rPr lang="ko-KR" altLang="en-US" sz="1200" baseline="0" dirty="0" smtClean="0"/>
                        <a:t>등 글로벌 기업이 주도하고 있다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69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en-US" altLang="ko-KR" b="1" dirty="0" smtClean="0"/>
              <a:t> </a:t>
            </a:r>
            <a:r>
              <a:rPr lang="ko-KR" altLang="en-US" b="1" smtClean="0"/>
              <a:t>주요 </a:t>
            </a:r>
            <a:r>
              <a:rPr lang="en-US" altLang="ko-KR" b="1" dirty="0" smtClean="0"/>
              <a:t>objects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463960" y="1756709"/>
            <a:ext cx="8876662" cy="474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63960" y="175260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cluster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96771" y="2528716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39336" y="2528716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74784" y="2528716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5771" y="3331264"/>
            <a:ext cx="1433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nginx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traefik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gloo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ose</a:t>
            </a:r>
            <a:r>
              <a:rPr lang="en-US" altLang="ko-KR" sz="1200" dirty="0" smtClean="0"/>
              <a:t>-ha-router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etc</a:t>
            </a:r>
            <a:endParaRPr lang="ko-KR" altLang="en-US" sz="1200"/>
          </a:p>
        </p:txBody>
      </p:sp>
      <p:sp>
        <p:nvSpPr>
          <p:cNvPr id="15" name="세로로 말린 두루마리 모양 14"/>
          <p:cNvSpPr/>
          <p:nvPr/>
        </p:nvSpPr>
        <p:spPr>
          <a:xfrm>
            <a:off x="4371481" y="3616811"/>
            <a:ext cx="1298223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eployment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세로로 말린 두루마리 모양 15"/>
          <p:cNvSpPr/>
          <p:nvPr/>
        </p:nvSpPr>
        <p:spPr>
          <a:xfrm>
            <a:off x="7006929" y="3575119"/>
            <a:ext cx="1298223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eployment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8" idx="3"/>
            <a:endCxn id="10" idx="1"/>
          </p:cNvCxnSpPr>
          <p:nvPr/>
        </p:nvCxnSpPr>
        <p:spPr>
          <a:xfrm>
            <a:off x="3059285" y="2895605"/>
            <a:ext cx="138005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3"/>
            <a:endCxn id="11" idx="1"/>
          </p:cNvCxnSpPr>
          <p:nvPr/>
        </p:nvCxnSpPr>
        <p:spPr>
          <a:xfrm>
            <a:off x="5601850" y="2895605"/>
            <a:ext cx="14729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세로로 말린 두루마리 모양 26"/>
          <p:cNvSpPr/>
          <p:nvPr/>
        </p:nvSpPr>
        <p:spPr>
          <a:xfrm>
            <a:off x="1843574" y="4375598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Route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세로로 말린 두루마리 모양 27"/>
          <p:cNvSpPr/>
          <p:nvPr/>
        </p:nvSpPr>
        <p:spPr>
          <a:xfrm>
            <a:off x="5789100" y="3062758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9" name="세로로 말린 두루마리 모양 28"/>
          <p:cNvSpPr/>
          <p:nvPr/>
        </p:nvSpPr>
        <p:spPr>
          <a:xfrm>
            <a:off x="3234229" y="3062758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664891" y="2528716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11" idx="3"/>
            <a:endCxn id="30" idx="1"/>
          </p:cNvCxnSpPr>
          <p:nvPr/>
        </p:nvCxnSpPr>
        <p:spPr>
          <a:xfrm>
            <a:off x="8237298" y="2895605"/>
            <a:ext cx="242759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363896" y="4770712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egress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세로로 말린 두루마리 모양 34"/>
          <p:cNvSpPr/>
          <p:nvPr/>
        </p:nvSpPr>
        <p:spPr>
          <a:xfrm>
            <a:off x="8296041" y="5616225"/>
            <a:ext cx="1298223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eployment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11" idx="3"/>
            <a:endCxn id="34" idx="0"/>
          </p:cNvCxnSpPr>
          <p:nvPr/>
        </p:nvCxnSpPr>
        <p:spPr>
          <a:xfrm>
            <a:off x="8237298" y="2895605"/>
            <a:ext cx="707855" cy="187510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세로로 말린 두루마리 모양 37"/>
          <p:cNvSpPr/>
          <p:nvPr/>
        </p:nvSpPr>
        <p:spPr>
          <a:xfrm>
            <a:off x="9043079" y="3575119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9" name="꺾인 연결선 38"/>
          <p:cNvCxnSpPr>
            <a:stCxn id="34" idx="3"/>
            <a:endCxn id="30" idx="2"/>
          </p:cNvCxnSpPr>
          <p:nvPr/>
        </p:nvCxnSpPr>
        <p:spPr>
          <a:xfrm flipV="1">
            <a:off x="9526410" y="3262494"/>
            <a:ext cx="1719738" cy="187510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8" idx="1"/>
          </p:cNvCxnSpPr>
          <p:nvPr/>
        </p:nvCxnSpPr>
        <p:spPr>
          <a:xfrm>
            <a:off x="677333" y="2895605"/>
            <a:ext cx="12194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1430" y="960702"/>
            <a:ext cx="133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kubernetes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8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en-US" altLang="ko-KR" b="1" dirty="0" smtClean="0"/>
              <a:t> </a:t>
            </a:r>
            <a:r>
              <a:rPr lang="ko-KR" altLang="en-US" b="1" smtClean="0"/>
              <a:t>주요 </a:t>
            </a:r>
            <a:r>
              <a:rPr lang="en-US" altLang="ko-KR" b="1" dirty="0" smtClean="0"/>
              <a:t>objects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463960" y="1413806"/>
            <a:ext cx="8876662" cy="5090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63960" y="140970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cluster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96771" y="2185813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gateway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39336" y="2185813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74784" y="2185813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세로로 말린 두루마리 모양 14"/>
          <p:cNvSpPr/>
          <p:nvPr/>
        </p:nvSpPr>
        <p:spPr>
          <a:xfrm>
            <a:off x="4371481" y="3055697"/>
            <a:ext cx="1298223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eployment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세로로 말린 두루마리 모양 15"/>
          <p:cNvSpPr/>
          <p:nvPr/>
        </p:nvSpPr>
        <p:spPr>
          <a:xfrm>
            <a:off x="7006929" y="3014005"/>
            <a:ext cx="1298223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eployment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8" idx="3"/>
            <a:endCxn id="10" idx="1"/>
          </p:cNvCxnSpPr>
          <p:nvPr/>
        </p:nvCxnSpPr>
        <p:spPr>
          <a:xfrm>
            <a:off x="3059285" y="2552702"/>
            <a:ext cx="138005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3"/>
            <a:endCxn id="11" idx="1"/>
          </p:cNvCxnSpPr>
          <p:nvPr/>
        </p:nvCxnSpPr>
        <p:spPr>
          <a:xfrm>
            <a:off x="5601850" y="2552702"/>
            <a:ext cx="14729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세로로 말린 두루마리 모양 26"/>
          <p:cNvSpPr/>
          <p:nvPr/>
        </p:nvSpPr>
        <p:spPr>
          <a:xfrm>
            <a:off x="1843574" y="3073139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Gateway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세로로 말린 두루마리 모양 27"/>
          <p:cNvSpPr/>
          <p:nvPr/>
        </p:nvSpPr>
        <p:spPr>
          <a:xfrm>
            <a:off x="5789100" y="2719855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9" name="세로로 말린 두루마리 모양 28"/>
          <p:cNvSpPr/>
          <p:nvPr/>
        </p:nvSpPr>
        <p:spPr>
          <a:xfrm>
            <a:off x="3234229" y="2719855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664891" y="2185813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11" idx="3"/>
            <a:endCxn id="30" idx="1"/>
          </p:cNvCxnSpPr>
          <p:nvPr/>
        </p:nvCxnSpPr>
        <p:spPr>
          <a:xfrm>
            <a:off x="8237298" y="2552702"/>
            <a:ext cx="242759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363896" y="3201681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egress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gateway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pod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11" idx="3"/>
            <a:endCxn id="34" idx="0"/>
          </p:cNvCxnSpPr>
          <p:nvPr/>
        </p:nvCxnSpPr>
        <p:spPr>
          <a:xfrm>
            <a:off x="8237298" y="2552702"/>
            <a:ext cx="707855" cy="64897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세로로 말린 두루마리 모양 37"/>
          <p:cNvSpPr/>
          <p:nvPr/>
        </p:nvSpPr>
        <p:spPr>
          <a:xfrm>
            <a:off x="9017482" y="1636642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ServiceEntry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9" name="꺾인 연결선 38"/>
          <p:cNvCxnSpPr>
            <a:stCxn id="34" idx="3"/>
            <a:endCxn id="30" idx="2"/>
          </p:cNvCxnSpPr>
          <p:nvPr/>
        </p:nvCxnSpPr>
        <p:spPr>
          <a:xfrm flipV="1">
            <a:off x="9526410" y="2919591"/>
            <a:ext cx="1719738" cy="64897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8" idx="1"/>
          </p:cNvCxnSpPr>
          <p:nvPr/>
        </p:nvCxnSpPr>
        <p:spPr>
          <a:xfrm>
            <a:off x="677333" y="2552702"/>
            <a:ext cx="12194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1430" y="93992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Istio</a:t>
            </a:r>
            <a:endParaRPr lang="ko-KR" altLang="en-US"/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3226464" y="3530342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VirtualSerivce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세로로 말린 두루마리 모양 32"/>
          <p:cNvSpPr/>
          <p:nvPr/>
        </p:nvSpPr>
        <p:spPr>
          <a:xfrm>
            <a:off x="3243396" y="4348787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DestinationRule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세로로 말린 두루마리 모양 35"/>
          <p:cNvSpPr/>
          <p:nvPr/>
        </p:nvSpPr>
        <p:spPr>
          <a:xfrm>
            <a:off x="5767630" y="3567554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VirtualSerivce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세로로 말린 두루마리 모양 39"/>
          <p:cNvSpPr/>
          <p:nvPr/>
        </p:nvSpPr>
        <p:spPr>
          <a:xfrm>
            <a:off x="5784562" y="4385999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DestinationRule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세로로 말린 두루마리 모양 40"/>
          <p:cNvSpPr/>
          <p:nvPr/>
        </p:nvSpPr>
        <p:spPr>
          <a:xfrm>
            <a:off x="8431935" y="4018974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Gateway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세로로 말린 두루마리 모양 42"/>
          <p:cNvSpPr/>
          <p:nvPr/>
        </p:nvSpPr>
        <p:spPr>
          <a:xfrm>
            <a:off x="8405460" y="4816124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VirtualSerivce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세로로 말린 두루마리 모양 43"/>
          <p:cNvSpPr/>
          <p:nvPr/>
        </p:nvSpPr>
        <p:spPr>
          <a:xfrm>
            <a:off x="8380828" y="5634569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DestinationRule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1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758</Words>
  <Application>Microsoft Office PowerPoint</Application>
  <PresentationFormat>와이드스크린</PresentationFormat>
  <Paragraphs>119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 원 호</dc:title>
  <dc:creator>Registered User</dc:creator>
  <cp:lastModifiedBy>Registered User</cp:lastModifiedBy>
  <cp:revision>96</cp:revision>
  <dcterms:created xsi:type="dcterms:W3CDTF">2017-11-25T13:32:08Z</dcterms:created>
  <dcterms:modified xsi:type="dcterms:W3CDTF">2019-05-06T11:42:55Z</dcterms:modified>
</cp:coreProperties>
</file>