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DA30-7426-4308-B6AF-FFBCE9781BF1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3D1B-887C-453A-8E18-DACD78DE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A532-31AC-44A0-9830-B02FFD8915A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help/ops/traffic-management/proxy-cm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help/ops/traffic-management/troubleshooting/" TargetMode="External"/><Relationship Id="rId2" Type="http://schemas.openxmlformats.org/officeDocument/2006/relationships/hyperlink" Target="https://www.envoyproxy.io/docs/envoy/latest/configuration/access_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95279" y="2690082"/>
            <a:ext cx="45608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 smtClean="0">
                <a:latin typeface="+mj-ea"/>
                <a:ea typeface="+mj-ea"/>
              </a:rPr>
              <a:t>Istio</a:t>
            </a:r>
            <a:r>
              <a:rPr lang="en-US" altLang="ko-KR" sz="4400" b="1" dirty="0" smtClean="0">
                <a:latin typeface="+mj-ea"/>
                <a:ea typeface="+mj-ea"/>
              </a:rPr>
              <a:t> </a:t>
            </a:r>
            <a:r>
              <a:rPr lang="ko-KR" altLang="en-US" sz="4400" b="1" dirty="0" smtClean="0">
                <a:latin typeface="+mj-ea"/>
                <a:ea typeface="+mj-ea"/>
              </a:rPr>
              <a:t>솔루션</a:t>
            </a:r>
            <a:r>
              <a:rPr lang="en-US" altLang="ko-KR" sz="4400" b="1" dirty="0" smtClean="0">
                <a:latin typeface="+mj-ea"/>
                <a:ea typeface="+mj-ea"/>
              </a:rPr>
              <a:t> </a:t>
            </a:r>
            <a:r>
              <a:rPr lang="ko-KR" altLang="en-US" sz="4400" b="1" dirty="0" smtClean="0">
                <a:latin typeface="+mj-ea"/>
                <a:ea typeface="+mj-ea"/>
              </a:rPr>
              <a:t>소개</a:t>
            </a:r>
            <a:endParaRPr lang="en-US" altLang="ko-KR" sz="4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service mesh architecture 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876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 </a:t>
            </a:r>
            <a:r>
              <a:rPr lang="ko-KR" altLang="en-US" b="1" smtClean="0"/>
              <a:t>제공 기능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5125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Gateway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Gateway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의 가장자리</a:t>
            </a:r>
            <a:r>
              <a:rPr lang="en-US" altLang="ko-KR" sz="1600" dirty="0" smtClean="0"/>
              <a:t>(edge)</a:t>
            </a:r>
            <a:r>
              <a:rPr lang="ko-KR" altLang="en-US" sz="1600" dirty="0" smtClean="0"/>
              <a:t>에 위치하여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로 들어오고 나가는 </a:t>
            </a:r>
            <a:r>
              <a:rPr lang="en-US" altLang="ko-KR" sz="1600" dirty="0" smtClean="0"/>
              <a:t>HTTP/TCP </a:t>
            </a:r>
            <a:r>
              <a:rPr lang="ko-KR" altLang="en-US" sz="1600" dirty="0" smtClean="0"/>
              <a:t>연결을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에 의해 </a:t>
            </a:r>
            <a:r>
              <a:rPr lang="en-US" altLang="ko-KR" sz="1600" dirty="0" smtClean="0"/>
              <a:t>running proxy pod</a:t>
            </a:r>
            <a:r>
              <a:rPr lang="ko-KR" altLang="en-US" sz="1600" dirty="0" smtClean="0"/>
              <a:t>에 해당 설정을 적용한다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Ingress </a:t>
            </a:r>
            <a:r>
              <a:rPr lang="ko-KR" altLang="en-US" sz="1600" dirty="0" smtClean="0"/>
              <a:t>경우 일반적으로 이야기는 하는 </a:t>
            </a:r>
            <a:r>
              <a:rPr lang="en-US" altLang="ko-KR" sz="1600" dirty="0" smtClean="0"/>
              <a:t>virtual hosting </a:t>
            </a:r>
            <a:r>
              <a:rPr lang="ko-KR" altLang="en-US" sz="1600" dirty="0" smtClean="0"/>
              <a:t>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제공한다고 이해하면 되고 </a:t>
            </a:r>
            <a:r>
              <a:rPr lang="en-US" altLang="ko-KR" sz="1600" dirty="0" smtClean="0"/>
              <a:t>TLS </a:t>
            </a:r>
            <a:r>
              <a:rPr lang="ko-KR" altLang="en-US" sz="1600" dirty="0" smtClean="0"/>
              <a:t>통신을 위한 서버인증 기능을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VirtualService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정책을 설정하는 오브젝트로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주요 기능을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</a:t>
            </a:r>
            <a:r>
              <a:rPr lang="ko-KR" altLang="en-US" sz="1600" dirty="0" err="1" smtClean="0"/>
              <a:t>라우팅</a:t>
            </a:r>
            <a:r>
              <a:rPr lang="en-US" altLang="ko-KR" sz="1600" dirty="0" smtClean="0"/>
              <a:t>(HTTP URI matching, HTTP header matching, HTTP redirect, HTTP rewrite)</a:t>
            </a:r>
          </a:p>
          <a:p>
            <a:r>
              <a:rPr lang="en-US" altLang="ko-KR" sz="1600" dirty="0" smtClean="0"/>
              <a:t> 2) request-response timeout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3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Cross-Origin Resource Sharing (CORS) </a:t>
            </a:r>
            <a:r>
              <a:rPr lang="en-US" altLang="ko-KR" sz="1600" dirty="0" smtClean="0"/>
              <a:t>policy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HTTP fault(delay, abort) injection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5) HTTP retry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6) Traffic mirror (</a:t>
            </a:r>
            <a:r>
              <a:rPr lang="ko-KR" altLang="en-US" sz="1600" smtClean="0"/>
              <a:t>복</a:t>
            </a:r>
            <a:r>
              <a:rPr lang="ko-KR" altLang="en-US" sz="1600"/>
              <a:t>제</a:t>
            </a:r>
            <a:r>
              <a:rPr lang="en-US" altLang="ko-KR" sz="1600" dirty="0" smtClean="0"/>
              <a:t>) – “fire and forget” </a:t>
            </a:r>
            <a:r>
              <a:rPr lang="ko-KR" altLang="en-US" sz="1600" smtClean="0"/>
              <a:t>복제된 </a:t>
            </a:r>
            <a:r>
              <a:rPr lang="en-US" altLang="ko-KR" sz="1600" dirty="0" smtClean="0"/>
              <a:t>traffic</a:t>
            </a:r>
            <a:r>
              <a:rPr lang="ko-KR" altLang="en-US" sz="1600" smtClean="0"/>
              <a:t>의 </a:t>
            </a:r>
            <a:r>
              <a:rPr lang="en-US" altLang="ko-KR" sz="1600" dirty="0" smtClean="0"/>
              <a:t>response</a:t>
            </a:r>
            <a:r>
              <a:rPr lang="ko-KR" altLang="en-US" sz="1600" smtClean="0"/>
              <a:t>는 무시된다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7) Traffic weight (</a:t>
            </a:r>
            <a:r>
              <a:rPr lang="ko-KR" altLang="en-US" sz="1600" dirty="0" smtClean="0"/>
              <a:t>가중치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55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 </a:t>
            </a:r>
            <a:r>
              <a:rPr lang="ko-KR" altLang="en-US" b="1" smtClean="0"/>
              <a:t>제공 기능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8528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DestinationRule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이후의 정책을 설정한다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load balancing </a:t>
            </a:r>
            <a:r>
              <a:rPr lang="ko-KR" altLang="en-US" sz="1600" dirty="0" smtClean="0"/>
              <a:t>정책</a:t>
            </a:r>
            <a:r>
              <a:rPr lang="en-US" altLang="ko-KR" sz="1600" dirty="0" smtClean="0"/>
              <a:t>(round robin, least connection, </a:t>
            </a:r>
            <a:r>
              <a:rPr lang="en-US" altLang="ko-KR" sz="1600" dirty="0" err="1" smtClean="0"/>
              <a:t>consistentHash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connection pool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connection timeout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outlier detection (circuit breaker)</a:t>
            </a:r>
          </a:p>
          <a:p>
            <a:r>
              <a:rPr lang="en-US" altLang="ko-KR" sz="1600" dirty="0"/>
              <a:t> 5</a:t>
            </a:r>
            <a:r>
              <a:rPr lang="en-US" altLang="ko-KR" sz="1600" dirty="0" smtClean="0"/>
              <a:t>) subset (sub version service)</a:t>
            </a:r>
          </a:p>
          <a:p>
            <a:r>
              <a:rPr lang="en-US" altLang="ko-KR" sz="1600" dirty="0"/>
              <a:t> 6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tls</a:t>
            </a:r>
            <a:r>
              <a:rPr lang="en-US" altLang="ko-KR" sz="1600" dirty="0" smtClean="0"/>
              <a:t> setting (envoy</a:t>
            </a:r>
            <a:r>
              <a:rPr lang="ko-KR" altLang="en-US" sz="1600" dirty="0" smtClean="0"/>
              <a:t>간 통신 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ServiceEntry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Service Mesh </a:t>
            </a:r>
            <a:r>
              <a:rPr lang="en-US" altLang="ko-KR" sz="1600" dirty="0" err="1"/>
              <a:t>Istio</a:t>
            </a:r>
            <a:r>
              <a:rPr lang="en-US" altLang="ko-KR" sz="1600" dirty="0"/>
              <a:t> </a:t>
            </a:r>
            <a:r>
              <a:rPr lang="ko-KR" altLang="en-US" sz="1600" dirty="0"/>
              <a:t>솔루션 적용 환경은 기본적으로 </a:t>
            </a:r>
            <a:r>
              <a:rPr lang="en-US" altLang="ko-KR" sz="1600" dirty="0"/>
              <a:t>Service </a:t>
            </a:r>
            <a:r>
              <a:rPr lang="en-US" altLang="ko-KR" sz="1600" dirty="0" smtClean="0"/>
              <a:t>Mesh </a:t>
            </a:r>
            <a:r>
              <a:rPr lang="ko-KR" altLang="en-US" sz="1600" dirty="0"/>
              <a:t>외부와의 통신이 불가능하다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이는 </a:t>
            </a:r>
            <a:r>
              <a:rPr lang="ko-KR" altLang="en-US" sz="1600" dirty="0"/>
              <a:t>대외기관 뿐만 아니라 클러스터 외부에 존재하는 </a:t>
            </a:r>
            <a:r>
              <a:rPr lang="ko-KR" altLang="en-US" sz="1600" dirty="0" err="1"/>
              <a:t>사내망</a:t>
            </a:r>
            <a:r>
              <a:rPr lang="ko-KR" altLang="en-US" sz="1600" dirty="0"/>
              <a:t> 장비에도 동일하게 적용된다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ServiceEntry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사용하여</a:t>
            </a:r>
            <a:endParaRPr lang="en-US" altLang="ko-KR" sz="1600" dirty="0" smtClean="0"/>
          </a:p>
          <a:p>
            <a:r>
              <a:rPr lang="ko-KR" altLang="en-US" sz="1600" dirty="0" smtClean="0"/>
              <a:t>명시적으로 </a:t>
            </a:r>
            <a:r>
              <a:rPr lang="ko-KR" altLang="en-US" sz="1600" dirty="0"/>
              <a:t>외부 서비스를 등록함으로써 등록된 외부 서비스와 통신이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4880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debugging for diagnosis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90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proxy-status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Pilot instance </a:t>
            </a:r>
            <a:r>
              <a:rPr lang="ko-KR" altLang="en-US" sz="1600" dirty="0" smtClean="0">
                <a:sym typeface="Wingdings" panose="05000000000000000000" pitchFamily="2" charset="2"/>
              </a:rPr>
              <a:t>연결된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istio</a:t>
            </a:r>
            <a:r>
              <a:rPr lang="en-US" altLang="ko-KR" sz="1600" dirty="0" smtClean="0">
                <a:sym typeface="Wingdings" panose="05000000000000000000" pitchFamily="2" charset="2"/>
              </a:rPr>
              <a:t>-proxy</a:t>
            </a:r>
            <a:r>
              <a:rPr lang="ko-KR" altLang="en-US" sz="1600" dirty="0" smtClean="0">
                <a:sym typeface="Wingdings" panose="05000000000000000000" pitchFamily="2" charset="2"/>
              </a:rPr>
              <a:t>를 가지고 있는 </a:t>
            </a: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dirty="0" smtClean="0">
                <a:sym typeface="Wingdings" panose="05000000000000000000" pitchFamily="2" charset="2"/>
              </a:rPr>
              <a:t>정보를 확인한다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2010542"/>
            <a:ext cx="11356082" cy="174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430" y="3969960"/>
            <a:ext cx="103182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CDS: Cluster Discovery Service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LDS: Listener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EDS: Endpoint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RDS: Route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SYNCED </a:t>
            </a:r>
            <a:r>
              <a:rPr lang="en-US" altLang="ko-KR" sz="1600" dirty="0">
                <a:sym typeface="Wingdings" panose="05000000000000000000" pitchFamily="2" charset="2"/>
              </a:rPr>
              <a:t>means that Envoy has acknowledged the last configuration Pilot has sent to it.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SYNCED (100%) means that Envoy has successfully synced all of the endpoints in the cluster.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NOT SENT means that Pilot hasn’t sent anything to Envoy. This usually is because Pilot has nothing to send.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STALE means that Pilot has sent an update to Envoy but has not received an acknowledgement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        This </a:t>
            </a:r>
            <a:r>
              <a:rPr lang="en-US" altLang="ko-KR" sz="1600" dirty="0">
                <a:sym typeface="Wingdings" panose="05000000000000000000" pitchFamily="2" charset="2"/>
              </a:rPr>
              <a:t>usually indicates a networking issue between Envoy and Pilot or a bug with </a:t>
            </a:r>
            <a:r>
              <a:rPr lang="en-US" altLang="ko-KR" sz="1600" dirty="0" err="1">
                <a:sym typeface="Wingdings" panose="05000000000000000000" pitchFamily="2" charset="2"/>
              </a:rPr>
              <a:t>Istio</a:t>
            </a:r>
            <a:r>
              <a:rPr lang="en-US" altLang="ko-KR" sz="1600" dirty="0">
                <a:sym typeface="Wingdings" panose="05000000000000000000" pitchFamily="2" charset="2"/>
              </a:rPr>
              <a:t> itself.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70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debugging for diagnosis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039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proxy-status </a:t>
            </a:r>
            <a:r>
              <a:rPr lang="en-US" altLang="ko-KR" sz="1600" dirty="0" smtClean="0"/>
              <a:t>&lt;proxy-name&gt;</a:t>
            </a:r>
          </a:p>
          <a:p>
            <a:r>
              <a:rPr lang="en-US" altLang="ko-KR" sz="1600" dirty="0"/>
              <a:t>ex) </a:t>
            </a:r>
            <a:r>
              <a:rPr lang="en-US" altLang="ko-KR" sz="1600" dirty="0" err="1"/>
              <a:t>istioctl</a:t>
            </a:r>
            <a:r>
              <a:rPr lang="en-US" altLang="ko-KR" sz="1600" dirty="0"/>
              <a:t> proxy-status </a:t>
            </a:r>
            <a:r>
              <a:rPr lang="en-US" altLang="ko-KR" sz="1600" dirty="0" smtClean="0"/>
              <a:t>details-v1-6764bbc7f7-9ljdq.herasoo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해당 </a:t>
            </a:r>
            <a:r>
              <a:rPr lang="en-US" altLang="ko-KR" sz="1600" dirty="0" smtClean="0">
                <a:sym typeface="Wingdings" panose="05000000000000000000" pitchFamily="2" charset="2"/>
              </a:rPr>
              <a:t>proxy</a:t>
            </a:r>
            <a:r>
              <a:rPr lang="ko-KR" altLang="en-US" sz="1600" smtClean="0">
                <a:sym typeface="Wingdings" panose="05000000000000000000" pitchFamily="2" charset="2"/>
              </a:rPr>
              <a:t>에 설정된 정보와 </a:t>
            </a:r>
            <a:r>
              <a:rPr lang="en-US" altLang="ko-KR" sz="1600" dirty="0" smtClean="0">
                <a:sym typeface="Wingdings" panose="05000000000000000000" pitchFamily="2" charset="2"/>
              </a:rPr>
              <a:t>pilot </a:t>
            </a:r>
            <a:r>
              <a:rPr lang="ko-KR" altLang="en-US" sz="1600" smtClean="0">
                <a:sym typeface="Wingdings" panose="05000000000000000000" pitchFamily="2" charset="2"/>
              </a:rPr>
              <a:t>설정 정보간의 </a:t>
            </a:r>
            <a:r>
              <a:rPr lang="en-US" altLang="ko-KR" sz="1600" dirty="0" smtClean="0">
                <a:sym typeface="Wingdings" panose="05000000000000000000" pitchFamily="2" charset="2"/>
              </a:rPr>
              <a:t>diff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2082356"/>
            <a:ext cx="2150919" cy="785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154" y="3849375"/>
            <a:ext cx="92578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proxy-</a:t>
            </a:r>
            <a:r>
              <a:rPr lang="en-US" altLang="ko-KR" sz="1600" dirty="0" err="1" smtClean="0"/>
              <a:t>config</a:t>
            </a:r>
            <a:r>
              <a:rPr lang="en-US" altLang="ko-KR" sz="1600" dirty="0"/>
              <a:t> &lt;</a:t>
            </a:r>
            <a:r>
              <a:rPr lang="en-US" altLang="ko-KR" sz="1600" dirty="0" err="1"/>
              <a:t>clusters|listeners|routes|endpoints|bootstrap</a:t>
            </a:r>
            <a:r>
              <a:rPr lang="en-US" altLang="ko-KR" sz="1600" dirty="0"/>
              <a:t>&gt; &lt;pod-name&gt;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smtClean="0">
                <a:sym typeface="Wingdings" panose="05000000000000000000" pitchFamily="2" charset="2"/>
              </a:rPr>
              <a:t>내 </a:t>
            </a:r>
            <a:r>
              <a:rPr lang="en-US" altLang="ko-KR" sz="1600" dirty="0" smtClean="0">
                <a:sym typeface="Wingdings" panose="05000000000000000000" pitchFamily="2" charset="2"/>
              </a:rPr>
              <a:t>proxy</a:t>
            </a:r>
            <a:r>
              <a:rPr lang="ko-KR" altLang="en-US" sz="1600" smtClean="0">
                <a:sym typeface="Wingdings" panose="05000000000000000000" pitchFamily="2" charset="2"/>
              </a:rPr>
              <a:t>에 설정된 상세 정보</a:t>
            </a:r>
            <a:r>
              <a:rPr lang="en-US" altLang="ko-KR" sz="1600" dirty="0" smtClean="0">
                <a:sym typeface="Wingdings" panose="05000000000000000000" pitchFamily="2" charset="2"/>
              </a:rPr>
              <a:t>(bootstrap, cluster, listener, endpoint, route)</a:t>
            </a:r>
            <a:r>
              <a:rPr lang="ko-KR" altLang="en-US" sz="1600" smtClean="0">
                <a:sym typeface="Wingdings" panose="05000000000000000000" pitchFamily="2" charset="2"/>
              </a:rPr>
              <a:t>를 확인할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상세한 내용은 </a:t>
            </a:r>
            <a:r>
              <a:rPr lang="en-US" altLang="ko-KR" sz="1600" dirty="0">
                <a:hlinkClick r:id="rId3"/>
              </a:rPr>
              <a:t>https://istio.io/help/ops/traffic-management/proxy-cmd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를 참조한다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020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6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smtClean="0"/>
              <a:t> </a:t>
            </a:r>
            <a:r>
              <a:rPr lang="en-US" altLang="ko-KR" b="1" dirty="0"/>
              <a:t>Troubleshooting Networking </a:t>
            </a:r>
            <a:r>
              <a:rPr lang="en-US" altLang="ko-KR" b="1" dirty="0" smtClean="0"/>
              <a:t>Issues</a:t>
            </a:r>
            <a:endParaRPr lang="en-US" altLang="ko-KR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42420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Envoy</a:t>
            </a:r>
            <a:r>
              <a:rPr lang="ko-KR" altLang="en-US" sz="1400" dirty="0" smtClean="0"/>
              <a:t>를 통한 요청이 </a:t>
            </a:r>
            <a:r>
              <a:rPr lang="ko-KR" altLang="en-US" sz="1400" dirty="0" err="1" smtClean="0"/>
              <a:t>실패난</a:t>
            </a:r>
            <a:r>
              <a:rPr lang="ko-KR" altLang="en-US" sz="1400" dirty="0" smtClean="0"/>
              <a:t>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다양한 이유가 있을 수 있기 때문에 </a:t>
            </a:r>
            <a:r>
              <a:rPr lang="en-US" altLang="ko-KR" sz="1400" dirty="0" smtClean="0">
                <a:sym typeface="Wingdings" panose="05000000000000000000" pitchFamily="2" charset="2"/>
              </a:rPr>
              <a:t>Envoy</a:t>
            </a:r>
            <a:r>
              <a:rPr lang="ko-KR" altLang="en-US" sz="1400" dirty="0" smtClean="0"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sym typeface="Wingdings" panose="05000000000000000000" pitchFamily="2" charset="2"/>
              </a:rPr>
              <a:t>access log</a:t>
            </a:r>
            <a:r>
              <a:rPr lang="ko-KR" altLang="en-US" sz="1400" dirty="0" smtClean="0">
                <a:sym typeface="Wingdings" panose="05000000000000000000" pitchFamily="2" charset="2"/>
              </a:rPr>
              <a:t>를 확인해야 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pt-BR" altLang="ko-KR" sz="1400" dirty="0"/>
              <a:t>$ kubectl logs PODNAME -c istio-proxy -n </a:t>
            </a:r>
            <a:r>
              <a:rPr lang="pt-BR" altLang="ko-KR" sz="1400" dirty="0" smtClean="0"/>
              <a:t>NAMESPACE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altLang="ko-KR" sz="1400" dirty="0" smtClean="0">
                <a:sym typeface="Wingdings" panose="05000000000000000000" pitchFamily="2" charset="2"/>
              </a:rPr>
              <a:t>accesslog</a:t>
            </a:r>
            <a:r>
              <a:rPr lang="ko-KR" altLang="en-US" sz="1400" dirty="0" smtClean="0">
                <a:sym typeface="Wingdings" panose="05000000000000000000" pitchFamily="2" charset="2"/>
              </a:rPr>
              <a:t>에는 </a:t>
            </a:r>
            <a:r>
              <a:rPr lang="en-US" altLang="ko-KR" sz="1400" dirty="0" smtClean="0">
                <a:sym typeface="Wingdings" panose="05000000000000000000" pitchFamily="2" charset="2"/>
              </a:rPr>
              <a:t>response code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다음에는 </a:t>
            </a:r>
            <a:r>
              <a:rPr lang="en-US" altLang="ko-KR" sz="1400" dirty="0">
                <a:sym typeface="Wingdings" panose="05000000000000000000" pitchFamily="2" charset="2"/>
              </a:rPr>
              <a:t>Envoy response </a:t>
            </a:r>
            <a:r>
              <a:rPr lang="en-US" altLang="ko-KR" sz="1400" dirty="0" smtClean="0">
                <a:sym typeface="Wingdings" panose="05000000000000000000" pitchFamily="2" charset="2"/>
              </a:rPr>
              <a:t>flags, </a:t>
            </a:r>
            <a:r>
              <a:rPr lang="en-US" altLang="ko-KR" sz="1400" dirty="0"/>
              <a:t>Mixer policy </a:t>
            </a:r>
            <a:r>
              <a:rPr lang="en-US" altLang="ko-KR" sz="1400" dirty="0" smtClean="0"/>
              <a:t>status </a:t>
            </a:r>
            <a:r>
              <a:rPr lang="ko-KR" altLang="en-US" sz="1400" dirty="0" smtClean="0"/>
              <a:t>정보가 존재한다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&lt;Envoy </a:t>
            </a:r>
            <a:r>
              <a:rPr lang="en-US" altLang="ko-KR" sz="1400" dirty="0">
                <a:sym typeface="Wingdings" panose="05000000000000000000" pitchFamily="2" charset="2"/>
              </a:rPr>
              <a:t>response </a:t>
            </a:r>
            <a:r>
              <a:rPr lang="en-US" altLang="ko-KR" sz="1400" dirty="0" smtClean="0">
                <a:sym typeface="Wingdings" panose="05000000000000000000" pitchFamily="2" charset="2"/>
              </a:rPr>
              <a:t>flags&gt;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NR: No route configured, check your </a:t>
            </a:r>
            <a:r>
              <a:rPr lang="en-US" altLang="ko-KR" sz="1400" dirty="0" err="1">
                <a:sym typeface="Wingdings" panose="05000000000000000000" pitchFamily="2" charset="2"/>
              </a:rPr>
              <a:t>DestinationRule</a:t>
            </a:r>
            <a:r>
              <a:rPr lang="en-US" altLang="ko-KR" sz="1400" dirty="0">
                <a:sym typeface="Wingdings" panose="05000000000000000000" pitchFamily="2" charset="2"/>
              </a:rPr>
              <a:t> or </a:t>
            </a:r>
            <a:r>
              <a:rPr lang="en-US" altLang="ko-KR" sz="1400" dirty="0" err="1">
                <a:sym typeface="Wingdings" panose="05000000000000000000" pitchFamily="2" charset="2"/>
              </a:rPr>
              <a:t>VirtualService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UO: Upstream overflow with circuit breaking, check your circuit breaker configuration in </a:t>
            </a:r>
            <a:r>
              <a:rPr lang="en-US" altLang="ko-KR" sz="1400" dirty="0" err="1">
                <a:sym typeface="Wingdings" panose="05000000000000000000" pitchFamily="2" charset="2"/>
              </a:rPr>
              <a:t>DestinationRule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UF: Failed to connect to upstream, if you’re using </a:t>
            </a:r>
            <a:r>
              <a:rPr lang="en-US" altLang="ko-KR" sz="1400" dirty="0" err="1">
                <a:sym typeface="Wingdings" panose="05000000000000000000" pitchFamily="2" charset="2"/>
              </a:rPr>
              <a:t>Istio</a:t>
            </a:r>
            <a:r>
              <a:rPr lang="en-US" altLang="ko-KR" sz="1400" dirty="0">
                <a:sym typeface="Wingdings" panose="05000000000000000000" pitchFamily="2" charset="2"/>
              </a:rPr>
              <a:t> authentication, check for a mutual TLS configuration conflict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UH: </a:t>
            </a:r>
            <a:r>
              <a:rPr lang="en-US" altLang="ko-KR" sz="1400" dirty="0"/>
              <a:t>No healthy upstream hosts in upstream cluster in addition to 503 response code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기타 자세한 사항은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www.envoyproxy.io/docs/envoy/latest/configuration/access_log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참조한다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&lt;</a:t>
            </a:r>
            <a:r>
              <a:rPr lang="en-US" altLang="ko-KR" sz="1400" dirty="0" smtClean="0"/>
              <a:t>Mixer </a:t>
            </a:r>
            <a:r>
              <a:rPr lang="en-US" altLang="ko-KR" sz="1400" dirty="0"/>
              <a:t>policy </a:t>
            </a:r>
            <a:r>
              <a:rPr lang="en-US" altLang="ko-KR" sz="1400" dirty="0" smtClean="0"/>
              <a:t>status&gt;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ym typeface="Wingdings" panose="05000000000000000000" pitchFamily="2" charset="2"/>
              </a:rPr>
              <a:t>UNAVAILABLE: Envoy cannot connect to Mixer and the policy is configured to fail close.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UNAUTHENTICATED: The request is rejected by Mixer authentication.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PERMISSION_DENIED: The request is rejected by Mixer authorization.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RESOURCE_EXHAUSTED: The request is rejected by Mixer quota.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INTERNAL: The request is rejected due to Mixer internal error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2. Route Rule</a:t>
            </a:r>
            <a:r>
              <a:rPr lang="ko-KR" altLang="en-US" sz="1400" dirty="0" smtClean="0">
                <a:sym typeface="Wingdings" panose="05000000000000000000" pitchFamily="2" charset="2"/>
              </a:rPr>
              <a:t>이 적용되지 않은 경우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Envoy</a:t>
            </a:r>
            <a:r>
              <a:rPr lang="ko-KR" altLang="en-US" sz="1400" dirty="0" smtClean="0">
                <a:sym typeface="Wingdings" panose="05000000000000000000" pitchFamily="2" charset="2"/>
              </a:rPr>
              <a:t>에 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Route Rule</a:t>
            </a:r>
            <a:r>
              <a:rPr lang="ko-KR" altLang="en-US" sz="1400" dirty="0" smtClean="0">
                <a:sym typeface="Wingdings" panose="05000000000000000000" pitchFamily="2" charset="2"/>
              </a:rPr>
              <a:t>을 적용하기에 때때로 설정 적용이 늦어질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기타 자세한 사항은 </a:t>
            </a:r>
            <a:r>
              <a:rPr lang="en-US" altLang="ko-KR" sz="1400" dirty="0">
                <a:hlinkClick r:id="rId3"/>
              </a:rPr>
              <a:t>https://istio.io/help/ops/traffic-management/troubleshooting</a:t>
            </a:r>
            <a:r>
              <a:rPr lang="en-US" altLang="ko-KR" sz="1400" dirty="0" smtClean="0">
                <a:hlinkClick r:id="rId3"/>
              </a:rPr>
              <a:t>/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참조한다</a:t>
            </a:r>
            <a:r>
              <a:rPr lang="en-US" altLang="ko-KR" sz="1400" dirty="0" smtClean="0"/>
              <a:t>.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33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MSA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548248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Oriented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548248"/>
            <a:ext cx="30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Micro Service Architecture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548248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0156" y="1049869"/>
            <a:ext cx="45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기술의 발전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cpu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</a:t>
            </a:r>
            <a:r>
              <a:rPr lang="en-US" altLang="ko-KR" sz="1400" dirty="0" smtClean="0"/>
              <a:t>, cloud, s/w,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 …)</a:t>
            </a:r>
          </a:p>
          <a:p>
            <a:r>
              <a:rPr lang="ko-KR" altLang="en-US" sz="1400" dirty="0" smtClean="0"/>
              <a:t>패러다임의 변화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9154" y="2360825"/>
            <a:ext cx="1102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어플리케이션의 유연성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재사용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민첩성을 </a:t>
            </a:r>
            <a:r>
              <a:rPr lang="ko-KR" altLang="en-US" sz="1400" dirty="0" smtClean="0">
                <a:latin typeface="+mn-ea"/>
              </a:rPr>
              <a:t>지향하는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의 서비스 지향 사상은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변함없다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MSA </a:t>
            </a:r>
            <a:r>
              <a:rPr lang="ko-KR" altLang="en-US" sz="1400" dirty="0">
                <a:latin typeface="+mn-ea"/>
              </a:rPr>
              <a:t>역시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‘서비스’와 ‘연결’에 근간</a:t>
            </a:r>
            <a:r>
              <a:rPr lang="ko-KR" altLang="en-US" sz="1400" dirty="0">
                <a:latin typeface="+mn-ea"/>
              </a:rPr>
              <a:t>을 둔 접근이다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 사상을 실현하기 위한 기술적 방법론이 좀 다를 </a:t>
            </a:r>
            <a:r>
              <a:rPr lang="ko-KR" altLang="en-US" sz="1400" dirty="0" smtClean="0">
                <a:latin typeface="+mn-ea"/>
              </a:rPr>
              <a:t>뿐이다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큰 의미에서 보자면 </a:t>
            </a:r>
            <a:r>
              <a:rPr lang="en-US" altLang="ko-KR" sz="1400" dirty="0" smtClean="0">
                <a:latin typeface="+mn-ea"/>
              </a:rPr>
              <a:t>MSA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SOA</a:t>
            </a:r>
            <a:r>
              <a:rPr lang="ko-KR" altLang="en-US" sz="1400" dirty="0">
                <a:latin typeface="+mn-ea"/>
              </a:rPr>
              <a:t>에서 정의한 서비스 중에서 </a:t>
            </a:r>
            <a:r>
              <a:rPr lang="en-US" altLang="ko-KR" sz="1400" dirty="0">
                <a:latin typeface="+mn-ea"/>
              </a:rPr>
              <a:t>fine grained </a:t>
            </a:r>
            <a:r>
              <a:rPr lang="ko-KR" altLang="en-US" sz="1400" dirty="0">
                <a:latin typeface="+mn-ea"/>
              </a:rPr>
              <a:t>서비스로 정의되는 하나의 종류이며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API GW </a:t>
            </a:r>
            <a:r>
              <a:rPr lang="ko-KR" altLang="en-US" sz="1400" dirty="0" smtClean="0">
                <a:latin typeface="+mn-ea"/>
              </a:rPr>
              <a:t>역시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dirty="0">
                <a:latin typeface="+mn-ea"/>
              </a:rPr>
              <a:t>정의한 </a:t>
            </a:r>
            <a:r>
              <a:rPr lang="en-US" altLang="ko-KR" sz="1400" dirty="0" smtClean="0">
                <a:latin typeface="+mn-ea"/>
              </a:rPr>
              <a:t>ESB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같은 연결 </a:t>
            </a:r>
            <a:r>
              <a:rPr lang="en-US" altLang="ko-KR" sz="1400" dirty="0" smtClean="0">
                <a:latin typeface="+mn-ea"/>
              </a:rPr>
              <a:t>Layer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3108" y="1917580"/>
            <a:ext cx="303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경량화 버전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79664"/>
              </p:ext>
            </p:extLst>
          </p:nvPr>
        </p:nvGraphicFramePr>
        <p:xfrm>
          <a:off x="543792" y="3387668"/>
          <a:ext cx="1100050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ESB: </a:t>
                      </a:r>
                      <a:r>
                        <a:rPr lang="ko-KR" altLang="en-US" sz="1200" dirty="0" smtClean="0"/>
                        <a:t>가벼운 연산만이 아니라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개의 서비스를 묶고 </a:t>
                      </a:r>
                      <a:r>
                        <a:rPr lang="ko-KR" altLang="en-US" sz="1200" baseline="0" dirty="0" smtClean="0"/>
                        <a:t>과도한 </a:t>
                      </a:r>
                      <a:r>
                        <a:rPr lang="en-US" altLang="ko-KR" sz="1200" baseline="0" dirty="0" smtClean="0"/>
                        <a:t>orchestration </a:t>
                      </a:r>
                      <a:r>
                        <a:rPr lang="ko-KR" altLang="en-US" sz="1200" baseline="0" dirty="0" err="1" smtClean="0"/>
                        <a:t>로직으로</a:t>
                      </a:r>
                      <a:r>
                        <a:rPr lang="ko-KR" altLang="en-US" sz="1200" baseline="0" dirty="0" smtClean="0"/>
                        <a:t> 상당히 무겁고 성능 이슈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API(Application Programing Interface) GW: </a:t>
                      </a:r>
                      <a:r>
                        <a:rPr lang="ko-KR" altLang="en-US" sz="1200" dirty="0" smtClean="0"/>
                        <a:t>기술의 발전 속 경량화하여 </a:t>
                      </a:r>
                      <a:r>
                        <a:rPr lang="en-US" altLang="ko-KR" sz="1200" dirty="0" smtClean="0"/>
                        <a:t>API Endpoint</a:t>
                      </a:r>
                      <a:r>
                        <a:rPr lang="ko-KR" altLang="en-US" sz="1200" dirty="0" smtClean="0"/>
                        <a:t>와 공통기능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안정성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탄력성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표준화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가시성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보안성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수행에 중점</a:t>
                      </a:r>
                      <a:r>
                        <a:rPr lang="en-US" altLang="ko-KR" sz="1200" dirty="0" smtClean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통합의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단순화의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많이 공유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공유 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재사용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디커플링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경계 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컨텍스트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거버넌스</a:t>
                      </a:r>
                      <a:r>
                        <a:rPr lang="ko-KR" altLang="en-US" sz="1200" dirty="0" smtClean="0"/>
                        <a:t> 및 표준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사람들 간의 협력과 선택의 자유에 더 중점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문화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둔 편안한 지배 구조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SOAP(XML)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HTTP(REST)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경량 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 사용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 </a:t>
                      </a:r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데이터베이스를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8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MSA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Service Mesh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205345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Micro Service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142999"/>
            <a:ext cx="303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Mesh Architecture(Pattern)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205345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9154" y="4497992"/>
            <a:ext cx="87491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MSA</a:t>
            </a:r>
            <a:r>
              <a:rPr lang="ko-KR" altLang="en-US" sz="1400" dirty="0" smtClean="0"/>
              <a:t>는 </a:t>
            </a:r>
            <a:r>
              <a:rPr lang="en-US" altLang="ko-KR" sz="1400" dirty="0" err="1"/>
              <a:t>Monolitic</a:t>
            </a:r>
            <a:r>
              <a:rPr lang="en-US" altLang="ko-KR" sz="1400" dirty="0"/>
              <a:t> Architecture</a:t>
            </a:r>
            <a:r>
              <a:rPr lang="ko-KR" altLang="en-US" sz="1400" dirty="0"/>
              <a:t>의 단점 극복과 </a:t>
            </a:r>
            <a:r>
              <a:rPr lang="en-US" altLang="ko-KR" sz="1400" dirty="0"/>
              <a:t>Cloud </a:t>
            </a:r>
            <a:r>
              <a:rPr lang="ko-KR" altLang="en-US" sz="1400" dirty="0"/>
              <a:t>환경에서 시스템을 운영할 때의 이점을 극대화하기 위해 많이 사용되고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그러나 동</a:t>
            </a:r>
            <a:r>
              <a:rPr lang="ko-KR" altLang="en-US" sz="1400" dirty="0" smtClean="0"/>
              <a:t>적으로 </a:t>
            </a:r>
            <a:r>
              <a:rPr lang="ko-KR" altLang="en-US" sz="1400"/>
              <a:t>수많은 </a:t>
            </a:r>
            <a:r>
              <a:rPr lang="en-US" altLang="ko-KR" sz="1400" dirty="0" smtClean="0"/>
              <a:t>Instance(Pods)</a:t>
            </a:r>
            <a:r>
              <a:rPr lang="ko-KR" altLang="en-US" sz="1400" smtClean="0"/>
              <a:t>가 </a:t>
            </a:r>
            <a:r>
              <a:rPr lang="ko-KR" altLang="en-US" sz="1400" dirty="0"/>
              <a:t>뜨고</a:t>
            </a:r>
            <a:r>
              <a:rPr lang="en-US" altLang="ko-KR" sz="1400" dirty="0"/>
              <a:t>/</a:t>
            </a:r>
            <a:r>
              <a:rPr lang="ko-KR" altLang="en-US" sz="1400" dirty="0"/>
              <a:t>지고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간 통신이 유발하는 이런 복잡한 상황에서 내부 네트워크를 안정적으로 다루기 위해 새로운 </a:t>
            </a:r>
            <a:r>
              <a:rPr lang="ko-KR" altLang="en-US" sz="1400" dirty="0" smtClean="0"/>
              <a:t>기능들이 </a:t>
            </a:r>
            <a:r>
              <a:rPr lang="ko-KR" altLang="en-US" sz="1400" smtClean="0"/>
              <a:t>필요하게 되었다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latin typeface="+mn-ea"/>
              </a:rPr>
              <a:t>Service </a:t>
            </a:r>
            <a:r>
              <a:rPr lang="en-US" altLang="ko-KR" sz="1400" dirty="0">
                <a:latin typeface="+mn-ea"/>
              </a:rPr>
              <a:t>Mesh Architecture</a:t>
            </a:r>
            <a:r>
              <a:rPr lang="ko-KR" altLang="en-US" sz="1400" dirty="0">
                <a:latin typeface="+mn-ea"/>
              </a:rPr>
              <a:t>의 구현은 </a:t>
            </a:r>
            <a:r>
              <a:rPr lang="ko-KR" altLang="en-US" sz="1400" dirty="0" smtClean="0">
                <a:latin typeface="+mn-ea"/>
              </a:rPr>
              <a:t>서비스의 </a:t>
            </a:r>
            <a:r>
              <a:rPr lang="ko-KR" altLang="en-US" sz="1400" dirty="0" err="1">
                <a:latin typeface="+mn-ea"/>
              </a:rPr>
              <a:t>앞단에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경량화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프록시를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사이드카 패턴으로 배치</a:t>
            </a:r>
            <a:r>
              <a:rPr lang="ko-KR" altLang="en-US" sz="1400" dirty="0">
                <a:latin typeface="+mn-ea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서비스 간 통신을 제어하는 방법으로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구현</a:t>
            </a:r>
            <a:r>
              <a:rPr lang="ko-KR" altLang="en-US" sz="1400" dirty="0" smtClean="0">
                <a:latin typeface="+mn-ea"/>
              </a:rPr>
              <a:t>하고 여기에 공통 기능을 설정하는 방식이다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그리고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분산형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매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시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구조</a:t>
            </a:r>
            <a:r>
              <a:rPr lang="ko-KR" altLang="en-US" sz="1400" dirty="0" err="1" smtClean="0">
                <a:latin typeface="+mn-ea"/>
              </a:rPr>
              <a:t>를</a:t>
            </a:r>
            <a:r>
              <a:rPr lang="ko-KR" altLang="en-US" sz="1400" dirty="0" smtClean="0">
                <a:latin typeface="+mn-ea"/>
              </a:rPr>
              <a:t> 통해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서비스를 통제하는데 목적</a:t>
            </a:r>
            <a:r>
              <a:rPr lang="ko-KR" altLang="en-US" sz="1400" dirty="0" smtClean="0">
                <a:latin typeface="+mn-ea"/>
              </a:rPr>
              <a:t>이 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Service Mesh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MicroService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유발하는 새로운 문제점을 보완하는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6123" y="1574677"/>
            <a:ext cx="406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증가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간 통신 증가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시스템의 런타임 복잡성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577337" y="4130958"/>
            <a:ext cx="2015836" cy="19517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SOA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9813251" y="4813298"/>
            <a:ext cx="1592890" cy="10945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MSA</a:t>
            </a:r>
          </a:p>
        </p:txBody>
      </p:sp>
      <p:sp>
        <p:nvSpPr>
          <p:cNvPr id="18" name="순서도: 연결자 17"/>
          <p:cNvSpPr/>
          <p:nvPr/>
        </p:nvSpPr>
        <p:spPr>
          <a:xfrm>
            <a:off x="9965651" y="5298211"/>
            <a:ext cx="1284627" cy="526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Service Mesh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23" y="2042904"/>
            <a:ext cx="3168414" cy="24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154" y="989213"/>
            <a:ext cx="11024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Google, IBM, </a:t>
            </a:r>
            <a:r>
              <a:rPr lang="en-US" altLang="ko-KR" sz="1400" dirty="0" err="1"/>
              <a:t>Lyft</a:t>
            </a:r>
            <a:r>
              <a:rPr lang="ko-KR" altLang="en-US" sz="1400" dirty="0"/>
              <a:t>가 함께 기여하고 있는 </a:t>
            </a:r>
            <a:r>
              <a:rPr lang="ko-KR" altLang="en-US" sz="1400" dirty="0" err="1">
                <a:solidFill>
                  <a:srgbClr val="FF0000"/>
                </a:solidFill>
              </a:rPr>
              <a:t>오픈소스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Service Mesh </a:t>
            </a:r>
            <a:r>
              <a:rPr lang="ko-KR" altLang="en-US" sz="1400" dirty="0">
                <a:solidFill>
                  <a:srgbClr val="FF0000"/>
                </a:solidFill>
              </a:rPr>
              <a:t>구현체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Kubernetes</a:t>
            </a:r>
            <a:r>
              <a:rPr lang="en-US" altLang="ko-KR" sz="1400" dirty="0" smtClean="0"/>
              <a:t>(open source container orchestration management solution, De-facto Standard </a:t>
            </a:r>
            <a:r>
              <a:rPr lang="ko-KR" altLang="en-US" sz="1400" dirty="0" smtClean="0"/>
              <a:t>위상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기본으로 지원합니다</a:t>
            </a:r>
            <a:r>
              <a:rPr lang="en-US" altLang="ko-KR" sz="1400" dirty="0"/>
              <a:t>. Control Plane </a:t>
            </a:r>
            <a:r>
              <a:rPr lang="en-US" altLang="ko-KR" sz="1400" dirty="0" smtClean="0"/>
              <a:t>– </a:t>
            </a:r>
            <a:r>
              <a:rPr lang="en-US" altLang="ko-KR" sz="1400" dirty="0"/>
              <a:t>Data Plane </a:t>
            </a:r>
            <a:r>
              <a:rPr lang="ko-KR" altLang="en-US" sz="1400" dirty="0"/>
              <a:t>구조로 동작합니다</a:t>
            </a:r>
            <a:r>
              <a:rPr lang="en-US" altLang="ko-KR" sz="1400" dirty="0"/>
              <a:t>. Envoy</a:t>
            </a:r>
            <a:r>
              <a:rPr lang="ko-KR" altLang="en-US" sz="1400" dirty="0"/>
              <a:t>를 기본 </a:t>
            </a:r>
            <a:r>
              <a:rPr lang="en-US" altLang="ko-KR" sz="1400" dirty="0"/>
              <a:t>Proxy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사용한다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08" y="1707833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왜</a:t>
            </a:r>
            <a:r>
              <a:rPr lang="en-US" altLang="ko-KR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6738" y="1744291"/>
            <a:ext cx="993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Cloud </a:t>
            </a:r>
            <a:r>
              <a:rPr lang="ko-KR" altLang="en-US" sz="1400" dirty="0" smtClean="0">
                <a:latin typeface="+mn-ea"/>
              </a:rPr>
              <a:t>환경에 맞</a:t>
            </a:r>
            <a:r>
              <a:rPr lang="ko-KR" altLang="en-US" sz="1400" dirty="0">
                <a:latin typeface="+mn-ea"/>
              </a:rPr>
              <a:t>춰</a:t>
            </a:r>
            <a:r>
              <a:rPr lang="ko-KR" altLang="en-US" sz="1400" dirty="0" smtClean="0">
                <a:latin typeface="+mn-ea"/>
              </a:rPr>
              <a:t> 다양한 요구에 </a:t>
            </a:r>
            <a:r>
              <a:rPr lang="en-US" altLang="ko-KR" sz="1400" dirty="0" smtClean="0">
                <a:latin typeface="+mn-ea"/>
              </a:rPr>
              <a:t>NEFLIX OSS(Open Source Software)</a:t>
            </a:r>
            <a:r>
              <a:rPr lang="ko-KR" altLang="en-US" sz="1400" dirty="0" smtClean="0">
                <a:latin typeface="+mn-ea"/>
              </a:rPr>
              <a:t>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다양하고 방대한 라이브러리가 배포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그리고 이를 </a:t>
            </a:r>
            <a:r>
              <a:rPr lang="en-US" altLang="ko-KR" sz="1400" dirty="0" smtClean="0">
                <a:latin typeface="+mn-ea"/>
              </a:rPr>
              <a:t>Spring </a:t>
            </a:r>
            <a:r>
              <a:rPr lang="ko-KR" altLang="en-US" sz="1400" dirty="0" smtClean="0">
                <a:latin typeface="+mn-ea"/>
              </a:rPr>
              <a:t>진영에서 기본 라이브러리로 </a:t>
            </a:r>
            <a:r>
              <a:rPr lang="ko-KR" altLang="en-US" sz="1400" smtClean="0">
                <a:latin typeface="+mn-ea"/>
              </a:rPr>
              <a:t>기본 탑재하였다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그러나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Java Only + Application layer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에서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방대하고 어렵고 설정잡기가 여전히 어렵다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다양한 개발언어에 독립적이고 인프라적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Component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만들어서 개발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및 관리 복잡성을 줄이자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Cloud Platform!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2" y="2826563"/>
            <a:ext cx="4854166" cy="3776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9859" y="3361810"/>
            <a:ext cx="65982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▲ Micro Service: </a:t>
            </a:r>
            <a:r>
              <a:rPr lang="ko-KR" altLang="en-US" sz="1400" dirty="0" smtClean="0">
                <a:latin typeface="+mn-ea"/>
              </a:rPr>
              <a:t>다양한 언어로 개발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Envoy Proxy: Envoy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C++</a:t>
            </a:r>
            <a:r>
              <a:rPr lang="ko-KR" altLang="en-US" sz="1400" dirty="0">
                <a:latin typeface="+mn-ea"/>
              </a:rPr>
              <a:t>로 개발 된 고성능 </a:t>
            </a:r>
            <a:r>
              <a:rPr lang="en-US" altLang="ko-KR" sz="1400" dirty="0" smtClean="0">
                <a:latin typeface="+mn-ea"/>
              </a:rPr>
              <a:t>Proxy</a:t>
            </a:r>
            <a:r>
              <a:rPr lang="ko-KR" altLang="en-US" sz="1400" dirty="0" smtClean="0">
                <a:latin typeface="+mn-ea"/>
              </a:rPr>
              <a:t>로서 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ko-KR" altLang="en-US" sz="1400" dirty="0" err="1" smtClean="0">
                <a:latin typeface="+mn-ea"/>
              </a:rPr>
              <a:t>메시의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모든 서비스에 대한 모든 </a:t>
            </a:r>
            <a:r>
              <a:rPr lang="en-US" altLang="ko-KR" sz="1400" dirty="0" smtClean="0">
                <a:latin typeface="+mn-ea"/>
              </a:rPr>
              <a:t>IN/OUT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트래픽을</a:t>
            </a:r>
            <a:r>
              <a:rPr lang="ko-KR" altLang="en-US" sz="1400" dirty="0">
                <a:latin typeface="+mn-ea"/>
              </a:rPr>
              <a:t> 조정합니다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Istio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Envoy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많은 내장 기능을 활용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동일한 </a:t>
            </a:r>
            <a:r>
              <a:rPr lang="en-US" altLang="ko-KR" sz="1400" dirty="0" err="1">
                <a:latin typeface="+mn-ea"/>
              </a:rPr>
              <a:t>Kubernetes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pod</a:t>
            </a:r>
            <a:r>
              <a:rPr lang="ko-KR" altLang="en-US" sz="140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side-car(envoy or </a:t>
            </a:r>
            <a:r>
              <a:rPr lang="en-US" altLang="ko-KR" sz="1400" dirty="0" err="1" smtClean="0">
                <a:latin typeface="+mn-ea"/>
              </a:rPr>
              <a:t>istio</a:t>
            </a:r>
            <a:r>
              <a:rPr lang="en-US" altLang="ko-KR" sz="1400" dirty="0" smtClean="0">
                <a:latin typeface="+mn-ea"/>
              </a:rPr>
              <a:t>-proxy)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배치됩니다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 err="1" smtClean="0">
                <a:latin typeface="+mn-ea"/>
              </a:rPr>
              <a:t>Contol</a:t>
            </a:r>
            <a:r>
              <a:rPr lang="en-US" altLang="ko-KR" sz="1400" dirty="0" smtClean="0">
                <a:latin typeface="+mn-ea"/>
              </a:rPr>
              <a:t> Plane]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Mixer: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메시</a:t>
            </a:r>
            <a:r>
              <a:rPr lang="ko-KR" altLang="en-US" sz="1400" dirty="0"/>
              <a:t> 전체에서 액세스 제어 및 사용 정책을 시행하고 </a:t>
            </a:r>
            <a:r>
              <a:rPr lang="en-US" altLang="ko-KR" sz="1400" dirty="0" smtClean="0"/>
              <a:t>Envoy Proxy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및 기타 서비스에서 원격 측정 데이터를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로깅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latin typeface="+mn-ea"/>
              </a:rPr>
              <a:t>▲ Pilot: Proxy</a:t>
            </a:r>
            <a:r>
              <a:rPr lang="ko-KR" altLang="en-US" sz="1400" dirty="0" smtClean="0">
                <a:latin typeface="+mn-ea"/>
              </a:rPr>
              <a:t>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/>
              <a:t>트래픽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라우팅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관리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+mn-ea"/>
              </a:rPr>
              <a:t>▲ Citadel: </a:t>
            </a:r>
            <a:r>
              <a:rPr lang="ko-KR" altLang="en-US" sz="1400" dirty="0" smtClean="0">
                <a:latin typeface="+mn-ea"/>
              </a:rPr>
              <a:t>인증 및 </a:t>
            </a:r>
            <a:r>
              <a:rPr lang="en-US" altLang="ko-KR" sz="1400" dirty="0" smtClean="0">
                <a:latin typeface="+mn-ea"/>
              </a:rPr>
              <a:t>SSL</a:t>
            </a:r>
            <a:r>
              <a:rPr lang="ko-KR" altLang="en-US" sz="1400" dirty="0" smtClean="0">
                <a:latin typeface="+mn-ea"/>
              </a:rPr>
              <a:t>지원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18" y="3120159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888" y="2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154" y="2752968"/>
            <a:ext cx="865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Kubernetes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Pods Concept: </a:t>
            </a:r>
            <a:r>
              <a:rPr lang="ko-KR" altLang="en-US" sz="1200" dirty="0" smtClean="0">
                <a:latin typeface="+mn-ea"/>
              </a:rPr>
              <a:t>기존 </a:t>
            </a:r>
            <a:r>
              <a:rPr lang="en-US" altLang="ko-KR" sz="1200" dirty="0" smtClean="0">
                <a:latin typeface="+mn-ea"/>
              </a:rPr>
              <a:t>isolated </a:t>
            </a:r>
            <a:r>
              <a:rPr lang="ko-KR" altLang="en-US" sz="1200" dirty="0" smtClean="0">
                <a:latin typeface="+mn-ea"/>
              </a:rPr>
              <a:t>한 컨테이너와 달리 </a:t>
            </a:r>
            <a:r>
              <a:rPr lang="en-US" altLang="ko-KR" sz="1200" dirty="0" smtClean="0">
                <a:latin typeface="+mn-ea"/>
              </a:rPr>
              <a:t>pod</a:t>
            </a:r>
            <a:r>
              <a:rPr lang="ko-KR" altLang="en-US" sz="1200" dirty="0" smtClean="0">
                <a:latin typeface="+mn-ea"/>
              </a:rPr>
              <a:t>내 여러 </a:t>
            </a:r>
            <a:r>
              <a:rPr lang="ko-KR" altLang="en-US" sz="1200" dirty="0" err="1" smtClean="0">
                <a:latin typeface="+mn-ea"/>
              </a:rPr>
              <a:t>컨네이너가</a:t>
            </a:r>
            <a:r>
              <a:rPr lang="ko-KR" altLang="en-US" sz="1200" dirty="0" smtClean="0">
                <a:latin typeface="+mn-ea"/>
              </a:rPr>
              <a:t> 존재하고 </a:t>
            </a:r>
            <a:r>
              <a:rPr lang="en-US" altLang="ko-KR" sz="1200" dirty="0" err="1" smtClean="0">
                <a:latin typeface="+mn-ea"/>
              </a:rPr>
              <a:t>ip</a:t>
            </a:r>
            <a:r>
              <a:rPr lang="en-US" altLang="ko-KR" sz="1200" dirty="0" smtClean="0">
                <a:latin typeface="+mn-ea"/>
              </a:rPr>
              <a:t>, disk </a:t>
            </a:r>
            <a:r>
              <a:rPr lang="ko-KR" altLang="en-US" sz="1200" dirty="0" smtClean="0">
                <a:latin typeface="+mn-ea"/>
              </a:rPr>
              <a:t>등을 공유한다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5536" y="3151772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4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Spring-cloud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94343"/>
              </p:ext>
            </p:extLst>
          </p:nvPr>
        </p:nvGraphicFramePr>
        <p:xfrm>
          <a:off x="543792" y="960555"/>
          <a:ext cx="11000508" cy="395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Spring</a:t>
                      </a:r>
                      <a:r>
                        <a:rPr lang="en-US" altLang="ko-KR" sz="1200" baseline="0" dirty="0" smtClean="0"/>
                        <a:t> cloud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Application Layer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Java only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Application</a:t>
                      </a:r>
                      <a:r>
                        <a:rPr lang="ko-KR" altLang="en-US" sz="1200" baseline="0" dirty="0" smtClean="0"/>
                        <a:t>에 내부 네트워크 관련 </a:t>
                      </a:r>
                      <a:r>
                        <a:rPr lang="ko-KR" altLang="en-US" sz="1200" baseline="0" err="1" smtClean="0"/>
                        <a:t>로직을</a:t>
                      </a:r>
                      <a:r>
                        <a:rPr lang="ko-KR" altLang="en-US" sz="1200" baseline="0" smtClean="0"/>
                        <a:t> 구현</a:t>
                      </a:r>
                      <a:r>
                        <a:rPr lang="en-US" altLang="ko-KR" sz="1200" baseline="0" dirty="0" smtClean="0"/>
                        <a:t>(eureka, ribbon, </a:t>
                      </a:r>
                      <a:r>
                        <a:rPr lang="en-US" altLang="ko-KR" sz="1200" baseline="0" dirty="0" err="1" smtClean="0"/>
                        <a:t>hystrix</a:t>
                      </a:r>
                      <a:r>
                        <a:rPr lang="en-US" altLang="ko-KR" sz="1200" baseline="0" dirty="0" smtClean="0"/>
                        <a:t>, …)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Application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라이브러리 의존도 높다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방대한 라이브러리와 어려운 환경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Infra layer (Cloud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Platfrom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사이드카 패턴으로 경량화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Proxy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와 연계하여 비즈니스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내부 네트워크 관련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분리한다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어플리케이션 개발 시 언어와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미들웨어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등에 종속성을 제거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 - MSA</a:t>
                      </a:r>
                      <a:r>
                        <a:rPr lang="ko-KR" altLang="en-US" sz="1200" dirty="0" smtClean="0"/>
                        <a:t>에서 필요한 내부 네트워크 </a:t>
                      </a:r>
                      <a:r>
                        <a:rPr lang="ko-KR" altLang="en-US" sz="1200" dirty="0" err="1" smtClean="0"/>
                        <a:t>로직을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OS</a:t>
                      </a:r>
                      <a:r>
                        <a:rPr lang="ko-KR" altLang="en-US" sz="1200" dirty="0" smtClean="0"/>
                        <a:t>단의 </a:t>
                      </a:r>
                      <a:r>
                        <a:rPr lang="en-US" altLang="ko-KR" sz="1200" dirty="0" smtClean="0"/>
                        <a:t>Network Layer</a:t>
                      </a:r>
                      <a:r>
                        <a:rPr lang="ko-KR" altLang="en-US" sz="1200" dirty="0" smtClean="0"/>
                        <a:t>에 추가하는 것은 현실적으로 쉽지 않다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 smtClean="0">
                          <a:sym typeface="Wingdings" panose="05000000000000000000" pitchFamily="2" charset="2"/>
                        </a:rPr>
                        <a:t>Istio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 Envoy Proxy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가 해소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팀의 능력에 따라서 아키텍처의 성숙도의 편차가 크고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소프트웨어가 특정 기술에 종속성을 가질 수 </a:t>
                      </a:r>
                      <a:r>
                        <a:rPr lang="ko-KR" altLang="en-US" sz="1200" smtClean="0"/>
                        <a:t>있는 문제점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smtClean="0"/>
                        <a:t>네트워크 로직에 대한 학습 필요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smtClean="0"/>
                        <a:t>가이드 및 표준 제시 필요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간 통신에 네트워크 </a:t>
                      </a:r>
                      <a:r>
                        <a:rPr lang="ko-KR" altLang="en-US" sz="1200" dirty="0" err="1" smtClean="0"/>
                        <a:t>레이어</a:t>
                      </a:r>
                      <a:r>
                        <a:rPr lang="ko-KR" altLang="en-US" sz="1200" dirty="0" smtClean="0"/>
                        <a:t> 추가로 오버헤드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Spring Cloud, Netflix OSS</a:t>
                      </a:r>
                      <a:r>
                        <a:rPr lang="ko-KR" altLang="en-US" sz="1200" dirty="0" smtClean="0"/>
                        <a:t>등 비교적 유명하고 안정된 라이브러리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최신 기술이다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구현체가 </a:t>
                      </a:r>
                      <a:r>
                        <a:rPr lang="en-US" altLang="ko-KR" sz="1200" dirty="0" smtClean="0"/>
                        <a:t>Release </a:t>
                      </a:r>
                      <a:r>
                        <a:rPr lang="ko-KR" altLang="en-US" sz="1200" dirty="0" smtClean="0"/>
                        <a:t>될 때까지 시간이 필요하다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Google</a:t>
                      </a:r>
                      <a:r>
                        <a:rPr lang="en-US" altLang="ko-KR" sz="1200" baseline="0" dirty="0" smtClean="0"/>
                        <a:t>, IBM </a:t>
                      </a:r>
                      <a:r>
                        <a:rPr lang="ko-KR" altLang="en-US" sz="1200" baseline="0" dirty="0" smtClean="0"/>
                        <a:t>등 글로벌 기업이 주도하고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네트워크 추가 </a:t>
                      </a:r>
                      <a:r>
                        <a:rPr lang="ko-KR" altLang="en-US" sz="1200" dirty="0" err="1" smtClean="0"/>
                        <a:t>로직에</a:t>
                      </a:r>
                      <a:r>
                        <a:rPr lang="ko-KR" altLang="en-US" sz="1200" dirty="0" smtClean="0"/>
                        <a:t> 대한 </a:t>
                      </a:r>
                      <a:r>
                        <a:rPr lang="ko-KR" altLang="en-US" sz="1200" dirty="0" err="1" smtClean="0"/>
                        <a:t>로깅</a:t>
                      </a:r>
                      <a:r>
                        <a:rPr lang="ko-KR" altLang="en-US" sz="1200" dirty="0" smtClean="0"/>
                        <a:t> 및 모니터링 학습이 필요하다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Spring actuator </a:t>
                      </a:r>
                      <a:r>
                        <a:rPr lang="ko-KR" altLang="en-US" sz="1200" dirty="0" smtClean="0"/>
                        <a:t>및 각종 </a:t>
                      </a:r>
                      <a:r>
                        <a:rPr lang="en-US" altLang="ko-KR" sz="1200" dirty="0" smtClean="0"/>
                        <a:t>dashboard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활용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Envoy,</a:t>
                      </a:r>
                      <a:r>
                        <a:rPr lang="en-US" altLang="ko-KR" sz="1200" baseline="0" dirty="0" smtClean="0"/>
                        <a:t> proxy </a:t>
                      </a:r>
                      <a:r>
                        <a:rPr lang="ko-KR" altLang="en-US" sz="1200" baseline="0" dirty="0" smtClean="0"/>
                        <a:t>로그 확인 및 </a:t>
                      </a:r>
                      <a:r>
                        <a:rPr lang="en-US" altLang="ko-KR" sz="1200" baseline="0" dirty="0" err="1" smtClean="0"/>
                        <a:t>istio</a:t>
                      </a:r>
                      <a:r>
                        <a:rPr lang="en-US" altLang="ko-KR" sz="1200" baseline="0" dirty="0" smtClean="0"/>
                        <a:t> component debugging </a:t>
                      </a:r>
                      <a:r>
                        <a:rPr lang="ko-KR" altLang="en-US" sz="1200" baseline="0" dirty="0" smtClean="0"/>
                        <a:t>작업이 필요하다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9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36521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설치하면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Custom Resource Definitions (CRDs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정의 된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objects</a:t>
            </a:r>
            <a:r>
              <a:rPr lang="ko-KR" altLang="en-US" sz="1600" dirty="0" smtClean="0"/>
              <a:t>들이 설치되고</a:t>
            </a:r>
            <a:endParaRPr lang="en-US" altLang="ko-KR" sz="1600" dirty="0" smtClean="0"/>
          </a:p>
          <a:p>
            <a:r>
              <a:rPr lang="ko-KR" altLang="en-US" sz="1600" dirty="0" smtClean="0"/>
              <a:t>이를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[root@ktis-master01 </a:t>
            </a:r>
            <a:r>
              <a:rPr lang="en-US" altLang="ko-KR" sz="1000" dirty="0" err="1"/>
              <a:t>kubernetes</a:t>
            </a:r>
            <a:r>
              <a:rPr lang="en-US" altLang="ko-KR" sz="1000" dirty="0"/>
              <a:t>]# </a:t>
            </a:r>
            <a:r>
              <a:rPr lang="en-US" altLang="ko-KR" sz="1000" dirty="0" err="1"/>
              <a:t>kubectl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-resources |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istio</a:t>
            </a:r>
            <a:endParaRPr lang="en-US" altLang="ko-KR" sz="1000" dirty="0"/>
          </a:p>
          <a:p>
            <a:r>
              <a:rPr lang="en-US" altLang="ko-KR" sz="1000" dirty="0" err="1"/>
              <a:t>meshpolicies</a:t>
            </a:r>
            <a:r>
              <a:rPr lang="en-US" altLang="ko-KR" sz="1000" dirty="0"/>
              <a:t>                                         authentication.istio.io        false        </a:t>
            </a:r>
            <a:r>
              <a:rPr lang="en-US" altLang="ko-KR" sz="1000" dirty="0" err="1"/>
              <a:t>MeshPolicy</a:t>
            </a:r>
            <a:endParaRPr lang="en-US" altLang="ko-KR" sz="1000" dirty="0"/>
          </a:p>
          <a:p>
            <a:r>
              <a:rPr lang="en-US" altLang="ko-KR" sz="1000" dirty="0"/>
              <a:t>policies                                             authentication.istio.io        true         Policy</a:t>
            </a:r>
          </a:p>
          <a:p>
            <a:r>
              <a:rPr lang="en-US" altLang="ko-KR" sz="1000" dirty="0"/>
              <a:t>adapters                                             config.istio.io                true         adapter</a:t>
            </a:r>
          </a:p>
          <a:p>
            <a:r>
              <a:rPr lang="en-US" altLang="ko-KR" sz="1000" dirty="0" err="1"/>
              <a:t>apikeys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apikey</a:t>
            </a:r>
            <a:endParaRPr lang="en-US" altLang="ko-KR" sz="1000" dirty="0"/>
          </a:p>
          <a:p>
            <a:r>
              <a:rPr lang="en-US" altLang="ko-KR" sz="1000" dirty="0" err="1"/>
              <a:t>attributemanifests</a:t>
            </a:r>
            <a:r>
              <a:rPr lang="en-US" altLang="ko-KR" sz="1000" dirty="0"/>
              <a:t>                                   config.istio.io                true         </a:t>
            </a:r>
            <a:r>
              <a:rPr lang="en-US" altLang="ko-KR" sz="1000" dirty="0" err="1"/>
              <a:t>attributemanifest</a:t>
            </a:r>
            <a:endParaRPr lang="en-US" altLang="ko-KR" sz="1000" dirty="0"/>
          </a:p>
          <a:p>
            <a:r>
              <a:rPr lang="en-US" altLang="ko-KR" sz="1000" dirty="0"/>
              <a:t>authorizations                                       config.istio.io                true         authorization</a:t>
            </a:r>
          </a:p>
          <a:p>
            <a:r>
              <a:rPr lang="en-US" altLang="ko-KR" sz="1000" dirty="0"/>
              <a:t>bypasses                                             config.istio.io                true         bypass</a:t>
            </a:r>
          </a:p>
          <a:p>
            <a:r>
              <a:rPr lang="en-US" altLang="ko-KR" sz="1000" dirty="0" err="1"/>
              <a:t>checknothings</a:t>
            </a:r>
            <a:r>
              <a:rPr lang="en-US" altLang="ko-KR" sz="1000" dirty="0"/>
              <a:t>                                        config.istio.io                true         </a:t>
            </a:r>
            <a:r>
              <a:rPr lang="en-US" altLang="ko-KR" sz="1000" dirty="0" err="1"/>
              <a:t>checknothing</a:t>
            </a:r>
            <a:endParaRPr lang="en-US" altLang="ko-KR" sz="1000" dirty="0"/>
          </a:p>
          <a:p>
            <a:r>
              <a:rPr lang="en-US" altLang="ko-KR" sz="1000" dirty="0" err="1"/>
              <a:t>circonuses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circonus</a:t>
            </a:r>
            <a:endParaRPr lang="en-US" altLang="ko-KR" sz="1000" dirty="0"/>
          </a:p>
          <a:p>
            <a:r>
              <a:rPr lang="en-US" altLang="ko-KR" sz="1000" dirty="0" smtClean="0"/>
              <a:t>rules                                                </a:t>
            </a:r>
            <a:r>
              <a:rPr lang="en-US" altLang="ko-KR" sz="1000" dirty="0"/>
              <a:t>config.istio.io                true         rule</a:t>
            </a:r>
          </a:p>
          <a:p>
            <a:r>
              <a:rPr lang="en-US" altLang="ko-KR" sz="1000" dirty="0" err="1"/>
              <a:t>servicecontrolreports</a:t>
            </a:r>
            <a:r>
              <a:rPr lang="en-US" altLang="ko-KR" sz="1000" dirty="0"/>
              <a:t>                                config.istio.io                true         </a:t>
            </a:r>
            <a:r>
              <a:rPr lang="en-US" altLang="ko-KR" sz="1000" dirty="0" err="1"/>
              <a:t>servicecontrolreport</a:t>
            </a:r>
            <a:endParaRPr lang="en-US" altLang="ko-KR" sz="1000" dirty="0"/>
          </a:p>
          <a:p>
            <a:r>
              <a:rPr lang="en-US" altLang="ko-KR" sz="1000" dirty="0" err="1"/>
              <a:t>servicecontrols</a:t>
            </a:r>
            <a:r>
              <a:rPr lang="en-US" altLang="ko-KR" sz="1000" dirty="0"/>
              <a:t>                                      config.istio.io                true         </a:t>
            </a:r>
            <a:r>
              <a:rPr lang="en-US" altLang="ko-KR" sz="1000" dirty="0" err="1"/>
              <a:t>servicecontrol</a:t>
            </a:r>
            <a:endParaRPr lang="en-US" altLang="ko-KR" sz="1000" dirty="0"/>
          </a:p>
          <a:p>
            <a:r>
              <a:rPr lang="en-US" altLang="ko-KR" sz="1000" dirty="0" err="1"/>
              <a:t>signalfxs</a:t>
            </a:r>
            <a:r>
              <a:rPr lang="en-US" altLang="ko-KR" sz="1000" dirty="0"/>
              <a:t>                                            config.istio.io                true         </a:t>
            </a:r>
            <a:r>
              <a:rPr lang="en-US" altLang="ko-KR" sz="1000" dirty="0" err="1"/>
              <a:t>signalfx</a:t>
            </a:r>
            <a:endParaRPr lang="en-US" altLang="ko-KR" sz="1000" dirty="0"/>
          </a:p>
          <a:p>
            <a:r>
              <a:rPr lang="en-US" altLang="ko-KR" sz="1000" dirty="0" err="1"/>
              <a:t>solarwindses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/>
              <a:t>solarwinds</a:t>
            </a:r>
            <a:endParaRPr lang="en-US" altLang="ko-KR" sz="1000" dirty="0"/>
          </a:p>
          <a:p>
            <a:r>
              <a:rPr lang="en-US" altLang="ko-KR" sz="1000" dirty="0" err="1"/>
              <a:t>stackdrivers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 smtClean="0"/>
              <a:t>stackdriver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중략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statsds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statsd</a:t>
            </a:r>
            <a:endParaRPr lang="en-US" altLang="ko-KR" sz="1000" dirty="0"/>
          </a:p>
          <a:p>
            <a:r>
              <a:rPr lang="en-US" altLang="ko-KR" sz="1000" dirty="0" err="1"/>
              <a:t>stdios</a:t>
            </a:r>
            <a:r>
              <a:rPr lang="en-US" altLang="ko-KR" sz="1000" dirty="0"/>
              <a:t>                                               config.istio.io                true         </a:t>
            </a:r>
            <a:r>
              <a:rPr lang="en-US" altLang="ko-KR" sz="1000" dirty="0" err="1"/>
              <a:t>stdio</a:t>
            </a:r>
            <a:endParaRPr lang="en-US" altLang="ko-KR" sz="1000" dirty="0"/>
          </a:p>
          <a:p>
            <a:r>
              <a:rPr lang="en-US" altLang="ko-KR" sz="1000" dirty="0"/>
              <a:t>templates                                            config.istio.io                true         template</a:t>
            </a:r>
          </a:p>
          <a:p>
            <a:r>
              <a:rPr lang="en-US" altLang="ko-KR" sz="1000" dirty="0" err="1"/>
              <a:t>tracespans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tracespan</a:t>
            </a:r>
            <a:endParaRPr lang="en-US" altLang="ko-KR" sz="1000" dirty="0"/>
          </a:p>
          <a:p>
            <a:r>
              <a:rPr lang="en-US" altLang="ko-KR" sz="1000" dirty="0"/>
              <a:t>installations                                        istio.openshift.com            true         Installation</a:t>
            </a:r>
          </a:p>
          <a:p>
            <a:r>
              <a:rPr lang="en-US" altLang="ko-KR" sz="1000" dirty="0" err="1"/>
              <a:t>destinationrules</a:t>
            </a:r>
            <a:r>
              <a:rPr lang="en-US" altLang="ko-KR" sz="1000" dirty="0"/>
              <a:t>                                     networking.istio.io            true         </a:t>
            </a:r>
            <a:r>
              <a:rPr lang="en-US" altLang="ko-KR" sz="1000" dirty="0" err="1"/>
              <a:t>DestinationRule</a:t>
            </a:r>
            <a:endParaRPr lang="en-US" altLang="ko-KR" sz="1000" dirty="0"/>
          </a:p>
          <a:p>
            <a:r>
              <a:rPr lang="en-US" altLang="ko-KR" sz="1000" dirty="0" err="1"/>
              <a:t>envoyfilters</a:t>
            </a:r>
            <a:r>
              <a:rPr lang="en-US" altLang="ko-KR" sz="1000" dirty="0"/>
              <a:t>                                         networking.istio.io            true         </a:t>
            </a:r>
            <a:r>
              <a:rPr lang="en-US" altLang="ko-KR" sz="1000" dirty="0" err="1"/>
              <a:t>EnvoyFilter</a:t>
            </a:r>
            <a:endParaRPr lang="en-US" altLang="ko-KR" sz="1000" dirty="0"/>
          </a:p>
          <a:p>
            <a:r>
              <a:rPr lang="en-US" altLang="ko-KR" sz="1000" dirty="0"/>
              <a:t>gateways                                             networking.istio.io            true         Gateway</a:t>
            </a:r>
          </a:p>
          <a:p>
            <a:r>
              <a:rPr lang="en-US" altLang="ko-KR" sz="1000" dirty="0" err="1"/>
              <a:t>serviceentries</a:t>
            </a:r>
            <a:r>
              <a:rPr lang="en-US" altLang="ko-KR" sz="1000" dirty="0"/>
              <a:t>                                       networking.istio.io            true         </a:t>
            </a:r>
            <a:r>
              <a:rPr lang="en-US" altLang="ko-KR" sz="1000" dirty="0" err="1"/>
              <a:t>ServiceEntry</a:t>
            </a:r>
            <a:endParaRPr lang="en-US" altLang="ko-KR" sz="1000" dirty="0"/>
          </a:p>
          <a:p>
            <a:r>
              <a:rPr lang="en-US" altLang="ko-KR" sz="1000" dirty="0" err="1"/>
              <a:t>virtualservices</a:t>
            </a:r>
            <a:r>
              <a:rPr lang="en-US" altLang="ko-KR" sz="1000" dirty="0"/>
              <a:t>                                      networking.istio.io            true         </a:t>
            </a:r>
            <a:r>
              <a:rPr lang="en-US" altLang="ko-KR" sz="1000" dirty="0" err="1"/>
              <a:t>VirtualService</a:t>
            </a:r>
            <a:endParaRPr lang="en-US" altLang="ko-KR" sz="1000" dirty="0"/>
          </a:p>
          <a:p>
            <a:r>
              <a:rPr lang="en-US" altLang="ko-KR" sz="1000" dirty="0" err="1"/>
              <a:t>rbacconfigs</a:t>
            </a:r>
            <a:r>
              <a:rPr lang="en-US" altLang="ko-KR" sz="1000" dirty="0"/>
              <a:t>                                          rbac.istio.io                  true         </a:t>
            </a:r>
            <a:r>
              <a:rPr lang="en-US" altLang="ko-KR" sz="1000" dirty="0" err="1"/>
              <a:t>RbacConfig</a:t>
            </a:r>
            <a:endParaRPr lang="en-US" altLang="ko-KR" sz="1000" dirty="0"/>
          </a:p>
          <a:p>
            <a:r>
              <a:rPr lang="en-US" altLang="ko-KR" sz="1000" dirty="0" err="1"/>
              <a:t>servicerolebindings</a:t>
            </a:r>
            <a:r>
              <a:rPr lang="en-US" altLang="ko-KR" sz="1000" dirty="0"/>
              <a:t>                                  rbac.istio.io                  true         </a:t>
            </a:r>
            <a:r>
              <a:rPr lang="en-US" altLang="ko-KR" sz="1000" dirty="0" err="1"/>
              <a:t>ServiceRoleBinding</a:t>
            </a:r>
            <a:endParaRPr lang="en-US" altLang="ko-KR" sz="1000" dirty="0"/>
          </a:p>
          <a:p>
            <a:r>
              <a:rPr lang="en-US" altLang="ko-KR" sz="1000" dirty="0" err="1"/>
              <a:t>serviceroles</a:t>
            </a:r>
            <a:r>
              <a:rPr lang="en-US" altLang="ko-KR" sz="1000" dirty="0"/>
              <a:t>                                         rbac.istio.io                  true         </a:t>
            </a:r>
            <a:r>
              <a:rPr lang="en-US" altLang="ko-KR" sz="1000" dirty="0" err="1"/>
              <a:t>ServiceRole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095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7877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설치하였다고 </a:t>
            </a:r>
            <a:r>
              <a:rPr lang="en-US" altLang="ko-KR" sz="1600" dirty="0" err="1" smtClean="0"/>
              <a:t>kubernetes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오브젝트를 못 </a:t>
            </a:r>
            <a:r>
              <a:rPr lang="ko-KR" altLang="en-US" sz="1600" dirty="0" err="1" smtClean="0"/>
              <a:t>사용거나</a:t>
            </a:r>
            <a:r>
              <a:rPr lang="ko-KR" altLang="en-US" sz="1600" dirty="0" smtClean="0"/>
              <a:t> 택일하여 </a:t>
            </a:r>
            <a:r>
              <a:rPr lang="ko-KR" altLang="en-US" sz="1600" dirty="0" err="1" smtClean="0"/>
              <a:t>사용해야하는</a:t>
            </a:r>
            <a:r>
              <a:rPr lang="ko-KR" altLang="en-US" sz="1600" dirty="0" smtClean="0"/>
              <a:t> 것이 아니다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기본으로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추가적인 기능을 </a:t>
            </a:r>
            <a:r>
              <a:rPr lang="en-US" altLang="ko-KR" sz="1600" dirty="0" smtClean="0"/>
              <a:t>+a</a:t>
            </a:r>
            <a:r>
              <a:rPr lang="ko-KR" altLang="en-US" sz="1600" dirty="0" smtClean="0"/>
              <a:t>로 활용 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/>
              <a:t>i</a:t>
            </a:r>
            <a:r>
              <a:rPr lang="en-US" altLang="ko-KR" sz="1600" dirty="0" err="1" smtClean="0"/>
              <a:t>stio</a:t>
            </a:r>
            <a:r>
              <a:rPr lang="ko-KR" altLang="en-US" sz="1600" dirty="0" smtClean="0"/>
              <a:t>를 설치하면</a:t>
            </a:r>
            <a:r>
              <a:rPr lang="en-US" altLang="ko-KR" sz="1600" dirty="0"/>
              <a:t> Pilot, Mixer, Citadel, and the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가 설치되고 </a:t>
            </a:r>
            <a:r>
              <a:rPr lang="en-US" altLang="ko-KR" sz="1600" dirty="0" smtClean="0"/>
              <a:t>API server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kubernetes’s</a:t>
            </a:r>
            <a:r>
              <a:rPr lang="en-US" altLang="ko-KR" sz="1600" dirty="0" smtClean="0"/>
              <a:t> API server</a:t>
            </a:r>
            <a:r>
              <a:rPr lang="ko-KR" altLang="en-US" sz="1600" dirty="0" smtClean="0"/>
              <a:t>를 기본으로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CRDs</a:t>
            </a:r>
            <a:r>
              <a:rPr lang="ko-KR" altLang="en-US" sz="1600" dirty="0" smtClean="0"/>
              <a:t>에 의해 추가된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 오브젝트들도 </a:t>
            </a:r>
            <a:r>
              <a:rPr lang="en-US" altLang="ko-KR" sz="1600" dirty="0" err="1"/>
              <a:t>kubernetes’s</a:t>
            </a:r>
            <a:r>
              <a:rPr lang="en-US" altLang="ko-KR" sz="1600" dirty="0"/>
              <a:t>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 의해 관리가 가능하게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Mixer: policy/telemetry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Pilot: pilot/</a:t>
            </a:r>
            <a:r>
              <a:rPr lang="en-US" altLang="ko-KR" sz="1600" dirty="0" err="1" smtClean="0"/>
              <a:t>ingressgateway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egressgateway</a:t>
            </a:r>
            <a:r>
              <a:rPr lang="en-US" altLang="ko-KR" sz="1600" dirty="0" smtClean="0"/>
              <a:t>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Citadel: citadel(</a:t>
            </a:r>
            <a:r>
              <a:rPr lang="ko-KR" altLang="en-US" sz="1600" dirty="0" smtClean="0"/>
              <a:t>인증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Galley: galley(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validator)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Envoy: sidecar-injector pod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154" y="6090350"/>
            <a:ext cx="1044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kubectl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통해 관리가 가능하지만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설정 관리는 </a:t>
            </a:r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로 가능하다</a:t>
            </a:r>
            <a:r>
              <a:rPr lang="en-US" altLang="ko-KR" sz="1600" dirty="0" smtClean="0"/>
              <a:t>.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3515247"/>
            <a:ext cx="8274805" cy="24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756709"/>
            <a:ext cx="8876662" cy="474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75260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5771" y="3331264"/>
            <a:ext cx="1433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nginx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traefik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gloo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ose</a:t>
            </a:r>
            <a:r>
              <a:rPr lang="en-US" altLang="ko-KR" sz="1200" dirty="0" smtClean="0"/>
              <a:t>-ha-router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/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616811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575119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895605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895605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437559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895605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4770712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8296041" y="561622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895605"/>
            <a:ext cx="707855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43079" y="3575119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3262494"/>
            <a:ext cx="1719738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895605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60702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kubernetes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413806"/>
            <a:ext cx="8876662" cy="5090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40970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055697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01400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552702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552702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307313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552702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3201681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egress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552702"/>
            <a:ext cx="707855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17482" y="16366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ServiceEntry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2919591"/>
            <a:ext cx="1719738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552702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399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Istio</a:t>
            </a:r>
            <a:endParaRPr lang="ko-KR" altLang="en-US"/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3226464" y="35303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3243396" y="4348787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5767630" y="356755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5784562" y="438599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세로로 말린 두루마리 모양 40"/>
          <p:cNvSpPr/>
          <p:nvPr/>
        </p:nvSpPr>
        <p:spPr>
          <a:xfrm>
            <a:off x="8431935" y="401897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8405460" y="481612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8380828" y="563456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1766</Words>
  <Application>Microsoft Office PowerPoint</Application>
  <PresentationFormat>와이드스크린</PresentationFormat>
  <Paragraphs>258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 원 호</dc:title>
  <dc:creator>Registered User</dc:creator>
  <cp:lastModifiedBy>Jeon Wonho</cp:lastModifiedBy>
  <cp:revision>149</cp:revision>
  <dcterms:created xsi:type="dcterms:W3CDTF">2017-11-25T13:32:08Z</dcterms:created>
  <dcterms:modified xsi:type="dcterms:W3CDTF">2019-05-21T08:10:50Z</dcterms:modified>
</cp:coreProperties>
</file>