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a:srgbClr val="F6BE98"/>
    <a:srgbClr val="FFE699"/>
    <a:srgbClr val="A9D18E"/>
    <a:srgbClr val="990099"/>
    <a:srgbClr val="000062"/>
    <a:srgbClr val="000099"/>
    <a:srgbClr val="003399"/>
    <a:srgbClr val="6600CC"/>
    <a:srgbClr val="86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2" d="100"/>
          <a:sy n="12" d="100"/>
        </p:scale>
        <p:origin x="1272" y="112"/>
      </p:cViewPr>
      <p:guideLst>
        <p:guide orient="horz" pos="10368"/>
        <p:guide pos="1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a Wilde" userId="0256c5bc-50a6-43d3-96d5-8b6fc7970847" providerId="ADAL" clId="{CF346B8F-2EB7-4480-9850-8501581012E6}"/>
    <pc:docChg chg="undo custSel modSld">
      <pc:chgData name="Jina Wilde" userId="0256c5bc-50a6-43d3-96d5-8b6fc7970847" providerId="ADAL" clId="{CF346B8F-2EB7-4480-9850-8501581012E6}" dt="2025-01-15T19:19:42.453" v="7" actId="20577"/>
      <pc:docMkLst>
        <pc:docMk/>
      </pc:docMkLst>
      <pc:sldChg chg="addSp delSp modSp mod">
        <pc:chgData name="Jina Wilde" userId="0256c5bc-50a6-43d3-96d5-8b6fc7970847" providerId="ADAL" clId="{CF346B8F-2EB7-4480-9850-8501581012E6}" dt="2025-01-15T19:19:42.453" v="7" actId="20577"/>
        <pc:sldMkLst>
          <pc:docMk/>
          <pc:sldMk cId="0" sldId="256"/>
        </pc:sldMkLst>
        <pc:spChg chg="add del mod">
          <ac:chgData name="Jina Wilde" userId="0256c5bc-50a6-43d3-96d5-8b6fc7970847" providerId="ADAL" clId="{CF346B8F-2EB7-4480-9850-8501581012E6}" dt="2025-01-15T19:19:42.453" v="7" actId="20577"/>
          <ac:spMkLst>
            <pc:docMk/>
            <pc:sldMk cId="0" sldId="256"/>
            <ac:spMk id="6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fld id="{5E332750-0181-4F3F-AC32-EDCBC086D2C1}" type="slidenum">
              <a:rPr lang="en-US" altLang="en-US"/>
              <a:pPr/>
              <a:t>‹#›</a:t>
            </a:fld>
            <a:endParaRPr lang="en-US" altLang="en-US"/>
          </a:p>
        </p:txBody>
      </p:sp>
    </p:spTree>
    <p:extLst>
      <p:ext uri="{BB962C8B-B14F-4D97-AF65-F5344CB8AC3E}">
        <p14:creationId xmlns:p14="http://schemas.microsoft.com/office/powerpoint/2010/main" val="115642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94A68E9B-6AF5-455A-B937-26C7082146E6}" type="datetimeFigureOut">
              <a:rPr lang="en-US"/>
              <a:pPr>
                <a:defRPr/>
              </a:pPr>
              <a:t>1/15/2025</a:t>
            </a:fld>
            <a:endParaRPr 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F79A35A-403E-4BA3-849E-7ED4B4CC1224}" type="slidenum">
              <a:rPr lang="en-US" altLang="en-US"/>
              <a:pPr/>
              <a:t>‹#›</a:t>
            </a:fld>
            <a:endParaRPr lang="en-US" altLang="en-US"/>
          </a:p>
        </p:txBody>
      </p:sp>
    </p:spTree>
    <p:extLst>
      <p:ext uri="{BB962C8B-B14F-4D97-AF65-F5344CB8AC3E}">
        <p14:creationId xmlns:p14="http://schemas.microsoft.com/office/powerpoint/2010/main" val="1495871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9733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a:t>Click to edit Master title style</a:t>
            </a:r>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5E0A299-3283-4561-8C4D-55613FB3D082}" type="slidenum">
              <a:rPr lang="en-US" altLang="en-US"/>
              <a:pPr/>
              <a:t>‹#›</a:t>
            </a:fld>
            <a:endParaRPr lang="en-US" altLang="en-US"/>
          </a:p>
        </p:txBody>
      </p:sp>
    </p:spTree>
    <p:extLst>
      <p:ext uri="{BB962C8B-B14F-4D97-AF65-F5344CB8AC3E}">
        <p14:creationId xmlns:p14="http://schemas.microsoft.com/office/powerpoint/2010/main" val="241641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B9C09EC-54C1-485B-BC5B-82EB2EE576C0}" type="slidenum">
              <a:rPr lang="en-US" altLang="en-US"/>
              <a:pPr/>
              <a:t>‹#›</a:t>
            </a:fld>
            <a:endParaRPr lang="en-US" altLang="en-US"/>
          </a:p>
        </p:txBody>
      </p:sp>
    </p:spTree>
    <p:extLst>
      <p:ext uri="{BB962C8B-B14F-4D97-AF65-F5344CB8AC3E}">
        <p14:creationId xmlns:p14="http://schemas.microsoft.com/office/powerpoint/2010/main" val="208365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182175" y="2925763"/>
            <a:ext cx="10491788"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03638" y="2925763"/>
            <a:ext cx="31326137"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17958DA-1066-425E-95EA-6FC54DB77DFF}" type="slidenum">
              <a:rPr lang="en-US" altLang="en-US"/>
              <a:pPr/>
              <a:t>‹#›</a:t>
            </a:fld>
            <a:endParaRPr lang="en-US" altLang="en-US"/>
          </a:p>
        </p:txBody>
      </p:sp>
    </p:spTree>
    <p:extLst>
      <p:ext uri="{BB962C8B-B14F-4D97-AF65-F5344CB8AC3E}">
        <p14:creationId xmlns:p14="http://schemas.microsoft.com/office/powerpoint/2010/main" val="37477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160118-166D-459D-80D4-18E22BADAFF2}" type="slidenum">
              <a:rPr lang="en-US" altLang="en-US"/>
              <a:pPr/>
              <a:t>‹#›</a:t>
            </a:fld>
            <a:endParaRPr lang="en-US" altLang="en-US"/>
          </a:p>
        </p:txBody>
      </p:sp>
    </p:spTree>
    <p:extLst>
      <p:ext uri="{BB962C8B-B14F-4D97-AF65-F5344CB8AC3E}">
        <p14:creationId xmlns:p14="http://schemas.microsoft.com/office/powerpoint/2010/main" val="399633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CD77E7-451E-47FE-9C87-2E111560E116}" type="slidenum">
              <a:rPr lang="en-US" altLang="en-US"/>
              <a:pPr/>
              <a:t>‹#›</a:t>
            </a:fld>
            <a:endParaRPr lang="en-US" altLang="en-US"/>
          </a:p>
        </p:txBody>
      </p:sp>
    </p:spTree>
    <p:extLst>
      <p:ext uri="{BB962C8B-B14F-4D97-AF65-F5344CB8AC3E}">
        <p14:creationId xmlns:p14="http://schemas.microsoft.com/office/powerpoint/2010/main" val="12974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03638" y="9509125"/>
            <a:ext cx="20908962"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765000" y="9509125"/>
            <a:ext cx="20908963"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46FAC79-1411-4774-857A-E1F8A67E57F8}" type="slidenum">
              <a:rPr lang="en-US" altLang="en-US"/>
              <a:pPr/>
              <a:t>‹#›</a:t>
            </a:fld>
            <a:endParaRPr lang="en-US" altLang="en-US"/>
          </a:p>
        </p:txBody>
      </p:sp>
    </p:spTree>
    <p:extLst>
      <p:ext uri="{BB962C8B-B14F-4D97-AF65-F5344CB8AC3E}">
        <p14:creationId xmlns:p14="http://schemas.microsoft.com/office/powerpoint/2010/main" val="428353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053866A-B9FB-46E5-A297-642CA131D235}" type="slidenum">
              <a:rPr lang="en-US" altLang="en-US"/>
              <a:pPr/>
              <a:t>‹#›</a:t>
            </a:fld>
            <a:endParaRPr lang="en-US" altLang="en-US"/>
          </a:p>
        </p:txBody>
      </p:sp>
    </p:spTree>
    <p:extLst>
      <p:ext uri="{BB962C8B-B14F-4D97-AF65-F5344CB8AC3E}">
        <p14:creationId xmlns:p14="http://schemas.microsoft.com/office/powerpoint/2010/main" val="40053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5A0B86A-EB85-4002-8BF3-55E92F522260}" type="slidenum">
              <a:rPr lang="en-US" altLang="en-US"/>
              <a:pPr/>
              <a:t>‹#›</a:t>
            </a:fld>
            <a:endParaRPr lang="en-US" altLang="en-US"/>
          </a:p>
        </p:txBody>
      </p:sp>
    </p:spTree>
    <p:extLst>
      <p:ext uri="{BB962C8B-B14F-4D97-AF65-F5344CB8AC3E}">
        <p14:creationId xmlns:p14="http://schemas.microsoft.com/office/powerpoint/2010/main" val="327348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F5DE364-837E-48E7-9752-E63C1948D83D}" type="slidenum">
              <a:rPr lang="en-US" altLang="en-US"/>
              <a:pPr/>
              <a:t>‹#›</a:t>
            </a:fld>
            <a:endParaRPr lang="en-US" altLang="en-US"/>
          </a:p>
        </p:txBody>
      </p:sp>
    </p:spTree>
    <p:extLst>
      <p:ext uri="{BB962C8B-B14F-4D97-AF65-F5344CB8AC3E}">
        <p14:creationId xmlns:p14="http://schemas.microsoft.com/office/powerpoint/2010/main" val="155747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80EA95-6B05-413A-B5EA-BE51FA64A84B}" type="slidenum">
              <a:rPr lang="en-US" altLang="en-US"/>
              <a:pPr/>
              <a:t>‹#›</a:t>
            </a:fld>
            <a:endParaRPr lang="en-US" altLang="en-US"/>
          </a:p>
        </p:txBody>
      </p:sp>
    </p:spTree>
    <p:extLst>
      <p:ext uri="{BB962C8B-B14F-4D97-AF65-F5344CB8AC3E}">
        <p14:creationId xmlns:p14="http://schemas.microsoft.com/office/powerpoint/2010/main" val="30331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958FD62-B9F9-4150-B656-F1B1219FC37C}" type="slidenum">
              <a:rPr lang="en-US" altLang="en-US"/>
              <a:pPr/>
              <a:t>‹#›</a:t>
            </a:fld>
            <a:endParaRPr lang="en-US" altLang="en-US"/>
          </a:p>
        </p:txBody>
      </p:sp>
    </p:spTree>
    <p:extLst>
      <p:ext uri="{BB962C8B-B14F-4D97-AF65-F5344CB8AC3E}">
        <p14:creationId xmlns:p14="http://schemas.microsoft.com/office/powerpoint/2010/main" val="2191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03638" y="2925763"/>
            <a:ext cx="419703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703638" y="9509125"/>
            <a:ext cx="41970325"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703638"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7400"/>
            </a:lvl1pPr>
          </a:lstStyle>
          <a:p>
            <a:pPr>
              <a:defRPr/>
            </a:pPr>
            <a:endParaRPr lang="en-US"/>
          </a:p>
        </p:txBody>
      </p:sp>
      <p:sp>
        <p:nvSpPr>
          <p:cNvPr id="1029" name="Rectangle 5"/>
          <p:cNvSpPr>
            <a:spLocks noGrp="1" noChangeArrowheads="1"/>
          </p:cNvSpPr>
          <p:nvPr>
            <p:ph type="ftr" sz="quarter" idx="3"/>
          </p:nvPr>
        </p:nvSpPr>
        <p:spPr bwMode="auto">
          <a:xfrm>
            <a:off x="16870363" y="29992638"/>
            <a:ext cx="15636875"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7400"/>
            </a:lvl1pPr>
          </a:lstStyle>
          <a:p>
            <a:pPr>
              <a:defRPr/>
            </a:pPr>
            <a:endParaRPr lang="en-US"/>
          </a:p>
        </p:txBody>
      </p:sp>
      <p:sp>
        <p:nvSpPr>
          <p:cNvPr id="1030" name="Rectangle 6"/>
          <p:cNvSpPr>
            <a:spLocks noGrp="1" noChangeArrowheads="1"/>
          </p:cNvSpPr>
          <p:nvPr>
            <p:ph type="sldNum" sz="quarter" idx="4"/>
          </p:nvPr>
        </p:nvSpPr>
        <p:spPr bwMode="auto">
          <a:xfrm>
            <a:off x="35386963"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7400"/>
            </a:lvl1pPr>
          </a:lstStyle>
          <a:p>
            <a:fld id="{E5DD9368-C0A4-4D44-96B0-09BAC6D9471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1.png"/><Relationship Id="rId26" Type="http://schemas.openxmlformats.org/officeDocument/2006/relationships/image" Target="../media/image19.png"/><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hyperlink" Target="https://www.mdpi.com/2072-6651/15/10/608" TargetMode="Externa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hyperlink" Target="https://en.wikipedia.org/wiki/Gradient_boosting" TargetMode="External"/><Relationship Id="rId11" Type="http://schemas.openxmlformats.org/officeDocument/2006/relationships/image" Target="../media/image4.png"/><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30.png"/><Relationship Id="rId5" Type="http://schemas.openxmlformats.org/officeDocument/2006/relationships/hyperlink" Target="https://www.json.org/json-en.html" TargetMode="External"/><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9.png"/><Relationship Id="rId10" Type="http://schemas.openxmlformats.org/officeDocument/2006/relationships/image" Target="../media/image3.png"/><Relationship Id="rId19" Type="http://schemas.openxmlformats.org/officeDocument/2006/relationships/image" Target="../media/image12.png"/><Relationship Id="rId31" Type="http://schemas.openxmlformats.org/officeDocument/2006/relationships/image" Target="../media/image24.png"/><Relationship Id="rId4" Type="http://schemas.openxmlformats.org/officeDocument/2006/relationships/hyperlink" Target="https://simplemaps.com/data/us-zips" TargetMode="Externa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 Id="rId8" Type="http://schemas.openxmlformats.org/officeDocument/2006/relationships/image" Target="../media/image1.png"/><Relationship Id="rId3" Type="http://schemas.openxmlformats.org/officeDocument/2006/relationships/hyperlink" Target="https://www.epa.gov/dwucmr/occurrence-data-unregulated-contaminant-monitoring-ru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0" y="5410200"/>
            <a:ext cx="49377600" cy="2750820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defRPr/>
            </a:pPr>
            <a:r>
              <a:rPr lang="en-US" altLang="en-US" sz="2400" b="1" dirty="0">
                <a:solidFill>
                  <a:schemeClr val="bg1"/>
                </a:solidFill>
                <a:latin typeface="Helvetica" pitchFamily="34" charset="0"/>
              </a:rPr>
              <a:t>	Deliverables</a:t>
            </a:r>
            <a:endParaRPr lang="en-US" altLang="en-US" sz="2400" b="1" dirty="0">
              <a:solidFill>
                <a:schemeClr val="bg1"/>
              </a:solidFill>
              <a:effectLst>
                <a:outerShdw blurRad="38100" dist="38100" dir="2700000" algn="tl">
                  <a:srgbClr val="000000"/>
                </a:outerShdw>
              </a:effectLst>
              <a:latin typeface="Verdana" pitchFamily="34" charset="0"/>
            </a:endParaRPr>
          </a:p>
        </p:txBody>
      </p:sp>
      <p:sp>
        <p:nvSpPr>
          <p:cNvPr id="2051" name="AutoShape 3"/>
          <p:cNvSpPr>
            <a:spLocks noChangeArrowheads="1"/>
          </p:cNvSpPr>
          <p:nvPr/>
        </p:nvSpPr>
        <p:spPr bwMode="auto">
          <a:xfrm>
            <a:off x="7330456" y="709594"/>
            <a:ext cx="33810462" cy="2462271"/>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96169" tIns="182880" rIns="196169" bIns="101091" anchor="ctr" anchorCtr="1"/>
          <a:lstStyle/>
          <a:p>
            <a:pPr algn="ctr" eaLnBrk="1" hangingPunct="1">
              <a:defRPr/>
            </a:pPr>
            <a:r>
              <a:rPr lang="en-CA" altLang="en-US" sz="7200" b="1" dirty="0">
                <a:solidFill>
                  <a:schemeClr val="bg1"/>
                </a:solidFill>
                <a:effectLst>
                  <a:outerShdw blurRad="38100" dist="38100" dir="2700000" algn="tl">
                    <a:srgbClr val="000000"/>
                  </a:outerShdw>
                </a:effectLst>
                <a:latin typeface="Verdana" pitchFamily="34" charset="0"/>
              </a:rPr>
              <a:t>Predicting Future Contaminant Levels with Machine Learning</a:t>
            </a:r>
            <a:endParaRPr lang="en-US" altLang="en-US" sz="7200" b="1" i="1" baseline="30000" dirty="0">
              <a:solidFill>
                <a:schemeClr val="bg1"/>
              </a:solidFill>
              <a:effectLst>
                <a:outerShdw blurRad="38100" dist="38100" dir="2700000" algn="tl">
                  <a:srgbClr val="000000"/>
                </a:outerShdw>
              </a:effectLst>
              <a:latin typeface="Verdana" pitchFamily="34" charset="0"/>
            </a:endParaRPr>
          </a:p>
        </p:txBody>
      </p:sp>
      <p:sp>
        <p:nvSpPr>
          <p:cNvPr id="2066" name="AutoShape 18"/>
          <p:cNvSpPr>
            <a:spLocks noChangeArrowheads="1"/>
          </p:cNvSpPr>
          <p:nvPr/>
        </p:nvSpPr>
        <p:spPr bwMode="auto">
          <a:xfrm>
            <a:off x="33134545" y="26365200"/>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rgbClr val="FAFD00"/>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40025" y="18135600"/>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rgbClr val="FAFD00"/>
                </a:solidFill>
                <a:effectLst>
                  <a:outerShdw blurRad="38100" dist="38100" dir="2700000" algn="tl">
                    <a:srgbClr val="000000"/>
                  </a:outerShdw>
                </a:effectLst>
                <a:latin typeface="Verdana" pitchFamily="34" charset="0"/>
              </a:rPr>
              <a:t>	 </a:t>
            </a:r>
            <a:r>
              <a:rPr lang="en-US" sz="4400" b="1" dirty="0">
                <a:solidFill>
                  <a:schemeClr val="bg1"/>
                </a:solidFill>
                <a:effectLst>
                  <a:outerShdw blurRad="38100" dist="38100" dir="2700000" algn="tl">
                    <a:srgbClr val="000000"/>
                  </a:outerShdw>
                </a:effectLst>
                <a:latin typeface="Verdana" pitchFamily="34" charset="0"/>
              </a:rPr>
              <a:t>Conclusions and Recommendations</a:t>
            </a:r>
          </a:p>
        </p:txBody>
      </p:sp>
      <p:sp>
        <p:nvSpPr>
          <p:cNvPr id="2071" name="AutoShape 23"/>
          <p:cNvSpPr>
            <a:spLocks noChangeArrowheads="1"/>
          </p:cNvSpPr>
          <p:nvPr/>
        </p:nvSpPr>
        <p:spPr bwMode="auto">
          <a:xfrm>
            <a:off x="17142511" y="5727584"/>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latin typeface="Helvetica" pitchFamily="34" charset="0"/>
              </a:rPr>
              <a:t>	Results: Predicting Contaminants by Zip Code</a:t>
            </a:r>
          </a:p>
        </p:txBody>
      </p:sp>
      <p:sp>
        <p:nvSpPr>
          <p:cNvPr id="2073" name="AutoShape 25"/>
          <p:cNvSpPr>
            <a:spLocks noChangeArrowheads="1"/>
          </p:cNvSpPr>
          <p:nvPr/>
        </p:nvSpPr>
        <p:spPr bwMode="auto">
          <a:xfrm>
            <a:off x="1009257" y="10098919"/>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Data Preprocessing and Model Approaches</a:t>
            </a:r>
          </a:p>
        </p:txBody>
      </p:sp>
      <p:sp>
        <p:nvSpPr>
          <p:cNvPr id="22" name="TextBox 21">
            <a:extLst>
              <a:ext uri="{FF2B5EF4-FFF2-40B4-BE49-F238E27FC236}">
                <a16:creationId xmlns:a16="http://schemas.microsoft.com/office/drawing/2014/main" id="{2A5925B3-102C-D59A-603F-34E12B597338}"/>
              </a:ext>
            </a:extLst>
          </p:cNvPr>
          <p:cNvSpPr txBox="1"/>
          <p:nvPr/>
        </p:nvSpPr>
        <p:spPr>
          <a:xfrm>
            <a:off x="38038468" y="6891528"/>
            <a:ext cx="10443147" cy="5257800"/>
          </a:xfrm>
          <a:prstGeom prst="rect">
            <a:avLst/>
          </a:prstGeom>
          <a:solidFill>
            <a:schemeClr val="bg1"/>
          </a:solidFill>
        </p:spPr>
        <p:txBody>
          <a:bodyPr wrap="square" rtlCol="0">
            <a:spAutoFit/>
          </a:bodyPr>
          <a:lstStyle/>
          <a:p>
            <a:endParaRPr lang="en-US" dirty="0"/>
          </a:p>
        </p:txBody>
      </p:sp>
      <p:sp>
        <p:nvSpPr>
          <p:cNvPr id="2058" name="Rectangle 29"/>
          <p:cNvSpPr>
            <a:spLocks noChangeArrowheads="1"/>
          </p:cNvSpPr>
          <p:nvPr/>
        </p:nvSpPr>
        <p:spPr bwMode="auto">
          <a:xfrm>
            <a:off x="838200" y="20040600"/>
            <a:ext cx="10969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br>
              <a:rPr lang="en-US" altLang="en-US" sz="2800" dirty="0">
                <a:solidFill>
                  <a:srgbClr val="000066"/>
                </a:solidFill>
                <a:latin typeface="Arial" panose="020B0604020202020204" pitchFamily="34" charset="0"/>
              </a:rPr>
            </a:br>
            <a:endParaRPr lang="en-US" altLang="en-US" sz="2800" dirty="0">
              <a:solidFill>
                <a:srgbClr val="000066"/>
              </a:solidFill>
              <a:latin typeface="Arial" panose="020B0604020202020204" pitchFamily="34" charset="0"/>
            </a:endParaRPr>
          </a:p>
        </p:txBody>
      </p:sp>
      <p:sp>
        <p:nvSpPr>
          <p:cNvPr id="2059" name="Text Box 82"/>
          <p:cNvSpPr txBox="1">
            <a:spLocks noChangeArrowheads="1"/>
          </p:cNvSpPr>
          <p:nvPr/>
        </p:nvSpPr>
        <p:spPr bwMode="auto">
          <a:xfrm>
            <a:off x="33302575" y="27483778"/>
            <a:ext cx="15179040" cy="2081822"/>
          </a:xfrm>
          <a:prstGeom prst="rect">
            <a:avLst/>
          </a:prstGeom>
          <a:solidFill>
            <a:schemeClr val="bg1"/>
          </a:solidFill>
          <a:ln>
            <a:noFill/>
          </a:ln>
        </p:spPr>
        <p:txBody>
          <a:bodyPr lIns="228600"/>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buNone/>
            </a:pPr>
            <a:r>
              <a:rPr lang="en-US" sz="1200" dirty="0">
                <a:latin typeface="Arial" panose="020B0604020202020204" pitchFamily="34" charset="0"/>
                <a:cs typeface="Arial" panose="020B0604020202020204" pitchFamily="34" charset="0"/>
              </a:rPr>
              <a:t>[1] U.S. Environmental Protection Agency, "Occurrence Data from the Unregulated Contaminant Monitoring Rule [Online]. Available: </a:t>
            </a:r>
            <a:r>
              <a:rPr lang="en-US" sz="12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https://www.epa.gov/dwucmr/occurrence-data-unregulated-contaminant-monitoring-rule</a:t>
            </a:r>
            <a:r>
              <a:rPr lang="en-US" sz="1200" dirty="0">
                <a:solidFill>
                  <a:srgbClr val="0070C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Accessed: Nov. 10, 2024. </a:t>
            </a:r>
          </a:p>
          <a:p>
            <a:pPr algn="just">
              <a:spcBef>
                <a:spcPct val="0"/>
              </a:spcBef>
              <a:buNone/>
            </a:pPr>
            <a:r>
              <a:rPr lang="en-US" sz="1200" dirty="0">
                <a:latin typeface="Arial" panose="020B0604020202020204" pitchFamily="34" charset="0"/>
                <a:cs typeface="Arial" panose="020B0604020202020204" pitchFamily="34" charset="0"/>
              </a:rPr>
              <a:t>[2] SimpleMaps.com, "US Zip Codes Database," [Online]. Available: </a:t>
            </a:r>
            <a:r>
              <a:rPr lang="en-US" sz="12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https://simplemaps.com/data/us-zips</a:t>
            </a:r>
            <a:r>
              <a:rPr lang="en-US" sz="1200" dirty="0">
                <a:solidFill>
                  <a:srgbClr val="0070C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Accessed: Nov. 10, 2024. </a:t>
            </a:r>
          </a:p>
          <a:p>
            <a:pPr algn="just">
              <a:spcBef>
                <a:spcPct val="0"/>
              </a:spcBef>
              <a:buNone/>
            </a:pPr>
            <a:r>
              <a:rPr lang="en-US" sz="1200" dirty="0">
                <a:latin typeface="Arial" panose="020B0604020202020204" pitchFamily="34" charset="0"/>
                <a:cs typeface="Arial" panose="020B0604020202020204" pitchFamily="34" charset="0"/>
              </a:rPr>
              <a:t>[3] “Introducing json,” JSON. [Online].  Available: </a:t>
            </a:r>
            <a:r>
              <a:rPr lang="en-US" sz="1200" dirty="0">
                <a:solidFill>
                  <a:srgbClr val="0070C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https://www.json.org/json-en.html</a:t>
            </a:r>
            <a:r>
              <a:rPr lang="en-US" sz="1200" dirty="0">
                <a:solidFill>
                  <a:srgbClr val="0070C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Accessed: 14-Nov-2024.</a:t>
            </a:r>
          </a:p>
          <a:p>
            <a:pPr algn="just">
              <a:spcBef>
                <a:spcPct val="0"/>
              </a:spcBef>
              <a:buNone/>
            </a:pPr>
            <a:r>
              <a:rPr lang="en-US" sz="1200" dirty="0">
                <a:latin typeface="Arial" panose="020B0604020202020204" pitchFamily="34" charset="0"/>
                <a:cs typeface="Arial" panose="020B0604020202020204" pitchFamily="34" charset="0"/>
              </a:rPr>
              <a:t>[4] Linear Regression: H. Amini, S. M. </a:t>
            </a:r>
            <a:r>
              <a:rPr lang="en-US" sz="1200" dirty="0" err="1">
                <a:latin typeface="Arial" panose="020B0604020202020204" pitchFamily="34" charset="0"/>
                <a:cs typeface="Arial" panose="020B0604020202020204" pitchFamily="34" charset="0"/>
              </a:rPr>
              <a:t>Taghavi-Shahri</a:t>
            </a:r>
            <a:r>
              <a:rPr lang="en-US" sz="1200" dirty="0">
                <a:latin typeface="Arial" panose="020B0604020202020204" pitchFamily="34" charset="0"/>
                <a:cs typeface="Arial" panose="020B0604020202020204" pitchFamily="34" charset="0"/>
              </a:rPr>
              <a:t>, S. B. Henderson, and I. Burstyn, "Using Linear Regression to Estimate Ambient Air Pollution Levels at Unmeasured Locations: Application to Ozone," Environ. Sci. Technol., vol. 53, no. 9, pp. 4785–4794, 2019. </a:t>
            </a:r>
          </a:p>
          <a:p>
            <a:pPr algn="just">
              <a:spcBef>
                <a:spcPct val="0"/>
              </a:spcBef>
              <a:buNone/>
            </a:pPr>
            <a:r>
              <a:rPr lang="en-US" sz="1200" dirty="0">
                <a:latin typeface="Arial" panose="020B0604020202020204" pitchFamily="34" charset="0"/>
                <a:cs typeface="Arial" panose="020B0604020202020204" pitchFamily="34" charset="0"/>
              </a:rPr>
              <a:t>[5] Random Forest: Y. Zhan, Y. Luo, X. Deng, M. L. </a:t>
            </a:r>
            <a:r>
              <a:rPr lang="en-US" sz="1200" dirty="0" err="1">
                <a:latin typeface="Arial" panose="020B0604020202020204" pitchFamily="34" charset="0"/>
                <a:cs typeface="Arial" panose="020B0604020202020204" pitchFamily="34" charset="0"/>
              </a:rPr>
              <a:t>Grieneisen</a:t>
            </a:r>
            <a:r>
              <a:rPr lang="en-US" sz="1200" dirty="0">
                <a:latin typeface="Arial" panose="020B0604020202020204" pitchFamily="34" charset="0"/>
                <a:cs typeface="Arial" panose="020B0604020202020204" pitchFamily="34" charset="0"/>
              </a:rPr>
              <a:t>, and M. Zhang, "Prediction of Dissolved Oxygen in River Systems Using Gradient Boosting Decision Trees," J. </a:t>
            </a:r>
            <a:r>
              <a:rPr lang="en-US" sz="1200" dirty="0" err="1">
                <a:latin typeface="Arial" panose="020B0604020202020204" pitchFamily="34" charset="0"/>
                <a:cs typeface="Arial" panose="020B0604020202020204" pitchFamily="34" charset="0"/>
              </a:rPr>
              <a:t>Hydrol</a:t>
            </a:r>
            <a:r>
              <a:rPr lang="en-US" sz="1200" dirty="0">
                <a:latin typeface="Arial" panose="020B0604020202020204" pitchFamily="34" charset="0"/>
                <a:cs typeface="Arial" panose="020B0604020202020204" pitchFamily="34" charset="0"/>
              </a:rPr>
              <a:t>., vol. 559, pp. 301–311, 2018.</a:t>
            </a:r>
          </a:p>
          <a:p>
            <a:pPr algn="just">
              <a:spcBef>
                <a:spcPct val="0"/>
              </a:spcBef>
              <a:buNone/>
            </a:pPr>
            <a:r>
              <a:rPr lang="en-US" sz="1200" dirty="0">
                <a:latin typeface="Arial" panose="020B0604020202020204" pitchFamily="34" charset="0"/>
                <a:cs typeface="Arial" panose="020B0604020202020204" pitchFamily="34" charset="0"/>
              </a:rPr>
              <a:t>[6] “Gradient boosting,” Wikipedia, 02-Oct-2024.  [Online]. Available: </a:t>
            </a:r>
            <a:r>
              <a:rPr lang="en-US" sz="1200" dirty="0">
                <a:solidFill>
                  <a:srgbClr val="0070C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https://en.wikipedia.org/wiki/Gradient_boosting</a:t>
            </a:r>
            <a:r>
              <a:rPr lang="en-US" sz="1200" dirty="0">
                <a:solidFill>
                  <a:srgbClr val="0070C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Accessed: 14-Nov-2024.</a:t>
            </a:r>
          </a:p>
          <a:p>
            <a:pPr algn="just">
              <a:spcBef>
                <a:spcPct val="0"/>
              </a:spcBef>
              <a:buNone/>
            </a:pPr>
            <a:r>
              <a:rPr lang="en-US" sz="1200" dirty="0">
                <a:latin typeface="Arial" panose="020B0604020202020204" pitchFamily="34" charset="0"/>
                <a:cs typeface="Arial" panose="020B0604020202020204" pitchFamily="34" charset="0"/>
              </a:rPr>
              <a:t>[7] J. M. Ahn, J. Kim, and K. Kim, "Ensemble Machine Learning of Gradient Boosting (</a:t>
            </a:r>
            <a:r>
              <a:rPr lang="en-US" sz="1200" dirty="0" err="1">
                <a:latin typeface="Arial" panose="020B0604020202020204" pitchFamily="34" charset="0"/>
                <a:cs typeface="Arial" panose="020B0604020202020204" pitchFamily="34" charset="0"/>
              </a:rPr>
              <a:t>XGBoost</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LightGBM</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CatBoost</a:t>
            </a:r>
            <a:r>
              <a:rPr lang="en-US" sz="1200" dirty="0">
                <a:latin typeface="Arial" panose="020B0604020202020204" pitchFamily="34" charset="0"/>
                <a:cs typeface="Arial" panose="020B0604020202020204" pitchFamily="34" charset="0"/>
              </a:rPr>
              <a:t>) and Attention-Based CNN-LSTM for Harmful Algal Blooms Forecasting," </a:t>
            </a:r>
            <a:r>
              <a:rPr lang="en-US" sz="1200" i="1" dirty="0">
                <a:latin typeface="Arial" panose="020B0604020202020204" pitchFamily="34" charset="0"/>
                <a:cs typeface="Arial" panose="020B0604020202020204" pitchFamily="34" charset="0"/>
              </a:rPr>
              <a:t>Toxins</a:t>
            </a:r>
            <a:r>
              <a:rPr lang="en-US" sz="1200" dirty="0">
                <a:latin typeface="Arial" panose="020B0604020202020204" pitchFamily="34" charset="0"/>
                <a:cs typeface="Arial" panose="020B0604020202020204" pitchFamily="34" charset="0"/>
              </a:rPr>
              <a:t>, vol. 15, no. 10, Art. no. 608, Oct. 2023, </a:t>
            </a:r>
            <a:r>
              <a:rPr lang="en-US" sz="1200" dirty="0" err="1">
                <a:latin typeface="Arial" panose="020B0604020202020204" pitchFamily="34" charset="0"/>
                <a:cs typeface="Arial" panose="020B0604020202020204" pitchFamily="34" charset="0"/>
              </a:rPr>
              <a:t>doi</a:t>
            </a:r>
            <a:r>
              <a:rPr lang="en-US" sz="1200" dirty="0">
                <a:latin typeface="Arial" panose="020B0604020202020204" pitchFamily="34" charset="0"/>
                <a:cs typeface="Arial" panose="020B0604020202020204" pitchFamily="34" charset="0"/>
              </a:rPr>
              <a:t>: 10.3390/toxins15100608. [Online]. Available: </a:t>
            </a:r>
            <a:r>
              <a:rPr lang="en-US" sz="1200" dirty="0">
                <a:solidFill>
                  <a:srgbClr val="0070C0"/>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https://www.mdpi.com/2072-6651/15/10/608</a:t>
            </a:r>
            <a:endParaRPr lang="en-US" sz="1200" dirty="0">
              <a:solidFill>
                <a:srgbClr val="0070C0"/>
              </a:solidFill>
              <a:latin typeface="Arial" panose="020B0604020202020204" pitchFamily="34" charset="0"/>
              <a:cs typeface="Arial" panose="020B0604020202020204" pitchFamily="34" charset="0"/>
            </a:endParaRPr>
          </a:p>
        </p:txBody>
      </p:sp>
      <p:sp>
        <p:nvSpPr>
          <p:cNvPr id="2167" name="AutoShape 119"/>
          <p:cNvSpPr>
            <a:spLocks noChangeArrowheads="1"/>
          </p:cNvSpPr>
          <p:nvPr/>
        </p:nvSpPr>
        <p:spPr bwMode="auto">
          <a:xfrm>
            <a:off x="1054977" y="5731101"/>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839787" y="7486580"/>
            <a:ext cx="10969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400">
              <a:solidFill>
                <a:srgbClr val="000062"/>
              </a:solidFill>
              <a:latin typeface="Arial" panose="020B0604020202020204" pitchFamily="34" charset="0"/>
            </a:endParaRPr>
          </a:p>
          <a:p>
            <a:pPr algn="just"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2062" name="Rectangle 129"/>
          <p:cNvSpPr>
            <a:spLocks noChangeArrowheads="1"/>
          </p:cNvSpPr>
          <p:nvPr/>
        </p:nvSpPr>
        <p:spPr bwMode="auto">
          <a:xfrm>
            <a:off x="37249100" y="10090080"/>
            <a:ext cx="10969625"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 rIns="18288"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2800">
              <a:solidFill>
                <a:srgbClr val="000066"/>
              </a:solidFill>
              <a:latin typeface="Arial" panose="020B0604020202020204" pitchFamily="34" charset="0"/>
            </a:endParaRPr>
          </a:p>
        </p:txBody>
      </p:sp>
      <p:sp>
        <p:nvSpPr>
          <p:cNvPr id="4" name="Text Box 152"/>
          <p:cNvSpPr txBox="1">
            <a:spLocks noChangeArrowheads="1"/>
          </p:cNvSpPr>
          <p:nvPr/>
        </p:nvSpPr>
        <p:spPr bwMode="auto">
          <a:xfrm>
            <a:off x="1054977" y="6934200"/>
            <a:ext cx="15179040" cy="2954371"/>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ts val="1680"/>
              </a:spcBef>
              <a:buSzPct val="150000"/>
              <a:buNone/>
            </a:pPr>
            <a:r>
              <a:rPr lang="en-US" altLang="en-US" sz="2000" dirty="0">
                <a:latin typeface="Arial"/>
                <a:cs typeface="Arial"/>
              </a:rPr>
              <a:t>The EPA’s UCMR datasets [1] span three time periods: UCMR3 (2013–2015), UCMR4 (2018–2020), and UCMR5 (2023–2025). These datasets include contaminants such as per- and polyfluoroalkyl substances (PFAS), lithium, strontium, and chromium. Each entry provides facility location, measurement method, contaminant, and metrics like the Minimum Reporting Level (MRL) and Analytical Result Value (ARV). ARVs, reported only when exceeding the MRL, leave blank cells for undetected levels, influencing predictions. Our work trained models using ARVs as the target variable and explored regression algorithms, including linear regression for its simplicity and ability to generate outputs such as heatmaps, charts, graphs, and prediction result files. To address missing ARVs, we tested two dataset versions: one filling missing ARVs with zero and another excluding them. While UCMR1 and UCMR2 lacked zip code data, UCMR3–5 provided location-based predictions and visualizations, supporting the development of actionable insights.</a:t>
            </a:r>
            <a:endParaRPr lang="en-US" sz="2000" dirty="0"/>
          </a:p>
        </p:txBody>
      </p:sp>
      <p:sp>
        <p:nvSpPr>
          <p:cNvPr id="2068" name="Text Box 155"/>
          <p:cNvSpPr txBox="1">
            <a:spLocks noChangeArrowheads="1"/>
          </p:cNvSpPr>
          <p:nvPr/>
        </p:nvSpPr>
        <p:spPr bwMode="auto">
          <a:xfrm>
            <a:off x="1054977" y="11369901"/>
            <a:ext cx="15179040" cy="13261695"/>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buNone/>
            </a:pPr>
            <a:r>
              <a:rPr lang="en-US" altLang="en-US" sz="2000" dirty="0">
                <a:latin typeface="Arial" panose="020B0604020202020204" pitchFamily="34" charset="0"/>
              </a:rPr>
              <a:t>To prepare the UCMR datasets for modeling, we focused on relevant columns: Contaminant, ARV, Collection Date, and Zip Code. Latitude and longitude data were added from a US Zip Codes Database [2] to enable geographical analysis and heatmap generation. Zip codes with missing latitude and longitude information were excluded. The Collection Date values were converted to Unix timestamps to facilitate the analysis of changes over time and optimize data storage and retrieval. </a:t>
            </a:r>
          </a:p>
          <a:p>
            <a:pPr algn="just">
              <a:spcBef>
                <a:spcPts val="1680"/>
              </a:spcBef>
              <a:buNone/>
            </a:pPr>
            <a:r>
              <a:rPr lang="en-US" altLang="en-US" sz="2000" dirty="0">
                <a:latin typeface="Arial"/>
                <a:cs typeface="Arial"/>
              </a:rPr>
              <a:t>To address missing ARVs, two dataset versions were created</a:t>
            </a:r>
            <a:r>
              <a:rPr lang="en-US" altLang="en-US" sz="2000" dirty="0">
                <a:latin typeface="Arial" panose="020B0604020202020204" pitchFamily="34" charset="0"/>
              </a:rPr>
              <a:t>:</a:t>
            </a:r>
          </a:p>
          <a:p>
            <a:pPr marL="342900" indent="-342900">
              <a:buFont typeface="Wingdings" panose="05000000000000000000" pitchFamily="2" charset="2"/>
              <a:buChar char="Ø"/>
            </a:pPr>
            <a:r>
              <a:rPr lang="en-US" altLang="en-US" sz="2000" dirty="0">
                <a:latin typeface="Arial" panose="020B0604020202020204" pitchFamily="34" charset="0"/>
              </a:rPr>
              <a:t>Version 1: Blank ARVs were assigned a value of zero, and zip codes missing latitude or longitude data were excluded. This version retained 85 contaminants across 18,601 zip codes, encompassing 87.74% of the original data.</a:t>
            </a:r>
          </a:p>
          <a:p>
            <a:pPr marL="342900" indent="-342900">
              <a:buFont typeface="Wingdings" panose="05000000000000000000" pitchFamily="2" charset="2"/>
              <a:buChar char="Ø"/>
            </a:pPr>
            <a:r>
              <a:rPr lang="en-US" altLang="en-US" sz="2000" dirty="0">
                <a:latin typeface="Arial" panose="020B0604020202020204" pitchFamily="34" charset="0"/>
              </a:rPr>
              <a:t>Version 2: Blank ARVs were excluded entirely, along with zip codes missing latitude or longitude data. This version retained 72 contaminants across 16,405 zip codes, representing 13.89% of the original data. </a:t>
            </a:r>
          </a:p>
          <a:p>
            <a:pPr algn="just">
              <a:spcBef>
                <a:spcPts val="1680"/>
              </a:spcBef>
              <a:buNone/>
            </a:pPr>
            <a:r>
              <a:rPr lang="en-US" altLang="en-US" sz="2000" dirty="0">
                <a:latin typeface="Arial" panose="020B0604020202020204" pitchFamily="34" charset="0"/>
              </a:rPr>
              <a:t>Both dataset versions were used for model training and predictions. The training data were organized into nested dictionaries, with zip codes as primary keys. Each zip code contained inner dictionaries detailing contaminants, collection dates, and ARVs. These dictionaries were saved in JSON format, making them portable and compatible with various platforms for further analysis [3].</a:t>
            </a:r>
          </a:p>
          <a:p>
            <a:pPr algn="just">
              <a:spcBef>
                <a:spcPts val="1680"/>
              </a:spcBef>
              <a:buNone/>
            </a:pPr>
            <a:r>
              <a:rPr lang="en-US" altLang="en-US" sz="2000" dirty="0">
                <a:latin typeface="Arial"/>
                <a:cs typeface="Arial"/>
              </a:rPr>
              <a:t>Smaller datasets were used for testing to manage the large size of the UCMR datasets and ensure efficient program performance. Larger datasets caused memory issues and crashes. These smaller datasets were created by filtering zip codes from the UCMR3-5 data, which included latitude and longitude information, into CSV files. Each file contained six to ten zip codes. </a:t>
            </a:r>
            <a:r>
              <a:rPr lang="en-US" altLang="en-US" sz="2000" dirty="0">
                <a:latin typeface="Arial" panose="020B0604020202020204" pitchFamily="34" charset="0"/>
              </a:rPr>
              <a:t>The datasets include:</a:t>
            </a:r>
          </a:p>
          <a:p>
            <a:pPr marL="342900" indent="-342900">
              <a:buFont typeface="Wingdings" panose="05000000000000000000" pitchFamily="2" charset="2"/>
              <a:buChar char="Ø"/>
            </a:pPr>
            <a:r>
              <a:rPr lang="en-US" altLang="en-US" sz="2000" b="1" dirty="0">
                <a:latin typeface="Arial" panose="020B0604020202020204" pitchFamily="34" charset="0"/>
              </a:rPr>
              <a:t>Dataset 1: </a:t>
            </a:r>
            <a:r>
              <a:rPr lang="en-US" altLang="en-US" sz="2000" dirty="0">
                <a:latin typeface="Arial" panose="020B0604020202020204" pitchFamily="34" charset="0"/>
              </a:rPr>
              <a:t>Six random zip codes (6339, 35005, 48858, 82520, 98221, 56633) with missing ARVs set to zero.</a:t>
            </a:r>
          </a:p>
          <a:p>
            <a:pPr marL="342900" indent="-342900">
              <a:buFont typeface="Wingdings" panose="05000000000000000000" pitchFamily="2" charset="2"/>
              <a:buChar char="Ø"/>
            </a:pPr>
            <a:r>
              <a:rPr lang="en-US" altLang="en-US" sz="2000" b="1" dirty="0">
                <a:latin typeface="Arial" panose="020B0604020202020204" pitchFamily="34" charset="0"/>
              </a:rPr>
              <a:t>Dataset 2: </a:t>
            </a:r>
            <a:r>
              <a:rPr lang="en-US" altLang="en-US" sz="2000" dirty="0">
                <a:latin typeface="Arial" panose="020B0604020202020204" pitchFamily="34" charset="0"/>
              </a:rPr>
              <a:t>The same six random zip codes, but with missing ARVs excluded.</a:t>
            </a:r>
          </a:p>
          <a:p>
            <a:pPr marL="342900" indent="-342900">
              <a:buFont typeface="Wingdings" panose="05000000000000000000" pitchFamily="2" charset="2"/>
              <a:buChar char="Ø"/>
            </a:pPr>
            <a:r>
              <a:rPr lang="en-US" altLang="en-US" sz="2000" b="1" dirty="0">
                <a:latin typeface="Arial" panose="020B0604020202020204" pitchFamily="34" charset="0"/>
              </a:rPr>
              <a:t>Dataset 3: </a:t>
            </a:r>
            <a:r>
              <a:rPr lang="en-US" altLang="en-US" sz="2000" dirty="0">
                <a:latin typeface="Arial" panose="020B0604020202020204" pitchFamily="34" charset="0"/>
              </a:rPr>
              <a:t>Ten Texas zip codes (77008, 78201, 78249, 79901, 76705, 75205, 77703, 78409, 79705, 78840) with missing ARVs set to zero.</a:t>
            </a:r>
          </a:p>
          <a:p>
            <a:pPr marL="342900" indent="-342900">
              <a:buFont typeface="Wingdings" panose="05000000000000000000" pitchFamily="2" charset="2"/>
              <a:buChar char="Ø"/>
            </a:pPr>
            <a:r>
              <a:rPr lang="en-US" altLang="en-US" sz="2000" b="1" dirty="0">
                <a:latin typeface="Arial" panose="020B0604020202020204" pitchFamily="34" charset="0"/>
              </a:rPr>
              <a:t>Dataset 4: </a:t>
            </a:r>
            <a:r>
              <a:rPr lang="en-US" altLang="en-US" sz="2000" dirty="0">
                <a:latin typeface="Arial" panose="020B0604020202020204" pitchFamily="34" charset="0"/>
              </a:rPr>
              <a:t>The same ten Texas zip codes, but with missing ARVs excluded. </a:t>
            </a:r>
          </a:p>
          <a:p>
            <a:pPr algn="just">
              <a:spcBef>
                <a:spcPts val="1680"/>
              </a:spcBef>
              <a:buNone/>
            </a:pPr>
            <a:r>
              <a:rPr lang="en-US" altLang="en-US" sz="2000" b="1" dirty="0">
                <a:latin typeface="Arial" panose="020B0604020202020204" pitchFamily="34" charset="0"/>
              </a:rPr>
              <a:t>Model Training</a:t>
            </a:r>
          </a:p>
          <a:p>
            <a:pPr>
              <a:buNone/>
            </a:pPr>
            <a:r>
              <a:rPr lang="en-US" altLang="en-US" sz="2000" dirty="0">
                <a:latin typeface="Arial" panose="020B0604020202020204" pitchFamily="34" charset="0"/>
              </a:rPr>
              <a:t>Python was used for data preprocessing and implementing machine learning models targeting ARVs. Models applied included:</a:t>
            </a:r>
          </a:p>
          <a:p>
            <a:pPr marL="342900" indent="-342900">
              <a:buSzPct val="150000"/>
            </a:pPr>
            <a:r>
              <a:rPr lang="en-US" altLang="en-US" sz="2000" dirty="0">
                <a:latin typeface="Arial" panose="020B0604020202020204" pitchFamily="34" charset="0"/>
              </a:rPr>
              <a:t>Linear Regression: The primary model, chosen for its simplicity, interpretability, and consistent performance in environmental predictions [4].</a:t>
            </a:r>
          </a:p>
          <a:p>
            <a:pPr marL="342900" indent="-342900">
              <a:buSzPct val="150000"/>
            </a:pPr>
            <a:r>
              <a:rPr lang="en-US" altLang="en-US" sz="2000" dirty="0">
                <a:latin typeface="Arial" panose="020B0604020202020204" pitchFamily="34" charset="0"/>
              </a:rPr>
              <a:t>Random Forest Regression: Used for complex data systems [5].</a:t>
            </a:r>
          </a:p>
          <a:p>
            <a:pPr marL="342900" indent="-342900">
              <a:buSzPct val="150000"/>
            </a:pPr>
            <a:r>
              <a:rPr lang="en-US" altLang="en-US" sz="2000" dirty="0">
                <a:latin typeface="Arial" panose="020B0604020202020204" pitchFamily="34" charset="0"/>
              </a:rPr>
              <a:t>Gradient Boosting: Applied to enhance accuracy by correcting prior errors [6].</a:t>
            </a:r>
          </a:p>
          <a:p>
            <a:pPr marL="342900" indent="-342900">
              <a:buSzPct val="150000"/>
            </a:pPr>
            <a:r>
              <a:rPr lang="en-US" altLang="en-US" sz="2000" dirty="0">
                <a:latin typeface="Arial"/>
                <a:cs typeface="Arial"/>
              </a:rPr>
              <a:t>Gaussian Processes: Explored but faced memory limitations. </a:t>
            </a:r>
          </a:p>
          <a:p>
            <a:pPr algn="just">
              <a:spcBef>
                <a:spcPts val="1680"/>
              </a:spcBef>
              <a:buNone/>
            </a:pPr>
            <a:r>
              <a:rPr lang="en-US" altLang="en-US" sz="2000" dirty="0">
                <a:latin typeface="Arial" panose="020B0604020202020204" pitchFamily="34" charset="0"/>
              </a:rPr>
              <a:t>Linear regression emerged as the preferred model for its consistent performance and straightforward interpretability.</a:t>
            </a:r>
          </a:p>
          <a:p>
            <a:pPr algn="just">
              <a:spcBef>
                <a:spcPts val="1680"/>
              </a:spcBef>
              <a:buNone/>
            </a:pPr>
            <a:r>
              <a:rPr lang="en-US" altLang="en-US" sz="2000" b="1" dirty="0">
                <a:latin typeface="Arial" panose="020B0604020202020204" pitchFamily="34" charset="0"/>
              </a:rPr>
              <a:t>Preprocessing Outputs </a:t>
            </a:r>
          </a:p>
          <a:p>
            <a:pPr marL="342900" indent="-342900">
              <a:buFont typeface="Wingdings" panose="05000000000000000000" pitchFamily="2" charset="2"/>
              <a:buChar char="Ø"/>
            </a:pPr>
            <a:r>
              <a:rPr lang="en-US" altLang="en-US" sz="2000" dirty="0">
                <a:latin typeface="Arial" panose="020B0604020202020204" pitchFamily="34" charset="0"/>
              </a:rPr>
              <a:t>Folium Heatmaps: Generated for specific zip codes, these visualizations provide a geographical overview of contaminant concentrations (Figs. 1-5, 9, 13, 17). They also serve as a baseline for comparison with heatmaps of predicted data after model training.  </a:t>
            </a:r>
          </a:p>
          <a:p>
            <a:pPr marL="342900" indent="-342900">
              <a:buFont typeface="Wingdings" panose="05000000000000000000" pitchFamily="2" charset="2"/>
              <a:buChar char="Ø"/>
            </a:pPr>
            <a:r>
              <a:rPr lang="en-US" altLang="en-US" sz="2000" dirty="0">
                <a:latin typeface="Arial" panose="020B0604020202020204" pitchFamily="34" charset="0"/>
              </a:rPr>
              <a:t>JSON Files: Training data, organized by zip code, were saved as nested dictionaries in JSON format. Each zip code entry included contaminants, collection dates, and ARVs. These files are shareable for further analysis and can serve as a reference for comparing with prediction outputs.</a:t>
            </a:r>
          </a:p>
          <a:p>
            <a:pPr algn="just" eaLnBrk="1" hangingPunct="1">
              <a:buFontTx/>
              <a:buNone/>
            </a:pPr>
            <a:endParaRPr lang="en-US" altLang="en-US" sz="2000" dirty="0">
              <a:latin typeface="Arial" panose="020B0604020202020204" pitchFamily="34" charset="0"/>
            </a:endParaRPr>
          </a:p>
        </p:txBody>
      </p:sp>
      <p:sp>
        <p:nvSpPr>
          <p:cNvPr id="2070" name="Text Box 157"/>
          <p:cNvSpPr txBox="1">
            <a:spLocks noChangeArrowheads="1"/>
          </p:cNvSpPr>
          <p:nvPr/>
        </p:nvSpPr>
        <p:spPr bwMode="auto">
          <a:xfrm>
            <a:off x="17137703" y="6963525"/>
            <a:ext cx="15179040" cy="25603199"/>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ts val="1680"/>
              </a:spcBef>
              <a:buNone/>
            </a:pPr>
            <a:r>
              <a:rPr lang="en-US" altLang="en-US" sz="2000" dirty="0">
                <a:latin typeface="Arial" panose="020B0604020202020204" pitchFamily="34" charset="0"/>
              </a:rPr>
              <a:t>Figures 5-26 display model training and prediction results for the four datasets, which include a combination of heatmaps, scatter plots, line graphs, and bar charts of the top ten predicted ARVs for various contaminants. </a:t>
            </a:r>
          </a:p>
          <a:p>
            <a:pPr algn="just">
              <a:spcBef>
                <a:spcPts val="1680"/>
              </a:spcBef>
              <a:buNone/>
            </a:pPr>
            <a:r>
              <a:rPr lang="en-US" altLang="en-US" sz="2000" dirty="0">
                <a:latin typeface="Arial" panose="020B0604020202020204" pitchFamily="34" charset="0"/>
              </a:rPr>
              <a:t>The figures compare outputs from linear regression and random forest regression, displaying Mean Squared Error (MSE) and R² scores for select models. For example, Figures 6, 10, 14, and 18 highlight predictions for zip code 6339 with HAA9 and 75205 with </a:t>
            </a:r>
            <a:r>
              <a:rPr lang="en-US" altLang="en-US" sz="2000" dirty="0" err="1">
                <a:latin typeface="Arial" panose="020B0604020202020204" pitchFamily="34" charset="0"/>
              </a:rPr>
              <a:t>PFHxA</a:t>
            </a:r>
            <a:r>
              <a:rPr lang="en-US" altLang="en-US" sz="2000" dirty="0">
                <a:latin typeface="Arial" panose="020B0604020202020204" pitchFamily="34" charset="0"/>
              </a:rPr>
              <a:t> respectively. The scatter and line plots (Figs. 7, 11, 15, 19) compare recorded ARVs with predicted values for each zip code and contaminant, while the bar charts (Figs. 8, 12, 16) focus on the top ten predicted ARVs for each contaminant.</a:t>
            </a:r>
          </a:p>
          <a:p>
            <a:pPr algn="just" eaLnBrk="1" hangingPunct="1">
              <a:spcBef>
                <a:spcPct val="50000"/>
              </a:spcBef>
              <a:buFontTx/>
              <a:buNone/>
            </a:pPr>
            <a:endParaRPr lang="en-US" altLang="en-US" sz="2000" dirty="0">
              <a:latin typeface="Arial" panose="020B0604020202020204" pitchFamily="34" charset="0"/>
            </a:endParaRPr>
          </a:p>
        </p:txBody>
      </p:sp>
      <p:sp>
        <p:nvSpPr>
          <p:cNvPr id="5" name="Text Box 158"/>
          <p:cNvSpPr txBox="1">
            <a:spLocks noChangeArrowheads="1"/>
          </p:cNvSpPr>
          <p:nvPr/>
        </p:nvSpPr>
        <p:spPr bwMode="auto">
          <a:xfrm>
            <a:off x="33354142" y="31318199"/>
            <a:ext cx="15179040" cy="1219200"/>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pPr>
            <a:r>
              <a:rPr lang="en-US" altLang="en-US" sz="2000" dirty="0">
                <a:latin typeface="Arial" panose="020B0604020202020204" pitchFamily="34" charset="0"/>
                <a:cs typeface="Arial" panose="020B0604020202020204" pitchFamily="34" charset="0"/>
              </a:rPr>
              <a:t> UTSA CS 6463, EE 5993 with Dr. </a:t>
            </a:r>
            <a:r>
              <a:rPr lang="en-US" altLang="en-US" sz="2000" dirty="0" err="1">
                <a:latin typeface="Arial" panose="020B0604020202020204" pitchFamily="34" charset="0"/>
                <a:cs typeface="Arial" panose="020B0604020202020204" pitchFamily="34" charset="0"/>
              </a:rPr>
              <a:t>Miltiadis</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Alamaniotis</a:t>
            </a:r>
            <a:r>
              <a:rPr lang="en-US" altLang="en-US" sz="2000" dirty="0">
                <a:latin typeface="Arial" panose="020B0604020202020204" pitchFamily="34" charset="0"/>
                <a:cs typeface="Arial" panose="020B0604020202020204" pitchFamily="34" charset="0"/>
              </a:rPr>
              <a:t>  </a:t>
            </a:r>
          </a:p>
          <a:p>
            <a:pPr algn="just" eaLnBrk="1" fontAlgn="b" hangingPunct="1">
              <a:spcBef>
                <a:spcPct val="50000"/>
              </a:spcBef>
            </a:pPr>
            <a:r>
              <a:rPr lang="en-US" altLang="en-US" sz="2000" dirty="0">
                <a:latin typeface="Arial" panose="020B0604020202020204" pitchFamily="34" charset="0"/>
                <a:cs typeface="Arial" panose="020B0604020202020204" pitchFamily="34" charset="0"/>
              </a:rPr>
              <a:t> FEDITC</a:t>
            </a:r>
          </a:p>
        </p:txBody>
      </p:sp>
      <p:sp>
        <p:nvSpPr>
          <p:cNvPr id="6" name="Text Box 160"/>
          <p:cNvSpPr txBox="1">
            <a:spLocks noChangeArrowheads="1"/>
          </p:cNvSpPr>
          <p:nvPr/>
        </p:nvSpPr>
        <p:spPr bwMode="auto">
          <a:xfrm>
            <a:off x="33339308" y="13716000"/>
            <a:ext cx="15179040" cy="3900693"/>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buNone/>
            </a:pPr>
            <a:r>
              <a:rPr lang="en-US" altLang="en-US" sz="2000" dirty="0">
                <a:latin typeface="Arial" panose="020B0604020202020204" pitchFamily="34" charset="0"/>
              </a:rPr>
              <a:t>This project produced outputs designed to facilitate data sharing and analysis:</a:t>
            </a:r>
          </a:p>
          <a:p>
            <a:pPr marL="342900" indent="-342900">
              <a:buSzPct val="150000"/>
              <a:buFont typeface="Wingdings" panose="05000000000000000000" pitchFamily="2" charset="2"/>
              <a:buChar char="Ø"/>
            </a:pPr>
            <a:r>
              <a:rPr lang="en-US" altLang="en-US" sz="2000" b="1" dirty="0">
                <a:latin typeface="Arial" panose="020B0604020202020204" pitchFamily="34" charset="0"/>
              </a:rPr>
              <a:t>Heatmaps</a:t>
            </a:r>
            <a:r>
              <a:rPr lang="en-US" altLang="en-US" sz="2000" dirty="0">
                <a:latin typeface="Arial" panose="020B0604020202020204" pitchFamily="34" charset="0"/>
              </a:rPr>
              <a:t>: Visualizations of recorded and predicted ARVs for various contaminants across zip codes (see Figs. 1-6, 9-10, 13-14, 17-18, and 21-24).</a:t>
            </a:r>
          </a:p>
          <a:p>
            <a:pPr marL="342900" indent="-342900">
              <a:buSzPct val="150000"/>
              <a:buFont typeface="Wingdings" panose="05000000000000000000" pitchFamily="2" charset="2"/>
              <a:buChar char="Ø"/>
            </a:pPr>
            <a:r>
              <a:rPr lang="en-US" altLang="en-US" sz="2000" b="1" dirty="0">
                <a:latin typeface="Arial" panose="020B0604020202020204" pitchFamily="34" charset="0"/>
              </a:rPr>
              <a:t>Scatter Plots, Line Graphs, and Bar Charts: </a:t>
            </a:r>
            <a:r>
              <a:rPr lang="en-US" altLang="en-US" sz="2000" dirty="0">
                <a:latin typeface="Arial" panose="020B0604020202020204" pitchFamily="34" charset="0"/>
              </a:rPr>
              <a:t>Detailed graphs of predicted ARVs for contaminants (see Figs. 7-8, 11-12, 15-16, and 19-20).</a:t>
            </a:r>
          </a:p>
          <a:p>
            <a:pPr marL="342900" indent="-342900">
              <a:buSzPct val="150000"/>
              <a:buFont typeface="Wingdings" panose="05000000000000000000" pitchFamily="2" charset="2"/>
              <a:buChar char="Ø"/>
            </a:pPr>
            <a:r>
              <a:rPr lang="en-US" altLang="en-US" sz="2000" b="1" dirty="0">
                <a:latin typeface="Arial" panose="020B0604020202020204" pitchFamily="34" charset="0"/>
              </a:rPr>
              <a:t>JSON Files:</a:t>
            </a:r>
          </a:p>
          <a:p>
            <a:pPr marL="1085850" lvl="1" indent="-342900">
              <a:buSzPct val="150000"/>
              <a:buFont typeface="Arial" panose="020B0604020202020204" pitchFamily="34" charset="0"/>
              <a:buChar char="•"/>
            </a:pPr>
            <a:r>
              <a:rPr lang="en-US" altLang="en-US" sz="2000" dirty="0">
                <a:latin typeface="Arial" panose="020B0604020202020204" pitchFamily="34" charset="0"/>
              </a:rPr>
              <a:t>Reported Data: Organized by zip code, contaminant, ARV, and collection date.</a:t>
            </a:r>
          </a:p>
          <a:p>
            <a:pPr marL="1085850" lvl="1" indent="-342900">
              <a:buSzPct val="150000"/>
              <a:buFont typeface="Arial" panose="020B0604020202020204" pitchFamily="34" charset="0"/>
              <a:buChar char="•"/>
            </a:pPr>
            <a:r>
              <a:rPr lang="en-US" altLang="en-US" sz="2000" dirty="0">
                <a:latin typeface="Arial" panose="020B0604020202020204" pitchFamily="34" charset="0"/>
              </a:rPr>
              <a:t>Predictions: Contaminant forecasts for 2025, with predicted ARV, MSE, and R² scores. </a:t>
            </a:r>
          </a:p>
          <a:p>
            <a:pPr algn="just">
              <a:spcBef>
                <a:spcPts val="1680"/>
              </a:spcBef>
              <a:buNone/>
            </a:pPr>
            <a:r>
              <a:rPr lang="en-US" altLang="en-US" sz="2000" dirty="0">
                <a:latin typeface="Arial" panose="020B0604020202020204" pitchFamily="34" charset="0"/>
              </a:rPr>
              <a:t>The JSON files are easily converted to CSV (Comma Separated Values) format but are also optimized for web applications and other data systems. All files and visualizations are portable, enabling seamless sharing and collaboration across platforms.</a:t>
            </a:r>
          </a:p>
        </p:txBody>
      </p:sp>
      <p:sp>
        <p:nvSpPr>
          <p:cNvPr id="2080" name="Text Box 212"/>
          <p:cNvSpPr txBox="1">
            <a:spLocks noChangeArrowheads="1"/>
          </p:cNvSpPr>
          <p:nvPr/>
        </p:nvSpPr>
        <p:spPr bwMode="auto">
          <a:xfrm>
            <a:off x="33365198" y="19248724"/>
            <a:ext cx="15179040" cy="6583076"/>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r>
              <a:rPr lang="en-US" altLang="en-US" sz="2000" dirty="0">
                <a:latin typeface="Arial" panose="020B0604020202020204" pitchFamily="34" charset="0"/>
              </a:rPr>
              <a:t>The zip code-based approach, utilizing nested dictionaries to organize data by zip codes, contaminants, locations, and ARVs, shows promise for continued work.  This method, applied to specific zip code datasets, produced varying results depending on whether missing ARVs were set to zero or excluded entirely, emphasizing the need to carefully address blank values to avoid affecting prediction accuracy. The inclusion or exclusion of blank ARVs and the choice of regression algorithm led to noticeable variations in forecasted predictions across all datasets. While MSE and R² scores were calculated, they were not ideal, suggesting room for model improvement.</a:t>
            </a:r>
          </a:p>
          <a:p>
            <a:pPr algn="just" eaLnBrk="1" hangingPunct="1">
              <a:buNone/>
            </a:pPr>
            <a:endParaRPr lang="en-US" altLang="en-US" sz="1000" dirty="0">
              <a:latin typeface="Arial" panose="020B0604020202020204" pitchFamily="34" charset="0"/>
            </a:endParaRPr>
          </a:p>
          <a:p>
            <a:pPr marL="342900" indent="-342900" algn="just" eaLnBrk="1" hangingPunct="1">
              <a:buFont typeface="Wingdings" panose="05000000000000000000" pitchFamily="2" charset="2"/>
              <a:buChar char="v"/>
            </a:pPr>
            <a:r>
              <a:rPr lang="en-US" altLang="en-US" sz="2000" dirty="0">
                <a:latin typeface="Arial" panose="020B0604020202020204" pitchFamily="34" charset="0"/>
              </a:rPr>
              <a:t>Recommendations:</a:t>
            </a:r>
          </a:p>
          <a:p>
            <a:pPr lvl="1" algn="just" eaLnBrk="1" hangingPunct="1">
              <a:buFont typeface="Wingdings" panose="05000000000000000000" pitchFamily="2" charset="2"/>
              <a:buChar char="Ø"/>
            </a:pPr>
            <a:r>
              <a:rPr lang="en-US" altLang="en-US" sz="2000" dirty="0">
                <a:latin typeface="Arial" panose="020B0604020202020204" pitchFamily="34" charset="0"/>
              </a:rPr>
              <a:t>Address the handling of blank data cells by deciding whether to exclude them or assign values to prevent potential data bias.</a:t>
            </a:r>
          </a:p>
          <a:p>
            <a:pPr lvl="1" algn="just" eaLnBrk="1" hangingPunct="1">
              <a:buFont typeface="Wingdings" panose="05000000000000000000" pitchFamily="2" charset="2"/>
              <a:buChar char="Ø"/>
            </a:pPr>
            <a:r>
              <a:rPr lang="en-US" altLang="en-US" sz="2000" dirty="0">
                <a:latin typeface="Arial" panose="020B0604020202020204" pitchFamily="34" charset="0"/>
              </a:rPr>
              <a:t>Ensure all ARVs are recorded during data collection, even those below the Minimum Reporting Level (MRL), to improve the accuracy of machine learning predictions.</a:t>
            </a:r>
          </a:p>
          <a:p>
            <a:pPr lvl="1" algn="just" eaLnBrk="1" hangingPunct="1">
              <a:buFont typeface="Wingdings" panose="05000000000000000000" pitchFamily="2" charset="2"/>
              <a:buChar char="Ø"/>
            </a:pPr>
            <a:endParaRPr lang="en-US" altLang="en-US" sz="1000" dirty="0">
              <a:latin typeface="Arial" panose="020B0604020202020204" pitchFamily="34" charset="0"/>
            </a:endParaRPr>
          </a:p>
          <a:p>
            <a:pPr marL="342900" indent="-342900" algn="just" eaLnBrk="1" hangingPunct="1">
              <a:buFont typeface="Wingdings" panose="05000000000000000000" pitchFamily="2" charset="2"/>
              <a:buChar char="v"/>
            </a:pPr>
            <a:r>
              <a:rPr lang="en-US" altLang="en-US" sz="2000" dirty="0">
                <a:latin typeface="Arial" panose="020B0604020202020204" pitchFamily="34" charset="0"/>
              </a:rPr>
              <a:t>Future Work :</a:t>
            </a:r>
          </a:p>
          <a:p>
            <a:pPr lvl="1" algn="just" eaLnBrk="1" hangingPunct="1">
              <a:buFont typeface="Wingdings" panose="05000000000000000000" pitchFamily="2" charset="2"/>
              <a:buChar char="Ø"/>
            </a:pPr>
            <a:r>
              <a:rPr lang="en-US" altLang="en-US" sz="2000" dirty="0">
                <a:latin typeface="Arial" panose="020B0604020202020204" pitchFamily="34" charset="0"/>
              </a:rPr>
              <a:t>For enhanced predictive accuracy, future models should explore </a:t>
            </a:r>
            <a:r>
              <a:rPr lang="en-US" altLang="en-US" sz="2000" dirty="0" err="1">
                <a:latin typeface="Arial" panose="020B0604020202020204" pitchFamily="34" charset="0"/>
              </a:rPr>
              <a:t>XGBoost</a:t>
            </a:r>
            <a:r>
              <a:rPr lang="en-US" altLang="en-US" sz="2000" dirty="0">
                <a:latin typeface="Arial" panose="020B0604020202020204" pitchFamily="34" charset="0"/>
              </a:rPr>
              <a:t> and </a:t>
            </a:r>
            <a:r>
              <a:rPr lang="en-US" altLang="en-US" sz="2000" dirty="0" err="1">
                <a:latin typeface="Arial" panose="020B0604020202020204" pitchFamily="34" charset="0"/>
              </a:rPr>
              <a:t>LightGBM</a:t>
            </a:r>
            <a:r>
              <a:rPr lang="en-US" altLang="en-US" sz="2000" dirty="0">
                <a:latin typeface="Arial" panose="020B0604020202020204" pitchFamily="34" charset="0"/>
              </a:rPr>
              <a:t> algorithms. </a:t>
            </a:r>
            <a:r>
              <a:rPr lang="en-US" altLang="en-US" sz="2000" dirty="0" err="1">
                <a:latin typeface="Arial" panose="020B0604020202020204" pitchFamily="34" charset="0"/>
              </a:rPr>
              <a:t>LightGBM</a:t>
            </a:r>
            <a:r>
              <a:rPr lang="en-US" altLang="en-US" sz="2000" dirty="0">
                <a:latin typeface="Arial" panose="020B0604020202020204" pitchFamily="34" charset="0"/>
              </a:rPr>
              <a:t>, for example, can treat missing values as a unique category, which could enhance predictions of future contamination levels [7]. </a:t>
            </a:r>
          </a:p>
          <a:p>
            <a:pPr lvl="1" algn="just" eaLnBrk="1" hangingPunct="1">
              <a:buFont typeface="Wingdings" panose="05000000000000000000" pitchFamily="2" charset="2"/>
              <a:buChar char="Ø"/>
            </a:pPr>
            <a:r>
              <a:rPr lang="en-US" altLang="en-US" sz="2000" dirty="0">
                <a:latin typeface="Arial" panose="020B0604020202020204" pitchFamily="34" charset="0"/>
              </a:rPr>
              <a:t>Using different models could show more promise. A trail test done with Bayesian showed potential, but more testing is needed.</a:t>
            </a:r>
          </a:p>
          <a:p>
            <a:pPr algn="just" eaLnBrk="1" hangingPunct="1">
              <a:buNone/>
            </a:pPr>
            <a:endParaRPr lang="en-US" altLang="en-US" sz="2000" dirty="0">
              <a:latin typeface="Arial" panose="020B0604020202020204" pitchFamily="34" charset="0"/>
            </a:endParaRPr>
          </a:p>
          <a:p>
            <a:pPr algn="just" eaLnBrk="1" hangingPunct="1">
              <a:buNone/>
            </a:pPr>
            <a:r>
              <a:rPr lang="en-US" altLang="en-US" sz="2000" dirty="0">
                <a:latin typeface="Arial" panose="020B0604020202020204" pitchFamily="34" charset="0"/>
              </a:rPr>
              <a:t>This project delivers comprehensive tools for forecasting contaminant levels, including JSON files, heatmaps, and predictive models, that can be valuable for future analysis and policy development.</a:t>
            </a:r>
          </a:p>
          <a:p>
            <a:pPr algn="just" eaLnBrk="1" hangingPunct="1">
              <a:spcBef>
                <a:spcPct val="50000"/>
              </a:spcBef>
              <a:buFontTx/>
              <a:buNone/>
            </a:pPr>
            <a:endParaRPr lang="en-US" altLang="en-US" sz="2000" dirty="0">
              <a:latin typeface="Arial" panose="020B0604020202020204" pitchFamily="34" charset="0"/>
            </a:endParaRPr>
          </a:p>
        </p:txBody>
      </p:sp>
      <p:sp>
        <p:nvSpPr>
          <p:cNvPr id="2084" name="Text Box 220"/>
          <p:cNvSpPr txBox="1">
            <a:spLocks noChangeArrowheads="1"/>
          </p:cNvSpPr>
          <p:nvPr/>
        </p:nvSpPr>
        <p:spPr bwMode="auto">
          <a:xfrm>
            <a:off x="18669000" y="1057656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800">
              <a:latin typeface="Arial" panose="020B0604020202020204" pitchFamily="34" charset="0"/>
            </a:endParaRPr>
          </a:p>
        </p:txBody>
      </p:sp>
      <p:sp>
        <p:nvSpPr>
          <p:cNvPr id="2271" name="AutoShape 223"/>
          <p:cNvSpPr>
            <a:spLocks noChangeArrowheads="1"/>
          </p:cNvSpPr>
          <p:nvPr/>
        </p:nvSpPr>
        <p:spPr bwMode="auto">
          <a:xfrm>
            <a:off x="33150911" y="30099000"/>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rgbClr val="FAFD00"/>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Acknowledgments</a:t>
            </a:r>
          </a:p>
        </p:txBody>
      </p:sp>
      <p:pic>
        <p:nvPicPr>
          <p:cNvPr id="2088" name="Picture 61" descr="UTSA Logo new.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36797" y="1252469"/>
            <a:ext cx="4776209" cy="1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15612652" y="3505147"/>
            <a:ext cx="18167538" cy="1655838"/>
          </a:xfrm>
          <a:prstGeom prst="rect">
            <a:avLst/>
          </a:prstGeom>
          <a:noFill/>
        </p:spPr>
        <p:txBody>
          <a:bodyPr wrap="none">
            <a:spAutoFit/>
          </a:bodyPr>
          <a:lstStyle/>
          <a:p>
            <a:pPr algn="ctr">
              <a:lnSpc>
                <a:spcPct val="120000"/>
              </a:lnSpc>
              <a:defRPr/>
            </a:pPr>
            <a:r>
              <a:rPr lang="en-US" sz="4800" dirty="0">
                <a:effectLst>
                  <a:outerShdw blurRad="50800" dist="25400" dir="5400000" algn="t" rotWithShape="0">
                    <a:schemeClr val="accent6">
                      <a:alpha val="40000"/>
                    </a:schemeClr>
                  </a:outerShdw>
                </a:effectLst>
                <a:latin typeface="Verdana" panose="020B0604030504040204" pitchFamily="34" charset="0"/>
                <a:ea typeface="Verdana" panose="020B0604030504040204" pitchFamily="34" charset="0"/>
                <a:cs typeface="Arial" panose="020B0604020202020204" pitchFamily="34" charset="0"/>
              </a:rPr>
              <a:t>Scott L., Jina W., Candan M., Aiden G. </a:t>
            </a:r>
            <a:endParaRPr lang="en-US" sz="4800" dirty="0">
              <a:latin typeface="Verdana" panose="020B0604030504040204" pitchFamily="34" charset="0"/>
              <a:ea typeface="Verdana" panose="020B0604030504040204" pitchFamily="34" charset="0"/>
              <a:cs typeface="Arial" panose="020B0604020202020204" pitchFamily="34" charset="0"/>
            </a:endParaRPr>
          </a:p>
          <a:p>
            <a:pPr algn="ctr">
              <a:defRPr/>
            </a:pPr>
            <a:r>
              <a:rPr lang="en-US" sz="44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70" name="AutoShape 22"/>
          <p:cNvSpPr>
            <a:spLocks noChangeArrowheads="1"/>
          </p:cNvSpPr>
          <p:nvPr/>
        </p:nvSpPr>
        <p:spPr bwMode="auto">
          <a:xfrm>
            <a:off x="1009257" y="24917400"/>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a:t>
            </a:r>
            <a:r>
              <a:rPr lang="en-US" altLang="en-US" sz="4400" b="1" dirty="0">
                <a:solidFill>
                  <a:schemeClr val="bg1"/>
                </a:solidFill>
                <a:latin typeface="Helvetica" panose="020B0604020202020204" pitchFamily="34" charset="0"/>
                <a:ea typeface="Verdana" panose="020B0604030504040204" pitchFamily="34" charset="0"/>
                <a:cs typeface="Helvetica" panose="020B0604020202020204" pitchFamily="34" charset="0"/>
              </a:rPr>
              <a:t>Exploring the Impact of Missing ARVs</a:t>
            </a:r>
            <a:endParaRPr lang="en-US" altLang="en-US" sz="4400" b="1" dirty="0">
              <a:solidFill>
                <a:schemeClr val="bg1"/>
              </a:solidFill>
              <a:effectLst>
                <a:outerShdw blurRad="38100" dist="38100" dir="2700000" algn="tl">
                  <a:srgbClr val="000000"/>
                </a:outerShdw>
              </a:effectLst>
              <a:latin typeface="Helvetica" panose="020B0604020202020204" pitchFamily="34" charset="0"/>
              <a:ea typeface="Verdana" panose="020B0604030504040204" pitchFamily="34" charset="0"/>
              <a:cs typeface="Helvetica" panose="020B0604020202020204" pitchFamily="34" charset="0"/>
            </a:endParaRPr>
          </a:p>
        </p:txBody>
      </p:sp>
      <p:sp>
        <p:nvSpPr>
          <p:cNvPr id="2096" name="Text Box 153"/>
          <p:cNvSpPr txBox="1">
            <a:spLocks noChangeArrowheads="1"/>
          </p:cNvSpPr>
          <p:nvPr/>
        </p:nvSpPr>
        <p:spPr bwMode="auto">
          <a:xfrm>
            <a:off x="1054977" y="26099316"/>
            <a:ext cx="15203320" cy="6438083"/>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buSzPct val="150000"/>
              <a:buNone/>
            </a:pPr>
            <a:r>
              <a:rPr lang="en-US" altLang="en-US" sz="2000" dirty="0">
                <a:latin typeface="Arial" panose="020B0604020202020204" pitchFamily="34" charset="0"/>
              </a:rPr>
              <a:t>As described in the Data Preprocessing and Model Approaches section, two dataset versions were created to address missing ARVs:</a:t>
            </a:r>
          </a:p>
          <a:p>
            <a:pPr marL="342900" indent="-342900" algn="just">
              <a:buSzPct val="100000"/>
              <a:buFont typeface="Wingdings" panose="05000000000000000000" pitchFamily="2" charset="2"/>
              <a:buChar char="Ø"/>
            </a:pPr>
            <a:r>
              <a:rPr lang="en-US" altLang="en-US" sz="2000" dirty="0">
                <a:latin typeface="Arial" panose="020B0604020202020204" pitchFamily="34" charset="0"/>
              </a:rPr>
              <a:t>Version 1: 85 contaminants, with missing ARVs set to zero.</a:t>
            </a:r>
          </a:p>
          <a:p>
            <a:pPr marL="342900" indent="-342900" algn="just">
              <a:buSzPct val="100000"/>
              <a:buFont typeface="Wingdings" panose="05000000000000000000" pitchFamily="2" charset="2"/>
              <a:buChar char="Ø"/>
            </a:pPr>
            <a:r>
              <a:rPr lang="en-US" altLang="en-US" sz="2000" dirty="0">
                <a:latin typeface="Arial" panose="020B0604020202020204" pitchFamily="34" charset="0"/>
              </a:rPr>
              <a:t>Version 2: 72 contaminants, excluding entries with missing ARVs.</a:t>
            </a:r>
          </a:p>
          <a:p>
            <a:pPr algn="just">
              <a:spcBef>
                <a:spcPts val="1680"/>
              </a:spcBef>
              <a:buNone/>
            </a:pPr>
            <a:r>
              <a:rPr lang="en-US" altLang="en-US" sz="2000" dirty="0">
                <a:latin typeface="Arial" panose="020B0604020202020204" pitchFamily="34" charset="0"/>
              </a:rPr>
              <a:t>Figures 1–4 illustrate the impact of handling missing ARVs differently, affecting both the visual representation of contaminant distribution and the accuracy of predictions.</a:t>
            </a:r>
          </a:p>
          <a:p>
            <a:pPr marL="342900" indent="-342900" algn="just">
              <a:buSzPct val="100000"/>
              <a:buFont typeface="Wingdings" panose="05000000000000000000" pitchFamily="2" charset="2"/>
              <a:buChar char="Ø"/>
            </a:pPr>
            <a:r>
              <a:rPr lang="en-US" altLang="en-US" sz="2000" dirty="0">
                <a:latin typeface="Arial" panose="020B0604020202020204" pitchFamily="34" charset="0"/>
              </a:rPr>
              <a:t>Figures 1 and 3: Heatmaps based on Version 1, where missing ARVs were set to zero.</a:t>
            </a:r>
          </a:p>
          <a:p>
            <a:pPr marL="342900" indent="-342900" algn="just">
              <a:buSzPct val="100000"/>
              <a:buFont typeface="Wingdings" panose="05000000000000000000" pitchFamily="2" charset="2"/>
              <a:buChar char="Ø"/>
            </a:pPr>
            <a:r>
              <a:rPr lang="en-US" altLang="en-US" sz="2000" dirty="0">
                <a:latin typeface="Arial" panose="020B0604020202020204" pitchFamily="34" charset="0"/>
              </a:rPr>
              <a:t>Figures 2 and 4: Heatmaps from Version 2, excluding missing ARVs.</a:t>
            </a:r>
          </a:p>
        </p:txBody>
      </p:sp>
      <p:pic>
        <p:nvPicPr>
          <p:cNvPr id="8" name="Picture 7" descr="A black and orange text on a black background&#10;&#10;Description automatically generated">
            <a:extLst>
              <a:ext uri="{FF2B5EF4-FFF2-40B4-BE49-F238E27FC236}">
                <a16:creationId xmlns:a16="http://schemas.microsoft.com/office/drawing/2014/main" id="{F4FAA35A-49D4-BFD6-64A6-F50AF6C6798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4892" t="14430" r="15537" b="29767"/>
          <a:stretch/>
        </p:blipFill>
        <p:spPr>
          <a:xfrm>
            <a:off x="41878027" y="794358"/>
            <a:ext cx="2304410" cy="1847039"/>
          </a:xfrm>
          <a:prstGeom prst="rect">
            <a:avLst/>
          </a:prstGeom>
        </p:spPr>
      </p:pic>
      <p:pic>
        <p:nvPicPr>
          <p:cNvPr id="9" name="Picture 8" descr="A black background with orange and blue text&#10;&#10;Description automatically generated">
            <a:extLst>
              <a:ext uri="{FF2B5EF4-FFF2-40B4-BE49-F238E27FC236}">
                <a16:creationId xmlns:a16="http://schemas.microsoft.com/office/drawing/2014/main" id="{65C26FAF-5147-9AA1-C68F-C58F3DE30C04}"/>
              </a:ext>
            </a:extLst>
          </p:cNvPr>
          <p:cNvPicPr>
            <a:picLocks noChangeAspect="1"/>
          </p:cNvPicPr>
          <p:nvPr/>
        </p:nvPicPr>
        <p:blipFill>
          <a:blip r:embed="rId10" cstate="print">
            <a:extLst>
              <a:ext uri="{28A0092B-C50C-407E-A947-70E740481C1C}">
                <a14:useLocalDpi xmlns:a14="http://schemas.microsoft.com/office/drawing/2010/main" val="0"/>
              </a:ext>
            </a:extLst>
          </a:blip>
          <a:srcRect l="6685" t="16622" r="9079" b="15764"/>
          <a:stretch/>
        </p:blipFill>
        <p:spPr>
          <a:xfrm>
            <a:off x="44761315" y="717512"/>
            <a:ext cx="2579488" cy="2070471"/>
          </a:xfrm>
          <a:prstGeom prst="rect">
            <a:avLst/>
          </a:prstGeom>
        </p:spPr>
      </p:pic>
      <p:pic>
        <p:nvPicPr>
          <p:cNvPr id="10" name="Picture 9" descr="A logo on a black background&#10;&#10;Description automatically generated">
            <a:extLst>
              <a:ext uri="{FF2B5EF4-FFF2-40B4-BE49-F238E27FC236}">
                <a16:creationId xmlns:a16="http://schemas.microsoft.com/office/drawing/2014/main" id="{ECDAC29F-DC5D-94EF-F417-9464AF3B50DC}"/>
              </a:ext>
            </a:extLst>
          </p:cNvPr>
          <p:cNvPicPr>
            <a:picLocks noChangeAspect="1"/>
          </p:cNvPicPr>
          <p:nvPr/>
        </p:nvPicPr>
        <p:blipFill>
          <a:blip r:embed="rId11" cstate="print">
            <a:extLst>
              <a:ext uri="{28A0092B-C50C-407E-A947-70E740481C1C}">
                <a14:useLocalDpi xmlns:a14="http://schemas.microsoft.com/office/drawing/2010/main" val="0"/>
              </a:ext>
            </a:extLst>
          </a:blip>
          <a:srcRect t="16040" b="14983"/>
          <a:stretch/>
        </p:blipFill>
        <p:spPr>
          <a:xfrm>
            <a:off x="42979419" y="2588964"/>
            <a:ext cx="3001714" cy="2070471"/>
          </a:xfrm>
          <a:prstGeom prst="rect">
            <a:avLst/>
          </a:prstGeom>
        </p:spPr>
      </p:pic>
      <p:sp>
        <p:nvSpPr>
          <p:cNvPr id="11" name="AutoShape 19">
            <a:extLst>
              <a:ext uri="{FF2B5EF4-FFF2-40B4-BE49-F238E27FC236}">
                <a16:creationId xmlns:a16="http://schemas.microsoft.com/office/drawing/2014/main" id="{55A56115-0401-2741-B60B-0E7C0E48FA80}"/>
              </a:ext>
            </a:extLst>
          </p:cNvPr>
          <p:cNvSpPr>
            <a:spLocks noChangeArrowheads="1"/>
          </p:cNvSpPr>
          <p:nvPr/>
        </p:nvSpPr>
        <p:spPr bwMode="auto">
          <a:xfrm>
            <a:off x="33268920" y="12573000"/>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altLang="en-US" sz="4400" b="1" dirty="0">
                <a:solidFill>
                  <a:schemeClr val="bg1"/>
                </a:solidFill>
                <a:latin typeface="Verdana" panose="020B0604030504040204" pitchFamily="34" charset="0"/>
                <a:ea typeface="Verdana" panose="020B0604030504040204" pitchFamily="34" charset="0"/>
              </a:rPr>
              <a:t>	Deliverables</a:t>
            </a:r>
            <a:endParaRPr lang="en-US" altLang="en-US" sz="4400" b="1" dirty="0">
              <a:solidFill>
                <a:schemeClr val="bg1"/>
              </a:solidFill>
              <a:effectLst>
                <a:outerShdw blurRad="38100" dist="38100" dir="2700000" algn="tl">
                  <a:srgbClr val="000000"/>
                </a:outerShdw>
              </a:effectLst>
              <a:latin typeface="Verdana" panose="020B0604030504040204" pitchFamily="34" charset="0"/>
              <a:ea typeface="Verdana" panose="020B0604030504040204" pitchFamily="34" charset="0"/>
            </a:endParaRPr>
          </a:p>
        </p:txBody>
      </p:sp>
      <p:sp>
        <p:nvSpPr>
          <p:cNvPr id="13" name="Text Box 263">
            <a:extLst>
              <a:ext uri="{FF2B5EF4-FFF2-40B4-BE49-F238E27FC236}">
                <a16:creationId xmlns:a16="http://schemas.microsoft.com/office/drawing/2014/main" id="{98D6F16A-97D8-B6D9-65DA-56CFF8B24464}"/>
              </a:ext>
            </a:extLst>
          </p:cNvPr>
          <p:cNvSpPr txBox="1">
            <a:spLocks noChangeArrowheads="1"/>
          </p:cNvSpPr>
          <p:nvPr/>
        </p:nvSpPr>
        <p:spPr bwMode="auto">
          <a:xfrm>
            <a:off x="38862000" y="7894219"/>
            <a:ext cx="9182492" cy="3095075"/>
          </a:xfrm>
          <a:prstGeom prst="rect">
            <a:avLst/>
          </a:prstGeom>
          <a:solidFill>
            <a:srgbClr val="F8CBAD"/>
          </a:solidFill>
          <a:ln w="12700">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14" name="Text Box 276">
            <a:extLst>
              <a:ext uri="{FF2B5EF4-FFF2-40B4-BE49-F238E27FC236}">
                <a16:creationId xmlns:a16="http://schemas.microsoft.com/office/drawing/2014/main" id="{15852A9B-7735-2475-4DF6-555BED76B4B3}"/>
              </a:ext>
            </a:extLst>
          </p:cNvPr>
          <p:cNvSpPr txBox="1">
            <a:spLocks noChangeArrowheads="1"/>
          </p:cNvSpPr>
          <p:nvPr/>
        </p:nvSpPr>
        <p:spPr bwMode="auto">
          <a:xfrm>
            <a:off x="43735573" y="9543335"/>
            <a:ext cx="3749040" cy="91440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None/>
            </a:pPr>
            <a:r>
              <a:rPr lang="en-US" altLang="en-US" sz="1200" b="1" dirty="0">
                <a:latin typeface="Arial"/>
                <a:cs typeface="Arial"/>
              </a:rPr>
              <a:t>Fig. 26: </a:t>
            </a:r>
            <a:r>
              <a:rPr lang="en-US" altLang="en-US" sz="1200" dirty="0">
                <a:latin typeface="Arial"/>
                <a:cs typeface="Arial"/>
              </a:rPr>
              <a:t>Average effectiveness metrics of the three explored models when missing values are excluded. Note the more appreciable R</a:t>
            </a:r>
            <a:r>
              <a:rPr lang="en-US" altLang="en-US" sz="1200" baseline="30000" dirty="0">
                <a:latin typeface="Arial"/>
                <a:cs typeface="Arial"/>
              </a:rPr>
              <a:t>2</a:t>
            </a:r>
            <a:r>
              <a:rPr lang="en-US" altLang="en-US" sz="1200" dirty="0">
                <a:latin typeface="Arial"/>
                <a:cs typeface="Arial"/>
              </a:rPr>
              <a:t> values, and the far better performance of random forest regression.</a:t>
            </a:r>
            <a:endParaRPr lang="en-US" altLang="en-US" sz="1200" dirty="0">
              <a:latin typeface="Arial" panose="020B0604020202020204" pitchFamily="34" charset="0"/>
              <a:cs typeface="Arial"/>
            </a:endParaRPr>
          </a:p>
        </p:txBody>
      </p:sp>
      <p:sp>
        <p:nvSpPr>
          <p:cNvPr id="15" name="Text Box 276">
            <a:extLst>
              <a:ext uri="{FF2B5EF4-FFF2-40B4-BE49-F238E27FC236}">
                <a16:creationId xmlns:a16="http://schemas.microsoft.com/office/drawing/2014/main" id="{94628451-4FF0-0A71-8D34-A06333087A77}"/>
              </a:ext>
            </a:extLst>
          </p:cNvPr>
          <p:cNvSpPr txBox="1">
            <a:spLocks noChangeArrowheads="1"/>
          </p:cNvSpPr>
          <p:nvPr/>
        </p:nvSpPr>
        <p:spPr bwMode="auto">
          <a:xfrm>
            <a:off x="39413562" y="9540840"/>
            <a:ext cx="3749040" cy="91440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None/>
            </a:pPr>
            <a:r>
              <a:rPr lang="en-US" altLang="en-US" sz="1200" b="1" dirty="0">
                <a:latin typeface="Arial"/>
                <a:cs typeface="Arial"/>
              </a:rPr>
              <a:t>Fig. 25: </a:t>
            </a:r>
            <a:r>
              <a:rPr lang="en-US" altLang="en-US" sz="1200" dirty="0">
                <a:latin typeface="Arial"/>
                <a:cs typeface="Arial"/>
              </a:rPr>
              <a:t>Average effectiveness metrics of the three explored models when missing values are filled with 0. Note the low R</a:t>
            </a:r>
            <a:r>
              <a:rPr lang="en-US" altLang="en-US" sz="1200" baseline="30000" dirty="0">
                <a:latin typeface="Arial"/>
                <a:cs typeface="Arial"/>
              </a:rPr>
              <a:t>2</a:t>
            </a:r>
            <a:r>
              <a:rPr lang="en-US" altLang="en-US" sz="1200" dirty="0">
                <a:latin typeface="Arial"/>
                <a:cs typeface="Arial"/>
              </a:rPr>
              <a:t> value and the relative superiority of gradient boosting.</a:t>
            </a:r>
          </a:p>
        </p:txBody>
      </p:sp>
      <p:sp>
        <p:nvSpPr>
          <p:cNvPr id="16" name="TextBox 15">
            <a:extLst>
              <a:ext uri="{FF2B5EF4-FFF2-40B4-BE49-F238E27FC236}">
                <a16:creationId xmlns:a16="http://schemas.microsoft.com/office/drawing/2014/main" id="{4E26CC8B-D48C-6410-63CD-B48FB5856FDE}"/>
              </a:ext>
            </a:extLst>
          </p:cNvPr>
          <p:cNvSpPr txBox="1"/>
          <p:nvPr/>
        </p:nvSpPr>
        <p:spPr>
          <a:xfrm>
            <a:off x="39182675" y="7963084"/>
            <a:ext cx="8747125" cy="276999"/>
          </a:xfrm>
          <a:prstGeom prst="rect">
            <a:avLst/>
          </a:prstGeom>
          <a:noFill/>
        </p:spPr>
        <p:txBody>
          <a:bodyPr wrap="square" lIns="91440" tIns="45720" rIns="91440" bIns="45720" rtlCol="0" anchor="t">
            <a:spAutoFit/>
          </a:bodyPr>
          <a:lstStyle/>
          <a:p>
            <a:r>
              <a:rPr lang="en-US" sz="1200" b="1" dirty="0">
                <a:latin typeface="Arial"/>
                <a:cs typeface="Arial"/>
              </a:rPr>
              <a:t>Figs. 25 and 26: Averaged performance of predictions for the three selected models across exclusively PFAS readings</a:t>
            </a:r>
            <a:endParaRPr lang="en-US" sz="1200" b="1" dirty="0">
              <a:latin typeface="Arial" panose="020B0604020202020204" pitchFamily="34" charset="0"/>
              <a:cs typeface="Arial" panose="020B0604020202020204" pitchFamily="34" charset="0"/>
            </a:endParaRPr>
          </a:p>
        </p:txBody>
      </p:sp>
      <p:pic>
        <p:nvPicPr>
          <p:cNvPr id="17" name="Picture 16" descr="A close-up of a number&#10;&#10;Description automatically generated">
            <a:extLst>
              <a:ext uri="{FF2B5EF4-FFF2-40B4-BE49-F238E27FC236}">
                <a16:creationId xmlns:a16="http://schemas.microsoft.com/office/drawing/2014/main" id="{48A88A4C-6DB9-5A3D-5051-A27B75906347}"/>
              </a:ext>
            </a:extLst>
          </p:cNvPr>
          <p:cNvPicPr>
            <a:picLocks noChangeAspect="1"/>
          </p:cNvPicPr>
          <p:nvPr/>
        </p:nvPicPr>
        <p:blipFill>
          <a:blip r:embed="rId12"/>
          <a:srcRect b="9936"/>
          <a:stretch/>
        </p:blipFill>
        <p:spPr>
          <a:xfrm>
            <a:off x="39256073" y="8630361"/>
            <a:ext cx="4064019" cy="822960"/>
          </a:xfrm>
          <a:prstGeom prst="rect">
            <a:avLst/>
          </a:prstGeom>
          <a:ln w="12700">
            <a:solidFill>
              <a:schemeClr val="tx1"/>
            </a:solidFill>
          </a:ln>
        </p:spPr>
      </p:pic>
      <p:pic>
        <p:nvPicPr>
          <p:cNvPr id="18" name="Picture 17" descr="A black text on a white background&#10;&#10;Description automatically generated">
            <a:extLst>
              <a:ext uri="{FF2B5EF4-FFF2-40B4-BE49-F238E27FC236}">
                <a16:creationId xmlns:a16="http://schemas.microsoft.com/office/drawing/2014/main" id="{C4102652-274E-1025-9520-9A63211B1D3F}"/>
              </a:ext>
            </a:extLst>
          </p:cNvPr>
          <p:cNvPicPr>
            <a:picLocks noChangeAspect="1"/>
          </p:cNvPicPr>
          <p:nvPr/>
        </p:nvPicPr>
        <p:blipFill>
          <a:blip r:embed="rId13"/>
          <a:stretch>
            <a:fillRect/>
          </a:stretch>
        </p:blipFill>
        <p:spPr>
          <a:xfrm>
            <a:off x="43578083" y="8610600"/>
            <a:ext cx="4064020" cy="822960"/>
          </a:xfrm>
          <a:prstGeom prst="rect">
            <a:avLst/>
          </a:prstGeom>
          <a:ln w="12700">
            <a:solidFill>
              <a:schemeClr val="tx1"/>
            </a:solidFill>
          </a:ln>
        </p:spPr>
      </p:pic>
      <p:sp>
        <p:nvSpPr>
          <p:cNvPr id="20" name="AutoShape 23">
            <a:extLst>
              <a:ext uri="{FF2B5EF4-FFF2-40B4-BE49-F238E27FC236}">
                <a16:creationId xmlns:a16="http://schemas.microsoft.com/office/drawing/2014/main" id="{F321C591-50AF-7FA8-3FD5-C444DCAFA162}"/>
              </a:ext>
            </a:extLst>
          </p:cNvPr>
          <p:cNvSpPr>
            <a:spLocks noChangeArrowheads="1"/>
          </p:cNvSpPr>
          <p:nvPr/>
        </p:nvSpPr>
        <p:spPr bwMode="auto">
          <a:xfrm>
            <a:off x="33230045" y="5715000"/>
            <a:ext cx="15270480"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latin typeface="Helvetica" pitchFamily="34" charset="0"/>
              </a:rPr>
              <a:t>	Results (cont’d)</a:t>
            </a:r>
          </a:p>
        </p:txBody>
      </p:sp>
      <p:sp>
        <p:nvSpPr>
          <p:cNvPr id="21" name="Text Box 212">
            <a:extLst>
              <a:ext uri="{FF2B5EF4-FFF2-40B4-BE49-F238E27FC236}">
                <a16:creationId xmlns:a16="http://schemas.microsoft.com/office/drawing/2014/main" id="{55D35871-DE38-42F6-F17C-B8AB89855D77}"/>
              </a:ext>
            </a:extLst>
          </p:cNvPr>
          <p:cNvSpPr txBox="1">
            <a:spLocks noChangeArrowheads="1"/>
          </p:cNvSpPr>
          <p:nvPr/>
        </p:nvSpPr>
        <p:spPr bwMode="auto">
          <a:xfrm>
            <a:off x="33339308" y="6902031"/>
            <a:ext cx="5309660" cy="5258111"/>
          </a:xfrm>
          <a:prstGeom prst="rect">
            <a:avLst/>
          </a:prstGeom>
          <a:solidFill>
            <a:schemeClr val="bg1"/>
          </a:solidFill>
          <a:ln>
            <a:noFill/>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buSzPct val="150000"/>
            </a:pPr>
            <a:r>
              <a:rPr lang="en-US" altLang="en-US" sz="2000" dirty="0">
                <a:latin typeface="Arial" panose="020B0604020202020204" pitchFamily="34" charset="0"/>
                <a:cs typeface="Arial" panose="020B0604020202020204" pitchFamily="34" charset="0"/>
              </a:rPr>
              <a:t> Figures 25 and 26 further explore the impact of handling missing ARVs on model performance, specifically focusing on PFAS data. </a:t>
            </a:r>
          </a:p>
          <a:p>
            <a:pPr algn="just">
              <a:buSzPct val="150000"/>
            </a:pPr>
            <a:r>
              <a:rPr lang="en-US" altLang="en-US" sz="2000" dirty="0">
                <a:latin typeface="Arial" panose="020B0604020202020204" pitchFamily="34" charset="0"/>
                <a:cs typeface="Arial" panose="020B0604020202020204" pitchFamily="34" charset="0"/>
              </a:rPr>
              <a:t> The most effective solution was processing the dataset by excluding ARVs missing due to being below the MRL, which achieved a significantly higher R</a:t>
            </a:r>
            <a:r>
              <a:rPr lang="en-US" altLang="en-US" sz="2000" baseline="30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score in the predictions; however, this approach poses a risk of overestimation if the model is used to predict contaminant levels in areas with insufficient measurements. </a:t>
            </a:r>
          </a:p>
          <a:p>
            <a:pPr algn="just">
              <a:buSzPct val="150000"/>
            </a:pPr>
            <a:r>
              <a:rPr lang="en-US" altLang="en-US" sz="2000" dirty="0">
                <a:latin typeface="Arial" panose="020B0604020202020204" pitchFamily="34" charset="0"/>
                <a:cs typeface="Arial" panose="020B0604020202020204" pitchFamily="34" charset="0"/>
              </a:rPr>
              <a:t> The best predictive accuracy was achieved with random forest regression with missing ARVs excluded, as shown in Figure 26.</a:t>
            </a:r>
            <a:endParaRPr lang="en-US" sz="2000" dirty="0"/>
          </a:p>
        </p:txBody>
      </p:sp>
      <p:sp>
        <p:nvSpPr>
          <p:cNvPr id="23" name="Text Box 263">
            <a:extLst>
              <a:ext uri="{FF2B5EF4-FFF2-40B4-BE49-F238E27FC236}">
                <a16:creationId xmlns:a16="http://schemas.microsoft.com/office/drawing/2014/main" id="{AAEE5943-F921-C764-E0AE-6D20CC732B74}"/>
              </a:ext>
            </a:extLst>
          </p:cNvPr>
          <p:cNvSpPr txBox="1">
            <a:spLocks noChangeArrowheads="1"/>
          </p:cNvSpPr>
          <p:nvPr/>
        </p:nvSpPr>
        <p:spPr bwMode="auto">
          <a:xfrm>
            <a:off x="25067003" y="28189970"/>
            <a:ext cx="7112258" cy="3890230"/>
          </a:xfrm>
          <a:prstGeom prst="rect">
            <a:avLst/>
          </a:prstGeom>
          <a:solidFill>
            <a:srgbClr val="F8CBAD"/>
          </a:solidFill>
          <a:ln>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24" name="Text Box 263">
            <a:extLst>
              <a:ext uri="{FF2B5EF4-FFF2-40B4-BE49-F238E27FC236}">
                <a16:creationId xmlns:a16="http://schemas.microsoft.com/office/drawing/2014/main" id="{7014FC0E-FFFA-48FE-E42F-94A47269A945}"/>
              </a:ext>
            </a:extLst>
          </p:cNvPr>
          <p:cNvSpPr txBox="1">
            <a:spLocks noChangeArrowheads="1"/>
          </p:cNvSpPr>
          <p:nvPr/>
        </p:nvSpPr>
        <p:spPr bwMode="auto">
          <a:xfrm>
            <a:off x="17259300" y="28189970"/>
            <a:ext cx="7700457" cy="3890230"/>
          </a:xfrm>
          <a:prstGeom prst="rect">
            <a:avLst/>
          </a:prstGeom>
          <a:solidFill>
            <a:srgbClr val="F8CBAD"/>
          </a:solidFill>
          <a:ln>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25" name="Text Box 276">
            <a:extLst>
              <a:ext uri="{FF2B5EF4-FFF2-40B4-BE49-F238E27FC236}">
                <a16:creationId xmlns:a16="http://schemas.microsoft.com/office/drawing/2014/main" id="{822E137A-5991-F77C-2504-E182A704A755}"/>
              </a:ext>
            </a:extLst>
          </p:cNvPr>
          <p:cNvSpPr txBox="1">
            <a:spLocks noChangeArrowheads="1"/>
          </p:cNvSpPr>
          <p:nvPr/>
        </p:nvSpPr>
        <p:spPr bwMode="auto">
          <a:xfrm>
            <a:off x="17604877" y="30902751"/>
            <a:ext cx="3017520" cy="7315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r>
              <a:rPr lang="en-US" altLang="en-US" sz="1200" b="1" dirty="0">
                <a:latin typeface="Arial" panose="020B0604020202020204" pitchFamily="34" charset="0"/>
              </a:rPr>
              <a:t>Fig. 21: </a:t>
            </a:r>
            <a:r>
              <a:rPr lang="en-US" altLang="en-US" sz="1200" dirty="0">
                <a:latin typeface="Arial" panose="020B0604020202020204" pitchFamily="34" charset="0"/>
              </a:rPr>
              <a:t>Dataset 1 heatmap for six random zip codes using linear regression, with missing ARVs set to 0.</a:t>
            </a:r>
          </a:p>
        </p:txBody>
      </p:sp>
      <p:sp>
        <p:nvSpPr>
          <p:cNvPr id="26" name="Text Box 276">
            <a:extLst>
              <a:ext uri="{FF2B5EF4-FFF2-40B4-BE49-F238E27FC236}">
                <a16:creationId xmlns:a16="http://schemas.microsoft.com/office/drawing/2014/main" id="{180F6874-8C08-8842-85FD-B5AD4EC5E44A}"/>
              </a:ext>
            </a:extLst>
          </p:cNvPr>
          <p:cNvSpPr txBox="1">
            <a:spLocks noChangeArrowheads="1"/>
          </p:cNvSpPr>
          <p:nvPr/>
        </p:nvSpPr>
        <p:spPr bwMode="auto">
          <a:xfrm>
            <a:off x="21364953" y="30902751"/>
            <a:ext cx="3017520" cy="7315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22: </a:t>
            </a:r>
            <a:r>
              <a:rPr lang="en-US" altLang="en-US" sz="1200" dirty="0">
                <a:latin typeface="Arial" panose="020B0604020202020204" pitchFamily="34" charset="0"/>
              </a:rPr>
              <a:t>Dataset 2 heatmap for six random zip codes using random forest regression, with missing ARVs excluded.</a:t>
            </a:r>
          </a:p>
        </p:txBody>
      </p:sp>
      <p:sp>
        <p:nvSpPr>
          <p:cNvPr id="27" name="Text Box 276">
            <a:extLst>
              <a:ext uri="{FF2B5EF4-FFF2-40B4-BE49-F238E27FC236}">
                <a16:creationId xmlns:a16="http://schemas.microsoft.com/office/drawing/2014/main" id="{83E6AA34-C6C3-DB6E-753D-8B1AB1CCCDA5}"/>
              </a:ext>
            </a:extLst>
          </p:cNvPr>
          <p:cNvSpPr txBox="1">
            <a:spLocks noChangeArrowheads="1"/>
          </p:cNvSpPr>
          <p:nvPr/>
        </p:nvSpPr>
        <p:spPr bwMode="auto">
          <a:xfrm>
            <a:off x="25420320" y="31246367"/>
            <a:ext cx="2926080" cy="7315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23: </a:t>
            </a:r>
            <a:r>
              <a:rPr lang="en-US" altLang="en-US" sz="1200" dirty="0">
                <a:latin typeface="Arial" panose="020B0604020202020204" pitchFamily="34" charset="0"/>
              </a:rPr>
              <a:t>Dataset 3 heatmap for ten Texas zip codes using linear regression, with missing ARVs set to 0.</a:t>
            </a:r>
          </a:p>
        </p:txBody>
      </p:sp>
      <p:sp>
        <p:nvSpPr>
          <p:cNvPr id="28" name="Text Box 276">
            <a:extLst>
              <a:ext uri="{FF2B5EF4-FFF2-40B4-BE49-F238E27FC236}">
                <a16:creationId xmlns:a16="http://schemas.microsoft.com/office/drawing/2014/main" id="{66F832F3-9044-CEE0-DFAA-1270D7C6327F}"/>
              </a:ext>
            </a:extLst>
          </p:cNvPr>
          <p:cNvSpPr txBox="1">
            <a:spLocks noChangeArrowheads="1"/>
          </p:cNvSpPr>
          <p:nvPr/>
        </p:nvSpPr>
        <p:spPr bwMode="auto">
          <a:xfrm>
            <a:off x="28811971" y="31246367"/>
            <a:ext cx="2926080" cy="7315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24: </a:t>
            </a:r>
            <a:r>
              <a:rPr lang="en-US" altLang="en-US" sz="1200" dirty="0">
                <a:latin typeface="Arial" panose="020B0604020202020204" pitchFamily="34" charset="0"/>
              </a:rPr>
              <a:t>Dataset 4 heatmap for ten Texas zip codes using linear regression, with missing ARVs excluded.</a:t>
            </a:r>
          </a:p>
        </p:txBody>
      </p:sp>
      <p:sp>
        <p:nvSpPr>
          <p:cNvPr id="29" name="TextBox 28">
            <a:extLst>
              <a:ext uri="{FF2B5EF4-FFF2-40B4-BE49-F238E27FC236}">
                <a16:creationId xmlns:a16="http://schemas.microsoft.com/office/drawing/2014/main" id="{D6731AA6-995A-9420-E63D-1BE0D7D014C2}"/>
              </a:ext>
            </a:extLst>
          </p:cNvPr>
          <p:cNvSpPr txBox="1"/>
          <p:nvPr/>
        </p:nvSpPr>
        <p:spPr>
          <a:xfrm>
            <a:off x="17306158" y="28237949"/>
            <a:ext cx="634864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Figs 21 and 22 compare six zip codes with either blank ARVs set to 0 or excluded.</a:t>
            </a:r>
          </a:p>
        </p:txBody>
      </p:sp>
      <p:sp>
        <p:nvSpPr>
          <p:cNvPr id="30" name="TextBox 29">
            <a:extLst>
              <a:ext uri="{FF2B5EF4-FFF2-40B4-BE49-F238E27FC236}">
                <a16:creationId xmlns:a16="http://schemas.microsoft.com/office/drawing/2014/main" id="{FDE3DC5B-6D20-BC3F-EA11-CE39A5422ECE}"/>
              </a:ext>
            </a:extLst>
          </p:cNvPr>
          <p:cNvSpPr txBox="1"/>
          <p:nvPr/>
        </p:nvSpPr>
        <p:spPr>
          <a:xfrm>
            <a:off x="25144103" y="28230133"/>
            <a:ext cx="663129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Figs. 23 and 24 compare ten TX zip codes with either blank ARVs set to 0 or excluded.</a:t>
            </a:r>
          </a:p>
        </p:txBody>
      </p:sp>
      <p:pic>
        <p:nvPicPr>
          <p:cNvPr id="31" name="Picture 12">
            <a:extLst>
              <a:ext uri="{FF2B5EF4-FFF2-40B4-BE49-F238E27FC236}">
                <a16:creationId xmlns:a16="http://schemas.microsoft.com/office/drawing/2014/main" id="{71F9B837-8812-3A6C-21A9-4388B668A720}"/>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7788" t="8557"/>
          <a:stretch/>
        </p:blipFill>
        <p:spPr bwMode="auto">
          <a:xfrm>
            <a:off x="17393995" y="28751194"/>
            <a:ext cx="3567182" cy="210312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2" name="Picture 14">
            <a:extLst>
              <a:ext uri="{FF2B5EF4-FFF2-40B4-BE49-F238E27FC236}">
                <a16:creationId xmlns:a16="http://schemas.microsoft.com/office/drawing/2014/main" id="{F81DF30E-9494-3F1B-C756-014F04129B64}"/>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8646" t="7840"/>
          <a:stretch/>
        </p:blipFill>
        <p:spPr bwMode="auto">
          <a:xfrm>
            <a:off x="21095425" y="28753274"/>
            <a:ext cx="3730084" cy="210312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3" name="Picture 26">
            <a:extLst>
              <a:ext uri="{FF2B5EF4-FFF2-40B4-BE49-F238E27FC236}">
                <a16:creationId xmlns:a16="http://schemas.microsoft.com/office/drawing/2014/main" id="{AB6DEB60-3179-79DB-9181-8D4CCCD33283}"/>
              </a:ext>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2846" t="10149"/>
          <a:stretch/>
        </p:blipFill>
        <p:spPr bwMode="auto">
          <a:xfrm>
            <a:off x="28568695" y="28631491"/>
            <a:ext cx="3412632" cy="256032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4" name="Picture 28">
            <a:extLst>
              <a:ext uri="{FF2B5EF4-FFF2-40B4-BE49-F238E27FC236}">
                <a16:creationId xmlns:a16="http://schemas.microsoft.com/office/drawing/2014/main" id="{869EBF0A-A291-E3D5-2543-0A37A74C2AEA}"/>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t="5357" b="1"/>
          <a:stretch/>
        </p:blipFill>
        <p:spPr bwMode="auto">
          <a:xfrm>
            <a:off x="25292437" y="28633580"/>
            <a:ext cx="3169013" cy="256032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5" name="Text Box 153">
            <a:extLst>
              <a:ext uri="{FF2B5EF4-FFF2-40B4-BE49-F238E27FC236}">
                <a16:creationId xmlns:a16="http://schemas.microsoft.com/office/drawing/2014/main" id="{EAA7B504-E4BB-00CA-A6D0-C92F52F9E23D}"/>
              </a:ext>
            </a:extLst>
          </p:cNvPr>
          <p:cNvSpPr txBox="1">
            <a:spLocks noChangeArrowheads="1"/>
          </p:cNvSpPr>
          <p:nvPr/>
        </p:nvSpPr>
        <p:spPr bwMode="auto">
          <a:xfrm>
            <a:off x="17106902" y="26477673"/>
            <a:ext cx="15179040" cy="151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buSzPct val="150000"/>
              <a:buNone/>
            </a:pPr>
            <a:r>
              <a:rPr lang="en-US" altLang="en-US" sz="2000" dirty="0">
                <a:latin typeface="Arial"/>
                <a:cs typeface="Arial"/>
              </a:rPr>
              <a:t>Figures 21–24 present heatmaps showcasing ARV predictions one year ahead across Datasets 1–4, combining all contaminants. These heatmaps were generated for smaller datasets due to program limitations on larger data.</a:t>
            </a:r>
          </a:p>
          <a:p>
            <a:pPr marL="342900" indent="-342900" algn="just">
              <a:buSzPct val="150000"/>
            </a:pPr>
            <a:r>
              <a:rPr lang="en-US" altLang="en-US" sz="2000" dirty="0">
                <a:latin typeface="Arial"/>
                <a:cs typeface="Arial"/>
              </a:rPr>
              <a:t>Figures 21 and 22 compare prediction heatmaps for six random zip codes, illustrating the impact of different regression methods</a:t>
            </a:r>
          </a:p>
          <a:p>
            <a:pPr marL="342900" indent="-342900" algn="just">
              <a:buSzPct val="150000"/>
            </a:pPr>
            <a:r>
              <a:rPr lang="en-US" altLang="en-US" sz="2000" dirty="0">
                <a:latin typeface="Arial"/>
                <a:cs typeface="Arial"/>
              </a:rPr>
              <a:t>Figures 23 and 24 compare prediction heatmaps for ten Texas zip codes using linear regression</a:t>
            </a:r>
          </a:p>
        </p:txBody>
      </p:sp>
      <p:sp>
        <p:nvSpPr>
          <p:cNvPr id="36" name="Text Box 263">
            <a:extLst>
              <a:ext uri="{FF2B5EF4-FFF2-40B4-BE49-F238E27FC236}">
                <a16:creationId xmlns:a16="http://schemas.microsoft.com/office/drawing/2014/main" id="{0E26F3AE-055E-3712-9493-B6B8E148D631}"/>
              </a:ext>
            </a:extLst>
          </p:cNvPr>
          <p:cNvSpPr txBox="1">
            <a:spLocks noChangeArrowheads="1"/>
          </p:cNvSpPr>
          <p:nvPr/>
        </p:nvSpPr>
        <p:spPr bwMode="auto">
          <a:xfrm>
            <a:off x="17260755" y="21210192"/>
            <a:ext cx="14912173" cy="4824349"/>
          </a:xfrm>
          <a:prstGeom prst="rect">
            <a:avLst/>
          </a:prstGeom>
          <a:solidFill>
            <a:srgbClr val="A9D18E"/>
          </a:solidFill>
          <a:ln>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37" name="Text Box 276">
            <a:extLst>
              <a:ext uri="{FF2B5EF4-FFF2-40B4-BE49-F238E27FC236}">
                <a16:creationId xmlns:a16="http://schemas.microsoft.com/office/drawing/2014/main" id="{7AE3331D-096A-B82F-6DF6-DF75D939C1E1}"/>
              </a:ext>
            </a:extLst>
          </p:cNvPr>
          <p:cNvSpPr txBox="1">
            <a:spLocks noChangeArrowheads="1"/>
          </p:cNvSpPr>
          <p:nvPr/>
        </p:nvSpPr>
        <p:spPr bwMode="auto">
          <a:xfrm>
            <a:off x="17497313" y="24803916"/>
            <a:ext cx="3200400" cy="91440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17: </a:t>
            </a:r>
            <a:r>
              <a:rPr lang="en-US" altLang="en-US" sz="1200" dirty="0">
                <a:latin typeface="Arial" panose="020B0604020202020204" pitchFamily="34" charset="0"/>
              </a:rPr>
              <a:t>Heatmap of PFHxA based on reported data for ten TX zip codes. Heatmaps for all 72 contaminants were produced, but only PFHxA is shown here.</a:t>
            </a:r>
          </a:p>
        </p:txBody>
      </p:sp>
      <p:sp>
        <p:nvSpPr>
          <p:cNvPr id="38" name="Text Box 276">
            <a:extLst>
              <a:ext uri="{FF2B5EF4-FFF2-40B4-BE49-F238E27FC236}">
                <a16:creationId xmlns:a16="http://schemas.microsoft.com/office/drawing/2014/main" id="{08360A64-04E4-224D-84C8-A3CDFA223905}"/>
              </a:ext>
            </a:extLst>
          </p:cNvPr>
          <p:cNvSpPr txBox="1">
            <a:spLocks noChangeArrowheads="1"/>
          </p:cNvSpPr>
          <p:nvPr/>
        </p:nvSpPr>
        <p:spPr bwMode="auto">
          <a:xfrm>
            <a:off x="24675375" y="24802045"/>
            <a:ext cx="3566160" cy="109728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19: </a:t>
            </a:r>
            <a:r>
              <a:rPr lang="en-US" altLang="en-US" sz="1200" dirty="0">
                <a:latin typeface="Arial" panose="020B0604020202020204" pitchFamily="34" charset="0"/>
              </a:rPr>
              <a:t>Linear regression model results for zip code 75205 with missing ARVs excluded, showing actual ARV, training prediction, and future predictions for PFHxA. Graphs were created for all contaminants, but only PFHxA is shown here.</a:t>
            </a:r>
          </a:p>
        </p:txBody>
      </p:sp>
      <p:sp>
        <p:nvSpPr>
          <p:cNvPr id="39" name="Text Box 276">
            <a:extLst>
              <a:ext uri="{FF2B5EF4-FFF2-40B4-BE49-F238E27FC236}">
                <a16:creationId xmlns:a16="http://schemas.microsoft.com/office/drawing/2014/main" id="{C9559FEB-E23B-7683-AC58-AF1EABDB966A}"/>
              </a:ext>
            </a:extLst>
          </p:cNvPr>
          <p:cNvSpPr txBox="1">
            <a:spLocks noChangeArrowheads="1"/>
          </p:cNvSpPr>
          <p:nvPr/>
        </p:nvSpPr>
        <p:spPr bwMode="auto">
          <a:xfrm>
            <a:off x="28515591" y="24802045"/>
            <a:ext cx="3383280" cy="109728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20: </a:t>
            </a:r>
            <a:r>
              <a:rPr lang="en-US" altLang="en-US" sz="1200" dirty="0">
                <a:latin typeface="Arial" panose="020B0604020202020204" pitchFamily="34" charset="0"/>
              </a:rPr>
              <a:t>Top ten contaminant ARV predictions from linear regression, comparing missing ARVs set to 0 versus excluded. Subtle differences in predictions were noted, though not visibly apparent in bar graph format.</a:t>
            </a:r>
          </a:p>
        </p:txBody>
      </p:sp>
      <p:pic>
        <p:nvPicPr>
          <p:cNvPr id="40" name="Picture 39">
            <a:extLst>
              <a:ext uri="{FF2B5EF4-FFF2-40B4-BE49-F238E27FC236}">
                <a16:creationId xmlns:a16="http://schemas.microsoft.com/office/drawing/2014/main" id="{E6675EA8-3285-F333-A29F-B48DBE07C5B7}"/>
              </a:ext>
            </a:extLst>
          </p:cNvPr>
          <p:cNvPicPr>
            <a:picLocks noChangeAspect="1"/>
          </p:cNvPicPr>
          <p:nvPr/>
        </p:nvPicPr>
        <p:blipFill>
          <a:blip r:embed="rId18"/>
          <a:srcRect l="1689" t="16469"/>
          <a:stretch/>
        </p:blipFill>
        <p:spPr>
          <a:xfrm>
            <a:off x="17412619" y="21827912"/>
            <a:ext cx="3485203" cy="2926080"/>
          </a:xfrm>
          <a:prstGeom prst="rect">
            <a:avLst/>
          </a:prstGeom>
          <a:ln w="12700">
            <a:solidFill>
              <a:schemeClr val="tx1"/>
            </a:solidFill>
          </a:ln>
        </p:spPr>
      </p:pic>
      <p:sp>
        <p:nvSpPr>
          <p:cNvPr id="41" name="Text Box 276">
            <a:extLst>
              <a:ext uri="{FF2B5EF4-FFF2-40B4-BE49-F238E27FC236}">
                <a16:creationId xmlns:a16="http://schemas.microsoft.com/office/drawing/2014/main" id="{C2CD9E3D-0B3C-35B5-E05C-39BEB7C73F09}"/>
              </a:ext>
            </a:extLst>
          </p:cNvPr>
          <p:cNvSpPr txBox="1">
            <a:spLocks noChangeArrowheads="1"/>
          </p:cNvSpPr>
          <p:nvPr/>
        </p:nvSpPr>
        <p:spPr bwMode="auto">
          <a:xfrm>
            <a:off x="21316725" y="24808964"/>
            <a:ext cx="2743200" cy="54864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18: </a:t>
            </a:r>
            <a:r>
              <a:rPr lang="en-US" altLang="en-US" sz="1200" dirty="0">
                <a:latin typeface="Arial" panose="020B0604020202020204" pitchFamily="34" charset="0"/>
              </a:rPr>
              <a:t>Heatmap for ten TX zip codes of PFHxA predictions.</a:t>
            </a:r>
          </a:p>
        </p:txBody>
      </p:sp>
      <p:pic>
        <p:nvPicPr>
          <p:cNvPr id="42" name="Picture 4">
            <a:extLst>
              <a:ext uri="{FF2B5EF4-FFF2-40B4-BE49-F238E27FC236}">
                <a16:creationId xmlns:a16="http://schemas.microsoft.com/office/drawing/2014/main" id="{E1A7E9A9-6D2F-4204-17FE-F36EBF856F4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4478828" y="21833353"/>
            <a:ext cx="3917973" cy="29260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1D2055CC-C6CC-54E3-91F9-B2FD8ABCC4CE}"/>
              </a:ext>
            </a:extLst>
          </p:cNvPr>
          <p:cNvSpPr txBox="1"/>
          <p:nvPr/>
        </p:nvSpPr>
        <p:spPr>
          <a:xfrm>
            <a:off x="17318329" y="21253381"/>
            <a:ext cx="7785870"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Figures 17-20: Dataset (4) - Ten Texas Zip Codes with Missing ARVs Excluded Using Linear Regression</a:t>
            </a:r>
          </a:p>
        </p:txBody>
      </p:sp>
      <p:pic>
        <p:nvPicPr>
          <p:cNvPr id="44" name="Picture 6">
            <a:extLst>
              <a:ext uri="{FF2B5EF4-FFF2-40B4-BE49-F238E27FC236}">
                <a16:creationId xmlns:a16="http://schemas.microsoft.com/office/drawing/2014/main" id="{5C4C2C0C-7006-FD8D-6714-D03C18F97011}"/>
              </a:ext>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2675" t="12125" r="16335"/>
          <a:stretch/>
        </p:blipFill>
        <p:spPr bwMode="auto">
          <a:xfrm>
            <a:off x="21026146" y="21833353"/>
            <a:ext cx="3324358" cy="29260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id="{058F28F9-4B52-C900-E084-D9542AE5C6E7}"/>
              </a:ext>
            </a:extLst>
          </p:cNvPr>
          <p:cNvPicPr>
            <a:picLocks noChangeAspect="1"/>
          </p:cNvPicPr>
          <p:nvPr/>
        </p:nvPicPr>
        <p:blipFill>
          <a:blip r:embed="rId21"/>
          <a:stretch>
            <a:fillRect/>
          </a:stretch>
        </p:blipFill>
        <p:spPr>
          <a:xfrm>
            <a:off x="28490783" y="21366497"/>
            <a:ext cx="3490544" cy="3383280"/>
          </a:xfrm>
          <a:prstGeom prst="rect">
            <a:avLst/>
          </a:prstGeom>
          <a:ln w="12700">
            <a:solidFill>
              <a:schemeClr val="tx1"/>
            </a:solidFill>
          </a:ln>
        </p:spPr>
      </p:pic>
      <p:sp>
        <p:nvSpPr>
          <p:cNvPr id="46" name="Text Box 263">
            <a:extLst>
              <a:ext uri="{FF2B5EF4-FFF2-40B4-BE49-F238E27FC236}">
                <a16:creationId xmlns:a16="http://schemas.microsoft.com/office/drawing/2014/main" id="{3169B8AA-3512-4713-3619-5539A06C39CC}"/>
              </a:ext>
            </a:extLst>
          </p:cNvPr>
          <p:cNvSpPr txBox="1">
            <a:spLocks noChangeArrowheads="1"/>
          </p:cNvSpPr>
          <p:nvPr/>
        </p:nvSpPr>
        <p:spPr bwMode="auto">
          <a:xfrm>
            <a:off x="17260756" y="17180625"/>
            <a:ext cx="14912174" cy="3914121"/>
          </a:xfrm>
          <a:prstGeom prst="rect">
            <a:avLst/>
          </a:prstGeom>
          <a:solidFill>
            <a:srgbClr val="A9D18E"/>
          </a:solidFill>
          <a:ln>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47" name="Text Box 276">
            <a:extLst>
              <a:ext uri="{FF2B5EF4-FFF2-40B4-BE49-F238E27FC236}">
                <a16:creationId xmlns:a16="http://schemas.microsoft.com/office/drawing/2014/main" id="{B558772F-786C-B516-6BBB-50B5D4A73EC5}"/>
              </a:ext>
            </a:extLst>
          </p:cNvPr>
          <p:cNvSpPr txBox="1">
            <a:spLocks noChangeArrowheads="1"/>
          </p:cNvSpPr>
          <p:nvPr/>
        </p:nvSpPr>
        <p:spPr bwMode="auto">
          <a:xfrm>
            <a:off x="17297400" y="20099734"/>
            <a:ext cx="3200400" cy="91440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13: </a:t>
            </a:r>
            <a:r>
              <a:rPr lang="en-US" altLang="en-US" sz="1200" dirty="0">
                <a:latin typeface="Arial" panose="020B0604020202020204" pitchFamily="34" charset="0"/>
              </a:rPr>
              <a:t>Heatmap of PFHxA based on reported data for ten TX zip codes. Heatmaps for all 85 contaminants were produced, but only PFHxA is shown here.</a:t>
            </a:r>
          </a:p>
        </p:txBody>
      </p:sp>
      <p:sp>
        <p:nvSpPr>
          <p:cNvPr id="48" name="Text Box 276">
            <a:extLst>
              <a:ext uri="{FF2B5EF4-FFF2-40B4-BE49-F238E27FC236}">
                <a16:creationId xmlns:a16="http://schemas.microsoft.com/office/drawing/2014/main" id="{971A2B62-F049-ADCF-0676-11EE9E67950A}"/>
              </a:ext>
            </a:extLst>
          </p:cNvPr>
          <p:cNvSpPr txBox="1">
            <a:spLocks noChangeArrowheads="1"/>
          </p:cNvSpPr>
          <p:nvPr/>
        </p:nvSpPr>
        <p:spPr bwMode="auto">
          <a:xfrm>
            <a:off x="23545800" y="20099734"/>
            <a:ext cx="3749040" cy="91440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15: </a:t>
            </a:r>
            <a:r>
              <a:rPr lang="en-US" altLang="en-US" sz="1200" dirty="0">
                <a:latin typeface="Arial" panose="020B0604020202020204" pitchFamily="34" charset="0"/>
              </a:rPr>
              <a:t>Linear regression model results for zip code 75205, showing actual ARV, training prediction, and future predictions for PFHxA. Graphs were created for all contaminants, but only PFHxA is shown here.</a:t>
            </a:r>
          </a:p>
        </p:txBody>
      </p:sp>
      <p:sp>
        <p:nvSpPr>
          <p:cNvPr id="49" name="Text Box 276">
            <a:extLst>
              <a:ext uri="{FF2B5EF4-FFF2-40B4-BE49-F238E27FC236}">
                <a16:creationId xmlns:a16="http://schemas.microsoft.com/office/drawing/2014/main" id="{3BF1929C-CF37-6CF8-4029-C8D9DF2C8F59}"/>
              </a:ext>
            </a:extLst>
          </p:cNvPr>
          <p:cNvSpPr txBox="1">
            <a:spLocks noChangeArrowheads="1"/>
          </p:cNvSpPr>
          <p:nvPr/>
        </p:nvSpPr>
        <p:spPr bwMode="auto">
          <a:xfrm>
            <a:off x="27931206" y="20099734"/>
            <a:ext cx="3566160" cy="54864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16: </a:t>
            </a:r>
            <a:r>
              <a:rPr lang="en-US" altLang="en-US" sz="1200" dirty="0">
                <a:latin typeface="Arial" panose="020B0604020202020204" pitchFamily="34" charset="0"/>
              </a:rPr>
              <a:t>Top ten contaminant ARV predictions from linear regression, using 85 contaminants.</a:t>
            </a:r>
          </a:p>
        </p:txBody>
      </p:sp>
      <p:pic>
        <p:nvPicPr>
          <p:cNvPr id="50" name="Picture 14">
            <a:extLst>
              <a:ext uri="{FF2B5EF4-FFF2-40B4-BE49-F238E27FC236}">
                <a16:creationId xmlns:a16="http://schemas.microsoft.com/office/drawing/2014/main" id="{FE35F19E-8A41-0C4B-2A8E-F7BD8D1F895F}"/>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7289092" y="17580530"/>
            <a:ext cx="4827333" cy="24688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49DD862F-7632-5676-6AA0-FCD9285DC16E}"/>
              </a:ext>
            </a:extLst>
          </p:cNvPr>
          <p:cNvPicPr>
            <a:picLocks noChangeAspect="1"/>
          </p:cNvPicPr>
          <p:nvPr/>
        </p:nvPicPr>
        <p:blipFill>
          <a:blip r:embed="rId23"/>
          <a:srcRect t="8809"/>
          <a:stretch/>
        </p:blipFill>
        <p:spPr>
          <a:xfrm>
            <a:off x="17373600" y="17591763"/>
            <a:ext cx="3092079" cy="2464784"/>
          </a:xfrm>
          <a:prstGeom prst="rect">
            <a:avLst/>
          </a:prstGeom>
          <a:ln w="12700">
            <a:solidFill>
              <a:schemeClr val="tx1"/>
            </a:solidFill>
          </a:ln>
        </p:spPr>
      </p:pic>
      <p:pic>
        <p:nvPicPr>
          <p:cNvPr id="52" name="Picture 6">
            <a:extLst>
              <a:ext uri="{FF2B5EF4-FFF2-40B4-BE49-F238E27FC236}">
                <a16:creationId xmlns:a16="http://schemas.microsoft.com/office/drawing/2014/main" id="{9ACE4D46-0A77-F481-DC90-5F346CE8E212}"/>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8817" t="21806" r="40569"/>
          <a:stretch/>
        </p:blipFill>
        <p:spPr bwMode="auto">
          <a:xfrm>
            <a:off x="20574000" y="17589858"/>
            <a:ext cx="2989334" cy="24688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3" name="Text Box 276">
            <a:extLst>
              <a:ext uri="{FF2B5EF4-FFF2-40B4-BE49-F238E27FC236}">
                <a16:creationId xmlns:a16="http://schemas.microsoft.com/office/drawing/2014/main" id="{9545322F-4569-6872-112F-3F27B43F2415}"/>
              </a:ext>
            </a:extLst>
          </p:cNvPr>
          <p:cNvSpPr txBox="1">
            <a:spLocks noChangeArrowheads="1"/>
          </p:cNvSpPr>
          <p:nvPr/>
        </p:nvSpPr>
        <p:spPr bwMode="auto">
          <a:xfrm>
            <a:off x="20644140" y="20099734"/>
            <a:ext cx="2743200" cy="54864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14: </a:t>
            </a:r>
            <a:r>
              <a:rPr lang="en-US" altLang="en-US" sz="1200" dirty="0">
                <a:latin typeface="Arial" panose="020B0604020202020204" pitchFamily="34" charset="0"/>
              </a:rPr>
              <a:t>Heatmap for ten TX zip codes of PFHxA predictions.</a:t>
            </a:r>
          </a:p>
        </p:txBody>
      </p:sp>
      <p:pic>
        <p:nvPicPr>
          <p:cNvPr id="54" name="Picture 4">
            <a:extLst>
              <a:ext uri="{FF2B5EF4-FFF2-40B4-BE49-F238E27FC236}">
                <a16:creationId xmlns:a16="http://schemas.microsoft.com/office/drawing/2014/main" id="{B7130985-8D89-0961-AF12-C161E9E08905}"/>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3774400" y="17591621"/>
            <a:ext cx="3305788" cy="24688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04F65385-F102-91C3-2225-E36BF4F809AC}"/>
              </a:ext>
            </a:extLst>
          </p:cNvPr>
          <p:cNvSpPr txBox="1"/>
          <p:nvPr/>
        </p:nvSpPr>
        <p:spPr>
          <a:xfrm>
            <a:off x="17291382" y="17254042"/>
            <a:ext cx="8236296"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Figures 13-16: Dataset (3) - Ten Texas Zip Codes with Missing ARVs Set to 0 Using Linear Regression</a:t>
            </a:r>
          </a:p>
        </p:txBody>
      </p:sp>
      <p:sp>
        <p:nvSpPr>
          <p:cNvPr id="56" name="Text Box 263">
            <a:extLst>
              <a:ext uri="{FF2B5EF4-FFF2-40B4-BE49-F238E27FC236}">
                <a16:creationId xmlns:a16="http://schemas.microsoft.com/office/drawing/2014/main" id="{E3B92C85-BDF6-F360-CD83-ACEA8B9305D9}"/>
              </a:ext>
            </a:extLst>
          </p:cNvPr>
          <p:cNvSpPr txBox="1">
            <a:spLocks noChangeArrowheads="1"/>
          </p:cNvSpPr>
          <p:nvPr/>
        </p:nvSpPr>
        <p:spPr bwMode="auto">
          <a:xfrm>
            <a:off x="17259301" y="13258800"/>
            <a:ext cx="14919960" cy="3840480"/>
          </a:xfrm>
          <a:prstGeom prst="rect">
            <a:avLst/>
          </a:prstGeom>
          <a:solidFill>
            <a:srgbClr val="FFE699"/>
          </a:solidFill>
          <a:ln>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57" name="Text Box 276">
            <a:extLst>
              <a:ext uri="{FF2B5EF4-FFF2-40B4-BE49-F238E27FC236}">
                <a16:creationId xmlns:a16="http://schemas.microsoft.com/office/drawing/2014/main" id="{86EF08CA-0787-7CC7-C53F-20CC43A6E91D}"/>
              </a:ext>
            </a:extLst>
          </p:cNvPr>
          <p:cNvSpPr txBox="1">
            <a:spLocks noChangeArrowheads="1"/>
          </p:cNvSpPr>
          <p:nvPr/>
        </p:nvSpPr>
        <p:spPr bwMode="auto">
          <a:xfrm>
            <a:off x="17615965" y="15901394"/>
            <a:ext cx="3383280"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9: </a:t>
            </a:r>
            <a:r>
              <a:rPr lang="en-US" altLang="en-US" sz="1200" dirty="0">
                <a:latin typeface="Arial" panose="020B0604020202020204" pitchFamily="34" charset="0"/>
              </a:rPr>
              <a:t>Heatmap of HAA9 based on reported data for six zip codes. Heatmaps for all 72 contaminants were produced, but only HAA9 is shown here.</a:t>
            </a:r>
          </a:p>
        </p:txBody>
      </p:sp>
      <p:sp>
        <p:nvSpPr>
          <p:cNvPr id="58" name="Text Box 276">
            <a:extLst>
              <a:ext uri="{FF2B5EF4-FFF2-40B4-BE49-F238E27FC236}">
                <a16:creationId xmlns:a16="http://schemas.microsoft.com/office/drawing/2014/main" id="{18D48E58-45D2-637D-CED8-3867EE99E01A}"/>
              </a:ext>
            </a:extLst>
          </p:cNvPr>
          <p:cNvSpPr txBox="1">
            <a:spLocks noChangeArrowheads="1"/>
          </p:cNvSpPr>
          <p:nvPr/>
        </p:nvSpPr>
        <p:spPr bwMode="auto">
          <a:xfrm>
            <a:off x="25117229" y="15892915"/>
            <a:ext cx="3310128" cy="1097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11: </a:t>
            </a:r>
            <a:r>
              <a:rPr lang="en-US" altLang="en-US" sz="1200" dirty="0">
                <a:latin typeface="Arial" panose="020B0604020202020204" pitchFamily="34" charset="0"/>
              </a:rPr>
              <a:t>Random forest regression model results for zip code 6339, showing actual ARV, training prediction, and future predictions for HAA9. Graphs were created for all contaminants, but only HAA9 is shown here.</a:t>
            </a:r>
          </a:p>
        </p:txBody>
      </p:sp>
      <p:sp>
        <p:nvSpPr>
          <p:cNvPr id="59" name="Text Box 276">
            <a:extLst>
              <a:ext uri="{FF2B5EF4-FFF2-40B4-BE49-F238E27FC236}">
                <a16:creationId xmlns:a16="http://schemas.microsoft.com/office/drawing/2014/main" id="{A169544D-7CD8-316A-9BD2-542C860CA747}"/>
              </a:ext>
            </a:extLst>
          </p:cNvPr>
          <p:cNvSpPr txBox="1">
            <a:spLocks noChangeArrowheads="1"/>
          </p:cNvSpPr>
          <p:nvPr/>
        </p:nvSpPr>
        <p:spPr bwMode="auto">
          <a:xfrm>
            <a:off x="28579757" y="15890480"/>
            <a:ext cx="3383280" cy="73152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12: </a:t>
            </a:r>
            <a:r>
              <a:rPr lang="en-US" altLang="en-US" sz="1200" dirty="0">
                <a:latin typeface="Arial" panose="020B0604020202020204" pitchFamily="34" charset="0"/>
              </a:rPr>
              <a:t>Dataset (2) top ten Contaminant ARV predictions from random forest regression. Top ten predictions using 72 contaminants.</a:t>
            </a:r>
            <a:endParaRPr lang="en-US" altLang="en-US" sz="1200" b="1" dirty="0">
              <a:latin typeface="Arial" panose="020B0604020202020204" pitchFamily="34" charset="0"/>
            </a:endParaRPr>
          </a:p>
        </p:txBody>
      </p:sp>
      <p:pic>
        <p:nvPicPr>
          <p:cNvPr id="60" name="Picture 59">
            <a:extLst>
              <a:ext uri="{FF2B5EF4-FFF2-40B4-BE49-F238E27FC236}">
                <a16:creationId xmlns:a16="http://schemas.microsoft.com/office/drawing/2014/main" id="{C129AB24-626B-EA5E-3138-6FB6A73326C5}"/>
              </a:ext>
            </a:extLst>
          </p:cNvPr>
          <p:cNvPicPr>
            <a:picLocks noChangeAspect="1"/>
          </p:cNvPicPr>
          <p:nvPr/>
        </p:nvPicPr>
        <p:blipFill>
          <a:blip r:embed="rId26"/>
          <a:srcRect l="5152" t="8386"/>
          <a:stretch/>
        </p:blipFill>
        <p:spPr>
          <a:xfrm>
            <a:off x="17376139" y="13659186"/>
            <a:ext cx="3890357" cy="2194560"/>
          </a:xfrm>
          <a:prstGeom prst="rect">
            <a:avLst/>
          </a:prstGeom>
          <a:ln w="12700">
            <a:solidFill>
              <a:schemeClr val="tx1"/>
            </a:solidFill>
          </a:ln>
        </p:spPr>
      </p:pic>
      <p:pic>
        <p:nvPicPr>
          <p:cNvPr id="61" name="Picture 24">
            <a:extLst>
              <a:ext uri="{FF2B5EF4-FFF2-40B4-BE49-F238E27FC236}">
                <a16:creationId xmlns:a16="http://schemas.microsoft.com/office/drawing/2014/main" id="{84D3EBC8-675C-9D1F-AF8C-1F8AE037AC42}"/>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8423297" y="13655039"/>
            <a:ext cx="3652651" cy="219456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62" name="Picture 61">
            <a:extLst>
              <a:ext uri="{FF2B5EF4-FFF2-40B4-BE49-F238E27FC236}">
                <a16:creationId xmlns:a16="http://schemas.microsoft.com/office/drawing/2014/main" id="{0773450A-DEBD-ACEE-C745-3F4B2342DE13}"/>
              </a:ext>
            </a:extLst>
          </p:cNvPr>
          <p:cNvPicPr>
            <a:picLocks noChangeAspect="1"/>
          </p:cNvPicPr>
          <p:nvPr/>
        </p:nvPicPr>
        <p:blipFill>
          <a:blip r:embed="rId28"/>
          <a:srcRect l="6409" t="8073"/>
          <a:stretch/>
        </p:blipFill>
        <p:spPr>
          <a:xfrm>
            <a:off x="21364953" y="13659186"/>
            <a:ext cx="3739246" cy="2194560"/>
          </a:xfrm>
          <a:prstGeom prst="rect">
            <a:avLst/>
          </a:prstGeom>
          <a:ln w="12700">
            <a:solidFill>
              <a:schemeClr val="tx1"/>
            </a:solidFill>
          </a:ln>
        </p:spPr>
      </p:pic>
      <p:sp>
        <p:nvSpPr>
          <p:cNvPr id="63" name="Text Box 276">
            <a:extLst>
              <a:ext uri="{FF2B5EF4-FFF2-40B4-BE49-F238E27FC236}">
                <a16:creationId xmlns:a16="http://schemas.microsoft.com/office/drawing/2014/main" id="{EF46E861-B686-3829-20B8-9D269B9A349C}"/>
              </a:ext>
            </a:extLst>
          </p:cNvPr>
          <p:cNvSpPr txBox="1">
            <a:spLocks noChangeArrowheads="1"/>
          </p:cNvSpPr>
          <p:nvPr/>
        </p:nvSpPr>
        <p:spPr bwMode="auto">
          <a:xfrm>
            <a:off x="21542936" y="15906723"/>
            <a:ext cx="3383280" cy="5486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10: </a:t>
            </a:r>
            <a:r>
              <a:rPr lang="en-US" altLang="en-US" sz="1200" dirty="0">
                <a:latin typeface="Arial" panose="020B0604020202020204" pitchFamily="34" charset="0"/>
              </a:rPr>
              <a:t>Heatmap for six zip codes of HAA9 predictions.</a:t>
            </a:r>
          </a:p>
        </p:txBody>
      </p:sp>
      <p:pic>
        <p:nvPicPr>
          <p:cNvPr id="2240" name="Picture 2">
            <a:extLst>
              <a:ext uri="{FF2B5EF4-FFF2-40B4-BE49-F238E27FC236}">
                <a16:creationId xmlns:a16="http://schemas.microsoft.com/office/drawing/2014/main" id="{51B01FDD-BC5A-741F-D6B9-AFFD3A060F3D}"/>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25303052" y="13655039"/>
            <a:ext cx="2938483" cy="219456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41" name="TextBox 2240">
            <a:extLst>
              <a:ext uri="{FF2B5EF4-FFF2-40B4-BE49-F238E27FC236}">
                <a16:creationId xmlns:a16="http://schemas.microsoft.com/office/drawing/2014/main" id="{8EA87698-E0F4-41FB-C872-40FC066D10B1}"/>
              </a:ext>
            </a:extLst>
          </p:cNvPr>
          <p:cNvSpPr txBox="1"/>
          <p:nvPr/>
        </p:nvSpPr>
        <p:spPr>
          <a:xfrm>
            <a:off x="17291382" y="13307301"/>
            <a:ext cx="9017533"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Figures 9-12: Dataset (2) - Six Random Zip Codes with Missing ARVs Excluded Using Random Forest Regression</a:t>
            </a:r>
          </a:p>
        </p:txBody>
      </p:sp>
      <p:sp>
        <p:nvSpPr>
          <p:cNvPr id="2242" name="Text Box 263">
            <a:extLst>
              <a:ext uri="{FF2B5EF4-FFF2-40B4-BE49-F238E27FC236}">
                <a16:creationId xmlns:a16="http://schemas.microsoft.com/office/drawing/2014/main" id="{3D0BA746-1FD7-AD70-EA36-9008971D3C2B}"/>
              </a:ext>
            </a:extLst>
          </p:cNvPr>
          <p:cNvSpPr txBox="1">
            <a:spLocks noChangeArrowheads="1"/>
          </p:cNvSpPr>
          <p:nvPr/>
        </p:nvSpPr>
        <p:spPr bwMode="auto">
          <a:xfrm>
            <a:off x="17259301" y="9276099"/>
            <a:ext cx="14919960" cy="3901356"/>
          </a:xfrm>
          <a:prstGeom prst="rect">
            <a:avLst/>
          </a:prstGeom>
          <a:solidFill>
            <a:srgbClr val="FFE699"/>
          </a:solidFill>
          <a:ln>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2243" name="Text Box 276">
            <a:extLst>
              <a:ext uri="{FF2B5EF4-FFF2-40B4-BE49-F238E27FC236}">
                <a16:creationId xmlns:a16="http://schemas.microsoft.com/office/drawing/2014/main" id="{E81E82C6-D787-1F0B-1C5B-A44D362CC5A0}"/>
              </a:ext>
            </a:extLst>
          </p:cNvPr>
          <p:cNvSpPr txBox="1">
            <a:spLocks noChangeArrowheads="1"/>
          </p:cNvSpPr>
          <p:nvPr/>
        </p:nvSpPr>
        <p:spPr bwMode="auto">
          <a:xfrm>
            <a:off x="17514542" y="11976100"/>
            <a:ext cx="3383280" cy="914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5: </a:t>
            </a:r>
            <a:r>
              <a:rPr lang="en-US" altLang="en-US" sz="1200" dirty="0">
                <a:latin typeface="Arial" panose="020B0604020202020204" pitchFamily="34" charset="0"/>
              </a:rPr>
              <a:t>Heatmap of HAA9 based on reported data for six zip codes. Heatmaps for all 85 contaminants were produced, but only HAA9 is shown here.</a:t>
            </a:r>
          </a:p>
        </p:txBody>
      </p:sp>
      <p:sp>
        <p:nvSpPr>
          <p:cNvPr id="2244" name="Text Box 276">
            <a:extLst>
              <a:ext uri="{FF2B5EF4-FFF2-40B4-BE49-F238E27FC236}">
                <a16:creationId xmlns:a16="http://schemas.microsoft.com/office/drawing/2014/main" id="{F7C547D1-22C5-E47A-A731-C2A3011C85CD}"/>
              </a:ext>
            </a:extLst>
          </p:cNvPr>
          <p:cNvSpPr txBox="1">
            <a:spLocks noChangeArrowheads="1"/>
          </p:cNvSpPr>
          <p:nvPr/>
        </p:nvSpPr>
        <p:spPr bwMode="auto">
          <a:xfrm>
            <a:off x="25113169" y="11956022"/>
            <a:ext cx="3310128" cy="1097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7: </a:t>
            </a:r>
            <a:r>
              <a:rPr lang="en-US" altLang="en-US" sz="1200" dirty="0">
                <a:latin typeface="Arial" panose="020B0604020202020204" pitchFamily="34" charset="0"/>
              </a:rPr>
              <a:t>Linear regression model results for zip code 6339, showing actual ARV, training prediction, and future predictions for HAA9. Graphs were created for all contaminants, but only HAA9 is shown here.</a:t>
            </a:r>
          </a:p>
        </p:txBody>
      </p:sp>
      <p:sp>
        <p:nvSpPr>
          <p:cNvPr id="2245" name="Text Box 276">
            <a:extLst>
              <a:ext uri="{FF2B5EF4-FFF2-40B4-BE49-F238E27FC236}">
                <a16:creationId xmlns:a16="http://schemas.microsoft.com/office/drawing/2014/main" id="{B9AC390B-8B20-1CFE-46CA-44142DAC2FBB}"/>
              </a:ext>
            </a:extLst>
          </p:cNvPr>
          <p:cNvSpPr txBox="1">
            <a:spLocks noChangeArrowheads="1"/>
          </p:cNvSpPr>
          <p:nvPr/>
        </p:nvSpPr>
        <p:spPr bwMode="auto">
          <a:xfrm>
            <a:off x="28583371" y="11965061"/>
            <a:ext cx="3383280" cy="5486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8: </a:t>
            </a:r>
            <a:r>
              <a:rPr lang="en-US" altLang="en-US" sz="1200" dirty="0">
                <a:latin typeface="Arial" panose="020B0604020202020204" pitchFamily="34" charset="0"/>
              </a:rPr>
              <a:t>Top ten contaminant ARV predictions from linear regression, using 85 contaminants.</a:t>
            </a:r>
            <a:endParaRPr lang="en-US" altLang="en-US" sz="1200" b="1" dirty="0">
              <a:latin typeface="Arial" panose="020B0604020202020204" pitchFamily="34" charset="0"/>
            </a:endParaRPr>
          </a:p>
        </p:txBody>
      </p:sp>
      <p:pic>
        <p:nvPicPr>
          <p:cNvPr id="2246" name="Picture 2">
            <a:extLst>
              <a:ext uri="{FF2B5EF4-FFF2-40B4-BE49-F238E27FC236}">
                <a16:creationId xmlns:a16="http://schemas.microsoft.com/office/drawing/2014/main" id="{B396B456-0E5A-1C06-52B1-C91078956EF6}"/>
              </a:ext>
            </a:extLst>
          </p:cNvPr>
          <p:cNvPicPr>
            <a:picLocks noChangeAspect="1" noChangeArrowheads="1"/>
          </p:cNvPicPr>
          <p:nvPr/>
        </p:nvPicPr>
        <p:blipFill rotWithShape="1">
          <a:blip r:embed="rId30" cstate="print">
            <a:extLst>
              <a:ext uri="{28A0092B-C50C-407E-A947-70E740481C1C}">
                <a14:useLocalDpi xmlns:a14="http://schemas.microsoft.com/office/drawing/2010/main" val="0"/>
              </a:ext>
            </a:extLst>
          </a:blip>
          <a:srcRect l="8547" t="6379"/>
          <a:stretch/>
        </p:blipFill>
        <p:spPr bwMode="auto">
          <a:xfrm>
            <a:off x="17426149" y="9705776"/>
            <a:ext cx="3552748" cy="219456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247" name="Picture 8">
            <a:extLst>
              <a:ext uri="{FF2B5EF4-FFF2-40B4-BE49-F238E27FC236}">
                <a16:creationId xmlns:a16="http://schemas.microsoft.com/office/drawing/2014/main" id="{BA62EA4C-EB22-64C2-BE97-B144B9BF1BE5}"/>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8426797" y="9705776"/>
            <a:ext cx="3649151" cy="219456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48" name="Text Box 276">
            <a:extLst>
              <a:ext uri="{FF2B5EF4-FFF2-40B4-BE49-F238E27FC236}">
                <a16:creationId xmlns:a16="http://schemas.microsoft.com/office/drawing/2014/main" id="{9EDC116E-7D1C-EFFF-AEBB-805C05B71479}"/>
              </a:ext>
            </a:extLst>
          </p:cNvPr>
          <p:cNvSpPr txBox="1">
            <a:spLocks noChangeArrowheads="1"/>
          </p:cNvSpPr>
          <p:nvPr/>
        </p:nvSpPr>
        <p:spPr bwMode="auto">
          <a:xfrm>
            <a:off x="21394471" y="11958009"/>
            <a:ext cx="3383280" cy="5486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6: </a:t>
            </a:r>
            <a:r>
              <a:rPr lang="en-US" altLang="en-US" sz="1200" dirty="0">
                <a:latin typeface="Arial" panose="020B0604020202020204" pitchFamily="34" charset="0"/>
              </a:rPr>
              <a:t>Heatmap for six zip codes of HAA9 predictions.</a:t>
            </a:r>
          </a:p>
        </p:txBody>
      </p:sp>
      <p:pic>
        <p:nvPicPr>
          <p:cNvPr id="2249" name="Picture 2248">
            <a:extLst>
              <a:ext uri="{FF2B5EF4-FFF2-40B4-BE49-F238E27FC236}">
                <a16:creationId xmlns:a16="http://schemas.microsoft.com/office/drawing/2014/main" id="{03970480-7A88-2821-558D-35C08BAED62F}"/>
              </a:ext>
            </a:extLst>
          </p:cNvPr>
          <p:cNvPicPr>
            <a:picLocks noChangeAspect="1"/>
          </p:cNvPicPr>
          <p:nvPr/>
        </p:nvPicPr>
        <p:blipFill>
          <a:blip r:embed="rId32"/>
          <a:srcRect l="6302" t="8378"/>
          <a:stretch/>
        </p:blipFill>
        <p:spPr>
          <a:xfrm>
            <a:off x="21153310" y="9703126"/>
            <a:ext cx="3881671" cy="2194560"/>
          </a:xfrm>
          <a:prstGeom prst="rect">
            <a:avLst/>
          </a:prstGeom>
          <a:ln w="12700">
            <a:solidFill>
              <a:schemeClr val="tx1"/>
            </a:solidFill>
          </a:ln>
        </p:spPr>
      </p:pic>
      <p:sp>
        <p:nvSpPr>
          <p:cNvPr id="2250" name="TextBox 2249">
            <a:extLst>
              <a:ext uri="{FF2B5EF4-FFF2-40B4-BE49-F238E27FC236}">
                <a16:creationId xmlns:a16="http://schemas.microsoft.com/office/drawing/2014/main" id="{D06C01DE-573D-B5CD-B0C5-650E4BA849D6}"/>
              </a:ext>
            </a:extLst>
          </p:cNvPr>
          <p:cNvSpPr txBox="1"/>
          <p:nvPr/>
        </p:nvSpPr>
        <p:spPr>
          <a:xfrm>
            <a:off x="17291382" y="9321497"/>
            <a:ext cx="832777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Figures 5-8: Dataset (1) - Six Random Zip Codes with Missing ARVs Set to 0 Using Linear Regression</a:t>
            </a:r>
          </a:p>
        </p:txBody>
      </p:sp>
      <p:pic>
        <p:nvPicPr>
          <p:cNvPr id="2251" name="Picture 10">
            <a:extLst>
              <a:ext uri="{FF2B5EF4-FFF2-40B4-BE49-F238E27FC236}">
                <a16:creationId xmlns:a16="http://schemas.microsoft.com/office/drawing/2014/main" id="{63E7805C-4031-3F34-20D8-EE4C862582B7}"/>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25223229" y="9705776"/>
            <a:ext cx="2938482" cy="219456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64" name="Text Box 263">
            <a:extLst>
              <a:ext uri="{FF2B5EF4-FFF2-40B4-BE49-F238E27FC236}">
                <a16:creationId xmlns:a16="http://schemas.microsoft.com/office/drawing/2014/main" id="{70F0E9A5-54F7-C8BB-39E9-CCABA8428165}"/>
              </a:ext>
            </a:extLst>
          </p:cNvPr>
          <p:cNvSpPr txBox="1">
            <a:spLocks noChangeArrowheads="1"/>
          </p:cNvSpPr>
          <p:nvPr/>
        </p:nvSpPr>
        <p:spPr bwMode="auto">
          <a:xfrm>
            <a:off x="8746881" y="29265842"/>
            <a:ext cx="7406640" cy="3195358"/>
          </a:xfrm>
          <a:prstGeom prst="rect">
            <a:avLst/>
          </a:prstGeom>
          <a:solidFill>
            <a:schemeClr val="bg1">
              <a:lumMod val="75000"/>
            </a:schemeClr>
          </a:solidFill>
          <a:ln w="12700">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sp>
        <p:nvSpPr>
          <p:cNvPr id="2265" name="Text Box 263">
            <a:extLst>
              <a:ext uri="{FF2B5EF4-FFF2-40B4-BE49-F238E27FC236}">
                <a16:creationId xmlns:a16="http://schemas.microsoft.com/office/drawing/2014/main" id="{40908E1E-410C-EAB9-91B3-0BC2EBE32E8E}"/>
              </a:ext>
            </a:extLst>
          </p:cNvPr>
          <p:cNvSpPr txBox="1">
            <a:spLocks noChangeArrowheads="1"/>
          </p:cNvSpPr>
          <p:nvPr/>
        </p:nvSpPr>
        <p:spPr bwMode="auto">
          <a:xfrm>
            <a:off x="1192137" y="29263404"/>
            <a:ext cx="7406640" cy="3197796"/>
          </a:xfrm>
          <a:prstGeom prst="rect">
            <a:avLst/>
          </a:prstGeom>
          <a:solidFill>
            <a:schemeClr val="bg1">
              <a:lumMod val="75000"/>
            </a:schemeClr>
          </a:solidFill>
          <a:ln w="12700">
            <a:noFill/>
          </a:ln>
          <a:effectLst/>
        </p:spPr>
        <p:txBody>
          <a:bodyPr lIns="182880" rIns="182880"/>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1200150" lvl="1" indent="-457200" algn="just">
              <a:spcBef>
                <a:spcPts val="0"/>
              </a:spcBef>
              <a:buFont typeface="Wingdings" panose="05000000000000000000" pitchFamily="2" charset="2"/>
              <a:buChar char="v"/>
            </a:pPr>
            <a:endParaRPr lang="en-US" altLang="en-US" sz="500" dirty="0">
              <a:latin typeface="Arial" panose="020B0604020202020204" pitchFamily="34" charset="0"/>
            </a:endParaRPr>
          </a:p>
        </p:txBody>
      </p:sp>
      <p:pic>
        <p:nvPicPr>
          <p:cNvPr id="2266" name="Picture 2">
            <a:extLst>
              <a:ext uri="{FF2B5EF4-FFF2-40B4-BE49-F238E27FC236}">
                <a16:creationId xmlns:a16="http://schemas.microsoft.com/office/drawing/2014/main" id="{D5E7C1C5-633D-DB63-E29B-CAACEDEF6D7D}"/>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l="6565" t="12275"/>
          <a:stretch/>
        </p:blipFill>
        <p:spPr bwMode="auto">
          <a:xfrm>
            <a:off x="4925937" y="29811194"/>
            <a:ext cx="3575469" cy="2011680"/>
          </a:xfrm>
          <a:prstGeom prst="rect">
            <a:avLst/>
          </a:prstGeom>
          <a:solidFill>
            <a:schemeClr val="tx1"/>
          </a:solidFill>
          <a:ln w="12700">
            <a:solidFill>
              <a:schemeClr val="tx1"/>
            </a:solidFill>
          </a:ln>
        </p:spPr>
      </p:pic>
      <p:pic>
        <p:nvPicPr>
          <p:cNvPr id="2267" name="Picture 4">
            <a:extLst>
              <a:ext uri="{FF2B5EF4-FFF2-40B4-BE49-F238E27FC236}">
                <a16:creationId xmlns:a16="http://schemas.microsoft.com/office/drawing/2014/main" id="{53DA64C5-F7E9-B5C9-D9ED-A3037742EDB6}"/>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l="6364" t="6805"/>
          <a:stretch/>
        </p:blipFill>
        <p:spPr bwMode="auto">
          <a:xfrm>
            <a:off x="1374775" y="29811194"/>
            <a:ext cx="3368671" cy="2011680"/>
          </a:xfrm>
          <a:prstGeom prst="rect">
            <a:avLst/>
          </a:prstGeom>
          <a:solidFill>
            <a:schemeClr val="tx1"/>
          </a:solidFill>
          <a:ln w="12700">
            <a:solidFill>
              <a:schemeClr val="tx1"/>
            </a:solidFill>
          </a:ln>
        </p:spPr>
      </p:pic>
      <p:sp>
        <p:nvSpPr>
          <p:cNvPr id="2268" name="Text Box 276">
            <a:extLst>
              <a:ext uri="{FF2B5EF4-FFF2-40B4-BE49-F238E27FC236}">
                <a16:creationId xmlns:a16="http://schemas.microsoft.com/office/drawing/2014/main" id="{D24EA8A6-AEC7-8096-9A47-435C35D09B27}"/>
              </a:ext>
            </a:extLst>
          </p:cNvPr>
          <p:cNvSpPr txBox="1">
            <a:spLocks noChangeArrowheads="1"/>
          </p:cNvSpPr>
          <p:nvPr/>
        </p:nvSpPr>
        <p:spPr bwMode="auto">
          <a:xfrm>
            <a:off x="1600200" y="31900470"/>
            <a:ext cx="3017520" cy="365760"/>
          </a:xfrm>
          <a:prstGeom prst="rect">
            <a:avLst/>
          </a:prstGeom>
          <a:solidFill>
            <a:schemeClr val="bg1"/>
          </a:solidFill>
          <a:ln w="12700">
            <a:solidFill>
              <a:srgbClr val="000000">
                <a:alpha val="98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50000"/>
              </a:spcBef>
              <a:buFontTx/>
              <a:buNone/>
            </a:pPr>
            <a:r>
              <a:rPr lang="en-US" altLang="en-US" sz="1200" b="1" dirty="0">
                <a:latin typeface="Arial" panose="020B0604020202020204" pitchFamily="34" charset="0"/>
              </a:rPr>
              <a:t>Fig. 1: </a:t>
            </a:r>
            <a:r>
              <a:rPr lang="en-US" altLang="en-US" sz="1200" dirty="0">
                <a:latin typeface="Arial" panose="020B0604020202020204" pitchFamily="34" charset="0"/>
              </a:rPr>
              <a:t>Lithium (missing ARVs set to 0).</a:t>
            </a:r>
          </a:p>
        </p:txBody>
      </p:sp>
      <p:sp>
        <p:nvSpPr>
          <p:cNvPr id="2269" name="Text Box 276">
            <a:extLst>
              <a:ext uri="{FF2B5EF4-FFF2-40B4-BE49-F238E27FC236}">
                <a16:creationId xmlns:a16="http://schemas.microsoft.com/office/drawing/2014/main" id="{DBDB1411-EE7B-D7FA-4ACA-8B1E05CA958C}"/>
              </a:ext>
            </a:extLst>
          </p:cNvPr>
          <p:cNvSpPr txBox="1">
            <a:spLocks noChangeArrowheads="1"/>
          </p:cNvSpPr>
          <p:nvPr/>
        </p:nvSpPr>
        <p:spPr bwMode="auto">
          <a:xfrm>
            <a:off x="5105400" y="31897320"/>
            <a:ext cx="3017520" cy="36576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2: </a:t>
            </a:r>
            <a:r>
              <a:rPr lang="en-US" altLang="en-US" sz="1200" dirty="0">
                <a:latin typeface="Arial" panose="020B0604020202020204" pitchFamily="34" charset="0"/>
              </a:rPr>
              <a:t>Lithium (missing ARVs excluded).</a:t>
            </a:r>
          </a:p>
        </p:txBody>
      </p:sp>
      <p:sp>
        <p:nvSpPr>
          <p:cNvPr id="2270" name="Text Box 276">
            <a:extLst>
              <a:ext uri="{FF2B5EF4-FFF2-40B4-BE49-F238E27FC236}">
                <a16:creationId xmlns:a16="http://schemas.microsoft.com/office/drawing/2014/main" id="{DCC61869-84A3-127D-D855-0CDD3A970755}"/>
              </a:ext>
            </a:extLst>
          </p:cNvPr>
          <p:cNvSpPr txBox="1">
            <a:spLocks noChangeArrowheads="1"/>
          </p:cNvSpPr>
          <p:nvPr/>
        </p:nvSpPr>
        <p:spPr bwMode="auto">
          <a:xfrm>
            <a:off x="9220200" y="31897320"/>
            <a:ext cx="3017520" cy="36576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3: </a:t>
            </a:r>
            <a:r>
              <a:rPr lang="en-US" altLang="en-US" sz="1200" dirty="0">
                <a:latin typeface="Arial" panose="020B0604020202020204" pitchFamily="34" charset="0"/>
              </a:rPr>
              <a:t>PFBA (missing ARVs set to 0).</a:t>
            </a:r>
          </a:p>
        </p:txBody>
      </p:sp>
      <p:pic>
        <p:nvPicPr>
          <p:cNvPr id="2272" name="Picture 2">
            <a:extLst>
              <a:ext uri="{FF2B5EF4-FFF2-40B4-BE49-F238E27FC236}">
                <a16:creationId xmlns:a16="http://schemas.microsoft.com/office/drawing/2014/main" id="{4BBD930F-6BCB-8501-4F0C-6BBDD5AF374D}"/>
              </a:ext>
            </a:extLst>
          </p:cNvPr>
          <p:cNvPicPr>
            <a:picLocks noChangeAspect="1" noChangeArrowheads="1"/>
          </p:cNvPicPr>
          <p:nvPr/>
        </p:nvPicPr>
        <p:blipFill rotWithShape="1">
          <a:blip r:embed="rId36" cstate="print">
            <a:extLst>
              <a:ext uri="{28A0092B-C50C-407E-A947-70E740481C1C}">
                <a14:useLocalDpi xmlns:a14="http://schemas.microsoft.com/office/drawing/2010/main" val="0"/>
              </a:ext>
            </a:extLst>
          </a:blip>
          <a:srcRect l="4946" t="6264" b="-2"/>
          <a:stretch/>
        </p:blipFill>
        <p:spPr bwMode="auto">
          <a:xfrm>
            <a:off x="8918575" y="29798855"/>
            <a:ext cx="3449583" cy="20116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73" name="Text Box 276">
            <a:extLst>
              <a:ext uri="{FF2B5EF4-FFF2-40B4-BE49-F238E27FC236}">
                <a16:creationId xmlns:a16="http://schemas.microsoft.com/office/drawing/2014/main" id="{23CF3942-C9C6-B545-EDAF-A3C65A98B1C0}"/>
              </a:ext>
            </a:extLst>
          </p:cNvPr>
          <p:cNvSpPr txBox="1">
            <a:spLocks noChangeArrowheads="1"/>
          </p:cNvSpPr>
          <p:nvPr/>
        </p:nvSpPr>
        <p:spPr bwMode="auto">
          <a:xfrm>
            <a:off x="12740958" y="31900470"/>
            <a:ext cx="3017520" cy="36576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16800">
                <a:solidFill>
                  <a:schemeClr val="tx1"/>
                </a:solidFill>
                <a:latin typeface="Times New Roman" panose="02020603050405020304" pitchFamily="18" charset="0"/>
              </a:defRPr>
            </a:lvl1pPr>
            <a:lvl2pPr marL="742950" indent="-285750">
              <a:spcBef>
                <a:spcPct val="20000"/>
              </a:spcBef>
              <a:buChar char="–"/>
              <a:defRPr sz="14700">
                <a:solidFill>
                  <a:schemeClr val="tx1"/>
                </a:solidFill>
                <a:latin typeface="Times New Roman" panose="02020603050405020304" pitchFamily="18" charset="0"/>
              </a:defRPr>
            </a:lvl2pPr>
            <a:lvl3pPr marL="1143000" indent="-228600">
              <a:spcBef>
                <a:spcPct val="20000"/>
              </a:spcBef>
              <a:buChar char="•"/>
              <a:defRPr sz="12600">
                <a:solidFill>
                  <a:schemeClr val="tx1"/>
                </a:solidFill>
                <a:latin typeface="Times New Roman" panose="02020603050405020304" pitchFamily="18" charset="0"/>
              </a:defRPr>
            </a:lvl3pPr>
            <a:lvl4pPr marL="1600200" indent="-228600">
              <a:spcBef>
                <a:spcPct val="20000"/>
              </a:spcBef>
              <a:buChar char="–"/>
              <a:defRPr sz="10500">
                <a:solidFill>
                  <a:schemeClr val="tx1"/>
                </a:solidFill>
                <a:latin typeface="Times New Roman" panose="02020603050405020304" pitchFamily="18" charset="0"/>
              </a:defRPr>
            </a:lvl4pPr>
            <a:lvl5pPr marL="2057400" indent="-22860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1200" b="1" dirty="0">
                <a:latin typeface="Arial" panose="020B0604020202020204" pitchFamily="34" charset="0"/>
              </a:rPr>
              <a:t>Fig. 4: </a:t>
            </a:r>
            <a:r>
              <a:rPr lang="en-US" altLang="en-US" sz="1200" dirty="0">
                <a:latin typeface="Arial" panose="020B0604020202020204" pitchFamily="34" charset="0"/>
              </a:rPr>
              <a:t>PFBA (missing ARVs excluded).</a:t>
            </a:r>
          </a:p>
        </p:txBody>
      </p:sp>
      <p:pic>
        <p:nvPicPr>
          <p:cNvPr id="2274" name="Picture 5">
            <a:extLst>
              <a:ext uri="{FF2B5EF4-FFF2-40B4-BE49-F238E27FC236}">
                <a16:creationId xmlns:a16="http://schemas.microsoft.com/office/drawing/2014/main" id="{D691B391-2863-0C77-F786-66C615AE67D2}"/>
              </a:ext>
            </a:extLst>
          </p:cNvPr>
          <p:cNvPicPr>
            <a:picLocks noChangeAspect="1" noChangeArrowheads="1"/>
          </p:cNvPicPr>
          <p:nvPr/>
        </p:nvPicPr>
        <p:blipFill rotWithShape="1">
          <a:blip r:embed="rId37" cstate="print">
            <a:extLst>
              <a:ext uri="{28A0092B-C50C-407E-A947-70E740481C1C}">
                <a14:useLocalDpi xmlns:a14="http://schemas.microsoft.com/office/drawing/2010/main" val="0"/>
              </a:ext>
            </a:extLst>
          </a:blip>
          <a:srcRect l="4436" t="12055"/>
          <a:stretch/>
        </p:blipFill>
        <p:spPr bwMode="auto">
          <a:xfrm>
            <a:off x="12503705" y="29798855"/>
            <a:ext cx="3513145" cy="201168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275" name="TextBox 2274">
            <a:extLst>
              <a:ext uri="{FF2B5EF4-FFF2-40B4-BE49-F238E27FC236}">
                <a16:creationId xmlns:a16="http://schemas.microsoft.com/office/drawing/2014/main" id="{C720CD59-99B3-2C55-9583-5F8CDA99F21E}"/>
              </a:ext>
            </a:extLst>
          </p:cNvPr>
          <p:cNvSpPr txBox="1"/>
          <p:nvPr/>
        </p:nvSpPr>
        <p:spPr>
          <a:xfrm>
            <a:off x="1163911" y="29303956"/>
            <a:ext cx="6387662"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Figures 1 and 2 compare lithium data with missing ARVs either set to 0 or excluded.</a:t>
            </a:r>
          </a:p>
        </p:txBody>
      </p:sp>
      <p:sp>
        <p:nvSpPr>
          <p:cNvPr id="2276" name="TextBox 2275">
            <a:extLst>
              <a:ext uri="{FF2B5EF4-FFF2-40B4-BE49-F238E27FC236}">
                <a16:creationId xmlns:a16="http://schemas.microsoft.com/office/drawing/2014/main" id="{4E35E7CF-9F20-B126-B322-5ADD86121596}"/>
              </a:ext>
            </a:extLst>
          </p:cNvPr>
          <p:cNvSpPr txBox="1"/>
          <p:nvPr/>
        </p:nvSpPr>
        <p:spPr>
          <a:xfrm>
            <a:off x="8819294" y="29298476"/>
            <a:ext cx="6285037"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Figures 3 and 4 compare PFBA data with missing ARVs either set to 0 or excluded.</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2688</TotalTime>
  <Words>2838</Words>
  <Application>Microsoft Office PowerPoint</Application>
  <PresentationFormat>Custom</PresentationFormat>
  <Paragraphs>112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vt:lpstr>
      <vt:lpstr>Times New Roman</vt:lpstr>
      <vt:lpstr>Verdana</vt:lpstr>
      <vt:lpstr>Wingdings</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Jina Wilde</cp:lastModifiedBy>
  <cp:revision>95</cp:revision>
  <dcterms:created xsi:type="dcterms:W3CDTF">2000-03-30T12:26:29Z</dcterms:created>
  <dcterms:modified xsi:type="dcterms:W3CDTF">2025-01-15T19:19:44Z</dcterms:modified>
</cp:coreProperties>
</file>