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93ffc2a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93ffc2a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93ffc2a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93ffc2a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93ffc2ae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93ffc2ae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9983f17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9983f17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9983f17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9983f17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9983f1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9983f1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9983f17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9983f17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9bb6d50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9bb6d5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Vortragsnotizen: ….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93fffb3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93fffb3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b9bf3e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b9bf3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93ffc2a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93ffc2a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93ffc2a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93ffc2a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9983f17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9983f17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Dex_(decimal_exponent)" TargetMode="External"/><Relationship Id="rId4" Type="http://schemas.openxmlformats.org/officeDocument/2006/relationships/hyperlink" Target="https://en.wikipedia.org/wiki/Common_logarithm"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Cepheids: the Leavitt Law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Main Publication of the Project: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Breuval et al. , 2021: </a:t>
            </a:r>
            <a:endParaRPr/>
          </a:p>
          <a:p>
            <a:pPr indent="0" lvl="0" marL="0" rtl="0" algn="l">
              <a:spcBef>
                <a:spcPts val="1200"/>
              </a:spcBef>
              <a:spcAft>
                <a:spcPts val="0"/>
              </a:spcAft>
              <a:buNone/>
            </a:pPr>
            <a:r>
              <a:rPr b="1" lang="de"/>
              <a:t>The Influence of Metallicity on the Leavitt Law from Geometrical Distances of Milky Way and Magellanic Cloud Cepheids</a:t>
            </a:r>
            <a:endParaRPr b="1"/>
          </a:p>
          <a:p>
            <a:pPr indent="0" lvl="0" marL="0" rtl="0" algn="l">
              <a:spcBef>
                <a:spcPts val="1200"/>
              </a:spcBef>
              <a:spcAft>
                <a:spcPts val="0"/>
              </a:spcAft>
              <a:buNone/>
            </a:pPr>
            <a:r>
              <a:rPr b="1" lang="de"/>
              <a:t>PL : Period-Luminosity Relation</a:t>
            </a:r>
            <a:endParaRPr b="1"/>
          </a:p>
          <a:p>
            <a:pPr indent="0" lvl="0" marL="0" rtl="0" algn="l">
              <a:spcBef>
                <a:spcPts val="1200"/>
              </a:spcBef>
              <a:spcAft>
                <a:spcPts val="1200"/>
              </a:spcAft>
              <a:buNone/>
            </a:pPr>
            <a:r>
              <a:rPr b="1" lang="de"/>
              <a:t>M  =  a log P + b + g[Fe/H]</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Metallicity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e"/>
              <a:t>X</a:t>
            </a:r>
            <a:r>
              <a:rPr lang="de"/>
              <a:t> : H</a:t>
            </a:r>
            <a:endParaRPr/>
          </a:p>
          <a:p>
            <a:pPr indent="-342900" lvl="0" marL="457200" rtl="0" algn="l">
              <a:spcBef>
                <a:spcPts val="0"/>
              </a:spcBef>
              <a:spcAft>
                <a:spcPts val="0"/>
              </a:spcAft>
              <a:buSzPts val="1800"/>
              <a:buChar char="●"/>
            </a:pPr>
            <a:r>
              <a:rPr b="1" lang="de"/>
              <a:t>Y</a:t>
            </a:r>
            <a:r>
              <a:rPr lang="de"/>
              <a:t>: He</a:t>
            </a:r>
            <a:endParaRPr/>
          </a:p>
          <a:p>
            <a:pPr indent="-342900" lvl="0" marL="457200" rtl="0" algn="l">
              <a:spcBef>
                <a:spcPts val="0"/>
              </a:spcBef>
              <a:spcAft>
                <a:spcPts val="0"/>
              </a:spcAft>
              <a:buSzPts val="1800"/>
              <a:buChar char="●"/>
            </a:pPr>
            <a:r>
              <a:rPr b="1" lang="de"/>
              <a:t>Z</a:t>
            </a:r>
            <a:r>
              <a:rPr lang="de"/>
              <a:t>: all other Elements ( “Metals”)</a:t>
            </a:r>
            <a:endParaRPr/>
          </a:p>
          <a:p>
            <a:pPr indent="0" lvl="0" marL="0" rtl="0" algn="l">
              <a:spcBef>
                <a:spcPts val="1200"/>
              </a:spcBef>
              <a:spcAft>
                <a:spcPts val="0"/>
              </a:spcAft>
              <a:buNone/>
            </a:pPr>
            <a:r>
              <a:rPr lang="de"/>
              <a:t>Sun : X:Y:Z = 0,738 : 0,248 : 0,013</a:t>
            </a:r>
            <a:endParaRPr/>
          </a:p>
          <a:p>
            <a:pPr indent="0" lvl="0" marL="0" rtl="0" algn="l">
              <a:spcBef>
                <a:spcPts val="1200"/>
              </a:spcBef>
              <a:spcAft>
                <a:spcPts val="0"/>
              </a:spcAft>
              <a:buNone/>
            </a:pPr>
            <a:r>
              <a:rPr lang="de"/>
              <a:t>Metallicity: [Fe/H] </a:t>
            </a:r>
            <a:endParaRPr/>
          </a:p>
          <a:p>
            <a:pPr indent="0" lvl="0" marL="0" rtl="0" algn="l">
              <a:spcBef>
                <a:spcPts val="1200"/>
              </a:spcBef>
              <a:spcAft>
                <a:spcPts val="0"/>
              </a:spcAft>
              <a:buNone/>
            </a:pPr>
            <a:r>
              <a:rPr lang="de" sz="1250">
                <a:solidFill>
                  <a:srgbClr val="202122"/>
                </a:solidFill>
                <a:highlight>
                  <a:srgbClr val="FFFFFF"/>
                </a:highlight>
              </a:rPr>
              <a:t>The unit often used for metallicity is the </a:t>
            </a:r>
            <a:r>
              <a:rPr lang="de" sz="1250">
                <a:solidFill>
                  <a:srgbClr val="3366CC"/>
                </a:solidFill>
                <a:highlight>
                  <a:srgbClr val="FFFFFF"/>
                </a:highlight>
                <a:uFill>
                  <a:noFill/>
                </a:uFill>
                <a:hlinkClick r:id="rId3">
                  <a:extLst>
                    <a:ext uri="{A12FA001-AC4F-418D-AE19-62706E023703}">
                      <ahyp:hlinkClr val="tx"/>
                    </a:ext>
                  </a:extLst>
                </a:hlinkClick>
              </a:rPr>
              <a:t>dex</a:t>
            </a:r>
            <a:r>
              <a:rPr lang="de" sz="1250">
                <a:solidFill>
                  <a:srgbClr val="202122"/>
                </a:solidFill>
                <a:highlight>
                  <a:srgbClr val="FFFFFF"/>
                </a:highlight>
              </a:rPr>
              <a:t>, contraction of "decimal exponent". By this formulation, stars with a higher metallicity than the Sun have a positive </a:t>
            </a:r>
            <a:r>
              <a:rPr lang="de" sz="1250">
                <a:solidFill>
                  <a:srgbClr val="3366CC"/>
                </a:solidFill>
                <a:highlight>
                  <a:srgbClr val="FFFFFF"/>
                </a:highlight>
                <a:uFill>
                  <a:noFill/>
                </a:uFill>
                <a:hlinkClick r:id="rId4">
                  <a:extLst>
                    <a:ext uri="{A12FA001-AC4F-418D-AE19-62706E023703}">
                      <ahyp:hlinkClr val="tx"/>
                    </a:ext>
                  </a:extLst>
                </a:hlinkClick>
              </a:rPr>
              <a:t>common logarithm</a:t>
            </a:r>
            <a:r>
              <a:rPr lang="de" sz="1250">
                <a:solidFill>
                  <a:srgbClr val="202122"/>
                </a:solidFill>
                <a:highlight>
                  <a:srgbClr val="FFFFFF"/>
                </a:highlight>
              </a:rPr>
              <a:t>, whereas those more dominated by hydrogen have a corresponding negative value.</a:t>
            </a:r>
            <a:endParaRPr sz="2000"/>
          </a:p>
          <a:p>
            <a:pPr indent="0" lvl="0" marL="0" rtl="0" algn="l">
              <a:spcBef>
                <a:spcPts val="1200"/>
              </a:spcBef>
              <a:spcAft>
                <a:spcPts val="1200"/>
              </a:spcAft>
              <a:buNone/>
            </a:pPr>
            <a:r>
              <a:t/>
            </a:r>
            <a:endParaRPr/>
          </a:p>
        </p:txBody>
      </p:sp>
      <p:pic>
        <p:nvPicPr>
          <p:cNvPr id="117" name="Google Shape;117;p23"/>
          <p:cNvPicPr preferRelativeResize="0"/>
          <p:nvPr/>
        </p:nvPicPr>
        <p:blipFill>
          <a:blip r:embed="rId5">
            <a:alphaModFix/>
          </a:blip>
          <a:stretch>
            <a:fillRect/>
          </a:stretch>
        </p:blipFill>
        <p:spPr>
          <a:xfrm>
            <a:off x="416525" y="4109625"/>
            <a:ext cx="4085257"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Samples of Cepheids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MW Cepheids ( Milky Way) </a:t>
            </a:r>
            <a:endParaRPr/>
          </a:p>
          <a:p>
            <a:pPr indent="-342900" lvl="0" marL="457200" rtl="0" algn="l">
              <a:spcBef>
                <a:spcPts val="0"/>
              </a:spcBef>
              <a:spcAft>
                <a:spcPts val="0"/>
              </a:spcAft>
              <a:buSzPts val="1800"/>
              <a:buChar char="●"/>
            </a:pPr>
            <a:r>
              <a:rPr lang="de"/>
              <a:t>LMC Cepheids ( Large Magellan Cloud)</a:t>
            </a:r>
            <a:endParaRPr/>
          </a:p>
          <a:p>
            <a:pPr indent="-342900" lvl="0" marL="457200" rtl="0" algn="l">
              <a:spcBef>
                <a:spcPts val="0"/>
              </a:spcBef>
              <a:spcAft>
                <a:spcPts val="0"/>
              </a:spcAft>
              <a:buSzPts val="1800"/>
              <a:buChar char="●"/>
            </a:pPr>
            <a:r>
              <a:rPr lang="de"/>
              <a:t>SMC Cepheids ( Small Magellan Cloud)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Conclusion</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We build large samples of Cepheids in MW and in the MCs using the most recent precise distances (Gaia data) </a:t>
            </a:r>
            <a:r>
              <a:rPr lang="de"/>
              <a:t>available</a:t>
            </a:r>
            <a:r>
              <a:rPr lang="de"/>
              <a:t> to estimate the Metallicity Effect to the PL relation.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Related Literature</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lang="de"/>
              <a:t>Leavitt &amp; Pickering , Original publication on PL,  1912 https://ui.adsabs.harvard.edu/abs/1912phae.proj..958L/abstract</a:t>
            </a:r>
            <a:endParaRPr/>
          </a:p>
          <a:p>
            <a:pPr indent="0" lvl="0" marL="457200" rtl="0" algn="l">
              <a:spcBef>
                <a:spcPts val="1200"/>
              </a:spcBef>
              <a:spcAft>
                <a:spcPts val="0"/>
              </a:spcAft>
              <a:buNone/>
            </a:pPr>
            <a:r>
              <a:rPr lang="de"/>
              <a:t>Ripepi et al. 2021a,Cepheid Metallicity in the Leavitt Law (C-MetaLL) survey I-HARPS-N@TNC spectroscopy of 47 classical Cepheids and 1 Bl Her variables https://ui.adsabs.harvard.edu/abs/2022MNRAS.516.2887R/abstract</a:t>
            </a:r>
            <a:endParaRPr/>
          </a:p>
          <a:p>
            <a:pPr indent="0" lvl="0" marL="457200" rtl="0" algn="l">
              <a:spcBef>
                <a:spcPts val="1200"/>
              </a:spcBef>
              <a:spcAft>
                <a:spcPts val="0"/>
              </a:spcAft>
              <a:buNone/>
            </a:pPr>
            <a:r>
              <a:rPr lang="de"/>
              <a:t>Trentin et al 2022 : Cepheid Metallicity in the Leavitt Law (C-MetaLL) survey: II. High resolution spectroscopy of the most metal poor Galactic Cepheids https://ui.adsabs.harvard.edu/abs/2023MNRAS.519.2331T/abstract</a:t>
            </a:r>
            <a:endParaRPr/>
          </a:p>
          <a:p>
            <a:pPr indent="0" lvl="0" marL="457200" rtl="0" algn="l">
              <a:spcBef>
                <a:spcPts val="1200"/>
              </a:spcBef>
              <a:spcAft>
                <a:spcPts val="0"/>
              </a:spcAft>
              <a:buNone/>
            </a:pPr>
            <a:r>
              <a:rPr lang="de"/>
              <a:t>Molinaro R. et al. 2023 ,Cepheid Metallicity in the Leavitt Law (C-MetaLL) survey - III Simultaneous Deviation of the Gaia parallax offset and period-luminosity-metallicity coefficients https://ui.adsabs.harvard.edu/abs/2023MNRAS.520.4154M/abstract</a:t>
            </a:r>
            <a:endParaRPr/>
          </a:p>
          <a:p>
            <a:pPr indent="0" lvl="0" marL="457200" rtl="0" algn="l">
              <a:spcBef>
                <a:spcPts val="1200"/>
              </a:spcBef>
              <a:spcAft>
                <a:spcPts val="0"/>
              </a:spcAft>
              <a:buNone/>
            </a:pPr>
            <a:r>
              <a:rPr lang="de"/>
              <a:t>Trentin et al. 2023, Cepheid Metallicity in the Leavitt Law (C-MetaLL) survey - IV The metallicity dependence of Cepheid Period-Luminosity relations https://ui.adsabs.harvard.edu/abs/2023arXiv231003603T/abstract</a:t>
            </a:r>
            <a:endParaRPr/>
          </a:p>
          <a:p>
            <a:pPr indent="0" lvl="0" marL="457200" rtl="0" algn="l">
              <a:spcBef>
                <a:spcPts val="1200"/>
              </a:spcBef>
              <a:spcAft>
                <a:spcPts val="0"/>
              </a:spcAft>
              <a:buNone/>
            </a:pPr>
            <a:r>
              <a:rPr lang="de"/>
              <a:t>Ripepi et al. 2023 First spectroscopic investigation of Anomalous Cepheid variables   https://ui.adsabs.harvard.edu/abs/2023arXiv231020503R/abstract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Introduction</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de"/>
              <a:t>Period-Luminosity relation PL of particular variable stars, used for distance measurements of SN and Galaxies, i.e. determining the Hubbe constant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History of PL relation</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52400"/>
            <a:ext cx="4671375" cy="493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Annotation: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sz="1750">
                <a:solidFill>
                  <a:srgbClr val="202122"/>
                </a:solidFill>
                <a:highlight>
                  <a:srgbClr val="F8F9FA"/>
                </a:highlight>
              </a:rPr>
              <a:t>The previous page shows the plot from Leavitt's 1912 paper. The horizontal axis is the logarithm of the period of the corresponding Cepheid, and the vertical axis is its apparent magnitude. The lines drawn correspond to the stars' minimum and maximum brightness.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 </a:t>
            </a:r>
            <a:endParaRPr/>
          </a:p>
        </p:txBody>
      </p:sp>
      <p:pic>
        <p:nvPicPr>
          <p:cNvPr id="84" name="Google Shape;84;p18"/>
          <p:cNvPicPr preferRelativeResize="0"/>
          <p:nvPr/>
        </p:nvPicPr>
        <p:blipFill>
          <a:blip r:embed="rId3">
            <a:alphaModFix/>
          </a:blip>
          <a:stretch>
            <a:fillRect/>
          </a:stretch>
        </p:blipFill>
        <p:spPr>
          <a:xfrm>
            <a:off x="222400" y="291250"/>
            <a:ext cx="6366851" cy="4775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Harvard Computers of 1921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9"/>
          <p:cNvPicPr preferRelativeResize="0"/>
          <p:nvPr/>
        </p:nvPicPr>
        <p:blipFill>
          <a:blip r:embed="rId3">
            <a:alphaModFix/>
          </a:blip>
          <a:stretch>
            <a:fillRect/>
          </a:stretch>
        </p:blipFill>
        <p:spPr>
          <a:xfrm>
            <a:off x="422425" y="1213350"/>
            <a:ext cx="4211850" cy="329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of 1908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3451925" y="1245150"/>
            <a:ext cx="2664651" cy="3231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