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3"/>
  </p:notesMasterIdLst>
  <p:sldIdLst>
    <p:sldId id="286" r:id="rId2"/>
    <p:sldId id="301" r:id="rId3"/>
    <p:sldId id="269" r:id="rId4"/>
    <p:sldId id="288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300" r:id="rId15"/>
    <p:sldId id="297" r:id="rId16"/>
    <p:sldId id="302" r:id="rId17"/>
    <p:sldId id="304" r:id="rId18"/>
    <p:sldId id="305" r:id="rId19"/>
    <p:sldId id="306" r:id="rId20"/>
    <p:sldId id="30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222" autoAdjust="0"/>
  </p:normalViewPr>
  <p:slideViewPr>
    <p:cSldViewPr snapToGrid="0" snapToObjects="1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2021-11-25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9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0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10: Girvan-Newman; Association Rule Mining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EC4EC1E6-28C7-4D31-AF04-01E61F043D52}"/>
              </a:ext>
            </a:extLst>
          </p:cNvPr>
          <p:cNvSpPr txBox="1"/>
          <p:nvPr/>
        </p:nvSpPr>
        <p:spPr>
          <a:xfrm>
            <a:off x="-635" y="6071662"/>
            <a:ext cx="8581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Notebook on Google </a:t>
            </a:r>
            <a:r>
              <a:rPr lang="en" dirty="0" err="1">
                <a:solidFill>
                  <a:srgbClr val="EFEFEF"/>
                </a:solidFill>
              </a:rPr>
              <a:t>Colab</a:t>
            </a:r>
            <a:endParaRPr lang="en" dirty="0">
              <a:solidFill>
                <a:srgbClr val="EFEFEF"/>
              </a:solidFill>
            </a:endParaRPr>
          </a:p>
          <a:p>
            <a:pPr lvl="0"/>
            <a:r>
              <a:rPr lang="en-US" dirty="0">
                <a:solidFill>
                  <a:srgbClr val="EFEFEF"/>
                </a:solidFill>
              </a:rPr>
              <a:t>https://colab.research.google.com/drive/1-EzsS7dAE0h9CLqflarQtdJS5t6BDKnI?usp=sharing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B3D016-1011-45AF-9BEA-93E9406CC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17981"/>
              </p:ext>
            </p:extLst>
          </p:nvPr>
        </p:nvGraphicFramePr>
        <p:xfrm>
          <a:off x="-1870574" y="140017"/>
          <a:ext cx="1839958" cy="95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ckager Shell Object" showAsIcon="1" r:id="rId8" imgW="647280" imgH="335520" progId="Package">
                  <p:embed/>
                </p:oleObj>
              </mc:Choice>
              <mc:Fallback>
                <p:oleObj name="Packager Shell Object" showAsIcon="1" r:id="rId8" imgW="647280" imgH="33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870574" y="140017"/>
                        <a:ext cx="1839958" cy="95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one step of Girvan-Newman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684F6F6-CA8F-4C5C-BE2D-BC6AB992E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1" y="2219933"/>
            <a:ext cx="2743438" cy="609653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0BA6E6-208A-4290-B8A7-1F1C2CCF6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1" y="3764083"/>
            <a:ext cx="7811177" cy="2270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4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modularity measure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1A3350-1DF1-4A46-92B1-29C86B88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7" y="2240573"/>
            <a:ext cx="5151566" cy="2636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32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Girvan-Newman to find maximum modularity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F3E9A8-E3C4-4275-BADE-2BE28B04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6" y="2297332"/>
            <a:ext cx="7232007" cy="22633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81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494AEF7-C91F-42EC-8784-1BC2FF2F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181" y="1922529"/>
            <a:ext cx="5683419" cy="4375480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Obtain maximum modularity with Girvan-Newman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28F306C-E17F-4F01-9863-17165E18C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12" y="2245277"/>
            <a:ext cx="4107536" cy="192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302EC-BC3A-4650-BCDC-81DCBF9CB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03922"/>
            <a:ext cx="8923793" cy="906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534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C4ECF55E-4D03-46DB-8547-D097E4D1C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11" y="1981592"/>
            <a:ext cx="5153929" cy="3961284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Obtain maximum modularity with Girvan-Newman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28F306C-E17F-4F01-9863-17165E18C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12" y="2245277"/>
            <a:ext cx="4107536" cy="1920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4325F-3882-4651-8A90-B22317B10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50" y="4754880"/>
            <a:ext cx="8862828" cy="87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15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8325ECF-6281-4482-8997-ACBDADD21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02" y="2126577"/>
            <a:ext cx="5827395" cy="407821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Demo: Girvan-Newman on Zachary’s Karate 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Obtain maximum modularity with Girvan-Newman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28F306C-E17F-4F01-9863-17165E18C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12" y="2245277"/>
            <a:ext cx="4107536" cy="192040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3259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kern="0" dirty="0">
                <a:solidFill>
                  <a:schemeClr val="bg1"/>
                </a:solidFill>
                <a:sym typeface="+mn-ea"/>
              </a:rPr>
              <a:t>Association Rule Mining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F372773-EE08-664E-B203-92A192A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5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 err="1">
                <a:solidFill>
                  <a:schemeClr val="bg1"/>
                </a:solidFill>
                <a:uFillTx/>
                <a:sym typeface="+mn-ea"/>
              </a:rPr>
              <a:t>Mlxtend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Python package of useful tools for the day-to-day data science tasks. A helpful tool to do association rule mining.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pip install </a:t>
            </a:r>
            <a:r>
              <a:rPr lang="en-US" dirty="0" err="1">
                <a:solidFill>
                  <a:schemeClr val="accent6"/>
                </a:solidFill>
              </a:rPr>
              <a:t>mlxtend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8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Find frequent </a:t>
            </a:r>
            <a:r>
              <a:rPr lang="en-US" altLang="zh-CN" sz="3200" b="0" kern="0" spc="0" dirty="0" err="1">
                <a:solidFill>
                  <a:schemeClr val="bg1"/>
                </a:solidFill>
                <a:uFillTx/>
                <a:sym typeface="+mn-ea"/>
              </a:rPr>
              <a:t>itemsets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984990" cy="4378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the following transaction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Transform it into one-hot encoded </a:t>
            </a:r>
            <a:r>
              <a:rPr lang="en-US" dirty="0" err="1"/>
              <a:t>DataFrame</a:t>
            </a:r>
            <a:r>
              <a:rPr lang="en-US" dirty="0"/>
              <a:t> by using </a:t>
            </a:r>
            <a:r>
              <a:rPr lang="en-US" dirty="0" err="1"/>
              <a:t>TransationEncoder</a:t>
            </a: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70D322E-6027-4989-B173-4AF111C5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1" y="2252934"/>
            <a:ext cx="6431837" cy="1051651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D8750C-B4FF-4841-A0FD-572252BA7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61" y="4307775"/>
            <a:ext cx="4602879" cy="149364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184C11A-B226-472A-BE8A-CE30688F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450" y="4525116"/>
            <a:ext cx="6883280" cy="1058966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048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Find frequent </a:t>
            </a:r>
            <a:r>
              <a:rPr lang="en-US" altLang="zh-CN" sz="3200" b="0" kern="0" spc="0" dirty="0" err="1">
                <a:solidFill>
                  <a:schemeClr val="bg1"/>
                </a:solidFill>
                <a:uFillTx/>
                <a:sym typeface="+mn-ea"/>
              </a:rPr>
              <a:t>itemsets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</a:t>
            </a:r>
            <a:r>
              <a:rPr lang="en-US" dirty="0" err="1"/>
              <a:t>itemsets</a:t>
            </a:r>
            <a:r>
              <a:rPr lang="en-US" dirty="0"/>
              <a:t> with at least 60% support using Apriori</a:t>
            </a:r>
          </a:p>
        </p:txBody>
      </p:sp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7B8460D4-112D-4AA4-9BB0-9802521B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2284701"/>
            <a:ext cx="4077053" cy="662997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F194975D-32AE-4C8E-8765-AC0180B65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93" y="3187757"/>
            <a:ext cx="2680998" cy="3670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2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kern="0" dirty="0">
                <a:solidFill>
                  <a:schemeClr val="bg1"/>
                </a:solidFill>
                <a:sym typeface="+mn-ea"/>
              </a:rPr>
              <a:t>Girvan-Newman Algorithm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F372773-EE08-664E-B203-92A192A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61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Generate associate rule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association_rules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allows (1) specify metric of your interest, e.g. “confidence” or “lift” (2) specify the according threshold.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07CB5-0EF5-4857-912D-40C01B72B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94" y="2699929"/>
            <a:ext cx="6584251" cy="68585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368F90-ECAF-429C-A905-556463123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94" y="3506385"/>
            <a:ext cx="5707042" cy="33910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3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F372773-EE08-664E-B203-92A192A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 err="1">
                <a:solidFill>
                  <a:schemeClr val="bg1"/>
                </a:solidFill>
                <a:uFillTx/>
                <a:sym typeface="+mn-ea"/>
              </a:rPr>
              <a:t>NetworkX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Python package for the creation, manipulation, … of networks. A handy tool for implementing Girvan-Newman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pip install network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NetworkX</a:t>
            </a:r>
            <a:endParaRPr lang="en-US" dirty="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96D50-4340-4576-98C7-16CB0024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" y="5201920"/>
            <a:ext cx="5846430" cy="1019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Initialize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ways to grow the graph</a:t>
            </a:r>
          </a:p>
          <a:p>
            <a:r>
              <a:rPr lang="en-US" dirty="0"/>
              <a:t>add one node</a:t>
            </a:r>
          </a:p>
          <a:p>
            <a:r>
              <a:rPr lang="en-US" dirty="0"/>
              <a:t>add a list of nodes</a:t>
            </a:r>
          </a:p>
          <a:p>
            <a:r>
              <a:rPr lang="en-US" dirty="0"/>
              <a:t>add one edge</a:t>
            </a:r>
          </a:p>
          <a:p>
            <a:r>
              <a:rPr lang="en-US" dirty="0"/>
              <a:t>add a list of edges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9A715-AB2C-42CB-A623-4E3A64CE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204705"/>
            <a:ext cx="1483360" cy="388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339372-D311-4BF3-9090-91667D6CA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983" y="3845560"/>
            <a:ext cx="1196444" cy="266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4758C4-0434-4A38-9D99-A6CC989F3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983" y="4296421"/>
            <a:ext cx="2072820" cy="274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F351CD-0056-4040-B459-49D76276B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983" y="4829794"/>
            <a:ext cx="1425063" cy="25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C1847-179F-4621-8B26-AC64D0B8E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983" y="5347925"/>
            <a:ext cx="2827265" cy="243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CCE1FC-4307-4553-AA5B-8C7C7A425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661" y="3823325"/>
            <a:ext cx="1607959" cy="2438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4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 all nodes and edges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ways to shrink the graph</a:t>
            </a:r>
          </a:p>
          <a:p>
            <a:r>
              <a:rPr lang="en-US" dirty="0"/>
              <a:t>remove one node</a:t>
            </a:r>
          </a:p>
          <a:p>
            <a:r>
              <a:rPr lang="en-US" dirty="0"/>
              <a:t>remove a list of nodes</a:t>
            </a:r>
          </a:p>
          <a:p>
            <a:r>
              <a:rPr lang="en-US" dirty="0"/>
              <a:t>remove one edge</a:t>
            </a:r>
          </a:p>
          <a:p>
            <a:r>
              <a:rPr lang="en-US" dirty="0"/>
              <a:t>remove a list of edges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D0A2A-EFB1-4AE1-82EE-60D7029E8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64" y="3823325"/>
            <a:ext cx="1402202" cy="25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E223A-8FB6-47E6-959C-F4F1E1EA4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64" y="4333836"/>
            <a:ext cx="2354784" cy="205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1986C-49FC-437D-AB49-C2C18F46A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564" y="4860904"/>
            <a:ext cx="1722269" cy="213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C12405-C7FA-411A-9FF3-7A7AB5D0F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564" y="5380352"/>
            <a:ext cx="3208298" cy="2133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0C77F2-8E38-4588-B9BA-220B59908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43" y="2307782"/>
            <a:ext cx="1018577" cy="250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49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Properties of graph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78D4AD63-D5C4-42B0-806E-49343021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309158"/>
            <a:ext cx="4961050" cy="259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858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 edges and neighbors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Set/get attributes of an edge using subscript notation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DF4C8D-E48A-4574-B9BB-98B0C3DD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5" y="2332930"/>
            <a:ext cx="2659610" cy="137934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E5BD424-4F3B-4F79-B18B-A3FE41DA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55" y="4831597"/>
            <a:ext cx="2530059" cy="136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546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 all (node, adjacency) pairs in graph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D3A54E0-096C-40D5-92A4-C90116456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2" y="2292293"/>
            <a:ext cx="4328535" cy="1318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59093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Basic usage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10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C53E30-F09B-419B-B459-A825640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56080"/>
            <a:ext cx="11578590" cy="437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Visualize Zachary’s Karate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283041-9731-4821-87ED-91F719D7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4" y="2294782"/>
            <a:ext cx="3353091" cy="2491956"/>
          </a:xfrm>
          <a:prstGeom prst="rect">
            <a:avLst/>
          </a:prstGeom>
        </p:spPr>
      </p:pic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7F7E4BCB-68E8-4E1F-A9D0-2F1EFD728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11" y="1235712"/>
            <a:ext cx="3199403" cy="2242183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79B20E-3C67-4B37-9EBF-C84130225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782" y="2760250"/>
            <a:ext cx="3046302" cy="207790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815070-CD21-4E6E-AD0F-A511AC9FEA75}"/>
              </a:ext>
            </a:extLst>
          </p:cNvPr>
          <p:cNvCxnSpPr/>
          <p:nvPr/>
        </p:nvCxnSpPr>
        <p:spPr>
          <a:xfrm flipV="1">
            <a:off x="3251976" y="2355583"/>
            <a:ext cx="2875280" cy="77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25C51F-653E-4989-815C-1DD90C9B7993}"/>
              </a:ext>
            </a:extLst>
          </p:cNvPr>
          <p:cNvCxnSpPr/>
          <p:nvPr/>
        </p:nvCxnSpPr>
        <p:spPr>
          <a:xfrm>
            <a:off x="3789680" y="3820160"/>
            <a:ext cx="5120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E605143-2D59-4ECE-A8FB-4BCF6CE88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932" y="4609977"/>
            <a:ext cx="4183743" cy="1425063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41F68-0A33-49C8-A698-F878F2785B6D}"/>
              </a:ext>
            </a:extLst>
          </p:cNvPr>
          <p:cNvCxnSpPr>
            <a:cxnSpLocks/>
          </p:cNvCxnSpPr>
          <p:nvPr/>
        </p:nvCxnSpPr>
        <p:spPr>
          <a:xfrm>
            <a:off x="3332480" y="4609977"/>
            <a:ext cx="1209398" cy="399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3206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462</Words>
  <Application>Microsoft Office PowerPoint</Application>
  <PresentationFormat>Widescreen</PresentationFormat>
  <Paragraphs>139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Package</vt:lpstr>
      <vt:lpstr>Tutorial 10: Girvan-Newman; Association Rule Mining</vt:lpstr>
      <vt:lpstr>Girvan-Newman Algorithm</vt:lpstr>
      <vt:lpstr>NetworkX</vt:lpstr>
      <vt:lpstr>Basic usage</vt:lpstr>
      <vt:lpstr>Basic usage</vt:lpstr>
      <vt:lpstr>Basic usage</vt:lpstr>
      <vt:lpstr>Basic usage</vt:lpstr>
      <vt:lpstr>Basic usage</vt:lpstr>
      <vt:lpstr>Basic usage</vt:lpstr>
      <vt:lpstr>Demo: Girvan-Newman on Zachary’s Karate network</vt:lpstr>
      <vt:lpstr>Demo: Girvan-Newman on Zachary’s Karate network</vt:lpstr>
      <vt:lpstr>Demo: Girvan-Newman on Zachary’s Karate network</vt:lpstr>
      <vt:lpstr>Demo: Girvan-Newman on Zachary’s Karate network</vt:lpstr>
      <vt:lpstr>Demo: Girvan-Newman on Zachary’s Karate network</vt:lpstr>
      <vt:lpstr>Demo: Girvan-Newman on Zachary’s Karate network</vt:lpstr>
      <vt:lpstr>Association Rule Mining</vt:lpstr>
      <vt:lpstr>Mlxtend</vt:lpstr>
      <vt:lpstr>Find frequent itemsets</vt:lpstr>
      <vt:lpstr>Find frequent itemsets</vt:lpstr>
      <vt:lpstr>Generate associate rule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648</cp:revision>
  <dcterms:created xsi:type="dcterms:W3CDTF">2020-09-25T07:42:11Z</dcterms:created>
  <dcterms:modified xsi:type="dcterms:W3CDTF">2021-11-25T00:13:35Z</dcterms:modified>
</cp:coreProperties>
</file>