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86" r:id="rId2"/>
    <p:sldId id="308" r:id="rId3"/>
    <p:sldId id="287" r:id="rId4"/>
    <p:sldId id="294" r:id="rId5"/>
    <p:sldId id="288" r:id="rId6"/>
    <p:sldId id="289" r:id="rId7"/>
    <p:sldId id="269" r:id="rId8"/>
    <p:sldId id="292" r:id="rId9"/>
    <p:sldId id="302" r:id="rId10"/>
    <p:sldId id="304" r:id="rId11"/>
    <p:sldId id="315" r:id="rId12"/>
    <p:sldId id="303" r:id="rId13"/>
    <p:sldId id="309" r:id="rId14"/>
    <p:sldId id="317" r:id="rId15"/>
    <p:sldId id="310" r:id="rId16"/>
    <p:sldId id="311" r:id="rId17"/>
    <p:sldId id="312" r:id="rId18"/>
    <p:sldId id="313" r:id="rId19"/>
    <p:sldId id="316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.xml"/><Relationship Id="rId7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5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8.xml"/><Relationship Id="rId7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1.xml"/><Relationship Id="rId7" Type="http://schemas.openxmlformats.org/officeDocument/2006/relationships/image" Target="../media/image18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5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4.png"/><Relationship Id="rId5" Type="http://schemas.openxmlformats.org/officeDocument/2006/relationships/tags" Target="../tags/tag28.xml"/><Relationship Id="rId10" Type="http://schemas.openxmlformats.org/officeDocument/2006/relationships/image" Target="../media/image23.png"/><Relationship Id="rId4" Type="http://schemas.openxmlformats.org/officeDocument/2006/relationships/tags" Target="../tags/tag27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840422"/>
            <a:ext cx="9144000" cy="2387600"/>
          </a:xfrm>
        </p:spPr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3: </a:t>
            </a:r>
            <a:r>
              <a:rPr lang="en-US" altLang="zh-CN" sz="4000" kern="0" dirty="0">
                <a:solidFill>
                  <a:schemeClr val="bg1"/>
                </a:solidFill>
              </a:rPr>
              <a:t>Principal Components Analysis</a:t>
            </a:r>
            <a:endParaRPr lang="en-US" altLang="zh-CN" sz="4000" kern="0" spc="0" dirty="0"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sz="2900" kern="0" spc="0" dirty="0">
                <a:solidFill>
                  <a:schemeClr val="bg1"/>
                </a:solidFill>
              </a:rPr>
              <a:t>TA: </a:t>
            </a:r>
            <a:r>
              <a:rPr lang="en-US" altLang="zh-CN" sz="2900" kern="0" dirty="0" err="1">
                <a:solidFill>
                  <a:schemeClr val="bg1"/>
                </a:solidFill>
              </a:rPr>
              <a:t>Runsheng</a:t>
            </a:r>
            <a:r>
              <a:rPr lang="en-US" altLang="zh-CN" sz="2900" kern="0" dirty="0">
                <a:solidFill>
                  <a:schemeClr val="bg1"/>
                </a:solidFill>
              </a:rPr>
              <a:t> Yu</a:t>
            </a:r>
            <a:endParaRPr lang="en-US" altLang="zh-CN" sz="2900" kern="0" spc="0" dirty="0">
              <a:solidFill>
                <a:schemeClr val="bg1"/>
              </a:solidFill>
            </a:endParaRPr>
          </a:p>
          <a:p>
            <a:r>
              <a:rPr lang="en-US" altLang="zh-CN" sz="2900" kern="0" spc="0" dirty="0" err="1">
                <a:solidFill>
                  <a:schemeClr val="bg1"/>
                </a:solidFill>
              </a:rPr>
              <a:t>ryuah@connect.ust.hk</a:t>
            </a:r>
            <a:endParaRPr lang="en-US" altLang="zh-CN" sz="2900" kern="0" spc="0" dirty="0">
              <a:solidFill>
                <a:schemeClr val="bg1"/>
              </a:solidFill>
            </a:endParaRP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4331</a:t>
            </a:r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482E8977-5130-814E-9E4F-4E104F0CA3A1}"/>
              </a:ext>
            </a:extLst>
          </p:cNvPr>
          <p:cNvSpPr txBox="1"/>
          <p:nvPr/>
        </p:nvSpPr>
        <p:spPr>
          <a:xfrm>
            <a:off x="-635" y="5909944"/>
            <a:ext cx="10668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FEFEF"/>
                </a:solidFill>
              </a:rPr>
              <a:t>Notebook on Google </a:t>
            </a:r>
            <a:r>
              <a:rPr lang="en" dirty="0" err="1">
                <a:solidFill>
                  <a:srgbClr val="EFEFEF"/>
                </a:solidFill>
              </a:rPr>
              <a:t>Colab</a:t>
            </a:r>
            <a:endParaRPr dirty="0">
              <a:solidFill>
                <a:srgbClr val="EFEFEF"/>
              </a:solidFill>
            </a:endParaRPr>
          </a:p>
          <a:p>
            <a:pPr lvl="0"/>
            <a:r>
              <a:rPr lang="en-US" u="sng" dirty="0">
                <a:solidFill>
                  <a:srgbClr val="C9DAF8"/>
                </a:solidFill>
              </a:rPr>
              <a:t>https://</a:t>
            </a:r>
            <a:r>
              <a:rPr lang="en-US" u="sng" dirty="0" err="1">
                <a:solidFill>
                  <a:srgbClr val="C9DAF8"/>
                </a:solidFill>
              </a:rPr>
              <a:t>colab.research.google.com</a:t>
            </a:r>
            <a:r>
              <a:rPr lang="en-US" u="sng" dirty="0">
                <a:solidFill>
                  <a:srgbClr val="C9DAF8"/>
                </a:solidFill>
              </a:rPr>
              <a:t>/drive/1NgiGM97NrscR8vbtiSqBixeJwWTF5uRJ?usp=sharing</a:t>
            </a:r>
            <a:endParaRPr dirty="0">
              <a:solidFill>
                <a:srgbClr val="C9DAF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AD91EF-FA09-1843-9239-E62CE0926077}"/>
              </a:ext>
            </a:extLst>
          </p:cNvPr>
          <p:cNvSpPr/>
          <p:nvPr/>
        </p:nvSpPr>
        <p:spPr>
          <a:xfrm>
            <a:off x="422480" y="2085498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</a:rPr>
              <a:t>sklearn.decomposition</a:t>
            </a:r>
            <a:r>
              <a:rPr lang="en-US" sz="2400" dirty="0">
                <a:latin typeface="Courier New" panose="02070309020205020404" pitchFamily="49" charset="0"/>
              </a:rPr>
              <a:t> import PCA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CBB18-7DEE-284E-8BD0-C0939D47C260}"/>
              </a:ext>
            </a:extLst>
          </p:cNvPr>
          <p:cNvSpPr/>
          <p:nvPr/>
        </p:nvSpPr>
        <p:spPr>
          <a:xfrm>
            <a:off x="422480" y="2987792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</a:t>
            </a:r>
            <a:r>
              <a:rPr lang="en-US" sz="2400" dirty="0">
                <a:latin typeface="Courier New" panose="02070309020205020404" pitchFamily="49" charset="0"/>
              </a:rPr>
              <a:t> = PCA(</a:t>
            </a:r>
            <a:r>
              <a:rPr lang="en-US" sz="2400" dirty="0" err="1">
                <a:latin typeface="Courier New" panose="02070309020205020404" pitchFamily="49" charset="0"/>
              </a:rPr>
              <a:t>n_components</a:t>
            </a:r>
            <a:r>
              <a:rPr lang="en-US" sz="2400" dirty="0">
                <a:latin typeface="Courier New" panose="02070309020205020404" pitchFamily="49" charset="0"/>
              </a:rPr>
              <a:t>=2)</a:t>
            </a:r>
            <a:endParaRPr lang="en-US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148FBB-F927-2B40-B832-63602D2DD2B3}"/>
              </a:ext>
            </a:extLst>
          </p:cNvPr>
          <p:cNvSpPr/>
          <p:nvPr/>
        </p:nvSpPr>
        <p:spPr>
          <a:xfrm>
            <a:off x="422480" y="4330714"/>
            <a:ext cx="91607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PrincipalComponents</a:t>
            </a:r>
            <a:r>
              <a:rPr lang="en-US" sz="2400" dirty="0"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(x)</a:t>
            </a:r>
          </a:p>
          <a:p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7DE42-1D09-7B4C-8A9E-D8B924951AE1}"/>
              </a:ext>
            </a:extLst>
          </p:cNvPr>
          <p:cNvSpPr/>
          <p:nvPr/>
        </p:nvSpPr>
        <p:spPr>
          <a:xfrm>
            <a:off x="422480" y="3825987"/>
            <a:ext cx="420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Initializing PCA with # components.  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13BD4-21E9-4C44-B20A-6A87FF1C9A80}"/>
              </a:ext>
            </a:extLst>
          </p:cNvPr>
          <p:cNvSpPr/>
          <p:nvPr/>
        </p:nvSpPr>
        <p:spPr>
          <a:xfrm>
            <a:off x="422480" y="5175576"/>
            <a:ext cx="85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Fit the model with X and apply the dimensionality reduction on X.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28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CF4B1-4846-E642-86EE-B2196D242915}"/>
              </a:ext>
            </a:extLst>
          </p:cNvPr>
          <p:cNvSpPr txBox="1"/>
          <p:nvPr/>
        </p:nvSpPr>
        <p:spPr>
          <a:xfrm>
            <a:off x="128922" y="1246846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6AA6F-9010-4F4D-A525-9FCA207B353E}"/>
              </a:ext>
            </a:extLst>
          </p:cNvPr>
          <p:cNvSpPr/>
          <p:nvPr/>
        </p:nvSpPr>
        <p:spPr>
          <a:xfrm>
            <a:off x="128921" y="1860511"/>
            <a:ext cx="5768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(1 principal component).</a:t>
            </a:r>
            <a:endParaRPr lang="en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18B0FC-E67E-4C49-8A12-F5E0B9189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62" y="3145155"/>
            <a:ext cx="49022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01C3A-0B48-AB45-9A70-5AB6F749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02" y="2406404"/>
            <a:ext cx="5469144" cy="37663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97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B39B9-3011-7841-A3C7-FC579FE9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2745740"/>
            <a:ext cx="6146800" cy="349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CF4B1-4846-E642-86EE-B2196D242915}"/>
              </a:ext>
            </a:extLst>
          </p:cNvPr>
          <p:cNvSpPr txBox="1"/>
          <p:nvPr/>
        </p:nvSpPr>
        <p:spPr>
          <a:xfrm>
            <a:off x="128922" y="1246846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06AA6F-9010-4F4D-A525-9FCA207B353E}"/>
              </a:ext>
            </a:extLst>
          </p:cNvPr>
          <p:cNvSpPr/>
          <p:nvPr/>
        </p:nvSpPr>
        <p:spPr>
          <a:xfrm>
            <a:off x="128921" y="1860511"/>
            <a:ext cx="68773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(2 principal components).</a:t>
            </a:r>
            <a:endParaRPr lang="en-CN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09CDC0-07CB-CB40-A217-ADD039FA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" y="3305175"/>
            <a:ext cx="48768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440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CF4B1-4846-E642-86EE-B2196D242915}"/>
              </a:ext>
            </a:extLst>
          </p:cNvPr>
          <p:cNvSpPr txBox="1"/>
          <p:nvPr/>
        </p:nvSpPr>
        <p:spPr>
          <a:xfrm>
            <a:off x="128922" y="1246846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Visualizations:</a:t>
            </a:r>
            <a:endParaRPr lang="en-CN" sz="2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1EB543E-0565-0748-8224-AB7E2E0D6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19" y="2687924"/>
            <a:ext cx="3888007" cy="378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32B5F-6872-DB46-89D7-111A221CC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148" y="2687924"/>
            <a:ext cx="7881582" cy="36906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FABEE3-8476-C349-B232-21ADD4A52E52}"/>
              </a:ext>
            </a:extLst>
          </p:cNvPr>
          <p:cNvSpPr/>
          <p:nvPr/>
        </p:nvSpPr>
        <p:spPr>
          <a:xfrm>
            <a:off x="128921" y="1860511"/>
            <a:ext cx="68773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Visualize the reduced vectors with different</a:t>
            </a:r>
          </a:p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classes (3 principal components).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311DD-FCC6-9C42-B0E8-ED5E7449F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75" y="1378069"/>
            <a:ext cx="7085106" cy="4487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63DD65-7F6A-DB46-87D9-BC63D6AE2945}"/>
              </a:ext>
            </a:extLst>
          </p:cNvPr>
          <p:cNvSpPr/>
          <p:nvPr/>
        </p:nvSpPr>
        <p:spPr>
          <a:xfrm>
            <a:off x="0" y="6536809"/>
            <a:ext cx="1049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mage credits: https://scikit-learn.org/stable/auto_examples/preprocessing/plot_scaling_importance.html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AA7E0-312C-3246-94A5-F2DE8B35C462}"/>
              </a:ext>
            </a:extLst>
          </p:cNvPr>
          <p:cNvSpPr/>
          <p:nvPr/>
        </p:nvSpPr>
        <p:spPr>
          <a:xfrm>
            <a:off x="0" y="4402713"/>
            <a:ext cx="9648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</a:rPr>
              <a:t>sklearn.preprocessing</a:t>
            </a:r>
            <a:r>
              <a:rPr lang="en-US" sz="1600" dirty="0">
                <a:latin typeface="Courier New" panose="02070309020205020404" pitchFamily="49" charset="0"/>
              </a:rPr>
              <a:t> import </a:t>
            </a:r>
            <a:r>
              <a:rPr lang="en-US" sz="1600" dirty="0" err="1">
                <a:latin typeface="Courier New" panose="02070309020205020404" pitchFamily="49" charset="0"/>
              </a:rPr>
              <a:t>StandardScaler</a:t>
            </a:r>
            <a:endParaRPr lang="en-US" sz="1600" dirty="0">
              <a:latin typeface="Courier New" panose="02070309020205020404" pitchFamily="49" charset="0"/>
            </a:endParaRPr>
          </a:p>
          <a:p>
            <a:endParaRPr lang="en-US" sz="1600" b="0" dirty="0">
              <a:effectLst/>
              <a:latin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</a:rPr>
              <a:t>X_prime</a:t>
            </a:r>
            <a:r>
              <a:rPr lang="en-US" sz="1600" dirty="0"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</a:rPr>
              <a:t>StandardScaler</a:t>
            </a:r>
            <a:r>
              <a:rPr lang="en-US" sz="1600" dirty="0">
                <a:latin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</a:rPr>
              <a:t>fit_transform</a:t>
            </a:r>
            <a:r>
              <a:rPr lang="en-US" sz="1600" dirty="0">
                <a:latin typeface="Courier New" panose="02070309020205020404" pitchFamily="49" charset="0"/>
              </a:rPr>
              <a:t>(X)</a:t>
            </a:r>
          </a:p>
          <a:p>
            <a:endParaRPr lang="en-US" sz="16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B367F-99A2-5F40-B670-97027A062ABF}"/>
              </a:ext>
            </a:extLst>
          </p:cNvPr>
          <p:cNvSpPr txBox="1"/>
          <p:nvPr/>
        </p:nvSpPr>
        <p:spPr>
          <a:xfrm>
            <a:off x="128922" y="1246846"/>
            <a:ext cx="333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Scale the data: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5C95B-566E-7E40-ACF4-06DBF7B6B6E1}"/>
              </a:ext>
            </a:extLst>
          </p:cNvPr>
          <p:cNvSpPr/>
          <p:nvPr/>
        </p:nvSpPr>
        <p:spPr>
          <a:xfrm>
            <a:off x="150665" y="1751240"/>
            <a:ext cx="37615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Z-Score Normalization</a:t>
            </a:r>
            <a:endParaRPr lang="en-C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5AEB16-1140-5449-9826-37E5ADC099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1866" y="2616415"/>
            <a:ext cx="2093601" cy="6913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8142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46AEB-AFBE-1349-8A07-8E5EECF49FD7}"/>
              </a:ext>
            </a:extLst>
          </p:cNvPr>
          <p:cNvSpPr/>
          <p:nvPr/>
        </p:nvSpPr>
        <p:spPr>
          <a:xfrm>
            <a:off x="304918" y="1846538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</a:rPr>
              <a:t>pca.explained_variance_ratio</a:t>
            </a:r>
            <a:r>
              <a:rPr lang="en-US" dirty="0">
                <a:latin typeface="Courier New" panose="02070309020205020404" pitchFamily="49" charset="0"/>
              </a:rPr>
              <a:t>_</a:t>
            </a:r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AFE78-1664-8C44-981C-50EC10961B2F}"/>
              </a:ext>
            </a:extLst>
          </p:cNvPr>
          <p:cNvSpPr/>
          <p:nvPr/>
        </p:nvSpPr>
        <p:spPr>
          <a:xfrm>
            <a:off x="5917864" y="159102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Percentage of variance explained by each of the selected components.</a:t>
            </a:r>
          </a:p>
          <a:p>
            <a:br>
              <a:rPr lang="en-US" dirty="0"/>
            </a:b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D5314-9695-7B41-9B19-ED5237C98841}"/>
              </a:ext>
            </a:extLst>
          </p:cNvPr>
          <p:cNvSpPr/>
          <p:nvPr/>
        </p:nvSpPr>
        <p:spPr>
          <a:xfrm>
            <a:off x="304918" y="1337408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Explained Variance:</a:t>
            </a:r>
            <a:endParaRPr lang="en-CN" sz="24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E9FA26-A7C6-034B-8B5E-AEADD6C4F74D}"/>
              </a:ext>
            </a:extLst>
          </p:cNvPr>
          <p:cNvSpPr/>
          <p:nvPr/>
        </p:nvSpPr>
        <p:spPr>
          <a:xfrm>
            <a:off x="421247" y="4502418"/>
            <a:ext cx="6117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The best possible score is 1.0, lower values are worse.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0E47FA-EB32-E74B-93F4-6ED978DFD03A}"/>
              </a:ext>
            </a:extLst>
          </p:cNvPr>
          <p:cNvSpPr/>
          <p:nvPr/>
        </p:nvSpPr>
        <p:spPr>
          <a:xfrm>
            <a:off x="434620" y="3947571"/>
            <a:ext cx="771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Reflect the variance explained by each of the selected components.</a:t>
            </a:r>
            <a:endParaRPr lang="en-CN" b="1" dirty="0">
              <a:solidFill>
                <a:srgbClr val="7A7A7A"/>
              </a:solidFill>
              <a:latin typeface="raleway" pitchFamily="2" charset="77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DF4B16-8BA7-2C48-A49C-716B735A73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8600" y="2762158"/>
            <a:ext cx="3423652" cy="8794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5F9A6B-2BCC-8C48-9040-72AC7200D4DF}"/>
              </a:ext>
            </a:extLst>
          </p:cNvPr>
          <p:cNvSpPr/>
          <p:nvPr/>
        </p:nvSpPr>
        <p:spPr>
          <a:xfrm>
            <a:off x="304918" y="3174478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K-</a:t>
            </a:r>
            <a:r>
              <a:rPr lang="en-US" dirty="0" err="1">
                <a:latin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</a:rPr>
              <a:t> Explained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variance:</a:t>
            </a:r>
            <a:endParaRPr lang="en-C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3190D8-3BBD-E348-9B4F-27FAB93BCF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17864" y="5171697"/>
            <a:ext cx="3387007" cy="88470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7D652E3-C711-254B-99FA-413A0EFD9ABB}"/>
              </a:ext>
            </a:extLst>
          </p:cNvPr>
          <p:cNvSpPr/>
          <p:nvPr/>
        </p:nvSpPr>
        <p:spPr>
          <a:xfrm>
            <a:off x="421247" y="5549950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K-</a:t>
            </a:r>
            <a:r>
              <a:rPr lang="en-US" dirty="0" err="1">
                <a:latin typeface="Courier New" panose="02070309020205020404" pitchFamily="49" charset="0"/>
              </a:rPr>
              <a:t>th</a:t>
            </a:r>
            <a:r>
              <a:rPr lang="en-US" dirty="0">
                <a:latin typeface="Courier New" panose="02070309020205020404" pitchFamily="49" charset="0"/>
              </a:rPr>
              <a:t> Accumulated Explained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variance: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D5314-9695-7B41-9B19-ED5237C98841}"/>
              </a:ext>
            </a:extLst>
          </p:cNvPr>
          <p:cNvSpPr/>
          <p:nvPr/>
        </p:nvSpPr>
        <p:spPr>
          <a:xfrm>
            <a:off x="669925" y="1195431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Explained Variance:</a:t>
            </a:r>
            <a:endParaRPr lang="en-CN" sz="2400" dirty="0">
              <a:solidFill>
                <a:prstClr val="black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9916078-9C9E-D740-98B5-0EC6A0FA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929" y="1426263"/>
            <a:ext cx="6847238" cy="33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3A7DE-D99D-B64E-A980-0FB40F64B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27"/>
          <a:stretch/>
        </p:blipFill>
        <p:spPr>
          <a:xfrm>
            <a:off x="5231422" y="4739328"/>
            <a:ext cx="6380252" cy="16786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AF977A-9F2B-FE4A-A897-5B5E00042645}"/>
              </a:ext>
            </a:extLst>
          </p:cNvPr>
          <p:cNvSpPr/>
          <p:nvPr/>
        </p:nvSpPr>
        <p:spPr>
          <a:xfrm>
            <a:off x="-6350" y="266037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Eigenvalues: [2.93035378 0.92740362 0.14834223 0.02074601]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Explain_ratio</a:t>
            </a:r>
            <a:r>
              <a:rPr lang="en-US" dirty="0">
                <a:latin typeface="Courier New" panose="02070309020205020404" pitchFamily="49" charset="0"/>
              </a:rPr>
              <a:t>: [0.72770452 0.23030523 0.03683832 0.00515193] 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</a:rPr>
              <a:t>Accumulated_explain_ratio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</a:rPr>
              <a:t>[0.73 0.96 0.99 1. ]</a:t>
            </a:r>
          </a:p>
          <a:p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 </a:t>
            </a:r>
            <a:br>
              <a:rPr lang="en-US" dirty="0"/>
            </a:b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941A6-6DCD-DE4F-AAAA-24051A934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" y="2366970"/>
            <a:ext cx="4991100" cy="279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F220F-A612-3947-8350-EC472620F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55057"/>
            <a:ext cx="4742251" cy="395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7249D-2733-E746-A237-FD2EFBFD9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7" y="3676551"/>
            <a:ext cx="3822700" cy="31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2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61B51-29DA-E446-97CE-3D2A619C6159}"/>
              </a:ext>
            </a:extLst>
          </p:cNvPr>
          <p:cNvSpPr/>
          <p:nvPr/>
        </p:nvSpPr>
        <p:spPr>
          <a:xfrm>
            <a:off x="669925" y="2305550"/>
            <a:ext cx="2949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pca.components</a:t>
            </a:r>
            <a:r>
              <a:rPr lang="en-US" sz="2400" dirty="0">
                <a:latin typeface="Courier New" panose="02070309020205020404" pitchFamily="49" charset="0"/>
              </a:rPr>
              <a:t>_</a:t>
            </a:r>
            <a:endParaRPr lang="en-US" sz="24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446314" y="3148600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58595B"/>
                </a:solidFill>
                <a:latin typeface="Roboto" panose="02000000000000000000" pitchFamily="2" charset="0"/>
              </a:rPr>
              <a:t>Example:</a:t>
            </a:r>
            <a:endParaRPr lang="en-C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65FD2-452E-E44D-8BC6-9902788C5FBC}"/>
              </a:ext>
            </a:extLst>
          </p:cNvPr>
          <p:cNvSpPr/>
          <p:nvPr/>
        </p:nvSpPr>
        <p:spPr>
          <a:xfrm>
            <a:off x="5105400" y="39997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[-2.26454173 0.5057039 -0.12194335 -0.02307332]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63833-5DB6-A34E-B100-F1EEF36C5ABD}"/>
              </a:ext>
            </a:extLst>
          </p:cNvPr>
          <p:cNvSpPr/>
          <p:nvPr/>
        </p:nvSpPr>
        <p:spPr>
          <a:xfrm>
            <a:off x="4397210" y="2313571"/>
            <a:ext cx="5780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The value of each (principle) component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.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6B567-03A5-554A-AE91-825E388128FE}"/>
              </a:ext>
            </a:extLst>
          </p:cNvPr>
          <p:cNvSpPr/>
          <p:nvPr/>
        </p:nvSpPr>
        <p:spPr>
          <a:xfrm>
            <a:off x="526757" y="4011785"/>
            <a:ext cx="429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We take the first component:</a:t>
            </a:r>
            <a:endParaRPr lang="en-C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B3B741-7287-A249-A0AB-B9D8BEA0C1D7}"/>
              </a:ext>
            </a:extLst>
          </p:cNvPr>
          <p:cNvSpPr/>
          <p:nvPr/>
        </p:nvSpPr>
        <p:spPr>
          <a:xfrm>
            <a:off x="526757" y="4738913"/>
            <a:ext cx="3504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Take the absolute value:</a:t>
            </a:r>
            <a:endParaRPr lang="en-C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37B1DF-149B-414E-9483-76AD8CF5B61E}"/>
              </a:ext>
            </a:extLst>
          </p:cNvPr>
          <p:cNvSpPr/>
          <p:nvPr/>
        </p:nvSpPr>
        <p:spPr>
          <a:xfrm>
            <a:off x="5105400" y="476728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N" dirty="0"/>
              <a:t>[2.26454173 0.5057039 0.12194335 0.02307332]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CEB7E-443E-3442-8043-8861378BE3F3}"/>
              </a:ext>
            </a:extLst>
          </p:cNvPr>
          <p:cNvSpPr/>
          <p:nvPr/>
        </p:nvSpPr>
        <p:spPr>
          <a:xfrm>
            <a:off x="376586" y="5576233"/>
            <a:ext cx="983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Sort them from highest to lowest and find their corresponding features.</a:t>
            </a:r>
            <a:endParaRPr lang="en-CN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796B-4E12-864A-BC42-3A43C69F75B7}"/>
              </a:ext>
            </a:extLst>
          </p:cNvPr>
          <p:cNvSpPr/>
          <p:nvPr/>
        </p:nvSpPr>
        <p:spPr>
          <a:xfrm>
            <a:off x="4567898" y="2735756"/>
            <a:ext cx="483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2400" dirty="0"/>
              <a:t># of components * # of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99A3A-16CD-A040-A612-B8A588C3B27A}"/>
              </a:ext>
            </a:extLst>
          </p:cNvPr>
          <p:cNvSpPr/>
          <p:nvPr/>
        </p:nvSpPr>
        <p:spPr>
          <a:xfrm>
            <a:off x="304918" y="1337408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Components:</a:t>
            </a:r>
            <a:endParaRPr lang="en-CN" sz="2400" b="1" dirty="0">
              <a:solidFill>
                <a:srgbClr val="7A7A7A"/>
              </a:solidFill>
              <a:latin typeface="raleway" pitchFamily="2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932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12FF0-9D7C-CE49-8ED5-62142C56A10B}"/>
              </a:ext>
            </a:extLst>
          </p:cNvPr>
          <p:cNvSpPr/>
          <p:nvPr/>
        </p:nvSpPr>
        <p:spPr>
          <a:xfrm>
            <a:off x="251242" y="1397074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Example  (cont.):</a:t>
            </a:r>
            <a:endParaRPr lang="en-CN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8BE995-3CDA-1041-867E-F27E2320D443}"/>
              </a:ext>
            </a:extLst>
          </p:cNvPr>
          <p:cNvSpPr/>
          <p:nvPr/>
        </p:nvSpPr>
        <p:spPr>
          <a:xfrm>
            <a:off x="144250" y="2058203"/>
            <a:ext cx="983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Sort them from highest to lowest and find their corresponding features.</a:t>
            </a:r>
            <a:endParaRPr lang="en-C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234F0-9D80-F14A-AC89-062857053599}"/>
              </a:ext>
            </a:extLst>
          </p:cNvPr>
          <p:cNvSpPr/>
          <p:nvPr/>
        </p:nvSpPr>
        <p:spPr>
          <a:xfrm>
            <a:off x="251242" y="29635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the ranking of important features is: </a:t>
            </a:r>
          </a:p>
          <a:p>
            <a:r>
              <a:rPr lang="en-US" dirty="0">
                <a:latin typeface="Courier New" panose="02070309020205020404" pitchFamily="49" charset="0"/>
              </a:rPr>
              <a:t>petal length </a:t>
            </a:r>
          </a:p>
          <a:p>
            <a:r>
              <a:rPr lang="en-US" dirty="0">
                <a:latin typeface="Courier New" panose="02070309020205020404" pitchFamily="49" charset="0"/>
              </a:rPr>
              <a:t>petal width </a:t>
            </a:r>
          </a:p>
          <a:p>
            <a:r>
              <a:rPr lang="en-US" dirty="0">
                <a:latin typeface="Courier New" panose="02070309020205020404" pitchFamily="49" charset="0"/>
              </a:rPr>
              <a:t>sepal length </a:t>
            </a:r>
          </a:p>
          <a:p>
            <a:r>
              <a:rPr lang="en-US" dirty="0">
                <a:latin typeface="Courier New" panose="02070309020205020404" pitchFamily="49" charset="0"/>
              </a:rPr>
              <a:t>sepal width</a:t>
            </a:r>
            <a:endParaRPr lang="en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B2BC57-7BED-5343-9711-CE5DA56E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2" y="4668383"/>
            <a:ext cx="7721600" cy="1460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8677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61B51-29DA-E446-97CE-3D2A619C6159}"/>
              </a:ext>
            </a:extLst>
          </p:cNvPr>
          <p:cNvSpPr/>
          <p:nvPr/>
        </p:nvSpPr>
        <p:spPr>
          <a:xfrm>
            <a:off x="304918" y="239090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99A3A-16CD-A040-A612-B8A588C3B27A}"/>
              </a:ext>
            </a:extLst>
          </p:cNvPr>
          <p:cNvSpPr/>
          <p:nvPr/>
        </p:nvSpPr>
        <p:spPr>
          <a:xfrm>
            <a:off x="304918" y="1337408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Dimension-reduced data:</a:t>
            </a:r>
            <a:endParaRPr lang="en-CN" sz="2400" b="1" dirty="0">
              <a:solidFill>
                <a:srgbClr val="7A7A7A"/>
              </a:solidFill>
              <a:latin typeface="raleway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B1E10D-1EF1-6443-A7D1-9A615BAD510C}"/>
              </a:ext>
            </a:extLst>
          </p:cNvPr>
          <p:cNvSpPr/>
          <p:nvPr/>
        </p:nvSpPr>
        <p:spPr>
          <a:xfrm>
            <a:off x="145031" y="3990591"/>
            <a:ext cx="10301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8595B"/>
                </a:solidFill>
                <a:latin typeface="Roboto" panose="02000000000000000000" pitchFamily="2" charset="0"/>
              </a:rPr>
              <a:t>PCA for classification and regression:</a:t>
            </a:r>
          </a:p>
          <a:p>
            <a:endParaRPr lang="en-CN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EC2F2-C93E-784A-8E73-8AF0CF217D65}"/>
              </a:ext>
            </a:extLst>
          </p:cNvPr>
          <p:cNvSpPr/>
          <p:nvPr/>
        </p:nvSpPr>
        <p:spPr>
          <a:xfrm>
            <a:off x="598714" y="4829616"/>
            <a:ext cx="10301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The output of </a:t>
            </a:r>
            <a:r>
              <a:rPr lang="en-US" sz="2400" dirty="0" err="1">
                <a:latin typeface="Courier New" panose="02070309020205020404" pitchFamily="49" charset="0"/>
              </a:rPr>
              <a:t>pca.fit_transform</a:t>
            </a:r>
            <a:r>
              <a:rPr lang="en-US" sz="2400" dirty="0">
                <a:latin typeface="Courier New" panose="02070309020205020404" pitchFamily="49" charset="0"/>
              </a:rPr>
              <a:t>(x</a:t>
            </a:r>
            <a:r>
              <a:rPr lang="en-US" altLang="zh-CN" sz="2400" dirty="0">
                <a:latin typeface="Courier New" panose="02070309020205020404" pitchFamily="49" charset="0"/>
              </a:rPr>
              <a:t>)</a:t>
            </a:r>
            <a:r>
              <a:rPr lang="zh-CN" altLang="en-US" sz="2400">
                <a:latin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58595B"/>
                </a:solidFill>
                <a:latin typeface="Roboto" panose="02000000000000000000" pitchFamily="2" charset="0"/>
              </a:rPr>
              <a:t>is </a:t>
            </a:r>
            <a:r>
              <a:rPr lang="en-US" sz="2400" dirty="0">
                <a:solidFill>
                  <a:srgbClr val="58595B"/>
                </a:solidFill>
                <a:latin typeface="Roboto" panose="02000000000000000000" pitchFamily="2" charset="0"/>
              </a:rPr>
              <a:t>also the dimension-reduced data that can be used from the subsequent data mining processing, e.g., classification or regression. </a:t>
            </a:r>
          </a:p>
          <a:p>
            <a:endParaRPr lang="en-CN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4FC720-2BD9-654E-A2E6-E637B493220B}"/>
              </a:ext>
            </a:extLst>
          </p:cNvPr>
          <p:cNvSpPr/>
          <p:nvPr/>
        </p:nvSpPr>
        <p:spPr>
          <a:xfrm>
            <a:off x="4872942" y="2308845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Input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9BBA7B-7D83-D94F-A5DA-0F1A87EDE149}"/>
              </a:ext>
            </a:extLst>
          </p:cNvPr>
          <p:cNvCxnSpPr>
            <a:cxnSpLocks/>
          </p:cNvCxnSpPr>
          <p:nvPr/>
        </p:nvCxnSpPr>
        <p:spPr>
          <a:xfrm>
            <a:off x="6558987" y="2744931"/>
            <a:ext cx="99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8C919BA-5842-E045-8465-47224344A67C}"/>
              </a:ext>
            </a:extLst>
          </p:cNvPr>
          <p:cNvSpPr/>
          <p:nvPr/>
        </p:nvSpPr>
        <p:spPr>
          <a:xfrm>
            <a:off x="7684837" y="2302876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PCA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71DEC5-DBA2-AA41-BB05-D3F8EBBBF321}"/>
              </a:ext>
            </a:extLst>
          </p:cNvPr>
          <p:cNvCxnSpPr>
            <a:cxnSpLocks/>
          </p:cNvCxnSpPr>
          <p:nvPr/>
        </p:nvCxnSpPr>
        <p:spPr>
          <a:xfrm>
            <a:off x="9274215" y="2701427"/>
            <a:ext cx="9992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5B6EBD-4005-794E-9F89-C18EDDB1D647}"/>
              </a:ext>
            </a:extLst>
          </p:cNvPr>
          <p:cNvSpPr/>
          <p:nvPr/>
        </p:nvSpPr>
        <p:spPr>
          <a:xfrm>
            <a:off x="10304150" y="2285928"/>
            <a:ext cx="155872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Classifier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42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754027" y="3084576"/>
            <a:ext cx="9144000" cy="3021366"/>
          </a:xfrm>
        </p:spPr>
        <p:txBody>
          <a:bodyPr>
            <a:normAutofit fontScale="90000"/>
          </a:bodyPr>
          <a:lstStyle/>
          <a:p>
            <a:br>
              <a:rPr lang="en-US" altLang="zh-CN" sz="5300" kern="0" spc="0" dirty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5300" kern="0" spc="0" dirty="0">
                <a:solidFill>
                  <a:schemeClr val="bg1"/>
                </a:solidFill>
                <a:effectLst/>
                <a:uFillTx/>
              </a:rPr>
              <a:t>  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5300" kern="0" dirty="0">
                <a:solidFill>
                  <a:schemeClr val="bg1"/>
                </a:solidFill>
              </a:rPr>
              <a:t>1. </a:t>
            </a: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Preliminary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2. PCA Basics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          3. PCA Applications</a:t>
            </a: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endParaRPr lang="en-US" altLang="zh-CN" sz="4000" kern="0" spc="0" dirty="0"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94591" y="426439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000" kern="0" spc="0" dirty="0">
                <a:solidFill>
                  <a:schemeClr val="bg1"/>
                </a:solidFill>
              </a:rPr>
              <a:t>Outlines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19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820D2-EB80-8D41-B1CD-57E2A8B03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1755" y="3526750"/>
            <a:ext cx="2754653" cy="591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42ABF-66AF-8041-BACC-0BDD36A77DC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62439" y="5153660"/>
            <a:ext cx="4817559" cy="591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7BD2E5-F8B0-CE44-8FDA-F0C609E5D5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71755" y="2089668"/>
            <a:ext cx="3464837" cy="448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9B353C-C086-744C-98EA-CA4E7E5A2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4056" y="3635970"/>
            <a:ext cx="3632200" cy="48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BEF0B-A3A1-6D44-980A-4CF31472D4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056" y="5216524"/>
            <a:ext cx="4597400" cy="393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F1F27E-269F-EC47-8795-3D5639F1C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8600" y="2068116"/>
            <a:ext cx="56134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234717-2C79-7541-ABC6-7109B6F41FD8}"/>
              </a:ext>
            </a:extLst>
          </p:cNvPr>
          <p:cNvSpPr txBox="1"/>
          <p:nvPr/>
        </p:nvSpPr>
        <p:spPr>
          <a:xfrm>
            <a:off x="1159371" y="2962826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Mean:</a:t>
            </a:r>
            <a:endParaRPr lang="en-CN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C440E-D17E-334D-A6BF-1C460C5F5A16}"/>
              </a:ext>
            </a:extLst>
          </p:cNvPr>
          <p:cNvSpPr txBox="1"/>
          <p:nvPr/>
        </p:nvSpPr>
        <p:spPr>
          <a:xfrm>
            <a:off x="1159371" y="1427992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Array:</a:t>
            </a:r>
            <a:endParaRPr lang="en-CN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8EA98-F396-274C-A896-584BE5A524A1}"/>
              </a:ext>
            </a:extLst>
          </p:cNvPr>
          <p:cNvSpPr txBox="1"/>
          <p:nvPr/>
        </p:nvSpPr>
        <p:spPr>
          <a:xfrm>
            <a:off x="1159371" y="452752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Variance: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1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7A20EF-3D3C-B849-BDA1-C296AA4726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3040" y="1869974"/>
            <a:ext cx="3152786" cy="340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DD094-177C-9A4D-BB27-F798AEBD0F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438940" y="2553240"/>
            <a:ext cx="4558706" cy="4483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4C1EEA-04AF-374F-9C94-C637CA2ADE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78468" y="2517740"/>
            <a:ext cx="3710155" cy="4513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0C8859D-D5D6-6749-BD2D-869CEB27CFDB}"/>
              </a:ext>
            </a:extLst>
          </p:cNvPr>
          <p:cNvSpPr txBox="1"/>
          <p:nvPr/>
        </p:nvSpPr>
        <p:spPr>
          <a:xfrm>
            <a:off x="190895" y="2517740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A7A7A"/>
                </a:solidFill>
                <a:latin typeface="raleway" pitchFamily="2" charset="77"/>
              </a:rPr>
              <a:t>Covariance:</a:t>
            </a:r>
            <a:endParaRPr lang="en-C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68A75-6A21-B847-9A27-358DDE9FA4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39" y="3276117"/>
            <a:ext cx="8830506" cy="4483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F1108-6561-D740-BEF9-EC1A5F9D91DB}"/>
              </a:ext>
            </a:extLst>
          </p:cNvPr>
          <p:cNvSpPr/>
          <p:nvPr/>
        </p:nvSpPr>
        <p:spPr>
          <a:xfrm>
            <a:off x="362673" y="39352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Array indexing: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50A4D-5E68-474D-ACFA-E159D0078D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5700" y="3998994"/>
            <a:ext cx="572770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ACCAE-EDE3-7148-B047-56105BA16C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823" y="4377055"/>
            <a:ext cx="19558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159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A0B790-B06A-CD4E-A122-6FFA43DE69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4145" y="2027801"/>
            <a:ext cx="3178456" cy="4462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94188-7CFD-E941-A7AD-201D00874E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9925" y="4445729"/>
            <a:ext cx="4431212" cy="4462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44C439-9725-D941-9ED1-DC2FD6646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351" y="2792101"/>
            <a:ext cx="4826595" cy="34498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FF39281-613D-E941-8334-D79898121FDF}"/>
              </a:ext>
            </a:extLst>
          </p:cNvPr>
          <p:cNvSpPr txBox="1"/>
          <p:nvPr/>
        </p:nvSpPr>
        <p:spPr>
          <a:xfrm>
            <a:off x="623873" y="385672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Sort:</a:t>
            </a:r>
            <a:endParaRPr lang="en-CN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CB610D-88B7-CC4E-BEDA-8E14D54FB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2190" y="1718613"/>
            <a:ext cx="3263900" cy="7239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24B8CB-42F6-B744-A1CB-2749CE84F5DC}"/>
              </a:ext>
            </a:extLst>
          </p:cNvPr>
          <p:cNvSpPr txBox="1"/>
          <p:nvPr/>
        </p:nvSpPr>
        <p:spPr>
          <a:xfrm>
            <a:off x="669925" y="150433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Dot Product:</a:t>
            </a:r>
            <a:endParaRPr lang="en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62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Preliminary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C1152-CE2D-5449-800A-96980E81245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52503" y="2791434"/>
            <a:ext cx="1829682" cy="3651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A1F2EB7-FD7C-FB43-A53C-5F6A6F50EFE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09349" y="4138666"/>
            <a:ext cx="3497836" cy="775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1DD2817-038C-0745-BC75-5ADCB3C92B0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99134" y="2677292"/>
            <a:ext cx="1890232" cy="7752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C85E751-4FC7-FE40-B2B1-DDE454ADD1A1}"/>
              </a:ext>
            </a:extLst>
          </p:cNvPr>
          <p:cNvSpPr txBox="1"/>
          <p:nvPr/>
        </p:nvSpPr>
        <p:spPr>
          <a:xfrm>
            <a:off x="173092" y="1376078"/>
            <a:ext cx="440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Eigenvalue &amp; Eigenvector</a:t>
            </a:r>
            <a:endParaRPr lang="en-CN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1734EF-3206-4243-A2B5-7BAF89D78B51}"/>
              </a:ext>
            </a:extLst>
          </p:cNvPr>
          <p:cNvCxnSpPr>
            <a:cxnSpLocks/>
          </p:cNvCxnSpPr>
          <p:nvPr/>
        </p:nvCxnSpPr>
        <p:spPr>
          <a:xfrm flipV="1">
            <a:off x="2902634" y="3315301"/>
            <a:ext cx="239330" cy="730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32353-8FCD-9347-91BD-05B4069439CA}"/>
              </a:ext>
            </a:extLst>
          </p:cNvPr>
          <p:cNvCxnSpPr>
            <a:cxnSpLocks/>
          </p:cNvCxnSpPr>
          <p:nvPr/>
        </p:nvCxnSpPr>
        <p:spPr>
          <a:xfrm flipH="1" flipV="1">
            <a:off x="4150935" y="3289314"/>
            <a:ext cx="331250" cy="756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709F9F1-F387-644E-88B1-0A7DD18D2351}"/>
              </a:ext>
            </a:extLst>
          </p:cNvPr>
          <p:cNvSpPr txBox="1"/>
          <p:nvPr/>
        </p:nvSpPr>
        <p:spPr>
          <a:xfrm>
            <a:off x="4150935" y="4341640"/>
            <a:ext cx="440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Eigenvalue</a:t>
            </a:r>
            <a:endParaRPr lang="en-C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A8E339-01E9-4945-8133-D43AA64B4BAC}"/>
              </a:ext>
            </a:extLst>
          </p:cNvPr>
          <p:cNvSpPr/>
          <p:nvPr/>
        </p:nvSpPr>
        <p:spPr>
          <a:xfrm>
            <a:off x="1894044" y="43416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Eigenvector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6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2: PCA Basics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769CF-4CD3-2E40-BC30-08436DEA72EF}"/>
              </a:ext>
            </a:extLst>
          </p:cNvPr>
          <p:cNvSpPr/>
          <p:nvPr/>
        </p:nvSpPr>
        <p:spPr>
          <a:xfrm>
            <a:off x="669925" y="2512887"/>
            <a:ext cx="3368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anose="020F0502020204030204" pitchFamily="34" charset="0"/>
              </a:rPr>
              <a:t>Dimensionality Reduction</a:t>
            </a:r>
            <a:endParaRPr lang="en-C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174D5-05DC-2D4C-A1D3-56F0502F8D8E}"/>
              </a:ext>
            </a:extLst>
          </p:cNvPr>
          <p:cNvSpPr/>
          <p:nvPr/>
        </p:nvSpPr>
        <p:spPr>
          <a:xfrm>
            <a:off x="667832" y="3450736"/>
            <a:ext cx="1752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Visualization</a:t>
            </a:r>
            <a:endParaRPr lang="en-CN" sz="2000" dirty="0"/>
          </a:p>
        </p:txBody>
      </p:sp>
      <p:pic>
        <p:nvPicPr>
          <p:cNvPr id="5122" name="Picture 2" descr="PCA Vs Linear Regression - Therefore You Should Know The Differences – Fly  Spaceships With Your Mind">
            <a:extLst>
              <a:ext uri="{FF2B5EF4-FFF2-40B4-BE49-F238E27FC236}">
                <a16:creationId xmlns:a16="http://schemas.microsoft.com/office/drawing/2014/main" id="{4B2E7614-9892-FD49-B8AA-49EC7952E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t="26803" r="10561" b="34685"/>
          <a:stretch/>
        </p:blipFill>
        <p:spPr bwMode="auto">
          <a:xfrm>
            <a:off x="4139439" y="2396790"/>
            <a:ext cx="7867031" cy="27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3255E3-AFD8-F646-BA1B-6DCAC8730A1E}"/>
              </a:ext>
            </a:extLst>
          </p:cNvPr>
          <p:cNvSpPr/>
          <p:nvPr/>
        </p:nvSpPr>
        <p:spPr>
          <a:xfrm>
            <a:off x="604647" y="5868908"/>
            <a:ext cx="686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dirty="0"/>
              <a:t>Image credits: https://starship-knowledge.com/pca-vs-linear-regression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750AB-C5C5-1D41-AA02-5316C8F687C5}"/>
              </a:ext>
            </a:extLst>
          </p:cNvPr>
          <p:cNvSpPr txBox="1"/>
          <p:nvPr/>
        </p:nvSpPr>
        <p:spPr>
          <a:xfrm>
            <a:off x="669925" y="1504339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Why PCA?</a:t>
            </a:r>
            <a:endParaRPr lang="en-C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8087FE-9A7B-BF40-9B11-058E6EB03391}"/>
              </a:ext>
            </a:extLst>
          </p:cNvPr>
          <p:cNvSpPr/>
          <p:nvPr/>
        </p:nvSpPr>
        <p:spPr>
          <a:xfrm>
            <a:off x="667832" y="4459767"/>
            <a:ext cx="1891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A7A7A"/>
                </a:solidFill>
                <a:latin typeface="raleway" pitchFamily="2" charset="77"/>
              </a:rPr>
              <a:t>Interpretation</a:t>
            </a:r>
            <a:endParaRPr lang="en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91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961" y="371964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2: PCA Basics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769CF-4CD3-2E40-BC30-08436DEA72EF}"/>
              </a:ext>
            </a:extLst>
          </p:cNvPr>
          <p:cNvSpPr/>
          <p:nvPr/>
        </p:nvSpPr>
        <p:spPr>
          <a:xfrm>
            <a:off x="67151" y="314010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anose="020F0502020204030204" pitchFamily="34" charset="0"/>
              </a:rPr>
              <a:t>2. Computing Covariance Matrix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89579-3985-2A42-BB3C-CA3B125F0774}"/>
              </a:ext>
            </a:extLst>
          </p:cNvPr>
          <p:cNvSpPr/>
          <p:nvPr/>
        </p:nvSpPr>
        <p:spPr>
          <a:xfrm>
            <a:off x="200990" y="1680358"/>
            <a:ext cx="2355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anose="020F0502020204030204" pitchFamily="34" charset="0"/>
              </a:rPr>
              <a:t>1. </a:t>
            </a:r>
            <a:r>
              <a:rPr lang="en-US" sz="2000" b="1" dirty="0">
                <a:solidFill>
                  <a:srgbClr val="7A7A7A"/>
                </a:solidFill>
                <a:latin typeface="raleway" panose="020F0502020204030204" pitchFamily="34" charset="0"/>
              </a:rPr>
              <a:t>Standardization</a:t>
            </a:r>
            <a:endParaRPr lang="en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9B4E5-B5BD-A041-90FA-BD44E60750CE}"/>
              </a:ext>
            </a:extLst>
          </p:cNvPr>
          <p:cNvSpPr txBox="1"/>
          <p:nvPr/>
        </p:nvSpPr>
        <p:spPr>
          <a:xfrm>
            <a:off x="330533" y="2082946"/>
            <a:ext cx="676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Normalizing each feature by minusing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</a:t>
            </a:r>
            <a:r>
              <a:rPr lang="en-CN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5D221B-5A6D-374B-8B27-0DEDF36D08B0}"/>
              </a:ext>
            </a:extLst>
          </p:cNvPr>
          <p:cNvSpPr txBox="1"/>
          <p:nvPr/>
        </p:nvSpPr>
        <p:spPr>
          <a:xfrm>
            <a:off x="200990" y="1255557"/>
            <a:ext cx="262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Framework:</a:t>
            </a:r>
            <a:endParaRPr lang="en-CN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7D8A96-F0F5-444F-8F33-4C10ECCF3C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08825" y="3198263"/>
            <a:ext cx="4372910" cy="3693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7A4A047-FA37-A446-9DF8-F5692DE43A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642636" y="2106607"/>
            <a:ext cx="2139673" cy="3053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A189CB-5380-9B46-8CAC-95ABE17BBE24}"/>
              </a:ext>
            </a:extLst>
          </p:cNvPr>
          <p:cNvSpPr/>
          <p:nvPr/>
        </p:nvSpPr>
        <p:spPr>
          <a:xfrm>
            <a:off x="77761" y="3995089"/>
            <a:ext cx="758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3. Calculating the eigenvalues and eigenvectors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3E4F75-0AE9-4744-9EC9-2FE8DF53F418}"/>
              </a:ext>
            </a:extLst>
          </p:cNvPr>
          <p:cNvSpPr/>
          <p:nvPr/>
        </p:nvSpPr>
        <p:spPr>
          <a:xfrm>
            <a:off x="77761" y="4719631"/>
            <a:ext cx="6206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4. Sort the eigenvalues from  highest to lowest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5C92C-8A51-924B-956F-704D0DF3ADFA}"/>
              </a:ext>
            </a:extLst>
          </p:cNvPr>
          <p:cNvSpPr/>
          <p:nvPr/>
        </p:nvSpPr>
        <p:spPr>
          <a:xfrm>
            <a:off x="32427" y="5601163"/>
            <a:ext cx="2385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A7A7A"/>
                </a:solidFill>
                <a:latin typeface="raleway" pitchFamily="2" charset="77"/>
              </a:rPr>
              <a:t>5. Feature Selection</a:t>
            </a:r>
            <a:endParaRPr lang="en-C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29FFE7-64D3-7B45-8B26-FE5CC993984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92217" y="5668478"/>
            <a:ext cx="1836154" cy="302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C3B30C-74E3-804B-A33A-48DA907266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72036" y="3922771"/>
            <a:ext cx="2811462" cy="4259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669DC2-ADEA-5C41-80F6-0DB24FBC1B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523411" y="4650738"/>
            <a:ext cx="1521354" cy="5071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870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3: PCA Applications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Tutorial3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522E7-CE3F-2545-9BEA-771958971F64}"/>
              </a:ext>
            </a:extLst>
          </p:cNvPr>
          <p:cNvSpPr/>
          <p:nvPr/>
        </p:nvSpPr>
        <p:spPr>
          <a:xfrm>
            <a:off x="6731055" y="2057046"/>
            <a:ext cx="85261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Features: 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123654"/>
                </a:solidFill>
                <a:latin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epal Length;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Sepal Width;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Length;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Width. </a:t>
            </a:r>
          </a:p>
          <a:p>
            <a:br>
              <a:rPr lang="en-US" sz="2000" dirty="0"/>
            </a:br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Classes:</a:t>
            </a:r>
            <a:br>
              <a:rPr lang="en-US" sz="2000" dirty="0"/>
            </a:b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1.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Setosa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2.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Versicolour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3.   Iris Virginica.</a:t>
            </a:r>
            <a:endParaRPr lang="en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F3031-907D-104F-B74C-1AE24297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55" y="2164344"/>
            <a:ext cx="3211645" cy="29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23B26A-E36C-C144-A434-FAC0F971A0B1}"/>
              </a:ext>
            </a:extLst>
          </p:cNvPr>
          <p:cNvSpPr/>
          <p:nvPr/>
        </p:nvSpPr>
        <p:spPr>
          <a:xfrm>
            <a:off x="207818" y="1357515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Datasets: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7DDB7-C511-0044-90CD-85F442896D51}"/>
              </a:ext>
            </a:extLst>
          </p:cNvPr>
          <p:cNvSpPr/>
          <p:nvPr/>
        </p:nvSpPr>
        <p:spPr>
          <a:xfrm>
            <a:off x="324035" y="6103223"/>
            <a:ext cx="852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sz="1400" dirty="0"/>
              <a:t>Image credits: </a:t>
            </a:r>
            <a:r>
              <a:rPr lang="en-US" sz="1400" dirty="0"/>
              <a:t>https://</a:t>
            </a:r>
            <a:r>
              <a:rPr lang="en-US" sz="1400" dirty="0" err="1"/>
              <a:t>archive.ics.uci.edu</a:t>
            </a:r>
            <a:r>
              <a:rPr lang="en-US" sz="1400" dirty="0"/>
              <a:t>/ml/datasets/iris</a:t>
            </a:r>
            <a:endParaRPr lang="en-CN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490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"/>
  <p:tag name="ORIGINALWIDTH" val="1335"/>
  <p:tag name="LATEXADDIN" val="\documentclass{article}&#10;\usepackage{amsmath}&#10;\pagestyle{empty}&#10;\begin{document}&#10;&#10;$S^{2}=\frac{1}{n-1} \sum_{i=1}^{n}\left(x_{i}-\bar{x}\right)^{2}$&#10;&#10;&#10;\end{document}"/>
  <p:tag name="IGUANATEXSIZE" val="20"/>
  <p:tag name="IGUANATEXCURSOR" val="14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966"/>
  <p:tag name="LATEXADDIN" val="\documentclass{article}&#10;\usepackage{amsmath}&#10;\pagestyle{empty}&#10;\begin{document}&#10;&#10;$X= [x_1,x_2\dots x_n]$&#10;&#10;&#10;\end{document}"/>
  <p:tag name="IGUANATEXSIZE" val="20"/>
  <p:tag name="IGUANATEXCURSOR" val="102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"/>
  <p:tag name="ORIGINALWIDTH" val="879"/>
  <p:tag name="LATEXADDIN" val="\documentclass{article}&#10;\usepackage{amsmath}&#10;\pagestyle{empty}&#10;\usepackage{amsfonts}&#10;&#10;\begin{document}&#10;&#10;$\text{MAT}\_ X \in \mathbb{R}^{n\times n}$&#10;&#10;&#10;\end{document}"/>
  <p:tag name="IGUANATEXSIZE" val="20"/>
  <p:tag name="IGUANATEXCURSOR" val="11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"/>
  <p:tag name="ORIGINALWIDTH" val="1515"/>
  <p:tag name="LATEXADDIN" val="\documentclass{article}&#10;\usepackage{amsmath}&#10;\pagestyle{empty}&#10;\begin{document}&#10;&#10;$\mathrm{E}\left[(X-\mathrm{E}[X])(X-\mathrm{E}[X])^{\mathrm{T}}\right]$&#10;&#10;&#10;\end{document}"/>
  <p:tag name="IGUANATEXSIZE" val="20"/>
  <p:tag name="IGUANATEXCURSOR" val="117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233"/>
  <p:tag name="LATEXADDIN" val="\documentclass{article}&#10;\usepackage{amsmath}&#10;\pagestyle{empty}&#10;\begin{document}&#10;&#10;$\approx \frac{1}{n}(X-\bar{X})(X-\bar{X})^{\mathrm{T}}$&#10;&#10;&#10;\end{document}"/>
  <p:tag name="IGUANATEXSIZE" val="20"/>
  <p:tag name="IGUANATEXCURSOR" val="89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"/>
  <p:tag name="ORIGINALWIDTH" val="990"/>
  <p:tag name="LATEXADDIN" val="\documentclass{article}&#10;\usepackage{amsmath}&#10;\pagestyle{empty}&#10;\begin{document}&#10;&#10;$X \cdot Y=\sum_{i=1}^{n} x_{i} y_{i}$&#10;&#10;&#10;\end{document}"/>
  <p:tag name="IGUANATEXSIZE" val="20"/>
  <p:tag name="IGUANATEXCURSOR" val="11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"/>
  <p:tag name="ORIGINALWIDTH" val="1549"/>
  <p:tag name="LATEXADDIN" val="\documentclass{article}&#10;\usepackage{amsmath}&#10;\pagestyle{empty}&#10;\begin{document}&#10;&#10;&#10;$[77, 2, 100, 5]\overset{\text{sort}}{\rightarrow}[2,5,77,100]$&#10;&#10;\end{document}"/>
  <p:tag name="IGUANATEXSIZE" val="20"/>
  <p:tag name="IGUANATEXCURSOR" val="9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"/>
  <p:tag name="ORIGINALWIDTH" val="451"/>
  <p:tag name="LATEXADDIN" val="\documentclass{article}&#10;\usepackage{amsmath}&#10;\pagestyle{empty}&#10;\begin{document}&#10;&#10;$A·v=\lambda·v$&#10;&#10;&#10;\end{document}"/>
  <p:tag name="IGUANATEXSIZE" val="20"/>
  <p:tag name="IGUANATEXCURSOR" val="9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1349"/>
  <p:tag name="LATEXADDIN" val="\documentclass{article}&#10;\usepackage{amsmath}&#10;\pagestyle{empty}&#10;\begin{document}&#10;&#10;&#10;$\left[\begin{array}{cc}1 &amp; 0 \\ 0 &amp; 2\end{array}\right]\left[\begin{array}{l}0 \\ 1\end{array}\right]=2\left[\begin{array}{l}0 \\ 1\end{array}\right]$&#10;&#10;\end{document}"/>
  <p:tag name="IGUANATEXSIZE" val="20"/>
  <p:tag name="IGUANATEXCURSOR" val="16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729"/>
  <p:tag name="LATEXADDIN" val="\documentclass{article}&#10;\usepackage{amsmath}&#10;\pagestyle{empty}&#10;\begin{document}&#10;&#10;&#10;$A =\left[\begin{array}{cc}1 &amp; 0 \\ 0 &amp; 2\end{array}\right]$&#10;&#10;\end{document}"/>
  <p:tag name="IGUANATEXSIZE" val="20"/>
  <p:tag name="IGUANATEXCURSOR" val="12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"/>
  <p:tag name="ORIGINALWIDTH" val="1776"/>
  <p:tag name="LATEXADDIN" val="\documentclass{article}&#10;\usepackage{amsmath}&#10;\pagestyle{empty}&#10;\begin{document}&#10;&#10;$Conv(X)= \frac{1}{n}(X-\bar{X})(X-\bar{X})^{\mathrm{T}}$&#10;&#10;&#10;\end{document}"/>
  <p:tag name="IGUANATEXSIZE" val="20"/>
  <p:tag name="IGUANATEXCURSOR" val="90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"/>
  <p:tag name="ORIGINALWIDTH" val="869"/>
  <p:tag name="LATEXADDIN" val="\documentclass{article}&#10;\usepackage{amsmath}&#10;\pagestyle{empty}&#10;\begin{document}&#10;&#10;$X_{\text{norm}} = X-\bar{X}$&#10;&#10;&#10;\end{document}"/>
  <p:tag name="IGUANATEXSIZE" val="20"/>
  <p:tag name="IGUANATEXCURSOR" val="95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687"/>
  <p:tag name="LATEXADDIN" val="\documentclass{article}&#10;\usepackage{amsmath}&#10;\pagestyle{empty}&#10;\begin{document}&#10;&#10;$Y = X_{\text{norm}}·v’$&#10;&#10;&#10;\end{document}"/>
  <p:tag name="IGUANATEXSIZE" val="20"/>
  <p:tag name="IGUANATEXCURSOR" val="10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"/>
  <p:tag name="ORIGINALWIDTH" val="693"/>
  <p:tag name="LATEXADDIN" val="\documentclass{article}&#10;\usepackage{amsmath}&#10;\pagestyle{empty}&#10;\begin{document}&#10;&#10;$X_{\text{norm}}·v=\lambda·v$&#10;&#10;&#10;\end{document}"/>
  <p:tag name="IGUANATEXSIZE" val="20"/>
  <p:tag name="IGUANATEXCURSOR" val="9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375"/>
  <p:tag name="LATEXADDIN" val="\documentclass{article}&#10;\usepackage{amsmath}&#10;\pagestyle{empty}&#10;\begin{document}&#10;&#10;$sort(\lambda)$&#10;&#10;&#10;\end{document}"/>
  <p:tag name="IGUANATEXSIZE" val="20"/>
  <p:tag name="IGUANATEXCURSOR" val="94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539"/>
  <p:tag name="LATEXADDIN" val="\documentclass{article}&#10;\usepackage{amsmath}&#10;\pagestyle{empty}&#10;\begin{document}&#10;&#10;&#10;$x^{\prime}=\frac{X-\bar{X}}{\sigma_{X}}$&#10;&#10;\end{document}"/>
  <p:tag name="IGUANATEXSIZE" val="20"/>
  <p:tag name="IGUANATEXCURSOR" val="101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"/>
  <p:tag name="ORIGINALWIDTH" val="654"/>
  <p:tag name="LATEXADDIN" val="\documentclass{article}&#10;\usepackage{amsmath}&#10;\pagestyle{empty}&#10;\begin{document}&#10;&#10;&#10;$\frac{\lambda_{k}}{\lambda_{1}+\lambda_{2}+\cdots+\lambda_{n}}$&#10;&#10;\end{document}"/>
  <p:tag name="IGUANATEXSIZE" val="20"/>
  <p:tag name="IGUANATEXCURSOR" val="89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"/>
  <p:tag name="ORIGINALWIDTH" val="647"/>
  <p:tag name="LATEXADDIN" val="\documentclass{article}&#10;\usepackage{amsmath}&#10;\pagestyle{empty}&#10;\begin{document}&#10;&#10;&#10;$\frac{\lambda_{1}+\lambda_{2}+\cdots+\lambda_{k}}{\lambda_{1}+\lambda_{2}+\cdots+\lambda_{d}}$&#10;&#10;\end{document}"/>
  <p:tag name="IGUANATEXSIZE" val="20"/>
  <p:tag name="IGUANATEXCURSOR" val="17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"/>
  <p:tag name="ORIGINALWIDTH" val="768"/>
  <p:tag name="LATEXADDIN" val="\documentclass{article}&#10;\usepackage{amsmath}&#10;\pagestyle{empty}&#10;\begin{document}&#10;&#10;$\bar{x}=\frac{1}{n} \sum_{i=1}^{N} x_{i}$&#10;&#10;&#10;\end{document}"/>
  <p:tag name="IGUANATEXSIZE" val="20"/>
  <p:tag name="IGUANATEXCURSOR" val="123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730</Words>
  <Application>Microsoft Macintosh PowerPoint</Application>
  <PresentationFormat>Widescreen</PresentationFormat>
  <Paragraphs>164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Courier New</vt:lpstr>
      <vt:lpstr>raleway</vt:lpstr>
      <vt:lpstr>Roboto</vt:lpstr>
      <vt:lpstr>Office Theme</vt:lpstr>
      <vt:lpstr>Tutorial 3: Principal Components Analysis</vt:lpstr>
      <vt:lpstr>       1. Preliminary   2. PCA Basics             3. PCA Applications  </vt:lpstr>
      <vt:lpstr>Part 1: Preliminary</vt:lpstr>
      <vt:lpstr>Part 1: Preliminary</vt:lpstr>
      <vt:lpstr>Part 1: Preliminary</vt:lpstr>
      <vt:lpstr>Part 1: Preliminary</vt:lpstr>
      <vt:lpstr>Part 2: PCA Basics</vt:lpstr>
      <vt:lpstr>Part 2: PCA Basics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Part 3: PCA Applications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Yu Runsheng</cp:lastModifiedBy>
  <cp:revision>310</cp:revision>
  <dcterms:created xsi:type="dcterms:W3CDTF">2020-09-25T07:42:11Z</dcterms:created>
  <dcterms:modified xsi:type="dcterms:W3CDTF">2021-09-23T09:53:03Z</dcterms:modified>
</cp:coreProperties>
</file>