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8" r:id="rId12"/>
    <p:sldId id="269" r:id="rId13"/>
    <p:sldId id="271" r:id="rId14"/>
    <p:sldId id="274" r:id="rId15"/>
    <p:sldId id="273" r:id="rId16"/>
    <p:sldId id="275" r:id="rId17"/>
    <p:sldId id="287" r:id="rId18"/>
    <p:sldId id="286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Slab" pitchFamily="2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43"/>
    <p:restoredTop sz="96629"/>
  </p:normalViewPr>
  <p:slideViewPr>
    <p:cSldViewPr snapToGrid="0">
      <p:cViewPr varScale="1">
        <p:scale>
          <a:sx n="165" d="100"/>
          <a:sy n="165" d="100"/>
        </p:scale>
        <p:origin x="44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378a72a52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378a72a52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60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658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175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378a72a52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378a72a52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942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658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465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081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057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395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62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74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390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43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73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57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48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28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38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844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78a72a5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78a72a5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02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jiangar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sjcq7zdNa_5mDs1J2hRhPj2iwYuyY7CG?usp=shar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ryuah@connect.ust.h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chive.ics.uci.edu/ml/datasets/breast+canc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Introduction to Data Mining </a:t>
            </a:r>
            <a:r>
              <a:rPr lang="en" sz="2650" dirty="0"/>
              <a:t>(COMP 4331)</a:t>
            </a:r>
            <a:endParaRPr sz="26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Tutorial 5 </a:t>
            </a:r>
            <a:r>
              <a:rPr lang="en-US" altLang="zh-CN" sz="2400" dirty="0"/>
              <a:t>Part</a:t>
            </a:r>
            <a:r>
              <a:rPr lang="zh-CN" altLang="en-US" sz="2400" dirty="0"/>
              <a:t> </a:t>
            </a:r>
            <a:r>
              <a:rPr lang="en-US" altLang="zh-CN" sz="2400" dirty="0"/>
              <a:t>I:</a:t>
            </a:r>
            <a:r>
              <a:rPr lang="zh-CN" altLang="en-US" sz="2400" dirty="0"/>
              <a:t> </a:t>
            </a:r>
            <a:r>
              <a:rPr lang="en" sz="2400" dirty="0"/>
              <a:t>Naive Bayes Classifier</a:t>
            </a:r>
            <a:endParaRPr sz="24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Weisen </a:t>
            </a:r>
            <a:r>
              <a:rPr lang="en-US" altLang="zh-CN" dirty="0"/>
              <a:t>Jiang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wjiangar@connect.ust.hk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HKUST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 Oct. 22</a:t>
            </a:r>
            <a:endParaRPr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324850" y="4493775"/>
            <a:ext cx="858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FEFEF"/>
                </a:solidFill>
              </a:rPr>
              <a:t>Notebook on Google </a:t>
            </a:r>
            <a:r>
              <a:rPr lang="en" dirty="0" err="1">
                <a:solidFill>
                  <a:srgbClr val="EFEFEF"/>
                </a:solidFill>
              </a:rPr>
              <a:t>Colab</a:t>
            </a:r>
            <a:endParaRPr dirty="0">
              <a:solidFill>
                <a:srgbClr val="EFEFEF"/>
              </a:solidFill>
            </a:endParaRPr>
          </a:p>
          <a:p>
            <a:pPr lvl="0"/>
            <a:r>
              <a:rPr lang="en-US" dirty="0">
                <a:solidFill>
                  <a:srgbClr val="EFEFEF"/>
                </a:solidFill>
                <a:hlinkClick r:id="rId4"/>
              </a:rPr>
              <a:t>https://</a:t>
            </a:r>
            <a:r>
              <a:rPr lang="en-US" dirty="0" err="1">
                <a:solidFill>
                  <a:srgbClr val="EFEFEF"/>
                </a:solidFill>
                <a:hlinkClick r:id="rId4"/>
              </a:rPr>
              <a:t>colab.research.google.com</a:t>
            </a:r>
            <a:r>
              <a:rPr lang="en-US" dirty="0">
                <a:solidFill>
                  <a:srgbClr val="EFEFEF"/>
                </a:solidFill>
                <a:hlinkClick r:id="rId4"/>
              </a:rPr>
              <a:t>/drive/1sjcq7zdNa_5mDs1J2hRhPj2iwYuyY7CG?usp=sharing</a:t>
            </a:r>
            <a:endParaRPr dirty="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515C-1DC7-F54A-8749-60BAAC1E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Build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naïve</a:t>
            </a:r>
            <a:r>
              <a:rPr lang="zh-CN" altLang="en-US" sz="2600" dirty="0"/>
              <a:t> </a:t>
            </a:r>
            <a:r>
              <a:rPr lang="en-US" altLang="zh-CN" sz="2600" dirty="0"/>
              <a:t>Bayes</a:t>
            </a:r>
            <a:r>
              <a:rPr lang="zh-CN" altLang="en-US" sz="2600" dirty="0"/>
              <a:t> </a:t>
            </a:r>
            <a:r>
              <a:rPr lang="en-US" altLang="zh-CN" sz="2600" dirty="0"/>
              <a:t>classifier</a:t>
            </a:r>
            <a:r>
              <a:rPr lang="zh-CN" altLang="en-US" sz="2600" dirty="0"/>
              <a:t> </a:t>
            </a:r>
            <a:r>
              <a:rPr lang="en-US" altLang="zh-CN" sz="2600" dirty="0"/>
              <a:t>using</a:t>
            </a:r>
            <a:r>
              <a:rPr lang="zh-CN" altLang="en-US" sz="2600" dirty="0"/>
              <a:t> </a:t>
            </a:r>
            <a:r>
              <a:rPr lang="en-US" altLang="zh-CN" sz="2600" dirty="0"/>
              <a:t>scikit-learn</a:t>
            </a:r>
            <a:endParaRPr lang="en-CN" sz="2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D2290-6E66-CB40-A45E-B031E1CED3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443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bayes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scikit-learn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CBD21-D71B-6A45-9FBF-AF3E42E1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497" y="1949372"/>
            <a:ext cx="4814980" cy="2971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E9F73-78D5-AA46-A4A6-E1388D33C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7" y="2045675"/>
            <a:ext cx="4084101" cy="12447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54ECC5-325B-8C41-849F-E4B068B49732}"/>
              </a:ext>
            </a:extLst>
          </p:cNvPr>
          <p:cNvSpPr/>
          <p:nvPr/>
        </p:nvSpPr>
        <p:spPr>
          <a:xfrm>
            <a:off x="38523" y="1529194"/>
            <a:ext cx="5287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OrdinalEncoder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Encode categorical features as an integer array.</a:t>
            </a:r>
            <a:endParaRPr lang="en-C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B8DEA-0136-DE43-872F-4203CBBDC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3" y="3360899"/>
            <a:ext cx="4174930" cy="132457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88374-30CF-C247-94DA-3D8E4776CEEF}"/>
              </a:ext>
            </a:extLst>
          </p:cNvPr>
          <p:cNvCxnSpPr/>
          <p:nvPr/>
        </p:nvCxnSpPr>
        <p:spPr>
          <a:xfrm flipV="1">
            <a:off x="3396343" y="2816679"/>
            <a:ext cx="1608364" cy="7511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B52147-4E8B-2648-A607-5DE30B70A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706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Bayes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1B586B-419F-3A4E-983F-20C588E3A65C}"/>
              </a:ext>
            </a:extLst>
          </p:cNvPr>
          <p:cNvSpPr/>
          <p:nvPr/>
        </p:nvSpPr>
        <p:spPr>
          <a:xfrm>
            <a:off x="387900" y="4475202"/>
            <a:ext cx="8368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(75.52%)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`manual`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  <a:r>
              <a:rPr lang="en-US" altLang="zh-CN" dirty="0" err="1">
                <a:solidFill>
                  <a:schemeClr val="tx1"/>
                </a:solidFill>
              </a:rPr>
              <a:t>sklearn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consistent.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Q: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Is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it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the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testing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performance?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65B28-5C62-2242-B749-C098A4D2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008" y="1470183"/>
            <a:ext cx="4911772" cy="27646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211245-1FD9-F44D-A334-2D47083AB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0" y="1470183"/>
            <a:ext cx="3929821" cy="27659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4CCBD-CDC8-5A40-8890-08A5A6164D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703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Train-test</a:t>
            </a:r>
            <a:r>
              <a:rPr lang="zh-CN" altLang="en-US" dirty="0"/>
              <a:t> </a:t>
            </a:r>
            <a:r>
              <a:rPr lang="en-US" altLang="zh-CN" dirty="0"/>
              <a:t>split: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hold-out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2F8B7-6131-5B47-855A-26B374979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46" y="1066066"/>
            <a:ext cx="6680178" cy="3999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960802-23BD-9D40-925A-312BBDD30EEE}"/>
              </a:ext>
            </a:extLst>
          </p:cNvPr>
          <p:cNvSpPr/>
          <p:nvPr/>
        </p:nvSpPr>
        <p:spPr>
          <a:xfrm>
            <a:off x="1539166" y="1987537"/>
            <a:ext cx="4382131" cy="48803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67B580-C11B-9241-8CBE-DA67F57E99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599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26C76-EA5A-B643-8D51-8386127E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0" y="1314965"/>
            <a:ext cx="8262257" cy="3103697"/>
          </a:xfrm>
          <a:prstGeom prst="rect">
            <a:avLst/>
          </a:prstGeom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Laplace</a:t>
            </a:r>
            <a:r>
              <a:rPr lang="zh-CN" altLang="en-US" dirty="0"/>
              <a:t> </a:t>
            </a:r>
            <a:r>
              <a:rPr lang="en-US" altLang="zh-CN" dirty="0"/>
              <a:t>correction</a:t>
            </a:r>
            <a:r>
              <a:rPr lang="zh-CN" altLang="en-US" dirty="0"/>
              <a:t> </a:t>
            </a:r>
            <a:r>
              <a:rPr lang="en-US" altLang="zh-CN" dirty="0"/>
              <a:t>(alpha=0)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4D74E-F359-5B4F-AB89-7F7881D872BE}"/>
              </a:ext>
            </a:extLst>
          </p:cNvPr>
          <p:cNvSpPr/>
          <p:nvPr/>
        </p:nvSpPr>
        <p:spPr>
          <a:xfrm>
            <a:off x="387900" y="4589502"/>
            <a:ext cx="836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In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some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cases,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setting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alpha=0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may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cause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`divide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by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zero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error`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9F517-1A4B-BC45-8D61-D1F9EDFF0EFF}"/>
              </a:ext>
            </a:extLst>
          </p:cNvPr>
          <p:cNvSpPr/>
          <p:nvPr/>
        </p:nvSpPr>
        <p:spPr>
          <a:xfrm>
            <a:off x="493843" y="1534886"/>
            <a:ext cx="5368114" cy="72662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A843A-51C0-D54A-AC3E-A8626F5541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702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0E23-2524-FC4D-A2CC-7E6431B2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30FC-0EEF-854D-ABC3-AF0DDC9E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2064600"/>
            <a:ext cx="8368200" cy="3078900"/>
          </a:xfrm>
        </p:spPr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Bayes</a:t>
            </a:r>
            <a:r>
              <a:rPr lang="zh-CN" altLang="en-US" dirty="0"/>
              <a:t> </a:t>
            </a:r>
            <a:r>
              <a:rPr lang="en-US" altLang="zh-CN" dirty="0"/>
              <a:t>classifier: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computing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P(C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P(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Naïve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Bayes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classifier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scikit-learn.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scikit-learn,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Laplace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correction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default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alpha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1).</a:t>
            </a:r>
            <a:endParaRPr lang="en-CN" dirty="0">
              <a:solidFill>
                <a:schemeClr val="tx1"/>
              </a:solidFill>
            </a:endParaRP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8673A-4D37-E041-8811-BE869C6A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35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/>
              <a:t>Introduction to Data Mining </a:t>
            </a:r>
            <a:r>
              <a:rPr lang="en-US" sz="2650" dirty="0"/>
              <a:t>(COMP 4331)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Tutorial 5 part II: Assignment 2</a:t>
            </a:r>
            <a:endParaRPr sz="2400" dirty="0"/>
          </a:p>
        </p:txBody>
      </p:sp>
      <p:sp>
        <p:nvSpPr>
          <p:cNvPr id="3" name="Google Shape;64;p13">
            <a:extLst>
              <a:ext uri="{FF2B5EF4-FFF2-40B4-BE49-F238E27FC236}">
                <a16:creationId xmlns:a16="http://schemas.microsoft.com/office/drawing/2014/main" id="{2DB1B85F-C0E8-D643-81A7-BBF951912F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80302" y="3324386"/>
            <a:ext cx="5783400" cy="634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/>
            <a:r>
              <a:rPr lang="en-US" altLang="zh-CN" sz="1600" dirty="0">
                <a:hlinkClick r:id="rId3" tooltip="mailto:ryuah@connect.ust.hk"/>
              </a:rPr>
              <a:t>RunSheng</a:t>
            </a:r>
            <a:r>
              <a:rPr lang="zh-CN" altLang="en-US" sz="1600" dirty="0">
                <a:hlinkClick r:id="rId3" tooltip="mailto:ryuah@connect.ust.hk"/>
              </a:rPr>
              <a:t> </a:t>
            </a:r>
            <a:r>
              <a:rPr lang="en-US" altLang="zh-CN" sz="1600" dirty="0">
                <a:hlinkClick r:id="rId3" tooltip="mailto:ryuah@connect.ust.hk"/>
              </a:rPr>
              <a:t>Yu</a:t>
            </a:r>
            <a:endParaRPr lang="en-US" sz="1600" dirty="0">
              <a:hlinkClick r:id="rId3" tooltip="mailto:ryuah@connect.ust.hk"/>
            </a:endParaRPr>
          </a:p>
          <a:p>
            <a:pPr marL="0" lvl="0" indent="0"/>
            <a:r>
              <a:rPr lang="en-US" sz="1600" dirty="0">
                <a:hlinkClick r:id="rId3" tooltip="mailto:ryuah@connect.ust.hk"/>
              </a:rPr>
              <a:t>ryuah@connect.ust.hk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3265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981EB-ACEC-B24B-B68C-53A307BCA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867" y="1549091"/>
            <a:ext cx="8368200" cy="30789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Due time and date: 11:59pm, Nov 4 (Thursday), 2021.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dataset can be found on Canvas.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assignment is on the course website.</a:t>
            </a:r>
          </a:p>
          <a:p>
            <a:pPr marL="114300" indent="0">
              <a:buNone/>
            </a:pPr>
            <a:endParaRPr lang="en-CN" dirty="0"/>
          </a:p>
          <a:p>
            <a:pPr marL="114300" indent="0">
              <a:buNone/>
            </a:pP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30C853-0256-4142-8447-14806A98A38C}"/>
              </a:ext>
            </a:extLst>
          </p:cNvPr>
          <p:cNvSpPr txBox="1"/>
          <p:nvPr/>
        </p:nvSpPr>
        <p:spPr>
          <a:xfrm>
            <a:off x="541867" y="1016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5" name="Google Shape;70;p14">
            <a:extLst>
              <a:ext uri="{FF2B5EF4-FFF2-40B4-BE49-F238E27FC236}">
                <a16:creationId xmlns:a16="http://schemas.microsoft.com/office/drawing/2014/main" id="{203EAADA-CB5D-D640-BD1A-7758DDDBAC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altLang="zh-CN" sz="2000" dirty="0"/>
              <a:t>Information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548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D709BC-2E1A-0743-AEF3-9A362339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7" y="209228"/>
            <a:ext cx="5888594" cy="3859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E35647-F69A-9F4A-BC46-DD203D0A921D}"/>
              </a:ext>
            </a:extLst>
          </p:cNvPr>
          <p:cNvSpPr/>
          <p:nvPr/>
        </p:nvSpPr>
        <p:spPr>
          <a:xfrm>
            <a:off x="214154" y="4203330"/>
            <a:ext cx="79696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first 4 samples are used for testing while the others are used for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training.</a:t>
            </a:r>
          </a:p>
          <a:p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6" name="Google Shape;70;p14">
            <a:extLst>
              <a:ext uri="{FF2B5EF4-FFF2-40B4-BE49-F238E27FC236}">
                <a16:creationId xmlns:a16="http://schemas.microsoft.com/office/drawing/2014/main" id="{9F49A239-4181-414E-BF77-C2D1EA09F6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900" y="389169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dirty="0"/>
              <a:t>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650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AC9AAF8A-929C-7B44-989A-1FAFFE9D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altLang="zh-CN" dirty="0"/>
              <a:t>Q1 (a)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30369-7153-9744-A6F3-33E7FB0FA1FA}"/>
              </a:ext>
            </a:extLst>
          </p:cNvPr>
          <p:cNvSpPr/>
          <p:nvPr/>
        </p:nvSpPr>
        <p:spPr>
          <a:xfrm>
            <a:off x="197221" y="2571750"/>
            <a:ext cx="7969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Step 1: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Preprocess the dataset: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pandas.get_dummies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 err="1">
                <a:solidFill>
                  <a:srgbClr val="FFC000"/>
                </a:solidFill>
              </a:rPr>
              <a:t>sklearn.preprocessing.OneHotEncoder</a:t>
            </a:r>
            <a:endParaRPr lang="en-US" sz="2000" dirty="0">
              <a:solidFill>
                <a:srgbClr val="FFC000"/>
              </a:solidFill>
            </a:endParaRPr>
          </a:p>
          <a:p>
            <a:endParaRPr lang="en-US" altLang="zh-CN" sz="2000" dirty="0">
              <a:solidFill>
                <a:srgbClr val="FFC000"/>
              </a:solidFill>
            </a:endParaRPr>
          </a:p>
          <a:p>
            <a:r>
              <a:rPr lang="en-US" altLang="zh-CN" sz="2000" dirty="0" err="1">
                <a:solidFill>
                  <a:srgbClr val="FFC000"/>
                </a:solidFill>
              </a:rPr>
              <a:t>sklearn.</a:t>
            </a:r>
            <a:r>
              <a:rPr lang="en-US" sz="2000" dirty="0" err="1">
                <a:solidFill>
                  <a:srgbClr val="FFC000"/>
                </a:solidFill>
              </a:rPr>
              <a:t>preprocessing.LabelBinarizer</a:t>
            </a:r>
            <a:r>
              <a:rPr lang="en-US" sz="2000" dirty="0">
                <a:solidFill>
                  <a:srgbClr val="FFC000"/>
                </a:solidFill>
              </a:rPr>
              <a:t>()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33F1F-9EFF-2044-BD20-A790891AD4D7}"/>
              </a:ext>
            </a:extLst>
          </p:cNvPr>
          <p:cNvSpPr/>
          <p:nvPr/>
        </p:nvSpPr>
        <p:spPr>
          <a:xfrm>
            <a:off x="2008094" y="458025"/>
            <a:ext cx="63290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Learn a decision tree using the information gain, with </a:t>
            </a:r>
            <a:r>
              <a:rPr lang="en-US" sz="2000" dirty="0" err="1">
                <a:solidFill>
                  <a:schemeClr val="tx1"/>
                </a:solidFill>
              </a:rPr>
              <a:t>min_samples_split</a:t>
            </a:r>
            <a:r>
              <a:rPr lang="en-US" sz="2000" dirty="0">
                <a:solidFill>
                  <a:schemeClr val="tx1"/>
                </a:solidFill>
              </a:rPr>
              <a:t> (the minimum number of samples required to split an internal node) equals 2. Show</a:t>
            </a:r>
          </a:p>
          <a:p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 the tree obtained;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(ii) training accuracy;</a:t>
            </a:r>
          </a:p>
          <a:p>
            <a:r>
              <a:rPr lang="en-US" sz="2000" dirty="0">
                <a:solidFill>
                  <a:schemeClr val="tx1"/>
                </a:solidFill>
              </a:rPr>
              <a:t>(iii) testing accuracy</a:t>
            </a:r>
            <a:endParaRPr lang="en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2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Naive</a:t>
            </a:r>
            <a:r>
              <a:rPr lang="en" dirty="0"/>
              <a:t> </a:t>
            </a:r>
            <a:r>
              <a:rPr lang="en-US" altLang="zh-CN" dirty="0"/>
              <a:t>B</a:t>
            </a:r>
            <a:r>
              <a:rPr lang="en" dirty="0"/>
              <a:t>ayes </a:t>
            </a:r>
            <a:r>
              <a:rPr lang="en-US" altLang="zh-CN" dirty="0"/>
              <a:t>classifier</a:t>
            </a:r>
            <a:endParaRPr dirty="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425" y="1212975"/>
            <a:ext cx="5171180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7CE7FD-97A7-6749-B798-797BBF940329}"/>
              </a:ext>
            </a:extLst>
          </p:cNvPr>
          <p:cNvSpPr/>
          <p:nvPr/>
        </p:nvSpPr>
        <p:spPr>
          <a:xfrm>
            <a:off x="3445329" y="2000250"/>
            <a:ext cx="514350" cy="2612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94975-5AC0-064B-AB5F-EC23C2DB1EBD}"/>
              </a:ext>
            </a:extLst>
          </p:cNvPr>
          <p:cNvSpPr/>
          <p:nvPr/>
        </p:nvSpPr>
        <p:spPr>
          <a:xfrm>
            <a:off x="3702504" y="2441121"/>
            <a:ext cx="869496" cy="2612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23168-7FFD-064E-859B-25805BEDA687}"/>
              </a:ext>
            </a:extLst>
          </p:cNvPr>
          <p:cNvSpPr txBox="1"/>
          <p:nvPr/>
        </p:nvSpPr>
        <p:spPr>
          <a:xfrm>
            <a:off x="4041321" y="1600200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probabilities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4B87-EFB5-AC46-94B3-D36BF7A472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AC9AAF8A-929C-7B44-989A-1FAFFE9D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altLang="zh-CN" dirty="0"/>
              <a:t>Q1 (a)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30369-7153-9744-A6F3-33E7FB0FA1FA}"/>
              </a:ext>
            </a:extLst>
          </p:cNvPr>
          <p:cNvSpPr/>
          <p:nvPr/>
        </p:nvSpPr>
        <p:spPr>
          <a:xfrm>
            <a:off x="0" y="2397017"/>
            <a:ext cx="796962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Step 2: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create a decision tree classifier, and fit the classifier to the dataset.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clf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rgbClr val="FFC000"/>
                </a:solidFill>
              </a:rPr>
              <a:t>sklearn.tree.DecisionTreeClassifier</a:t>
            </a:r>
            <a:r>
              <a:rPr lang="en-US" sz="1800" dirty="0">
                <a:solidFill>
                  <a:srgbClr val="FFC000"/>
                </a:solidFill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</a:rPr>
              <a:t>(Remember to set the parameters criterion, </a:t>
            </a:r>
            <a:r>
              <a:rPr lang="en-US" sz="1800" dirty="0" err="1">
                <a:solidFill>
                  <a:schemeClr val="tx1"/>
                </a:solidFill>
              </a:rPr>
              <a:t>min_samples_split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 err="1">
                <a:solidFill>
                  <a:schemeClr val="tx1"/>
                </a:solidFill>
              </a:rPr>
              <a:t>random_state</a:t>
            </a:r>
            <a:r>
              <a:rPr lang="en-US" sz="1800" dirty="0">
                <a:solidFill>
                  <a:schemeClr val="tx1"/>
                </a:solidFill>
              </a:rPr>
              <a:t>.)</a:t>
            </a:r>
          </a:p>
          <a:p>
            <a:r>
              <a:rPr lang="en-US" sz="1800" dirty="0">
                <a:solidFill>
                  <a:schemeClr val="tx1"/>
                </a:solidFill>
              </a:rPr>
              <a:t>fit the classifier to the dataset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clf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rgbClr val="FFC000"/>
                </a:solidFill>
              </a:rPr>
              <a:t>clf.fit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X_train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y_train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A35013-5032-E74F-AC4C-B01E5E08B064}"/>
              </a:ext>
            </a:extLst>
          </p:cNvPr>
          <p:cNvSpPr/>
          <p:nvPr/>
        </p:nvSpPr>
        <p:spPr>
          <a:xfrm>
            <a:off x="2008094" y="458025"/>
            <a:ext cx="63290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Learn a decision tree using the information gain, with </a:t>
            </a:r>
            <a:r>
              <a:rPr lang="en-US" sz="2000" dirty="0" err="1">
                <a:solidFill>
                  <a:schemeClr val="tx1"/>
                </a:solidFill>
              </a:rPr>
              <a:t>min_samples_split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(the minimum number of samples required to split an internal node) equals 2. Show</a:t>
            </a:r>
          </a:p>
          <a:p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 the tree obtained;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(ii) training accuracy;</a:t>
            </a:r>
          </a:p>
          <a:p>
            <a:r>
              <a:rPr lang="en-US" sz="2000" dirty="0">
                <a:solidFill>
                  <a:schemeClr val="tx1"/>
                </a:solidFill>
              </a:rPr>
              <a:t>(iii) testing accuracy</a:t>
            </a:r>
            <a:endParaRPr lang="en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17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AC9AAF8A-929C-7B44-989A-1FAFFE9D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altLang="zh-CN" dirty="0"/>
              <a:t>Q1 (a)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30369-7153-9744-A6F3-33E7FB0FA1FA}"/>
              </a:ext>
            </a:extLst>
          </p:cNvPr>
          <p:cNvSpPr/>
          <p:nvPr/>
        </p:nvSpPr>
        <p:spPr>
          <a:xfrm>
            <a:off x="0" y="2571750"/>
            <a:ext cx="79696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Step 3: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Report and plot the results.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rgbClr val="FFC000"/>
                </a:solidFill>
              </a:rPr>
              <a:t>sklearn.tree.plot_tree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to plot the trees.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clf.predict</a:t>
            </a:r>
            <a:r>
              <a:rPr lang="en-US" sz="2000" dirty="0">
                <a:solidFill>
                  <a:srgbClr val="FFC000"/>
                </a:solidFill>
              </a:rPr>
              <a:t>(X) </a:t>
            </a:r>
            <a:r>
              <a:rPr lang="en-US" sz="2000" dirty="0">
                <a:solidFill>
                  <a:schemeClr val="tx1"/>
                </a:solidFill>
              </a:rPr>
              <a:t>to predict the class values.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 err="1">
                <a:solidFill>
                  <a:srgbClr val="FFC000"/>
                </a:solidFill>
              </a:rPr>
              <a:t>sklearn.metrics.accuracy_score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to calculate the training accuracy and testing accuracy.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A35013-5032-E74F-AC4C-B01E5E08B064}"/>
              </a:ext>
            </a:extLst>
          </p:cNvPr>
          <p:cNvSpPr/>
          <p:nvPr/>
        </p:nvSpPr>
        <p:spPr>
          <a:xfrm>
            <a:off x="2008094" y="458025"/>
            <a:ext cx="63290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Learn a decision tree using the information gain, with </a:t>
            </a:r>
            <a:r>
              <a:rPr lang="en-US" sz="2000" dirty="0" err="1">
                <a:solidFill>
                  <a:schemeClr val="tx1"/>
                </a:solidFill>
              </a:rPr>
              <a:t>min_samples_split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(the minimum number of samples required to split an internal node) equals 2. Show</a:t>
            </a:r>
          </a:p>
          <a:p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 the tree obtained;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(ii) training accuracy;</a:t>
            </a:r>
          </a:p>
          <a:p>
            <a:r>
              <a:rPr lang="en-US" sz="2000" dirty="0">
                <a:solidFill>
                  <a:schemeClr val="tx1"/>
                </a:solidFill>
              </a:rPr>
              <a:t>(iii) testing accuracy</a:t>
            </a:r>
            <a:endParaRPr lang="en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5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AC9AAF8A-929C-7B44-989A-1FAFFE9D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altLang="zh-CN" dirty="0"/>
              <a:t>Q1 (b)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30369-7153-9744-A6F3-33E7FB0FA1FA}"/>
              </a:ext>
            </a:extLst>
          </p:cNvPr>
          <p:cNvSpPr/>
          <p:nvPr/>
        </p:nvSpPr>
        <p:spPr>
          <a:xfrm>
            <a:off x="0" y="2792649"/>
            <a:ext cx="79696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Add the noise example into the training set.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Follow the steps  in Q1 (a).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To see whether the tree will overfit.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A35013-5032-E74F-AC4C-B01E5E08B064}"/>
              </a:ext>
            </a:extLst>
          </p:cNvPr>
          <p:cNvSpPr/>
          <p:nvPr/>
        </p:nvSpPr>
        <p:spPr>
          <a:xfrm>
            <a:off x="2407023" y="85138"/>
            <a:ext cx="63290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Consider adding the following noisy sample to the training set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Repeat part (a) with the expanded training set. Compare and contrast with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the solution you obtained 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in part (a).</a:t>
            </a:r>
            <a:endParaRPr lang="en-CN" sz="20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190FD7-D917-3A4D-8558-2C0E1DAE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023" y="1793790"/>
            <a:ext cx="5531224" cy="7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3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AC9AAF8A-929C-7B44-989A-1FAFFE9D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altLang="zh-CN" dirty="0"/>
              <a:t>Q1 (c)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30369-7153-9744-A6F3-33E7FB0FA1FA}"/>
              </a:ext>
            </a:extLst>
          </p:cNvPr>
          <p:cNvSpPr/>
          <p:nvPr/>
        </p:nvSpPr>
        <p:spPr>
          <a:xfrm>
            <a:off x="206187" y="2571750"/>
            <a:ext cx="79696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Follow the steps 1-3 in Q1 (a).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Don’t forget to change the criterion to </a:t>
            </a:r>
            <a:r>
              <a:rPr lang="en-US" sz="2000" dirty="0" err="1">
                <a:solidFill>
                  <a:schemeClr val="tx1"/>
                </a:solidFill>
              </a:rPr>
              <a:t>gini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A35013-5032-E74F-AC4C-B01E5E08B064}"/>
              </a:ext>
            </a:extLst>
          </p:cNvPr>
          <p:cNvSpPr/>
          <p:nvPr/>
        </p:nvSpPr>
        <p:spPr>
          <a:xfrm>
            <a:off x="2344270" y="601020"/>
            <a:ext cx="6329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Repeat part (a) by using the </a:t>
            </a:r>
            <a:r>
              <a:rPr lang="en-US" sz="2000" dirty="0" err="1">
                <a:solidFill>
                  <a:schemeClr val="tx1"/>
                </a:solidFill>
              </a:rPr>
              <a:t>gini</a:t>
            </a:r>
            <a:r>
              <a:rPr lang="en-US" sz="2000" dirty="0">
                <a:solidFill>
                  <a:schemeClr val="tx1"/>
                </a:solidFill>
              </a:rPr>
              <a:t> index.</a:t>
            </a:r>
            <a:endParaRPr lang="en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59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AC9AAF8A-929C-7B44-989A-1FAFFE9D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altLang="zh-CN" dirty="0"/>
              <a:t>Q2 (a)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A35013-5032-E74F-AC4C-B01E5E08B064}"/>
              </a:ext>
            </a:extLst>
          </p:cNvPr>
          <p:cNvSpPr/>
          <p:nvPr/>
        </p:nvSpPr>
        <p:spPr>
          <a:xfrm>
            <a:off x="1846730" y="458025"/>
            <a:ext cx="63290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Similar to Q1, part (a), learn a naive Bayes classifier on the original data set. Show </a:t>
            </a:r>
          </a:p>
          <a:p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 training accuracy; and </a:t>
            </a:r>
          </a:p>
          <a:p>
            <a:r>
              <a:rPr lang="en-US" sz="2000" dirty="0">
                <a:solidFill>
                  <a:schemeClr val="tx1"/>
                </a:solidFill>
              </a:rPr>
              <a:t>(ii) testing accuracy.</a:t>
            </a:r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6961E-587F-664C-A2BF-A6FC04EE0D65}"/>
              </a:ext>
            </a:extLst>
          </p:cNvPr>
          <p:cNvSpPr/>
          <p:nvPr/>
        </p:nvSpPr>
        <p:spPr>
          <a:xfrm>
            <a:off x="206187" y="1863797"/>
            <a:ext cx="79696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Step 1: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Preprocess the dataset: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sklearn.preprocessing.OrdinalEncoder</a:t>
            </a:r>
            <a:endParaRPr lang="en-US" sz="2000" dirty="0">
              <a:solidFill>
                <a:srgbClr val="FFC000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Step 2: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Train a naïve Bayes model.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sklearn.naive_bayes.CategoricalNB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 err="1">
                <a:solidFill>
                  <a:srgbClr val="FFC000"/>
                </a:solidFill>
              </a:rPr>
              <a:t>clf</a:t>
            </a:r>
            <a:r>
              <a:rPr lang="en-US" sz="2000" dirty="0">
                <a:solidFill>
                  <a:srgbClr val="FFC000"/>
                </a:solidFill>
              </a:rPr>
              <a:t> = </a:t>
            </a:r>
            <a:r>
              <a:rPr lang="en-US" sz="2000" dirty="0" err="1">
                <a:solidFill>
                  <a:srgbClr val="FFC000"/>
                </a:solidFill>
              </a:rPr>
              <a:t>CategoricalNB</a:t>
            </a:r>
            <a:r>
              <a:rPr lang="en-US" sz="2000" dirty="0">
                <a:solidFill>
                  <a:srgbClr val="FFC000"/>
                </a:solidFill>
              </a:rPr>
              <a:t>(alpha=0)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clf.fit</a:t>
            </a:r>
            <a:r>
              <a:rPr lang="en-US" sz="2000" dirty="0">
                <a:solidFill>
                  <a:srgbClr val="FFC000"/>
                </a:solidFill>
              </a:rPr>
              <a:t>(</a:t>
            </a:r>
            <a:r>
              <a:rPr lang="en-US" sz="2000" dirty="0" err="1">
                <a:solidFill>
                  <a:srgbClr val="FFC000"/>
                </a:solidFill>
              </a:rPr>
              <a:t>X_train</a:t>
            </a:r>
            <a:r>
              <a:rPr lang="en-US" sz="2000" dirty="0">
                <a:solidFill>
                  <a:srgbClr val="FFC000"/>
                </a:solidFill>
              </a:rPr>
              <a:t>, </a:t>
            </a:r>
            <a:r>
              <a:rPr lang="en-US" sz="2000" dirty="0" err="1">
                <a:solidFill>
                  <a:srgbClr val="FFC000"/>
                </a:solidFill>
              </a:rPr>
              <a:t>y_train</a:t>
            </a:r>
            <a:r>
              <a:rPr lang="en-US" sz="2000" dirty="0">
                <a:solidFill>
                  <a:srgbClr val="FFC000"/>
                </a:solidFill>
              </a:rPr>
              <a:t>)</a:t>
            </a:r>
          </a:p>
          <a:p>
            <a:r>
              <a:rPr lang="en-US" sz="2000" dirty="0">
                <a:solidFill>
                  <a:srgbClr val="FFC000"/>
                </a:solidFill>
              </a:rPr>
              <a:t>alpha</a:t>
            </a:r>
            <a:r>
              <a:rPr lang="en-US" sz="2000" dirty="0">
                <a:solidFill>
                  <a:schemeClr val="tx1"/>
                </a:solidFill>
              </a:rPr>
              <a:t> = 0 means no Laplace correction</a:t>
            </a:r>
          </a:p>
          <a:p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endParaRPr lang="en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35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AC9AAF8A-929C-7B44-989A-1FAFFE9D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altLang="zh-CN" dirty="0"/>
              <a:t>Q2 (a)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A35013-5032-E74F-AC4C-B01E5E08B064}"/>
              </a:ext>
            </a:extLst>
          </p:cNvPr>
          <p:cNvSpPr/>
          <p:nvPr/>
        </p:nvSpPr>
        <p:spPr>
          <a:xfrm>
            <a:off x="1846730" y="458025"/>
            <a:ext cx="63290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Similar to Q1, part (a), learn a naive Bayes classifier on the original data set. Show </a:t>
            </a:r>
          </a:p>
          <a:p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 training accuracy; and </a:t>
            </a:r>
          </a:p>
          <a:p>
            <a:r>
              <a:rPr lang="en-US" sz="2000" dirty="0">
                <a:solidFill>
                  <a:schemeClr val="tx1"/>
                </a:solidFill>
              </a:rPr>
              <a:t>(ii) testing accuracy.</a:t>
            </a:r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6961E-587F-664C-A2BF-A6FC04EE0D65}"/>
              </a:ext>
            </a:extLst>
          </p:cNvPr>
          <p:cNvSpPr/>
          <p:nvPr/>
        </p:nvSpPr>
        <p:spPr>
          <a:xfrm>
            <a:off x="206187" y="2125407"/>
            <a:ext cx="79696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Step 3:  Report and plot the results.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rgbClr val="FFC000"/>
                </a:solidFill>
              </a:rPr>
              <a:t>sklearn.metrics.accuracy_score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to calculate the training accuracy and testing accuracy.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E618E-97B4-CC40-A00B-09DBCD1251F1}"/>
              </a:ext>
            </a:extLst>
          </p:cNvPr>
          <p:cNvSpPr/>
          <p:nvPr/>
        </p:nvSpPr>
        <p:spPr>
          <a:xfrm>
            <a:off x="1269999" y="2571750"/>
            <a:ext cx="584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48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AC9AAF8A-929C-7B44-989A-1FAFFE9D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altLang="zh-CN" dirty="0"/>
              <a:t>Q2 (b)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A35013-5032-E74F-AC4C-B01E5E08B064}"/>
              </a:ext>
            </a:extLst>
          </p:cNvPr>
          <p:cNvSpPr/>
          <p:nvPr/>
        </p:nvSpPr>
        <p:spPr>
          <a:xfrm>
            <a:off x="1846730" y="458025"/>
            <a:ext cx="63290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Similar to Q1, part (b), learn a naive Bayes classifier on the noisy data set. Show the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 training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accuracy; and </a:t>
            </a:r>
          </a:p>
          <a:p>
            <a:r>
              <a:rPr lang="en-US" sz="2000" dirty="0">
                <a:solidFill>
                  <a:schemeClr val="tx1"/>
                </a:solidFill>
              </a:rPr>
              <a:t>(ii) testing accuracy</a:t>
            </a:r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6961E-587F-664C-A2BF-A6FC04EE0D65}"/>
              </a:ext>
            </a:extLst>
          </p:cNvPr>
          <p:cNvSpPr/>
          <p:nvPr/>
        </p:nvSpPr>
        <p:spPr>
          <a:xfrm>
            <a:off x="206186" y="2571750"/>
            <a:ext cx="79696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Add the noise example into the training set.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Follow the steps in Q2 (a).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E618E-97B4-CC40-A00B-09DBCD1251F1}"/>
              </a:ext>
            </a:extLst>
          </p:cNvPr>
          <p:cNvSpPr/>
          <p:nvPr/>
        </p:nvSpPr>
        <p:spPr>
          <a:xfrm>
            <a:off x="1269999" y="2571750"/>
            <a:ext cx="584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4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AC9AAF8A-929C-7B44-989A-1FAFFE9D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7899" y="2532806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/>
              <a:t>Thanks!</a:t>
            </a:r>
            <a:endParaRPr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6961E-587F-664C-A2BF-A6FC04EE0D65}"/>
              </a:ext>
            </a:extLst>
          </p:cNvPr>
          <p:cNvSpPr/>
          <p:nvPr/>
        </p:nvSpPr>
        <p:spPr>
          <a:xfrm>
            <a:off x="206186" y="2571750"/>
            <a:ext cx="79696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E618E-97B4-CC40-A00B-09DBCD1251F1}"/>
              </a:ext>
            </a:extLst>
          </p:cNvPr>
          <p:cNvSpPr/>
          <p:nvPr/>
        </p:nvSpPr>
        <p:spPr>
          <a:xfrm>
            <a:off x="1269999" y="2571750"/>
            <a:ext cx="584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515C-1DC7-F54A-8749-60BAAC1E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700" dirty="0"/>
              <a:t>Demo:</a:t>
            </a:r>
            <a:r>
              <a:rPr lang="zh-CN" altLang="en-US" sz="2700" dirty="0"/>
              <a:t> </a:t>
            </a:r>
            <a:r>
              <a:rPr lang="en-US" altLang="zh-CN" sz="2700" dirty="0"/>
              <a:t>implementation</a:t>
            </a:r>
            <a:r>
              <a:rPr lang="zh-CN" altLang="en-US" sz="2700" dirty="0"/>
              <a:t> </a:t>
            </a:r>
            <a:r>
              <a:rPr lang="en-US" altLang="zh-CN" sz="2700" dirty="0"/>
              <a:t>of</a:t>
            </a:r>
            <a:r>
              <a:rPr lang="zh-CN" altLang="en-US" sz="2700" dirty="0"/>
              <a:t> </a:t>
            </a:r>
            <a:r>
              <a:rPr lang="en-US" altLang="zh-CN" sz="2700" dirty="0"/>
              <a:t>naïve</a:t>
            </a:r>
            <a:r>
              <a:rPr lang="zh-CN" altLang="en-US" sz="2700" dirty="0"/>
              <a:t> </a:t>
            </a:r>
            <a:r>
              <a:rPr lang="en-US" altLang="zh-CN" sz="2700" dirty="0"/>
              <a:t>Bayes</a:t>
            </a:r>
            <a:r>
              <a:rPr lang="zh-CN" altLang="en-US" sz="2700" dirty="0"/>
              <a:t> </a:t>
            </a:r>
            <a:r>
              <a:rPr lang="en-US" altLang="zh-CN" sz="2700" dirty="0"/>
              <a:t>classifier</a:t>
            </a:r>
            <a:endParaRPr lang="en-CN" sz="27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3FCE4C-D24F-614E-9572-A2C6AB775DDF}"/>
              </a:ext>
            </a:extLst>
          </p:cNvPr>
          <p:cNvSpPr/>
          <p:nvPr/>
        </p:nvSpPr>
        <p:spPr>
          <a:xfrm>
            <a:off x="2036017" y="2964869"/>
            <a:ext cx="4826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Key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steps: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computing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and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P(</a:t>
            </a:r>
            <a:r>
              <a:rPr lang="en-US" altLang="zh-CN" sz="2000" dirty="0" err="1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|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24944-1688-084E-858B-8F6C7A09FF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531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altLang="zh-CN" dirty="0"/>
              <a:t>Dataset:</a:t>
            </a:r>
            <a:r>
              <a:rPr lang="zh-CN" altLang="en-US" dirty="0"/>
              <a:t> </a:t>
            </a:r>
            <a:r>
              <a:rPr lang="en-US" altLang="zh-CN" dirty="0"/>
              <a:t>Breast Cancer data set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6EE22-B17F-DB49-9097-5BF6C4B7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29" y="1144125"/>
            <a:ext cx="6448413" cy="3667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06CCD6-38DB-5E4E-8D8F-065D1035D38B}"/>
              </a:ext>
            </a:extLst>
          </p:cNvPr>
          <p:cNvSpPr/>
          <p:nvPr/>
        </p:nvSpPr>
        <p:spPr>
          <a:xfrm>
            <a:off x="104002" y="4822908"/>
            <a:ext cx="434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solidFill>
                  <a:schemeClr val="tx1"/>
                </a:solidFill>
                <a:hlinkClick r:id="rId4"/>
              </a:rPr>
              <a:t>https://archive.ics.uci.edu/ml/datasets/breast+cancer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F77BC7-977F-7545-8D4A-161B7B28B012}"/>
              </a:ext>
            </a:extLst>
          </p:cNvPr>
          <p:cNvSpPr/>
          <p:nvPr/>
        </p:nvSpPr>
        <p:spPr>
          <a:xfrm>
            <a:off x="2342055" y="2533947"/>
            <a:ext cx="992160" cy="224435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E3905-14FB-DB40-AA49-E477F24FC823}"/>
              </a:ext>
            </a:extLst>
          </p:cNvPr>
          <p:cNvSpPr/>
          <p:nvPr/>
        </p:nvSpPr>
        <p:spPr>
          <a:xfrm>
            <a:off x="3356517" y="2533945"/>
            <a:ext cx="4427033" cy="2244355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400E0-F9D3-064A-85EF-657CFF15C4FF}"/>
              </a:ext>
            </a:extLst>
          </p:cNvPr>
          <p:cNvSpPr txBox="1"/>
          <p:nvPr/>
        </p:nvSpPr>
        <p:spPr>
          <a:xfrm>
            <a:off x="2463363" y="220241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label</a:t>
            </a:r>
            <a:endParaRPr lang="en-CN" sz="1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9DAC9-AE74-0F43-9FAD-13D2F8618C51}"/>
              </a:ext>
            </a:extLst>
          </p:cNvPr>
          <p:cNvSpPr txBox="1"/>
          <p:nvPr/>
        </p:nvSpPr>
        <p:spPr>
          <a:xfrm>
            <a:off x="4871012" y="220436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attributes</a:t>
            </a:r>
            <a:endParaRPr lang="en-CN" sz="1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14B08-3F43-DE48-9922-32B88B517F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867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impression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BF7E19-B1AD-0941-A274-14D938EC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5" y="1672853"/>
            <a:ext cx="3491401" cy="30126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F546E-34BE-6D45-9C82-8EACA0D67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080" y="1550389"/>
            <a:ext cx="4130387" cy="3257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96F47-96B6-2F4F-AC24-8903EA9ED191}"/>
              </a:ext>
            </a:extLst>
          </p:cNvPr>
          <p:cNvSpPr txBox="1"/>
          <p:nvPr/>
        </p:nvSpPr>
        <p:spPr>
          <a:xfrm>
            <a:off x="1861197" y="238708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Label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summary</a:t>
            </a:r>
            <a:endParaRPr lang="en-CN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9B482-0ABF-484D-A6B3-68AA4A7476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076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  <a:r>
              <a:rPr lang="zh-CN" altLang="en-US" dirty="0"/>
              <a:t> </a:t>
            </a:r>
            <a:r>
              <a:rPr lang="en-US" altLang="zh-CN" dirty="0"/>
              <a:t>probabilities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708F4-D8EF-ED43-A4C2-2FC06749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57" y="1644734"/>
            <a:ext cx="3380014" cy="577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442CB2-BB93-0F4F-B17E-F9CCE7914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457" y="2547663"/>
            <a:ext cx="3380014" cy="1305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E7AE1-B969-DD4D-B571-71A48A72A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457" y="4178820"/>
            <a:ext cx="3380014" cy="5066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F0DF4C-1ECF-4444-AAD1-01ADE6401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86" y="1326695"/>
            <a:ext cx="4530231" cy="37474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3F5DB-764A-3546-B243-FE9236C336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81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P(C</a:t>
            </a:r>
            <a:r>
              <a:rPr lang="en-US" altLang="zh-CN" sz="3200" baseline="-25000" dirty="0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and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P(</a:t>
            </a:r>
            <a:r>
              <a:rPr lang="en-US" altLang="zh-CN" sz="3200" dirty="0" err="1">
                <a:solidFill>
                  <a:schemeClr val="tx1"/>
                </a:solidFill>
              </a:rPr>
              <a:t>x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k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|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C</a:t>
            </a:r>
            <a:r>
              <a:rPr lang="en-US" altLang="zh-CN" sz="3200" baseline="-25000" dirty="0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zh-CN" altLang="en-US" dirty="0"/>
              <a:t>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BC994-309D-E04D-9EA6-76587C08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5" y="1144125"/>
            <a:ext cx="4927543" cy="1068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4C84C-883E-5341-B325-72660BAAE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114" y="1979497"/>
            <a:ext cx="5382986" cy="3077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0B0C7-F77E-6443-8E97-BE7B63631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635" y="174389"/>
            <a:ext cx="3917950" cy="5672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4D7A9A-FFC7-9740-B99E-F7CA5B7A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354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439A3E-86BE-0A4B-BC63-62B1D1DB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9" y="1500873"/>
            <a:ext cx="8278585" cy="3442963"/>
          </a:xfrm>
          <a:prstGeom prst="rect">
            <a:avLst/>
          </a:prstGeom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Bayes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yourself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EC0310-E730-1A46-886B-E073807292B2}"/>
              </a:ext>
            </a:extLst>
          </p:cNvPr>
          <p:cNvSpPr/>
          <p:nvPr/>
        </p:nvSpPr>
        <p:spPr>
          <a:xfrm>
            <a:off x="967467" y="2726871"/>
            <a:ext cx="4763861" cy="2612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C96C44-8347-BF42-B6AF-F9157CDBF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458" y="2155741"/>
            <a:ext cx="927100" cy="482600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3A8967-2D01-F843-A70C-F99480768B97}"/>
              </a:ext>
            </a:extLst>
          </p:cNvPr>
          <p:cNvSpPr/>
          <p:nvPr/>
        </p:nvSpPr>
        <p:spPr>
          <a:xfrm>
            <a:off x="967466" y="3099523"/>
            <a:ext cx="7663578" cy="113774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89B32-C2BB-4A40-BB98-B40124EB1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083" y="2501900"/>
            <a:ext cx="2006600" cy="939800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71EE84D-E028-B64F-AAB9-A74892E37ED7}"/>
              </a:ext>
            </a:extLst>
          </p:cNvPr>
          <p:cNvSpPr/>
          <p:nvPr/>
        </p:nvSpPr>
        <p:spPr>
          <a:xfrm>
            <a:off x="442369" y="4606111"/>
            <a:ext cx="4763861" cy="2612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ADBCB5-5DF8-0848-8B07-1F3359513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7414" y="4677851"/>
            <a:ext cx="1844614" cy="404774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D2B8E3-6FDF-A24C-9353-F9788E037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6929" y="4168126"/>
            <a:ext cx="1220545" cy="393724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A7BBA0-1215-2548-B38E-4DEAD2E09D46}"/>
              </a:ext>
            </a:extLst>
          </p:cNvPr>
          <p:cNvSpPr/>
          <p:nvPr/>
        </p:nvSpPr>
        <p:spPr>
          <a:xfrm>
            <a:off x="701042" y="4270037"/>
            <a:ext cx="4246516" cy="2612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24311-9588-AE46-B80C-DC8AD30FC7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489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C4DCE3-FB63-3648-A0D4-A8E8631B7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41" y="1433838"/>
            <a:ext cx="7338696" cy="3622979"/>
          </a:xfrm>
          <a:prstGeom prst="rect">
            <a:avLst/>
          </a:prstGeom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47D0B9-9B48-6B45-9D85-0E9F653B00B0}"/>
              </a:ext>
            </a:extLst>
          </p:cNvPr>
          <p:cNvSpPr/>
          <p:nvPr/>
        </p:nvSpPr>
        <p:spPr>
          <a:xfrm>
            <a:off x="1706335" y="2032906"/>
            <a:ext cx="914201" cy="214322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E4C17-E4D4-D343-BB67-028D19F089A9}"/>
              </a:ext>
            </a:extLst>
          </p:cNvPr>
          <p:cNvSpPr/>
          <p:nvPr/>
        </p:nvSpPr>
        <p:spPr>
          <a:xfrm>
            <a:off x="7307036" y="2032906"/>
            <a:ext cx="1165422" cy="224435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6A697-3BC8-1E47-B2B1-D6DCF09658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0445247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965</Words>
  <Application>Microsoft Macintosh PowerPoint</Application>
  <PresentationFormat>On-screen Show (16:9)</PresentationFormat>
  <Paragraphs>159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Roboto</vt:lpstr>
      <vt:lpstr>Roboto Slab</vt:lpstr>
      <vt:lpstr>Arial</vt:lpstr>
      <vt:lpstr>Marina</vt:lpstr>
      <vt:lpstr>Introduction to Data Mining (COMP 4331) Tutorial 5 Part I: Naive Bayes Classifier</vt:lpstr>
      <vt:lpstr>Naive Bayes classifier</vt:lpstr>
      <vt:lpstr>Demo: implementation of naïve Bayes classifier</vt:lpstr>
      <vt:lpstr>Dataset: Breast Cancer data set</vt:lpstr>
      <vt:lpstr>First impression</vt:lpstr>
      <vt:lpstr>Basic summary for later computing probabilities</vt:lpstr>
      <vt:lpstr>P(Ci) and P(xk | Ci) </vt:lpstr>
      <vt:lpstr>Build naïve Bayes classifier by yourself</vt:lpstr>
      <vt:lpstr>Make prediction</vt:lpstr>
      <vt:lpstr>Build the naïve Bayes classifier using scikit-learn</vt:lpstr>
      <vt:lpstr>Prepare data for naïve bayes in scikit-learn</vt:lpstr>
      <vt:lpstr>Build the naïve Bayes classifier</vt:lpstr>
      <vt:lpstr>Train-test split: evaluation on hold-out samples</vt:lpstr>
      <vt:lpstr>No Laplace correction (alpha=0)</vt:lpstr>
      <vt:lpstr>Summary</vt:lpstr>
      <vt:lpstr>Introduction to Data Mining (COMP 4331) Tutorial 5 part II: Assignment 2</vt:lpstr>
      <vt:lpstr>Information</vt:lpstr>
      <vt:lpstr>Dataset</vt:lpstr>
      <vt:lpstr>Q1 (a)</vt:lpstr>
      <vt:lpstr>Q1 (a)</vt:lpstr>
      <vt:lpstr>Q1 (a)</vt:lpstr>
      <vt:lpstr>Q1 (b)</vt:lpstr>
      <vt:lpstr>Q1 (c)</vt:lpstr>
      <vt:lpstr>Q2 (a)</vt:lpstr>
      <vt:lpstr>Q2 (a)</vt:lpstr>
      <vt:lpstr>Q2 (b)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 (COMP 4331) Tutorial 5: Naive Bayes Classifier</dc:title>
  <cp:lastModifiedBy>JIANG Weisen</cp:lastModifiedBy>
  <cp:revision>156</cp:revision>
  <dcterms:modified xsi:type="dcterms:W3CDTF">2021-10-22T06:22:55Z</dcterms:modified>
</cp:coreProperties>
</file>