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86" r:id="rId2"/>
    <p:sldId id="308" r:id="rId3"/>
    <p:sldId id="318" r:id="rId4"/>
    <p:sldId id="323" r:id="rId5"/>
    <p:sldId id="322" r:id="rId6"/>
    <p:sldId id="325" r:id="rId7"/>
    <p:sldId id="321" r:id="rId8"/>
    <p:sldId id="326" r:id="rId9"/>
    <p:sldId id="327" r:id="rId10"/>
    <p:sldId id="328" r:id="rId11"/>
    <p:sldId id="329" r:id="rId12"/>
    <p:sldId id="33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6327"/>
  </p:normalViewPr>
  <p:slideViewPr>
    <p:cSldViewPr snapToGrid="0" snapToObjects="1">
      <p:cViewPr varScale="1">
        <p:scale>
          <a:sx n="93" d="100"/>
          <a:sy n="93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A5542-4066-C648-98B1-F32085CC7EA2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ED7E5-A6F7-B74F-8A52-FC80F72B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9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61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325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6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176B-2F1E-C844-AB9D-D34AD44F7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070D2-1CB8-6A4C-8C89-A1F14522D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D679-5CD1-7742-A6EB-94158A85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C430-3FEF-B841-8BB6-9DD9F81C85BB}" type="datetime1">
              <a:rPr lang="en-HK" smtClean="0"/>
              <a:t>28/10/2021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3A877-6292-B944-9453-7E5C208E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B3D9-043D-224A-9FF0-33C6BD40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E053-536F-114F-9546-2ECFB7BE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ADDC4-3356-B146-8901-3BC51948A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944C-6F09-B341-AD9E-BB9518FD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8580-8F3D-B94B-913E-E7B1EBEF0B3A}" type="datetime1">
              <a:rPr lang="en-HK" smtClean="0"/>
              <a:t>28/10/2021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5C17-CED8-BE4A-BF87-05BE437F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2225-A1AF-8746-B725-84EB87C8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52D84-D1A9-D742-9412-FED495064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C20EE-1CB0-DE4E-9C22-B6B05F3D0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D918-27FD-2A43-91B5-0E341912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2E2-5161-E44E-BFAD-F35222A1D254}" type="datetime1">
              <a:rPr lang="en-HK" smtClean="0"/>
              <a:t>28/10/2021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0DD17-3BE7-9942-B2E8-AD9A38F7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868D-69E9-BF46-B454-0715C124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B851-62B5-3845-ABC2-5EC669E1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8DAC-A816-FD41-B3C7-BF296057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C98A5-0BE5-0840-B363-2B325ACD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E7D-4EE3-9D47-90E4-C5893328815B}" type="datetime1">
              <a:rPr lang="en-HK" smtClean="0"/>
              <a:t>28/10/2021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3069-768E-BC44-A238-724CE888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60EE-D70B-0C43-A7D2-952EC332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ED8A-3BF8-E247-8EDC-7F4BB715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0C50-2DAC-F746-81D0-4B75F5501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93F4-AD48-B649-99E4-32317736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365F-4E7D-294E-A57F-062B5AC34D60}" type="datetime1">
              <a:rPr lang="en-HK" smtClean="0"/>
              <a:t>28/10/2021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A621-82CC-A947-A387-1AC61E1B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EA81-CC1A-5742-A55B-4C4D825B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B2FE-AE4C-9443-B5F6-93B28767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9818-A9A6-C24F-8FBF-065C9C424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1E3D0-B2DC-6D4F-A968-BBE8C6E88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2D45-5E01-2748-AD19-5C047610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BF6D-0F07-E94D-8DDB-067DBDB0BD0D}" type="datetime1">
              <a:rPr lang="en-HK" smtClean="0"/>
              <a:t>28/10/2021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B0015-06AE-DE44-8B72-D235C9D9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3CA59-C258-D64E-86FF-AE44361A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CE78-CE37-2E42-BBC7-6D33CEF5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0CAA7-5D4F-EC48-A1BF-DABD9EBE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8C104-0A57-2A47-9CBF-D773F06AB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B0E8E-92A4-0440-87B3-FA52B0A0D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C9627-B30C-8B42-9265-84E6750F7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EFAAF-FF51-5640-882E-B61E0D84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2640-C31E-F14B-ACC7-AF685BBA7CFB}" type="datetime1">
              <a:rPr lang="en-HK" smtClean="0"/>
              <a:t>28/10/2021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BA6D-17B5-C14F-890E-A90551F2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9077E-D602-1546-A101-EC640AFE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90C8-1908-404D-B748-562086B8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C8A34-9CE8-0B4F-94C8-A5796484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F72E-4EA8-4E4B-9764-E8AFB13C77B2}" type="datetime1">
              <a:rPr lang="en-HK" smtClean="0"/>
              <a:t>28/10/2021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CF586-361D-E94D-B764-D1F084BE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3519C-7623-9344-B0B3-197CB8A5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2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5FEAF-A524-B447-AD5E-B0686EC1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1273-1370-384B-ADA4-89FA5E73D726}" type="datetime1">
              <a:rPr lang="en-HK" smtClean="0"/>
              <a:t>28/10/2021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2F6C1-909D-6A47-A9AC-FCAF27C7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B99-E0A5-2E48-9AFC-BA824D85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08CF-586D-874D-926B-82541161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5937-1284-3E42-841E-63358893B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7B120-7CBF-5944-B4E9-1587C5C25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C50D8-D76A-B442-98DC-0BFF7340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06F-087B-C14D-B2C1-1DF2B3CB304C}" type="datetime1">
              <a:rPr lang="en-HK" smtClean="0"/>
              <a:t>28/10/2021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E0B33-ADA7-D54C-B373-E65A65F6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F77B8-6D51-AD41-B22A-B5A51008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EC1B-8141-E141-99C3-563B2C03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E9AA8-0CA6-D947-884C-61B7015A0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A2814-F6F5-6344-A088-ED773D68D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028E5-B288-3E48-8A24-CFDF5FD4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8566-F0A1-5348-962C-CBA02A7831FF}" type="datetime1">
              <a:rPr lang="en-HK" smtClean="0"/>
              <a:t>28/10/2021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20F1F-CCFE-B840-8EF7-5B207CE7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C7CEF-F0B7-B343-906B-D9C9FE3A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BFA8E-114B-1D42-A3E3-6F166C4D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215E-037F-584F-8A70-855B659F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7161-E17D-284E-A17D-42C136198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4D31-A2AE-6042-A5FC-FF4F53E1B61F}" type="datetime1">
              <a:rPr lang="en-HK" smtClean="0"/>
              <a:t>28/10/2021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D6B73-F435-2F41-AB1B-920E61A80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BEFC-288E-B049-A969-0E7FB82C9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3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6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195810" cy="64617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840422"/>
            <a:ext cx="9144000" cy="2387600"/>
          </a:xfrm>
        </p:spPr>
        <p:txBody>
          <a:bodyPr/>
          <a:lstStyle/>
          <a:p>
            <a: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  <a:t>Tutorial </a:t>
            </a:r>
            <a:r>
              <a:rPr lang="en-US" altLang="zh-CN" sz="4000" kern="0" dirty="0">
                <a:solidFill>
                  <a:schemeClr val="bg1"/>
                </a:solidFill>
              </a:rPr>
              <a:t>6:</a:t>
            </a:r>
            <a:r>
              <a:rPr lang="zh-CN" altLang="en-US" sz="4000" kern="0" dirty="0">
                <a:solidFill>
                  <a:schemeClr val="bg1"/>
                </a:solidFill>
              </a:rPr>
              <a:t> </a:t>
            </a:r>
            <a:r>
              <a:rPr lang="en-US" altLang="zh-CN" sz="4000" kern="0" dirty="0">
                <a:solidFill>
                  <a:schemeClr val="bg1"/>
                </a:solidFill>
              </a:rPr>
              <a:t>Nearest Neighbor Classification</a:t>
            </a:r>
            <a:endParaRPr lang="en-US" altLang="zh-CN" sz="4000" kern="0" spc="0" dirty="0">
              <a:solidFill>
                <a:schemeClr val="bg1"/>
              </a:solidFill>
              <a:effectLst/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endParaRPr lang="zh-CN" altLang="en-US" kern="0" spc="0" dirty="0"/>
          </a:p>
          <a:p>
            <a:r>
              <a:rPr lang="en-US" altLang="zh-CN" sz="2900" kern="0" spc="0" dirty="0">
                <a:solidFill>
                  <a:schemeClr val="bg1"/>
                </a:solidFill>
              </a:rPr>
              <a:t>TA: </a:t>
            </a:r>
            <a:r>
              <a:rPr lang="en-US" altLang="zh-CN" sz="2900" kern="0" dirty="0" err="1">
                <a:solidFill>
                  <a:schemeClr val="bg1"/>
                </a:solidFill>
              </a:rPr>
              <a:t>Runsheng</a:t>
            </a:r>
            <a:r>
              <a:rPr lang="en-US" altLang="zh-CN" sz="2900" kern="0" dirty="0">
                <a:solidFill>
                  <a:schemeClr val="bg1"/>
                </a:solidFill>
              </a:rPr>
              <a:t> YU</a:t>
            </a:r>
            <a:endParaRPr lang="en-US" altLang="zh-CN" sz="2900" kern="0" spc="0" dirty="0">
              <a:solidFill>
                <a:schemeClr val="bg1"/>
              </a:solidFill>
            </a:endParaRPr>
          </a:p>
          <a:p>
            <a:r>
              <a:rPr lang="en-US" altLang="zh-CN" sz="2900" kern="0" spc="0" dirty="0" err="1">
                <a:solidFill>
                  <a:schemeClr val="bg1"/>
                </a:solidFill>
              </a:rPr>
              <a:t>ryuah@connect.ust.hk</a:t>
            </a:r>
            <a:endParaRPr lang="en-US" altLang="zh-CN" sz="2900" kern="0" spc="0" dirty="0">
              <a:solidFill>
                <a:schemeClr val="bg1"/>
              </a:solidFill>
            </a:endParaRPr>
          </a:p>
          <a:p>
            <a:endParaRPr lang="en-US" altLang="zh-CN" kern="0" spc="0" dirty="0">
              <a:solidFill>
                <a:schemeClr val="bg1"/>
              </a:solidFill>
            </a:endParaRPr>
          </a:p>
          <a:p>
            <a:r>
              <a:rPr lang="en-US" altLang="zh-CN" sz="2800" kern="0" spc="0" dirty="0">
                <a:solidFill>
                  <a:schemeClr val="bg1"/>
                </a:solidFill>
              </a:rPr>
              <a:t>HKUST</a:t>
            </a: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245870"/>
            <a:ext cx="12195175" cy="7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3065" y="535940"/>
            <a:ext cx="10852150" cy="60896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kern="0" spc="0" dirty="0">
                <a:solidFill>
                  <a:schemeClr val="bg1"/>
                </a:solidFill>
              </a:rPr>
              <a:t>COMP 4331</a:t>
            </a:r>
          </a:p>
        </p:txBody>
      </p:sp>
      <p:sp>
        <p:nvSpPr>
          <p:cNvPr id="7" name="Google Shape;65;p13">
            <a:extLst>
              <a:ext uri="{FF2B5EF4-FFF2-40B4-BE49-F238E27FC236}">
                <a16:creationId xmlns:a16="http://schemas.microsoft.com/office/drawing/2014/main" id="{482E8977-5130-814E-9E4F-4E104F0CA3A1}"/>
              </a:ext>
            </a:extLst>
          </p:cNvPr>
          <p:cNvSpPr txBox="1"/>
          <p:nvPr/>
        </p:nvSpPr>
        <p:spPr>
          <a:xfrm>
            <a:off x="-635" y="5909944"/>
            <a:ext cx="10668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EFEFEF"/>
                </a:solidFill>
              </a:rPr>
              <a:t>Notebook on Google </a:t>
            </a:r>
            <a:r>
              <a:rPr lang="en" dirty="0" err="1">
                <a:solidFill>
                  <a:srgbClr val="EFEFEF"/>
                </a:solidFill>
              </a:rPr>
              <a:t>Colab</a:t>
            </a:r>
            <a:r>
              <a:rPr lang="en" dirty="0">
                <a:solidFill>
                  <a:srgbClr val="EFEFEF"/>
                </a:solidFill>
              </a:rPr>
              <a:t>:</a:t>
            </a:r>
          </a:p>
          <a:p>
            <a:r>
              <a:rPr lang="en-US" dirty="0">
                <a:solidFill>
                  <a:srgbClr val="C9DAF8"/>
                </a:solidFill>
              </a:rPr>
              <a:t>https://</a:t>
            </a:r>
            <a:r>
              <a:rPr lang="en-US" dirty="0" err="1">
                <a:solidFill>
                  <a:srgbClr val="C9DAF8"/>
                </a:solidFill>
              </a:rPr>
              <a:t>colab.research.google.com</a:t>
            </a:r>
            <a:r>
              <a:rPr lang="en-US" dirty="0">
                <a:solidFill>
                  <a:srgbClr val="C9DAF8"/>
                </a:solidFill>
              </a:rPr>
              <a:t>/drive/1hkJCNUVf-BdNzLWQpm_fnZreTB_SZWIf?usp=sharing</a:t>
            </a:r>
            <a:endParaRPr dirty="0">
              <a:solidFill>
                <a:srgbClr val="EFEFE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241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</a:t>
            </a:r>
            <a:r>
              <a:rPr lang="en-US" altLang="zh-CN" sz="3200" b="1" kern="0" dirty="0">
                <a:solidFill>
                  <a:schemeClr val="bg1"/>
                </a:solidFill>
                <a:sym typeface="+mn-ea"/>
              </a:rPr>
              <a:t>2</a:t>
            </a:r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: </a:t>
            </a:r>
            <a:r>
              <a:rPr lang="en-US" altLang="zh-CN" sz="3200" b="1" kern="0" dirty="0">
                <a:solidFill>
                  <a:schemeClr val="bg1"/>
                </a:solidFill>
                <a:sym typeface="+mn-ea"/>
              </a:rPr>
              <a:t>KNN Applications</a:t>
            </a:r>
            <a:endParaRPr lang="en-US" altLang="zh-CN" sz="3200" b="1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F01D7D-E04F-314A-9564-6B446108C91B}"/>
              </a:ext>
            </a:extLst>
          </p:cNvPr>
          <p:cNvSpPr/>
          <p:nvPr/>
        </p:nvSpPr>
        <p:spPr>
          <a:xfrm>
            <a:off x="161173" y="1470952"/>
            <a:ext cx="330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to tune k by cross-validation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FE1A69-95AE-3B49-B27C-AB3490A5BFDB}"/>
              </a:ext>
            </a:extLst>
          </p:cNvPr>
          <p:cNvSpPr/>
          <p:nvPr/>
        </p:nvSpPr>
        <p:spPr>
          <a:xfrm>
            <a:off x="164506" y="2113626"/>
            <a:ext cx="4407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cross-validation: to find the best k</a:t>
            </a:r>
            <a:endParaRPr lang="en-C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087463-2EE2-7244-B12E-899CE5264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395" y="3659540"/>
            <a:ext cx="7442200" cy="18669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438745-C72C-9144-9C24-00D42750B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37" y="2947741"/>
            <a:ext cx="4750658" cy="329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E4BB2EA7-489A-B14E-A278-DB18A75C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HK" altLang="zh-CN" dirty="0"/>
              <a:t>COMP 4331 Tutorial 6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94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</a:t>
            </a:r>
            <a:r>
              <a:rPr lang="en-US" altLang="zh-CN" sz="3200" b="1" kern="0" dirty="0">
                <a:solidFill>
                  <a:schemeClr val="bg1"/>
                </a:solidFill>
                <a:sym typeface="+mn-ea"/>
              </a:rPr>
              <a:t>2</a:t>
            </a:r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: </a:t>
            </a:r>
            <a:r>
              <a:rPr lang="en-US" altLang="zh-CN" sz="3200" b="1" kern="0" dirty="0">
                <a:solidFill>
                  <a:schemeClr val="bg1"/>
                </a:solidFill>
                <a:sym typeface="+mn-ea"/>
              </a:rPr>
              <a:t>KNN Applications</a:t>
            </a:r>
            <a:endParaRPr lang="en-US" altLang="zh-CN" sz="3200" b="1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F01D7D-E04F-314A-9564-6B446108C91B}"/>
              </a:ext>
            </a:extLst>
          </p:cNvPr>
          <p:cNvSpPr/>
          <p:nvPr/>
        </p:nvSpPr>
        <p:spPr>
          <a:xfrm>
            <a:off x="161173" y="1470952"/>
            <a:ext cx="330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to tune k by cross-validation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6E946-981B-3142-8A86-14236A08B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73" y="1840230"/>
            <a:ext cx="8318500" cy="387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4EFBAD-7D5A-0B45-9630-7D26841F3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6022975"/>
            <a:ext cx="4914900" cy="698500"/>
          </a:xfrm>
          <a:prstGeom prst="rect">
            <a:avLst/>
          </a:prstGeom>
        </p:spPr>
      </p:pic>
      <p:sp>
        <p:nvSpPr>
          <p:cNvPr id="9" name="页脚占位符 3">
            <a:extLst>
              <a:ext uri="{FF2B5EF4-FFF2-40B4-BE49-F238E27FC236}">
                <a16:creationId xmlns:a16="http://schemas.microsoft.com/office/drawing/2014/main" id="{6C627374-FCB1-1140-BA64-35D3E5FC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HK" altLang="zh-CN" dirty="0"/>
              <a:t>COMP 4331 Tutorial 6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237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</a:t>
            </a:r>
            <a:r>
              <a:rPr lang="en-US" altLang="zh-CN" sz="3200" b="1" kern="0" dirty="0">
                <a:solidFill>
                  <a:schemeClr val="bg1"/>
                </a:solidFill>
                <a:sym typeface="+mn-ea"/>
              </a:rPr>
              <a:t>2</a:t>
            </a:r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: </a:t>
            </a:r>
            <a:r>
              <a:rPr lang="en-US" altLang="zh-CN" sz="3200" b="1" kern="0" dirty="0">
                <a:solidFill>
                  <a:schemeClr val="bg1"/>
                </a:solidFill>
                <a:sym typeface="+mn-ea"/>
              </a:rPr>
              <a:t>KNN Applications</a:t>
            </a:r>
            <a:endParaRPr lang="en-US" altLang="zh-CN" sz="3200" b="1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F01D7D-E04F-314A-9564-6B446108C91B}"/>
              </a:ext>
            </a:extLst>
          </p:cNvPr>
          <p:cNvSpPr/>
          <p:nvPr/>
        </p:nvSpPr>
        <p:spPr>
          <a:xfrm>
            <a:off x="161173" y="1470952"/>
            <a:ext cx="424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Robustness under different </a:t>
            </a:r>
            <a:r>
              <a:rPr lang="en-US" dirty="0" err="1"/>
              <a:t>n_neighbors</a:t>
            </a:r>
            <a:r>
              <a:rPr lang="en-US" dirty="0"/>
              <a:t> (k)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8048B-3C6A-2D4E-A798-5D6420937D15}"/>
              </a:ext>
            </a:extLst>
          </p:cNvPr>
          <p:cNvSpPr/>
          <p:nvPr/>
        </p:nvSpPr>
        <p:spPr>
          <a:xfrm>
            <a:off x="161173" y="2113626"/>
            <a:ext cx="4267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n_neighbors</a:t>
            </a:r>
            <a:r>
              <a:rPr lang="zh-CN" altLang="en-US" dirty="0"/>
              <a:t> </a:t>
            </a:r>
            <a:r>
              <a:rPr lang="en-US" altLang="zh-CN" dirty="0"/>
              <a:t>=2</a:t>
            </a:r>
          </a:p>
          <a:p>
            <a:r>
              <a:rPr lang="en-US" dirty="0"/>
              <a:t>Testing</a:t>
            </a:r>
            <a:r>
              <a:rPr lang="zh-CN" altLang="en-US" dirty="0"/>
              <a:t> </a:t>
            </a:r>
            <a:r>
              <a:rPr lang="en-US" dirty="0"/>
              <a:t>accuracy</a:t>
            </a:r>
            <a:r>
              <a:rPr lang="en-US" altLang="zh-CN" dirty="0"/>
              <a:t>:</a:t>
            </a:r>
            <a:r>
              <a:rPr lang="en-US" dirty="0"/>
              <a:t> 0.94</a:t>
            </a:r>
          </a:p>
          <a:p>
            <a:r>
              <a:rPr lang="zh-CN" altLang="en-US" dirty="0"/>
              <a:t> </a:t>
            </a:r>
            <a:r>
              <a:rPr lang="en-US" dirty="0"/>
              <a:t> </a:t>
            </a:r>
            <a:br>
              <a:rPr lang="en-US" dirty="0"/>
            </a:br>
            <a:r>
              <a:rPr lang="zh-CN" altLang="en-US" dirty="0"/>
              <a:t> </a:t>
            </a:r>
            <a:r>
              <a:rPr lang="en-US" dirty="0" err="1"/>
              <a:t>n_neighbors</a:t>
            </a:r>
            <a:r>
              <a:rPr lang="zh-CN" altLang="en-US" dirty="0"/>
              <a:t> </a:t>
            </a:r>
            <a:r>
              <a:rPr lang="en-US" altLang="zh-CN" dirty="0"/>
              <a:t>=2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  <a:p>
            <a:r>
              <a:rPr lang="en-US" dirty="0"/>
              <a:t>Testing</a:t>
            </a:r>
            <a:r>
              <a:rPr lang="zh-CN" altLang="en-US" dirty="0"/>
              <a:t> </a:t>
            </a:r>
            <a:r>
              <a:rPr lang="en-US" dirty="0"/>
              <a:t>accuracy</a:t>
            </a:r>
            <a:r>
              <a:rPr lang="en-US" altLang="zh-CN" dirty="0"/>
              <a:t>:</a:t>
            </a:r>
            <a:r>
              <a:rPr lang="en-US" dirty="0"/>
              <a:t> </a:t>
            </a:r>
            <a:r>
              <a:rPr lang="en-CN" dirty="0"/>
              <a:t>0.92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CD8951-6BB7-5040-8B52-84E29A0DFE81}"/>
              </a:ext>
            </a:extLst>
          </p:cNvPr>
          <p:cNvSpPr/>
          <p:nvPr/>
        </p:nvSpPr>
        <p:spPr>
          <a:xfrm>
            <a:off x="3494925" y="2113626"/>
            <a:ext cx="4267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n_neighbors</a:t>
            </a:r>
            <a:r>
              <a:rPr lang="zh-CN" altLang="en-US" dirty="0"/>
              <a:t> </a:t>
            </a:r>
            <a:r>
              <a:rPr lang="en-US" altLang="zh-CN" dirty="0"/>
              <a:t>=6</a:t>
            </a:r>
          </a:p>
          <a:p>
            <a:r>
              <a:rPr lang="en-US" dirty="0"/>
              <a:t>Testing</a:t>
            </a:r>
            <a:r>
              <a:rPr lang="zh-CN" altLang="en-US" dirty="0"/>
              <a:t> </a:t>
            </a:r>
            <a:r>
              <a:rPr lang="en-US" dirty="0"/>
              <a:t>accuracy</a:t>
            </a:r>
            <a:r>
              <a:rPr lang="en-US" altLang="zh-CN" dirty="0"/>
              <a:t>:</a:t>
            </a:r>
            <a:r>
              <a:rPr lang="en-US" dirty="0"/>
              <a:t> 0.9</a:t>
            </a:r>
            <a:r>
              <a:rPr lang="en-US" altLang="zh-CN" dirty="0"/>
              <a:t>6</a:t>
            </a:r>
            <a:endParaRPr lang="en-US" dirty="0"/>
          </a:p>
          <a:p>
            <a:r>
              <a:rPr lang="zh-CN" altLang="en-US" dirty="0"/>
              <a:t> </a:t>
            </a:r>
            <a:r>
              <a:rPr lang="en-US" dirty="0"/>
              <a:t> </a:t>
            </a:r>
            <a:br>
              <a:rPr lang="en-US" dirty="0"/>
            </a:br>
            <a:r>
              <a:rPr lang="zh-CN" altLang="en-US" dirty="0"/>
              <a:t> </a:t>
            </a:r>
            <a:r>
              <a:rPr lang="en-US" dirty="0" err="1"/>
              <a:t>n_neighbors</a:t>
            </a:r>
            <a:r>
              <a:rPr lang="zh-CN" altLang="en-US" dirty="0"/>
              <a:t> </a:t>
            </a:r>
            <a:r>
              <a:rPr lang="en-US" altLang="zh-CN" dirty="0"/>
              <a:t>=6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  <a:p>
            <a:r>
              <a:rPr lang="en-US" dirty="0"/>
              <a:t>Testing</a:t>
            </a:r>
            <a:r>
              <a:rPr lang="zh-CN" altLang="en-US" dirty="0"/>
              <a:t> </a:t>
            </a:r>
            <a:r>
              <a:rPr lang="en-US" dirty="0"/>
              <a:t>accuracy</a:t>
            </a:r>
            <a:r>
              <a:rPr lang="en-US" altLang="zh-CN" dirty="0"/>
              <a:t>:</a:t>
            </a:r>
            <a:r>
              <a:rPr lang="en-US" dirty="0"/>
              <a:t> </a:t>
            </a:r>
            <a:r>
              <a:rPr lang="en-CN" dirty="0"/>
              <a:t>0.9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6B9BE8-7381-1F4C-9670-8948FBAEE5D0}"/>
              </a:ext>
            </a:extLst>
          </p:cNvPr>
          <p:cNvSpPr/>
          <p:nvPr/>
        </p:nvSpPr>
        <p:spPr>
          <a:xfrm>
            <a:off x="7376362" y="2113626"/>
            <a:ext cx="4267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n_neighbors</a:t>
            </a:r>
            <a:r>
              <a:rPr lang="zh-CN" altLang="en-US" dirty="0"/>
              <a:t> </a:t>
            </a:r>
            <a:r>
              <a:rPr lang="en-US" altLang="zh-CN" dirty="0"/>
              <a:t>=60</a:t>
            </a:r>
          </a:p>
          <a:p>
            <a:r>
              <a:rPr lang="en-US" dirty="0"/>
              <a:t>Testing</a:t>
            </a:r>
            <a:r>
              <a:rPr lang="zh-CN" altLang="en-US" dirty="0"/>
              <a:t> </a:t>
            </a:r>
            <a:r>
              <a:rPr lang="en-US" dirty="0"/>
              <a:t>accuracy</a:t>
            </a:r>
            <a:r>
              <a:rPr lang="en-US" altLang="zh-CN" dirty="0"/>
              <a:t>:</a:t>
            </a:r>
            <a:r>
              <a:rPr lang="en-US" dirty="0"/>
              <a:t> 0.90</a:t>
            </a:r>
          </a:p>
          <a:p>
            <a:r>
              <a:rPr lang="zh-CN" altLang="en-US" dirty="0"/>
              <a:t> </a:t>
            </a:r>
            <a:r>
              <a:rPr lang="en-US" dirty="0"/>
              <a:t> </a:t>
            </a:r>
            <a:br>
              <a:rPr lang="en-US" dirty="0"/>
            </a:br>
            <a:r>
              <a:rPr lang="zh-CN" altLang="en-US" dirty="0"/>
              <a:t> </a:t>
            </a:r>
            <a:r>
              <a:rPr lang="en-US" dirty="0" err="1"/>
              <a:t>n_neighbors</a:t>
            </a:r>
            <a:r>
              <a:rPr lang="zh-CN" altLang="en-US" dirty="0"/>
              <a:t> </a:t>
            </a:r>
            <a:r>
              <a:rPr lang="en-US" altLang="zh-CN" dirty="0"/>
              <a:t>=60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</a:p>
          <a:p>
            <a:r>
              <a:rPr lang="en-US" dirty="0"/>
              <a:t>Testing</a:t>
            </a:r>
            <a:r>
              <a:rPr lang="zh-CN" altLang="en-US" dirty="0"/>
              <a:t> </a:t>
            </a:r>
            <a:r>
              <a:rPr lang="en-US" dirty="0"/>
              <a:t>accuracy</a:t>
            </a:r>
            <a:r>
              <a:rPr lang="en-US" altLang="zh-CN" dirty="0"/>
              <a:t>:</a:t>
            </a:r>
            <a:r>
              <a:rPr lang="en-US" dirty="0"/>
              <a:t> </a:t>
            </a:r>
            <a:r>
              <a:rPr lang="en-CN" dirty="0"/>
              <a:t>0.</a:t>
            </a:r>
            <a:r>
              <a:rPr lang="en-US" dirty="0"/>
              <a:t>9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D8F2F-87C3-BC4A-89DA-9967A902C01D}"/>
              </a:ext>
            </a:extLst>
          </p:cNvPr>
          <p:cNvSpPr/>
          <p:nvPr/>
        </p:nvSpPr>
        <p:spPr>
          <a:xfrm>
            <a:off x="360151" y="4506970"/>
            <a:ext cx="837068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Small</a:t>
            </a:r>
            <a:r>
              <a:rPr lang="zh-CN" altLang="en-US" sz="2800" dirty="0"/>
              <a:t> </a:t>
            </a:r>
            <a:r>
              <a:rPr lang="en-US" altLang="zh-CN" sz="2800" dirty="0"/>
              <a:t>num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sz="2800" dirty="0"/>
              <a:t>neighbors is sensitive to noise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Large</a:t>
            </a:r>
            <a:r>
              <a:rPr lang="zh-CN" altLang="en-US" sz="2800" dirty="0"/>
              <a:t> </a:t>
            </a:r>
            <a:r>
              <a:rPr lang="en-US" altLang="zh-CN" sz="2800" dirty="0"/>
              <a:t>num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sz="2800" dirty="0"/>
              <a:t>neighbors may mix from different classes.</a:t>
            </a:r>
            <a:endParaRPr lang="en-CN" sz="2800" dirty="0"/>
          </a:p>
        </p:txBody>
      </p:sp>
      <p:sp>
        <p:nvSpPr>
          <p:cNvPr id="12" name="页脚占位符 3">
            <a:extLst>
              <a:ext uri="{FF2B5EF4-FFF2-40B4-BE49-F238E27FC236}">
                <a16:creationId xmlns:a16="http://schemas.microsoft.com/office/drawing/2014/main" id="{ECAACF96-08B8-F14F-BBA9-937F50EF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HK" altLang="zh-CN" dirty="0"/>
              <a:t>COMP 4331 Tutorial 6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880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1343025"/>
            <a:ext cx="12202160" cy="3511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080" y="1737995"/>
            <a:ext cx="12202160" cy="2720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2091690"/>
            <a:ext cx="12202160" cy="201295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734945"/>
            <a:ext cx="10852150" cy="6940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kern="0" spc="0" dirty="0">
                <a:solidFill>
                  <a:schemeClr val="bg1"/>
                </a:solidFill>
                <a:uFillTx/>
                <a:sym typeface="+mn-ea"/>
              </a:rPr>
              <a:t>Thanks!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6F372773-EE08-664E-B203-92A192A6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HK" altLang="zh-CN" dirty="0"/>
              <a:t>COMP 4331 Tutorial 6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812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195810" cy="64617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325402" y="2590764"/>
            <a:ext cx="9144000" cy="3021366"/>
          </a:xfrm>
        </p:spPr>
        <p:txBody>
          <a:bodyPr>
            <a:normAutofit fontScale="90000"/>
          </a:bodyPr>
          <a:lstStyle/>
          <a:p>
            <a:br>
              <a:rPr lang="en-US" altLang="zh-CN" sz="5300" kern="0" spc="0" dirty="0">
                <a:solidFill>
                  <a:schemeClr val="bg1"/>
                </a:solidFill>
                <a:effectLst/>
                <a:uFillTx/>
              </a:rPr>
            </a:br>
            <a:r>
              <a:rPr lang="en-US" altLang="zh-CN" sz="5300" kern="0" spc="0" dirty="0">
                <a:solidFill>
                  <a:schemeClr val="bg1"/>
                </a:solidFill>
                <a:effectLst/>
                <a:uFillTx/>
              </a:rPr>
              <a:t>  </a:t>
            </a:r>
            <a:br>
              <a:rPr lang="en-US" altLang="zh-CN" sz="5300" kern="0" dirty="0">
                <a:solidFill>
                  <a:schemeClr val="bg1"/>
                </a:solidFill>
                <a:sym typeface="+mn-ea"/>
              </a:rPr>
            </a:br>
            <a:br>
              <a:rPr lang="en-US" altLang="zh-CN" sz="5300" kern="0" dirty="0">
                <a:solidFill>
                  <a:schemeClr val="bg1"/>
                </a:solidFill>
                <a:sym typeface="+mn-ea"/>
              </a:rPr>
            </a:br>
            <a:br>
              <a:rPr lang="en-US" altLang="zh-CN" sz="5300" kern="0" dirty="0">
                <a:solidFill>
                  <a:schemeClr val="bg1"/>
                </a:solidFill>
                <a:sym typeface="+mn-ea"/>
              </a:rPr>
            </a:br>
            <a:br>
              <a:rPr lang="en-US" altLang="zh-CN" sz="5300" kern="0" dirty="0">
                <a:solidFill>
                  <a:schemeClr val="bg1"/>
                </a:solidFill>
                <a:sym typeface="+mn-ea"/>
              </a:rPr>
            </a:br>
            <a:r>
              <a:rPr lang="en-US" altLang="zh-CN" sz="5300" kern="0" dirty="0">
                <a:solidFill>
                  <a:schemeClr val="bg1"/>
                </a:solidFill>
                <a:sym typeface="+mn-ea"/>
              </a:rPr>
              <a:t> </a:t>
            </a:r>
            <a:br>
              <a:rPr lang="en-US" altLang="zh-CN" sz="5300" kern="0" dirty="0">
                <a:solidFill>
                  <a:schemeClr val="bg1"/>
                </a:solidFill>
                <a:sym typeface="+mn-ea"/>
              </a:rPr>
            </a:br>
            <a:r>
              <a:rPr lang="en-US" altLang="zh-CN" sz="5300" kern="0" dirty="0">
                <a:solidFill>
                  <a:schemeClr val="bg1"/>
                </a:solidFill>
                <a:sym typeface="+mn-ea"/>
              </a:rPr>
              <a:t>1. </a:t>
            </a:r>
            <a:r>
              <a:rPr lang="en-US" altLang="zh-CN" sz="5300" kern="0" dirty="0" err="1">
                <a:solidFill>
                  <a:schemeClr val="bg1"/>
                </a:solidFill>
                <a:sym typeface="+mn-ea"/>
              </a:rPr>
              <a:t>kNN</a:t>
            </a:r>
            <a:r>
              <a:rPr lang="zh-CN" altLang="en-US" sz="5300" kern="0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5300" kern="0" dirty="0">
                <a:solidFill>
                  <a:schemeClr val="bg1"/>
                </a:solidFill>
                <a:sym typeface="+mn-ea"/>
              </a:rPr>
              <a:t>Classifier basics</a:t>
            </a:r>
            <a:br>
              <a:rPr lang="en-US" altLang="zh-CN" sz="5300" kern="0" dirty="0">
                <a:solidFill>
                  <a:schemeClr val="bg1"/>
                </a:solidFill>
                <a:sym typeface="+mn-ea"/>
              </a:rPr>
            </a:br>
            <a:br>
              <a:rPr lang="en-US" altLang="zh-CN" sz="5300" kern="0" dirty="0">
                <a:solidFill>
                  <a:schemeClr val="bg1"/>
                </a:solidFill>
                <a:sym typeface="+mn-ea"/>
              </a:rPr>
            </a:br>
            <a:r>
              <a:rPr lang="en-US" altLang="zh-CN" sz="5300" kern="0" dirty="0">
                <a:solidFill>
                  <a:schemeClr val="bg1"/>
                </a:solidFill>
                <a:sym typeface="+mn-ea"/>
              </a:rPr>
              <a:t>           2. </a:t>
            </a:r>
            <a:r>
              <a:rPr lang="en-US" altLang="zh-CN" sz="5300" kern="0" dirty="0" err="1">
                <a:solidFill>
                  <a:schemeClr val="bg1"/>
                </a:solidFill>
                <a:sym typeface="+mn-ea"/>
              </a:rPr>
              <a:t>kNN</a:t>
            </a:r>
            <a:r>
              <a:rPr lang="en-US" altLang="zh-CN" sz="5300" kern="0" dirty="0">
                <a:solidFill>
                  <a:schemeClr val="bg1"/>
                </a:solidFill>
                <a:sym typeface="+mn-ea"/>
              </a:rPr>
              <a:t> Classifier applications</a:t>
            </a:r>
            <a:b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</a:br>
            <a:b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</a:br>
            <a:endParaRPr lang="en-US" altLang="zh-CN" sz="4000" kern="0" spc="0" dirty="0">
              <a:solidFill>
                <a:schemeClr val="bg1"/>
              </a:solidFill>
              <a:effectLst/>
              <a:uFillTx/>
            </a:endParaRP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245870"/>
            <a:ext cx="12195175" cy="7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94591" y="426439"/>
            <a:ext cx="10852150" cy="60896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4000" kern="0" spc="0" dirty="0">
                <a:solidFill>
                  <a:schemeClr val="bg1"/>
                </a:solidFill>
              </a:rPr>
              <a:t>Outlines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1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</a:t>
            </a:r>
            <a:r>
              <a:rPr lang="en-US" altLang="zh-CN" sz="3200" b="1" kern="0" dirty="0">
                <a:solidFill>
                  <a:schemeClr val="bg1"/>
                </a:solidFill>
                <a:sym typeface="+mn-ea"/>
              </a:rPr>
              <a:t>1</a:t>
            </a:r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: </a:t>
            </a:r>
            <a:r>
              <a:rPr lang="en-US" altLang="zh-CN" sz="3200" b="1" kern="0" dirty="0">
                <a:solidFill>
                  <a:schemeClr val="bg1"/>
                </a:solidFill>
                <a:sym typeface="+mn-ea"/>
              </a:rPr>
              <a:t>KNN Basics</a:t>
            </a:r>
            <a:endParaRPr lang="en-US" altLang="zh-CN" sz="3200" b="1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zh-CN" dirty="0"/>
              <a:t>COMP 4331 Tutorial 6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5E4F2-E0B4-0243-BD3F-08B161D7D044}"/>
              </a:ext>
            </a:extLst>
          </p:cNvPr>
          <p:cNvSpPr/>
          <p:nvPr/>
        </p:nvSpPr>
        <p:spPr>
          <a:xfrm>
            <a:off x="183451" y="1586986"/>
            <a:ext cx="1133862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</a:rPr>
              <a:t>Framework: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0). Preprocessing (min-max normalization), set hyper-parameters and store the training data.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1). Calculate the distance between query example and training</a:t>
            </a:r>
            <a:r>
              <a:rPr lang="zh-CN" altLang="en-US" dirty="0">
                <a:latin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</a:rPr>
              <a:t>tuple</a:t>
            </a:r>
            <a:r>
              <a:rPr lang="zh-CN" altLang="en-US" dirty="0">
                <a:latin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</a:rPr>
              <a:t>(example)</a:t>
            </a:r>
            <a:r>
              <a:rPr lang="en-US" dirty="0">
                <a:latin typeface="Courier New" panose="02070309020205020404" pitchFamily="49" charset="0"/>
              </a:rPr>
              <a:t> in the dataset.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b="0" dirty="0">
                <a:effectLst/>
                <a:latin typeface="Courier New" panose="02070309020205020404" pitchFamily="49" charset="0"/>
              </a:rPr>
              <a:t>2). F</a:t>
            </a:r>
            <a:r>
              <a:rPr lang="en-US" dirty="0">
                <a:latin typeface="Courier New" panose="02070309020205020404" pitchFamily="49" charset="0"/>
              </a:rPr>
              <a:t>ind k training tuples that have smallest distances to the query sample.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</a:rPr>
              <a:t>3). Count the most frequent ids as the predicted label.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  <a:p>
            <a:endParaRPr lang="en-US" b="0" dirty="0"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068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1: </a:t>
            </a:r>
            <a:r>
              <a:rPr lang="en-US" altLang="zh-CN" sz="3200" b="1" kern="0" dirty="0">
                <a:solidFill>
                  <a:schemeClr val="bg1"/>
                </a:solidFill>
                <a:sym typeface="+mn-ea"/>
              </a:rPr>
              <a:t>KNN Basics</a:t>
            </a:r>
            <a:endParaRPr lang="en-US" altLang="zh-CN" sz="3200" b="1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A602BD-2A2E-E945-8918-E913A3C4A0B5}"/>
              </a:ext>
            </a:extLst>
          </p:cNvPr>
          <p:cNvSpPr/>
          <p:nvPr/>
        </p:nvSpPr>
        <p:spPr>
          <a:xfrm>
            <a:off x="0" y="1600976"/>
            <a:ext cx="12316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1). Calculate the distance between query example and each tu</a:t>
            </a:r>
            <a:r>
              <a:rPr lang="en-US" altLang="zh-CN" dirty="0">
                <a:latin typeface="Courier New" panose="02070309020205020404" pitchFamily="49" charset="0"/>
              </a:rPr>
              <a:t>ple</a:t>
            </a:r>
            <a:r>
              <a:rPr lang="en-US" dirty="0">
                <a:latin typeface="Courier New" panose="02070309020205020404" pitchFamily="49" charset="0"/>
              </a:rPr>
              <a:t> in the</a:t>
            </a:r>
            <a:r>
              <a:rPr lang="zh-CN" altLang="en-US" dirty="0">
                <a:latin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</a:rPr>
              <a:t>training</a:t>
            </a:r>
            <a:r>
              <a:rPr lang="en-US" dirty="0">
                <a:latin typeface="Courier New" panose="02070309020205020404" pitchFamily="49" charset="0"/>
              </a:rPr>
              <a:t> dataset.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534BD5F-091B-2D45-BF0B-D861B7E13C22}"/>
              </a:ext>
            </a:extLst>
          </p:cNvPr>
          <p:cNvSpPr/>
          <p:nvPr/>
        </p:nvSpPr>
        <p:spPr>
          <a:xfrm>
            <a:off x="4877317" y="3993834"/>
            <a:ext cx="237883" cy="236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2FA9BE7-0904-1140-A686-3B738693968F}"/>
              </a:ext>
            </a:extLst>
          </p:cNvPr>
          <p:cNvSpPr/>
          <p:nvPr/>
        </p:nvSpPr>
        <p:spPr>
          <a:xfrm>
            <a:off x="7273046" y="5314677"/>
            <a:ext cx="237883" cy="236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9972BF-D962-0B42-BEA1-2147CBEB150F}"/>
              </a:ext>
            </a:extLst>
          </p:cNvPr>
          <p:cNvSpPr/>
          <p:nvPr/>
        </p:nvSpPr>
        <p:spPr>
          <a:xfrm>
            <a:off x="7157907" y="3450577"/>
            <a:ext cx="237883" cy="2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AD01956-3D7F-2847-971D-0F470828CAC2}"/>
              </a:ext>
            </a:extLst>
          </p:cNvPr>
          <p:cNvSpPr/>
          <p:nvPr/>
        </p:nvSpPr>
        <p:spPr>
          <a:xfrm>
            <a:off x="5606365" y="3944474"/>
            <a:ext cx="251816" cy="2170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E7AAF4FB-D3A6-C944-B025-676806A29897}"/>
              </a:ext>
            </a:extLst>
          </p:cNvPr>
          <p:cNvSpPr/>
          <p:nvPr/>
        </p:nvSpPr>
        <p:spPr>
          <a:xfrm>
            <a:off x="7002762" y="4831764"/>
            <a:ext cx="251816" cy="2170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DD5ECD-05DE-214D-80CC-456665EAE6F1}"/>
              </a:ext>
            </a:extLst>
          </p:cNvPr>
          <p:cNvSpPr/>
          <p:nvPr/>
        </p:nvSpPr>
        <p:spPr>
          <a:xfrm>
            <a:off x="2556094" y="4349231"/>
            <a:ext cx="237883" cy="217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Moon 12">
            <a:extLst>
              <a:ext uri="{FF2B5EF4-FFF2-40B4-BE49-F238E27FC236}">
                <a16:creationId xmlns:a16="http://schemas.microsoft.com/office/drawing/2014/main" id="{FEDE2260-AD10-3D43-9FCC-8E42ABF5FB3E}"/>
              </a:ext>
            </a:extLst>
          </p:cNvPr>
          <p:cNvSpPr/>
          <p:nvPr/>
        </p:nvSpPr>
        <p:spPr>
          <a:xfrm>
            <a:off x="2472382" y="4766320"/>
            <a:ext cx="167423" cy="334846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6B7AC6-3A47-A441-A30B-C2C177140D5C}"/>
              </a:ext>
            </a:extLst>
          </p:cNvPr>
          <p:cNvSpPr/>
          <p:nvPr/>
        </p:nvSpPr>
        <p:spPr>
          <a:xfrm>
            <a:off x="2211024" y="4361776"/>
            <a:ext cx="237883" cy="236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AB8F32-3842-9F45-974B-5EB9BC617EA8}"/>
              </a:ext>
            </a:extLst>
          </p:cNvPr>
          <p:cNvSpPr/>
          <p:nvPr/>
        </p:nvSpPr>
        <p:spPr>
          <a:xfrm>
            <a:off x="50612" y="4311551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Known classes:</a:t>
            </a:r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8D112B-7354-0A48-B45A-0450D466E0B7}"/>
              </a:ext>
            </a:extLst>
          </p:cNvPr>
          <p:cNvSpPr/>
          <p:nvPr/>
        </p:nvSpPr>
        <p:spPr>
          <a:xfrm>
            <a:off x="0" y="4732507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Unknown examp</a:t>
            </a:r>
            <a:r>
              <a:rPr lang="en-US" altLang="zh-CN" dirty="0">
                <a:latin typeface="Courier New" panose="02070309020205020404" pitchFamily="49" charset="0"/>
              </a:rPr>
              <a:t>le</a:t>
            </a:r>
            <a:r>
              <a:rPr lang="en-US" dirty="0">
                <a:latin typeface="Courier New" panose="02070309020205020404" pitchFamily="49" charset="0"/>
              </a:rPr>
              <a:t>:</a:t>
            </a:r>
            <a:endParaRPr lang="en-C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59B73A-FE08-DB47-B69D-A1D74967EC33}"/>
              </a:ext>
            </a:extLst>
          </p:cNvPr>
          <p:cNvSpPr/>
          <p:nvPr/>
        </p:nvSpPr>
        <p:spPr>
          <a:xfrm>
            <a:off x="5368482" y="3605500"/>
            <a:ext cx="237883" cy="2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C4FA1E-28B5-E64E-852B-A6A9BCEAD813}"/>
              </a:ext>
            </a:extLst>
          </p:cNvPr>
          <p:cNvSpPr/>
          <p:nvPr/>
        </p:nvSpPr>
        <p:spPr>
          <a:xfrm>
            <a:off x="5979589" y="5175754"/>
            <a:ext cx="237883" cy="2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937F983F-BD1A-0F47-A816-EAD62AEE893F}"/>
              </a:ext>
            </a:extLst>
          </p:cNvPr>
          <p:cNvSpPr/>
          <p:nvPr/>
        </p:nvSpPr>
        <p:spPr>
          <a:xfrm>
            <a:off x="5049275" y="5113065"/>
            <a:ext cx="251816" cy="2170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Moon 42">
            <a:extLst>
              <a:ext uri="{FF2B5EF4-FFF2-40B4-BE49-F238E27FC236}">
                <a16:creationId xmlns:a16="http://schemas.microsoft.com/office/drawing/2014/main" id="{83C1DED9-4F82-C649-9EA5-E8DF12890275}"/>
              </a:ext>
            </a:extLst>
          </p:cNvPr>
          <p:cNvSpPr/>
          <p:nvPr/>
        </p:nvSpPr>
        <p:spPr>
          <a:xfrm>
            <a:off x="5895877" y="4386240"/>
            <a:ext cx="167423" cy="334846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347091-F292-2043-AC3B-921253A03155}"/>
              </a:ext>
            </a:extLst>
          </p:cNvPr>
          <p:cNvSpPr/>
          <p:nvPr/>
        </p:nvSpPr>
        <p:spPr>
          <a:xfrm>
            <a:off x="925656" y="1988452"/>
            <a:ext cx="4576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dirty="0"/>
              <a:t>Euclidean distance, Manhattan distanc</a:t>
            </a:r>
            <a:r>
              <a:rPr lang="en-US" altLang="zh-CN" dirty="0"/>
              <a:t>e…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6A13B2-049E-7245-A3DE-87C6A82EBC09}"/>
              </a:ext>
            </a:extLst>
          </p:cNvPr>
          <p:cNvSpPr/>
          <p:nvPr/>
        </p:nvSpPr>
        <p:spPr>
          <a:xfrm>
            <a:off x="3938512" y="2862636"/>
            <a:ext cx="4082151" cy="323482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C0F7CA21-1970-EB42-B3D1-E8D6F3ABD23A}"/>
              </a:ext>
            </a:extLst>
          </p:cNvPr>
          <p:cNvSpPr/>
          <p:nvPr/>
        </p:nvSpPr>
        <p:spPr>
          <a:xfrm>
            <a:off x="2894901" y="4349231"/>
            <a:ext cx="251816" cy="2170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页脚占位符 3">
            <a:extLst>
              <a:ext uri="{FF2B5EF4-FFF2-40B4-BE49-F238E27FC236}">
                <a16:creationId xmlns:a16="http://schemas.microsoft.com/office/drawing/2014/main" id="{AF003199-C13F-2243-8961-3E4701FA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HK" altLang="zh-CN" dirty="0"/>
              <a:t>COMP 4331 Tutorial 6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616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1: </a:t>
            </a:r>
            <a:r>
              <a:rPr lang="en-US" altLang="zh-CN" sz="3200" b="1" kern="0" dirty="0">
                <a:solidFill>
                  <a:schemeClr val="bg1"/>
                </a:solidFill>
                <a:sym typeface="+mn-ea"/>
              </a:rPr>
              <a:t>KNN Basics</a:t>
            </a:r>
            <a:endParaRPr lang="en-US" altLang="zh-CN" sz="3200" b="1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A602BD-2A2E-E945-8918-E913A3C4A0B5}"/>
              </a:ext>
            </a:extLst>
          </p:cNvPr>
          <p:cNvSpPr/>
          <p:nvPr/>
        </p:nvSpPr>
        <p:spPr>
          <a:xfrm>
            <a:off x="416598" y="1614153"/>
            <a:ext cx="10661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2). Find K training tuples that have smallest distances to the query sample.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534BD5F-091B-2D45-BF0B-D861B7E13C22}"/>
              </a:ext>
            </a:extLst>
          </p:cNvPr>
          <p:cNvSpPr/>
          <p:nvPr/>
        </p:nvSpPr>
        <p:spPr>
          <a:xfrm>
            <a:off x="4877317" y="3993834"/>
            <a:ext cx="237883" cy="236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2FA9BE7-0904-1140-A686-3B738693968F}"/>
              </a:ext>
            </a:extLst>
          </p:cNvPr>
          <p:cNvSpPr/>
          <p:nvPr/>
        </p:nvSpPr>
        <p:spPr>
          <a:xfrm>
            <a:off x="7273046" y="5314677"/>
            <a:ext cx="237883" cy="236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9972BF-D962-0B42-BEA1-2147CBEB150F}"/>
              </a:ext>
            </a:extLst>
          </p:cNvPr>
          <p:cNvSpPr/>
          <p:nvPr/>
        </p:nvSpPr>
        <p:spPr>
          <a:xfrm>
            <a:off x="7157907" y="3450577"/>
            <a:ext cx="237883" cy="2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AD01956-3D7F-2847-971D-0F470828CAC2}"/>
              </a:ext>
            </a:extLst>
          </p:cNvPr>
          <p:cNvSpPr/>
          <p:nvPr/>
        </p:nvSpPr>
        <p:spPr>
          <a:xfrm>
            <a:off x="5606365" y="3944474"/>
            <a:ext cx="251816" cy="2170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E7AAF4FB-D3A6-C944-B025-676806A29897}"/>
              </a:ext>
            </a:extLst>
          </p:cNvPr>
          <p:cNvSpPr/>
          <p:nvPr/>
        </p:nvSpPr>
        <p:spPr>
          <a:xfrm>
            <a:off x="7002762" y="4831764"/>
            <a:ext cx="251816" cy="2170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141D54-67CD-F244-B4B3-0B794FDD5491}"/>
              </a:ext>
            </a:extLst>
          </p:cNvPr>
          <p:cNvSpPr/>
          <p:nvPr/>
        </p:nvSpPr>
        <p:spPr>
          <a:xfrm>
            <a:off x="5104149" y="3619535"/>
            <a:ext cx="1700274" cy="17002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C28EB5-A8AF-9B46-BBE4-AC94F063A9BF}"/>
              </a:ext>
            </a:extLst>
          </p:cNvPr>
          <p:cNvSpPr/>
          <p:nvPr/>
        </p:nvSpPr>
        <p:spPr>
          <a:xfrm>
            <a:off x="4656923" y="3296195"/>
            <a:ext cx="2561249" cy="24805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DD5ECD-05DE-214D-80CC-456665EAE6F1}"/>
              </a:ext>
            </a:extLst>
          </p:cNvPr>
          <p:cNvSpPr/>
          <p:nvPr/>
        </p:nvSpPr>
        <p:spPr>
          <a:xfrm>
            <a:off x="2556094" y="4349231"/>
            <a:ext cx="237883" cy="217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Moon 12">
            <a:extLst>
              <a:ext uri="{FF2B5EF4-FFF2-40B4-BE49-F238E27FC236}">
                <a16:creationId xmlns:a16="http://schemas.microsoft.com/office/drawing/2014/main" id="{FEDE2260-AD10-3D43-9FCC-8E42ABF5FB3E}"/>
              </a:ext>
            </a:extLst>
          </p:cNvPr>
          <p:cNvSpPr/>
          <p:nvPr/>
        </p:nvSpPr>
        <p:spPr>
          <a:xfrm>
            <a:off x="2472382" y="4766320"/>
            <a:ext cx="167423" cy="334846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6B7AC6-3A47-A441-A30B-C2C177140D5C}"/>
              </a:ext>
            </a:extLst>
          </p:cNvPr>
          <p:cNvSpPr/>
          <p:nvPr/>
        </p:nvSpPr>
        <p:spPr>
          <a:xfrm>
            <a:off x="2211024" y="4361776"/>
            <a:ext cx="237883" cy="236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AB8F32-3842-9F45-974B-5EB9BC617EA8}"/>
              </a:ext>
            </a:extLst>
          </p:cNvPr>
          <p:cNvSpPr/>
          <p:nvPr/>
        </p:nvSpPr>
        <p:spPr>
          <a:xfrm>
            <a:off x="50612" y="4311551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Known classes:</a:t>
            </a:r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8D112B-7354-0A48-B45A-0450D466E0B7}"/>
              </a:ext>
            </a:extLst>
          </p:cNvPr>
          <p:cNvSpPr/>
          <p:nvPr/>
        </p:nvSpPr>
        <p:spPr>
          <a:xfrm>
            <a:off x="0" y="4732507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Unknown examp</a:t>
            </a:r>
            <a:r>
              <a:rPr lang="en-US" altLang="zh-CN" dirty="0">
                <a:latin typeface="Courier New" panose="02070309020205020404" pitchFamily="49" charset="0"/>
              </a:rPr>
              <a:t>le</a:t>
            </a:r>
            <a:r>
              <a:rPr lang="en-US" dirty="0">
                <a:latin typeface="Courier New" panose="02070309020205020404" pitchFamily="49" charset="0"/>
              </a:rPr>
              <a:t>:</a:t>
            </a:r>
            <a:endParaRPr lang="en-C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59B73A-FE08-DB47-B69D-A1D74967EC33}"/>
              </a:ext>
            </a:extLst>
          </p:cNvPr>
          <p:cNvSpPr/>
          <p:nvPr/>
        </p:nvSpPr>
        <p:spPr>
          <a:xfrm>
            <a:off x="5368482" y="3605500"/>
            <a:ext cx="237883" cy="2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C4FA1E-28B5-E64E-852B-A6A9BCEAD813}"/>
              </a:ext>
            </a:extLst>
          </p:cNvPr>
          <p:cNvSpPr/>
          <p:nvPr/>
        </p:nvSpPr>
        <p:spPr>
          <a:xfrm>
            <a:off x="5979589" y="5175754"/>
            <a:ext cx="237883" cy="2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937F983F-BD1A-0F47-A816-EAD62AEE893F}"/>
              </a:ext>
            </a:extLst>
          </p:cNvPr>
          <p:cNvSpPr/>
          <p:nvPr/>
        </p:nvSpPr>
        <p:spPr>
          <a:xfrm>
            <a:off x="5049275" y="5113065"/>
            <a:ext cx="251816" cy="2170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Moon 42">
            <a:extLst>
              <a:ext uri="{FF2B5EF4-FFF2-40B4-BE49-F238E27FC236}">
                <a16:creationId xmlns:a16="http://schemas.microsoft.com/office/drawing/2014/main" id="{83C1DED9-4F82-C649-9EA5-E8DF12890275}"/>
              </a:ext>
            </a:extLst>
          </p:cNvPr>
          <p:cNvSpPr/>
          <p:nvPr/>
        </p:nvSpPr>
        <p:spPr>
          <a:xfrm>
            <a:off x="5895877" y="4386240"/>
            <a:ext cx="167423" cy="334846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6A13B2-049E-7245-A3DE-87C6A82EBC09}"/>
              </a:ext>
            </a:extLst>
          </p:cNvPr>
          <p:cNvSpPr/>
          <p:nvPr/>
        </p:nvSpPr>
        <p:spPr>
          <a:xfrm>
            <a:off x="3938512" y="2862636"/>
            <a:ext cx="4082151" cy="323482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DFF5C1-0D20-824E-A474-FE64B279A84D}"/>
              </a:ext>
            </a:extLst>
          </p:cNvPr>
          <p:cNvSpPr/>
          <p:nvPr/>
        </p:nvSpPr>
        <p:spPr>
          <a:xfrm>
            <a:off x="6341451" y="4608332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K=3</a:t>
            </a:r>
            <a:endParaRPr lang="en-C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AC50C9-361D-B545-BCF2-AB3200AD63DF}"/>
              </a:ext>
            </a:extLst>
          </p:cNvPr>
          <p:cNvSpPr/>
          <p:nvPr/>
        </p:nvSpPr>
        <p:spPr>
          <a:xfrm>
            <a:off x="7002335" y="4387377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K=6</a:t>
            </a:r>
            <a:endParaRPr lang="en-CN" dirty="0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7C61762-A76D-354F-A016-F0DF293D4768}"/>
              </a:ext>
            </a:extLst>
          </p:cNvPr>
          <p:cNvSpPr/>
          <p:nvPr/>
        </p:nvSpPr>
        <p:spPr>
          <a:xfrm>
            <a:off x="2894901" y="4349231"/>
            <a:ext cx="251816" cy="2170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页脚占位符 3">
            <a:extLst>
              <a:ext uri="{FF2B5EF4-FFF2-40B4-BE49-F238E27FC236}">
                <a16:creationId xmlns:a16="http://schemas.microsoft.com/office/drawing/2014/main" id="{E01E900F-E6DE-4543-9A78-E05072C1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HK" altLang="zh-CN" dirty="0"/>
              <a:t>COMP 4331 Tutorial 6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351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1: </a:t>
            </a:r>
            <a:r>
              <a:rPr lang="en-US" altLang="zh-CN" sz="3200" b="1" kern="0" dirty="0">
                <a:solidFill>
                  <a:schemeClr val="bg1"/>
                </a:solidFill>
                <a:sym typeface="+mn-ea"/>
              </a:rPr>
              <a:t>KNN Basics</a:t>
            </a:r>
            <a:endParaRPr lang="en-US" altLang="zh-CN" sz="3200" b="1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A602BD-2A2E-E945-8918-E913A3C4A0B5}"/>
              </a:ext>
            </a:extLst>
          </p:cNvPr>
          <p:cNvSpPr/>
          <p:nvPr/>
        </p:nvSpPr>
        <p:spPr>
          <a:xfrm>
            <a:off x="416598" y="1614153"/>
            <a:ext cx="776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</a:rPr>
              <a:t>). Count the most frequent ids as the predicted label.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534BD5F-091B-2D45-BF0B-D861B7E13C22}"/>
              </a:ext>
            </a:extLst>
          </p:cNvPr>
          <p:cNvSpPr/>
          <p:nvPr/>
        </p:nvSpPr>
        <p:spPr>
          <a:xfrm>
            <a:off x="4877317" y="3993834"/>
            <a:ext cx="237883" cy="236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2FA9BE7-0904-1140-A686-3B738693968F}"/>
              </a:ext>
            </a:extLst>
          </p:cNvPr>
          <p:cNvSpPr/>
          <p:nvPr/>
        </p:nvSpPr>
        <p:spPr>
          <a:xfrm>
            <a:off x="7273046" y="5314677"/>
            <a:ext cx="237883" cy="236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9972BF-D962-0B42-BEA1-2147CBEB150F}"/>
              </a:ext>
            </a:extLst>
          </p:cNvPr>
          <p:cNvSpPr/>
          <p:nvPr/>
        </p:nvSpPr>
        <p:spPr>
          <a:xfrm>
            <a:off x="7157907" y="3450577"/>
            <a:ext cx="237883" cy="2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AD01956-3D7F-2847-971D-0F470828CAC2}"/>
              </a:ext>
            </a:extLst>
          </p:cNvPr>
          <p:cNvSpPr/>
          <p:nvPr/>
        </p:nvSpPr>
        <p:spPr>
          <a:xfrm>
            <a:off x="5606365" y="3944474"/>
            <a:ext cx="251816" cy="2170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E7AAF4FB-D3A6-C944-B025-676806A29897}"/>
              </a:ext>
            </a:extLst>
          </p:cNvPr>
          <p:cNvSpPr/>
          <p:nvPr/>
        </p:nvSpPr>
        <p:spPr>
          <a:xfrm>
            <a:off x="7002762" y="4831764"/>
            <a:ext cx="251816" cy="2170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141D54-67CD-F244-B4B3-0B794FDD5491}"/>
              </a:ext>
            </a:extLst>
          </p:cNvPr>
          <p:cNvSpPr/>
          <p:nvPr/>
        </p:nvSpPr>
        <p:spPr>
          <a:xfrm>
            <a:off x="5104149" y="3619535"/>
            <a:ext cx="1700274" cy="17002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C28EB5-A8AF-9B46-BBE4-AC94F063A9BF}"/>
              </a:ext>
            </a:extLst>
          </p:cNvPr>
          <p:cNvSpPr/>
          <p:nvPr/>
        </p:nvSpPr>
        <p:spPr>
          <a:xfrm>
            <a:off x="4656923" y="3296195"/>
            <a:ext cx="2561249" cy="24805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DD5ECD-05DE-214D-80CC-456665EAE6F1}"/>
              </a:ext>
            </a:extLst>
          </p:cNvPr>
          <p:cNvSpPr/>
          <p:nvPr/>
        </p:nvSpPr>
        <p:spPr>
          <a:xfrm>
            <a:off x="2556094" y="4349231"/>
            <a:ext cx="237883" cy="217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Moon 12">
            <a:extLst>
              <a:ext uri="{FF2B5EF4-FFF2-40B4-BE49-F238E27FC236}">
                <a16:creationId xmlns:a16="http://schemas.microsoft.com/office/drawing/2014/main" id="{FEDE2260-AD10-3D43-9FCC-8E42ABF5FB3E}"/>
              </a:ext>
            </a:extLst>
          </p:cNvPr>
          <p:cNvSpPr/>
          <p:nvPr/>
        </p:nvSpPr>
        <p:spPr>
          <a:xfrm>
            <a:off x="2472382" y="4766320"/>
            <a:ext cx="167423" cy="334846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6B7AC6-3A47-A441-A30B-C2C177140D5C}"/>
              </a:ext>
            </a:extLst>
          </p:cNvPr>
          <p:cNvSpPr/>
          <p:nvPr/>
        </p:nvSpPr>
        <p:spPr>
          <a:xfrm>
            <a:off x="2211024" y="4361776"/>
            <a:ext cx="237883" cy="236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AB8F32-3842-9F45-974B-5EB9BC617EA8}"/>
              </a:ext>
            </a:extLst>
          </p:cNvPr>
          <p:cNvSpPr/>
          <p:nvPr/>
        </p:nvSpPr>
        <p:spPr>
          <a:xfrm>
            <a:off x="50612" y="4311551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Known classes:</a:t>
            </a:r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8D112B-7354-0A48-B45A-0450D466E0B7}"/>
              </a:ext>
            </a:extLst>
          </p:cNvPr>
          <p:cNvSpPr/>
          <p:nvPr/>
        </p:nvSpPr>
        <p:spPr>
          <a:xfrm>
            <a:off x="0" y="4732507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Unknown examp</a:t>
            </a:r>
            <a:r>
              <a:rPr lang="en-US" altLang="zh-CN" dirty="0">
                <a:latin typeface="Courier New" panose="02070309020205020404" pitchFamily="49" charset="0"/>
              </a:rPr>
              <a:t>le</a:t>
            </a:r>
            <a:r>
              <a:rPr lang="en-US" dirty="0">
                <a:latin typeface="Courier New" panose="02070309020205020404" pitchFamily="49" charset="0"/>
              </a:rPr>
              <a:t>:</a:t>
            </a:r>
            <a:endParaRPr lang="en-C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59B73A-FE08-DB47-B69D-A1D74967EC33}"/>
              </a:ext>
            </a:extLst>
          </p:cNvPr>
          <p:cNvSpPr/>
          <p:nvPr/>
        </p:nvSpPr>
        <p:spPr>
          <a:xfrm>
            <a:off x="5368482" y="3605500"/>
            <a:ext cx="237883" cy="2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C4FA1E-28B5-E64E-852B-A6A9BCEAD813}"/>
              </a:ext>
            </a:extLst>
          </p:cNvPr>
          <p:cNvSpPr/>
          <p:nvPr/>
        </p:nvSpPr>
        <p:spPr>
          <a:xfrm>
            <a:off x="5979589" y="5175754"/>
            <a:ext cx="237883" cy="2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937F983F-BD1A-0F47-A816-EAD62AEE893F}"/>
              </a:ext>
            </a:extLst>
          </p:cNvPr>
          <p:cNvSpPr/>
          <p:nvPr/>
        </p:nvSpPr>
        <p:spPr>
          <a:xfrm>
            <a:off x="5049275" y="5113065"/>
            <a:ext cx="251816" cy="2170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Moon 42">
            <a:extLst>
              <a:ext uri="{FF2B5EF4-FFF2-40B4-BE49-F238E27FC236}">
                <a16:creationId xmlns:a16="http://schemas.microsoft.com/office/drawing/2014/main" id="{83C1DED9-4F82-C649-9EA5-E8DF12890275}"/>
              </a:ext>
            </a:extLst>
          </p:cNvPr>
          <p:cNvSpPr/>
          <p:nvPr/>
        </p:nvSpPr>
        <p:spPr>
          <a:xfrm>
            <a:off x="5895877" y="4386240"/>
            <a:ext cx="167423" cy="334846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6A13B2-049E-7245-A3DE-87C6A82EBC09}"/>
              </a:ext>
            </a:extLst>
          </p:cNvPr>
          <p:cNvSpPr/>
          <p:nvPr/>
        </p:nvSpPr>
        <p:spPr>
          <a:xfrm>
            <a:off x="3938512" y="2862636"/>
            <a:ext cx="4082151" cy="323482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DFF5C1-0D20-824E-A474-FE64B279A84D}"/>
              </a:ext>
            </a:extLst>
          </p:cNvPr>
          <p:cNvSpPr/>
          <p:nvPr/>
        </p:nvSpPr>
        <p:spPr>
          <a:xfrm>
            <a:off x="6341451" y="4608332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K=3</a:t>
            </a:r>
            <a:endParaRPr lang="en-C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AC50C9-361D-B545-BCF2-AB3200AD63DF}"/>
              </a:ext>
            </a:extLst>
          </p:cNvPr>
          <p:cNvSpPr/>
          <p:nvPr/>
        </p:nvSpPr>
        <p:spPr>
          <a:xfrm>
            <a:off x="7002335" y="4387377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K=6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8F68C3-E94C-A84A-98E2-E0974676367B}"/>
              </a:ext>
            </a:extLst>
          </p:cNvPr>
          <p:cNvSpPr/>
          <p:nvPr/>
        </p:nvSpPr>
        <p:spPr>
          <a:xfrm>
            <a:off x="1523665" y="2006089"/>
            <a:ext cx="7303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K=6,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     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      </a:t>
            </a:r>
            <a:r>
              <a:rPr lang="en-US" altLang="zh-CN" dirty="0"/>
              <a:t>,</a:t>
            </a:r>
            <a:r>
              <a:rPr lang="zh-CN" altLang="en-US" dirty="0"/>
              <a:t>  </a:t>
            </a:r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2EC280D8-072F-1A44-832E-7601974957F9}"/>
              </a:ext>
            </a:extLst>
          </p:cNvPr>
          <p:cNvSpPr/>
          <p:nvPr/>
        </p:nvSpPr>
        <p:spPr>
          <a:xfrm>
            <a:off x="3516871" y="2066067"/>
            <a:ext cx="251816" cy="2170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321B1FD2-0271-F14C-8972-C5AFC0F4E2C6}"/>
              </a:ext>
            </a:extLst>
          </p:cNvPr>
          <p:cNvSpPr/>
          <p:nvPr/>
        </p:nvSpPr>
        <p:spPr>
          <a:xfrm>
            <a:off x="2894901" y="4349231"/>
            <a:ext cx="251816" cy="2170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F5422B-7364-A941-95FF-B601317EE7F4}"/>
              </a:ext>
            </a:extLst>
          </p:cNvPr>
          <p:cNvSpPr/>
          <p:nvPr/>
        </p:nvSpPr>
        <p:spPr>
          <a:xfrm>
            <a:off x="4069170" y="2060660"/>
            <a:ext cx="237883" cy="2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FF8A6D-1FBE-A244-96DC-5363B5F93733}"/>
              </a:ext>
            </a:extLst>
          </p:cNvPr>
          <p:cNvSpPr/>
          <p:nvPr/>
        </p:nvSpPr>
        <p:spPr>
          <a:xfrm>
            <a:off x="4795543" y="2072479"/>
            <a:ext cx="237883" cy="236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023498-C6DD-A84F-99B2-859FF0CFC4B4}"/>
              </a:ext>
            </a:extLst>
          </p:cNvPr>
          <p:cNvSpPr/>
          <p:nvPr/>
        </p:nvSpPr>
        <p:spPr>
          <a:xfrm>
            <a:off x="1452631" y="2409177"/>
            <a:ext cx="73030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N" dirty="0"/>
              <a:t>So           is classified into </a:t>
            </a:r>
          </a:p>
        </p:txBody>
      </p:sp>
      <p:sp>
        <p:nvSpPr>
          <p:cNvPr id="36" name="Moon 35">
            <a:extLst>
              <a:ext uri="{FF2B5EF4-FFF2-40B4-BE49-F238E27FC236}">
                <a16:creationId xmlns:a16="http://schemas.microsoft.com/office/drawing/2014/main" id="{D22DE13F-BCD8-4B4F-BFCD-8C55F4853A77}"/>
              </a:ext>
            </a:extLst>
          </p:cNvPr>
          <p:cNvSpPr/>
          <p:nvPr/>
        </p:nvSpPr>
        <p:spPr>
          <a:xfrm>
            <a:off x="1992335" y="2426420"/>
            <a:ext cx="167423" cy="334846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F6B45CC8-13C2-CD48-BE8F-670CBC204243}"/>
              </a:ext>
            </a:extLst>
          </p:cNvPr>
          <p:cNvSpPr/>
          <p:nvPr/>
        </p:nvSpPr>
        <p:spPr>
          <a:xfrm>
            <a:off x="3935318" y="2472074"/>
            <a:ext cx="251816" cy="2170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页脚占位符 3">
            <a:extLst>
              <a:ext uri="{FF2B5EF4-FFF2-40B4-BE49-F238E27FC236}">
                <a16:creationId xmlns:a16="http://schemas.microsoft.com/office/drawing/2014/main" id="{545259C3-FEED-9C40-9746-B9A76F61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HK" altLang="zh-CN" dirty="0"/>
              <a:t>COMP 4331 Tutorial 6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535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</a:t>
            </a:r>
            <a:r>
              <a:rPr lang="en-US" altLang="zh-CN" sz="3200" b="1" kern="0" dirty="0">
                <a:solidFill>
                  <a:schemeClr val="bg1"/>
                </a:solidFill>
                <a:sym typeface="+mn-ea"/>
              </a:rPr>
              <a:t>2</a:t>
            </a:r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: </a:t>
            </a:r>
            <a:r>
              <a:rPr lang="en-US" altLang="zh-CN" sz="3200" b="1" kern="0" dirty="0">
                <a:solidFill>
                  <a:schemeClr val="bg1"/>
                </a:solidFill>
                <a:sym typeface="+mn-ea"/>
              </a:rPr>
              <a:t>KNN Applications</a:t>
            </a:r>
            <a:endParaRPr lang="en-US" altLang="zh-CN" sz="3200" b="1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F522E7-CE3F-2545-9BEA-771958971F64}"/>
              </a:ext>
            </a:extLst>
          </p:cNvPr>
          <p:cNvSpPr/>
          <p:nvPr/>
        </p:nvSpPr>
        <p:spPr>
          <a:xfrm>
            <a:off x="6731055" y="2057046"/>
            <a:ext cx="852616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23654"/>
                </a:solidFill>
                <a:latin typeface="Arial" panose="020B0604020202020204" pitchFamily="34" charset="0"/>
              </a:rPr>
              <a:t>Features: </a:t>
            </a:r>
          </a:p>
          <a:p>
            <a:pPr marL="457200" indent="-457200">
              <a:buAutoNum type="arabicPeriod"/>
            </a:pPr>
            <a:r>
              <a:rPr lang="en-US" altLang="zh-CN" sz="2000" dirty="0">
                <a:solidFill>
                  <a:srgbClr val="123654"/>
                </a:solidFill>
                <a:latin typeface="Arial" panose="020B0604020202020204" pitchFamily="34" charset="0"/>
              </a:rPr>
              <a:t>S</a:t>
            </a:r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epal Length;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Sepal Width;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Petal Length;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Petal Width. </a:t>
            </a:r>
          </a:p>
          <a:p>
            <a:br>
              <a:rPr lang="en-US" sz="2000" dirty="0"/>
            </a:br>
            <a:r>
              <a:rPr lang="en-US" sz="2000" b="1" dirty="0">
                <a:solidFill>
                  <a:srgbClr val="123654"/>
                </a:solidFill>
                <a:latin typeface="Arial" panose="020B0604020202020204" pitchFamily="34" charset="0"/>
              </a:rPr>
              <a:t>Classes:</a:t>
            </a:r>
            <a:br>
              <a:rPr lang="en-US" sz="2000" dirty="0"/>
            </a:br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1.   Iris </a:t>
            </a:r>
            <a:r>
              <a:rPr lang="en-US" sz="2000" dirty="0" err="1">
                <a:solidFill>
                  <a:srgbClr val="123654"/>
                </a:solidFill>
                <a:latin typeface="Arial" panose="020B0604020202020204" pitchFamily="34" charset="0"/>
              </a:rPr>
              <a:t>Setosa</a:t>
            </a:r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; </a:t>
            </a:r>
          </a:p>
          <a:p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2.   Iris </a:t>
            </a:r>
            <a:r>
              <a:rPr lang="en-US" sz="2000" dirty="0" err="1">
                <a:solidFill>
                  <a:srgbClr val="123654"/>
                </a:solidFill>
                <a:latin typeface="Arial" panose="020B0604020202020204" pitchFamily="34" charset="0"/>
              </a:rPr>
              <a:t>Versicolour</a:t>
            </a:r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; </a:t>
            </a:r>
          </a:p>
          <a:p>
            <a:r>
              <a:rPr lang="en-US" sz="2000" dirty="0">
                <a:solidFill>
                  <a:srgbClr val="123654"/>
                </a:solidFill>
                <a:latin typeface="Arial" panose="020B0604020202020204" pitchFamily="34" charset="0"/>
              </a:rPr>
              <a:t>3.   Iris Virginica.</a:t>
            </a:r>
            <a:endParaRPr lang="en-CN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F3031-907D-104F-B74C-1AE242974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55" y="2164344"/>
            <a:ext cx="3211645" cy="295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C23B26A-E36C-C144-A434-FAC0F971A0B1}"/>
              </a:ext>
            </a:extLst>
          </p:cNvPr>
          <p:cNvSpPr/>
          <p:nvPr/>
        </p:nvSpPr>
        <p:spPr>
          <a:xfrm>
            <a:off x="207818" y="1357515"/>
            <a:ext cx="1558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7A7A7A"/>
                </a:solidFill>
                <a:latin typeface="raleway" pitchFamily="2" charset="77"/>
              </a:rPr>
              <a:t>Datasets: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47DDB7-C511-0044-90CD-85F442896D51}"/>
              </a:ext>
            </a:extLst>
          </p:cNvPr>
          <p:cNvSpPr/>
          <p:nvPr/>
        </p:nvSpPr>
        <p:spPr>
          <a:xfrm>
            <a:off x="324035" y="6103223"/>
            <a:ext cx="8526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archive.ics.uci.edu</a:t>
            </a:r>
            <a:r>
              <a:rPr lang="en-US" sz="1400" dirty="0"/>
              <a:t>/ml/datasets/iris</a:t>
            </a:r>
            <a:endParaRPr lang="en-CN" sz="1400" dirty="0"/>
          </a:p>
        </p:txBody>
      </p:sp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78A2FE3A-17CC-4445-875B-5CB3118F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HK" altLang="zh-CN" dirty="0"/>
              <a:t>COMP 4331 Tutorial 6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857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</a:t>
            </a:r>
            <a:r>
              <a:rPr lang="en-US" altLang="zh-CN" sz="3200" b="1" kern="0" dirty="0">
                <a:solidFill>
                  <a:schemeClr val="bg1"/>
                </a:solidFill>
                <a:sym typeface="+mn-ea"/>
              </a:rPr>
              <a:t>2</a:t>
            </a:r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: </a:t>
            </a:r>
            <a:r>
              <a:rPr lang="en-US" altLang="zh-CN" sz="3200" b="1" kern="0" dirty="0">
                <a:solidFill>
                  <a:schemeClr val="bg1"/>
                </a:solidFill>
                <a:sym typeface="+mn-ea"/>
              </a:rPr>
              <a:t>KNN Applications</a:t>
            </a:r>
            <a:endParaRPr lang="en-US" altLang="zh-CN" sz="3200" b="1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AE1088-8A28-9043-9557-93846E1A2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2386330"/>
            <a:ext cx="8737600" cy="2781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324721E-6D73-8147-AE42-7BC3B7C416C8}"/>
              </a:ext>
            </a:extLst>
          </p:cNvPr>
          <p:cNvSpPr/>
          <p:nvPr/>
        </p:nvSpPr>
        <p:spPr>
          <a:xfrm>
            <a:off x="6548368" y="3478696"/>
            <a:ext cx="44425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n_neighbors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</a:rPr>
              <a:t>Number of neighbors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264E20-7D1B-8841-97BD-795DA23F8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18" y="5675745"/>
            <a:ext cx="4546600" cy="520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F0EF03-A584-2D41-B9A0-DA25AA9BD1D5}"/>
              </a:ext>
            </a:extLst>
          </p:cNvPr>
          <p:cNvSpPr txBox="1"/>
          <p:nvPr/>
        </p:nvSpPr>
        <p:spPr>
          <a:xfrm>
            <a:off x="234322" y="1296730"/>
            <a:ext cx="661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KNN Classifier in SKlearn</a:t>
            </a:r>
          </a:p>
        </p:txBody>
      </p:sp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A724413C-B2F2-E847-A16E-4C47AC24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HK" altLang="zh-CN" dirty="0"/>
              <a:t>COMP 4331 Tutorial 6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722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Part </a:t>
            </a:r>
            <a:r>
              <a:rPr lang="en-US" altLang="zh-CN" sz="3200" b="1" kern="0" dirty="0">
                <a:solidFill>
                  <a:schemeClr val="bg1"/>
                </a:solidFill>
                <a:sym typeface="+mn-ea"/>
              </a:rPr>
              <a:t>2</a:t>
            </a:r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: </a:t>
            </a:r>
            <a:r>
              <a:rPr lang="en-US" altLang="zh-CN" sz="3200" b="1" kern="0" dirty="0">
                <a:solidFill>
                  <a:schemeClr val="bg1"/>
                </a:solidFill>
                <a:sym typeface="+mn-ea"/>
              </a:rPr>
              <a:t>KNN Applications</a:t>
            </a:r>
            <a:endParaRPr lang="en-US" altLang="zh-CN" sz="3200" b="1" kern="0" spc="0" dirty="0">
              <a:solidFill>
                <a:schemeClr val="bg1"/>
              </a:solidFill>
              <a:uFillTx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D2898F-A400-294F-B230-52B3D97D620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9761" y="2162600"/>
            <a:ext cx="4338939" cy="392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DAED7A-DEAE-754D-9B03-2C7D63D8B9D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4322" y="2816155"/>
            <a:ext cx="8734563" cy="5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69E85FC-E922-6B4D-8213-982531588D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469" y="3634555"/>
            <a:ext cx="10312400" cy="2667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5B3C435-7004-4F44-888F-0DC38A3D8356}"/>
              </a:ext>
            </a:extLst>
          </p:cNvPr>
          <p:cNvSpPr/>
          <p:nvPr/>
        </p:nvSpPr>
        <p:spPr>
          <a:xfrm>
            <a:off x="7169426" y="4320209"/>
            <a:ext cx="2812774" cy="7818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BE678-21A2-1E41-B16A-34D92A8F0B05}"/>
              </a:ext>
            </a:extLst>
          </p:cNvPr>
          <p:cNvSpPr txBox="1"/>
          <p:nvPr/>
        </p:nvSpPr>
        <p:spPr>
          <a:xfrm>
            <a:off x="234322" y="1296730"/>
            <a:ext cx="661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weights to alleviate the curse of </a:t>
            </a:r>
            <a:r>
              <a:rPr lang="en-US" altLang="zh-CN" dirty="0"/>
              <a:t>d</a:t>
            </a:r>
            <a:r>
              <a:rPr lang="en-US" dirty="0"/>
              <a:t>imensionality. </a:t>
            </a:r>
            <a:endParaRPr lang="en-CN" dirty="0"/>
          </a:p>
        </p:txBody>
      </p:sp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C3094D0E-CF5C-D444-B178-4B2B612E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HK" altLang="zh-CN" dirty="0"/>
              <a:t>COMP 4331 Tutorial 6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78970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3"/>
  <p:tag name="ORIGINALWIDTH" val="2132"/>
  <p:tag name="LATEXADDIN" val="\documentclass{article}&#10;\usepackage{amsmath}&#10;\pagestyle{empty}&#10;\begin{document}&#10;&#10;$y^{\prime}=\underset{v}{\operatorname{argmax}} \sum_{\left(\mathbf{x}_{i}, y_{i}\right) \in D_{k}} w_{i} \times I\left(v=y_{i}\right)$&#10;&#10;&#10;\end{document}"/>
  <p:tag name="IGUANATEXSIZE" val="20"/>
  <p:tag name="IGUANATEXCURSOR" val="216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"/>
  <p:tag name="ORIGINALWIDTH" val="4289"/>
  <p:tag name="LATEXADDIN" val="\documentclass{article}&#10;\usepackage{amsmath}&#10;\pagestyle{empty}&#10;\begin{document}&#10;&#10; where $D_{k}$ is the top k selected tuple sets, $I()$ is the indicator function. $w$ is the weights (Here we set it as the inverse distance).&#10;&#10;&#10;\end{document}"/>
  <p:tag name="IGUANATEXSIZE" val="20"/>
  <p:tag name="IGUANATEXCURSOR" val="221"/>
  <p:tag name="TRANSPARENCY" val="True"/>
  <p:tag name="FILENAME" val=""/>
  <p:tag name="LATEXENGINEID" val="0"/>
  <p:tag name="TEMPFOLDER" val="/private/var/folders/z5/9r6b68l92790f8l42b3ry7p40000gn/T/com.microsoft.Powerpoint/TemporaryItems/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536</Words>
  <Application>Microsoft Macintosh PowerPoint</Application>
  <PresentationFormat>Widescreen</PresentationFormat>
  <Paragraphs>106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raleway</vt:lpstr>
      <vt:lpstr>Office Theme</vt:lpstr>
      <vt:lpstr>Tutorial 6: Nearest Neighbor Classification</vt:lpstr>
      <vt:lpstr>         1. kNN Classifier basics             2. kNN Classifier applications  </vt:lpstr>
      <vt:lpstr>Part 1: KNN Basics</vt:lpstr>
      <vt:lpstr>Part 1: KNN Basics</vt:lpstr>
      <vt:lpstr>Part 1: KNN Basics</vt:lpstr>
      <vt:lpstr>Part 1: KNN Basics</vt:lpstr>
      <vt:lpstr>Part 2: KNN Applications</vt:lpstr>
      <vt:lpstr>Part 2: KNN Applications</vt:lpstr>
      <vt:lpstr>Part 2: KNN Applications</vt:lpstr>
      <vt:lpstr>Part 2: KNN Applications</vt:lpstr>
      <vt:lpstr>Part 2: KNN Applications</vt:lpstr>
      <vt:lpstr>Part 2: KNN Applications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Ki-on CHAN</dc:creator>
  <cp:lastModifiedBy>Yu Runsheng</cp:lastModifiedBy>
  <cp:revision>471</cp:revision>
  <dcterms:created xsi:type="dcterms:W3CDTF">2020-09-25T07:42:11Z</dcterms:created>
  <dcterms:modified xsi:type="dcterms:W3CDTF">2021-10-28T13:09:04Z</dcterms:modified>
</cp:coreProperties>
</file>