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4" r:id="rId4"/>
    <p:sldId id="261" r:id="rId5"/>
    <p:sldId id="259" r:id="rId6"/>
    <p:sldId id="275" r:id="rId7"/>
    <p:sldId id="285" r:id="rId8"/>
    <p:sldId id="286" r:id="rId9"/>
    <p:sldId id="294" r:id="rId10"/>
    <p:sldId id="276" r:id="rId11"/>
    <p:sldId id="283" r:id="rId12"/>
    <p:sldId id="295" r:id="rId13"/>
    <p:sldId id="296" r:id="rId14"/>
    <p:sldId id="271" r:id="rId15"/>
    <p:sldId id="289" r:id="rId16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6A8"/>
    <a:srgbClr val="EF397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0" autoAdjust="0"/>
    <p:restoredTop sz="87092" autoAdjust="0"/>
  </p:normalViewPr>
  <p:slideViewPr>
    <p:cSldViewPr>
      <p:cViewPr varScale="1">
        <p:scale>
          <a:sx n="91" d="100"/>
          <a:sy n="91" d="100"/>
        </p:scale>
        <p:origin x="12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91"/>
    </p:cViewPr>
  </p:sorterViewPr>
  <p:notesViewPr>
    <p:cSldViewPr>
      <p:cViewPr varScale="1">
        <p:scale>
          <a:sx n="116" d="100"/>
          <a:sy n="116" d="100"/>
        </p:scale>
        <p:origin x="217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4106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4106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D99461D-20E0-481F-8C97-2BD475D4A745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BD9E26-40ED-4E86-9CE6-0AD183F32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7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2B9B3F-3167-40E4-BA48-624039E6AA4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E8A4F5-EFEF-4FCA-A090-C96F085A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5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0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0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3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A4F5-EFEF-4FCA-A090-C96F085AFB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41909" y="1340769"/>
            <a:ext cx="6858000" cy="1224136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56184" y="2713112"/>
            <a:ext cx="6943725" cy="172399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7584" y="1196752"/>
            <a:ext cx="7315200" cy="144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27584" y="1196752"/>
            <a:ext cx="228600" cy="144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itle 7"/>
          <p:cNvSpPr txBox="1">
            <a:spLocks/>
          </p:cNvSpPr>
          <p:nvPr userDrawn="1"/>
        </p:nvSpPr>
        <p:spPr>
          <a:xfrm>
            <a:off x="1619672" y="404664"/>
            <a:ext cx="5688632" cy="504056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321-0660-4FCA-A9B3-73E318678F2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6AF0-C192-432F-976E-01B47A356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321-0660-4FCA-A9B3-73E318678F2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6AF0-C192-432F-976E-01B47A3561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640960" cy="5576664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lnSpc>
                <a:spcPct val="130000"/>
              </a:lnSpc>
              <a:defRPr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>
              <a:lnSpc>
                <a:spcPct val="130000"/>
              </a:lnSpc>
              <a:defRPr sz="18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>
              <a:lnSpc>
                <a:spcPct val="130000"/>
              </a:lnSpc>
              <a:defRPr sz="16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>
              <a:lnSpc>
                <a:spcPct val="130000"/>
              </a:lnSpc>
              <a:defRPr sz="1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>
            <a:lvl1pPr algn="ctr">
              <a:defRPr sz="240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8"/>
          <p:cNvSpPr txBox="1">
            <a:spLocks/>
          </p:cNvSpPr>
          <p:nvPr userDrawn="1"/>
        </p:nvSpPr>
        <p:spPr>
          <a:xfrm>
            <a:off x="4283968" y="6588948"/>
            <a:ext cx="504056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C6AF0-C192-432F-976E-01B47A3561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4860032" y="6629400"/>
            <a:ext cx="4283968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CSE/HKUST</a:t>
            </a:r>
          </a:p>
        </p:txBody>
      </p:sp>
      <p:sp>
        <p:nvSpPr>
          <p:cNvPr id="12" name="Footer Placeholder 2"/>
          <p:cNvSpPr txBox="1">
            <a:spLocks/>
          </p:cNvSpPr>
          <p:nvPr userDrawn="1"/>
        </p:nvSpPr>
        <p:spPr>
          <a:xfrm>
            <a:off x="0" y="6629400"/>
            <a:ext cx="4139952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HK" sz="900" baseline="0" dirty="0" err="1"/>
              <a:t>Nevin</a:t>
            </a:r>
            <a:r>
              <a:rPr lang="en-HK" sz="900" baseline="0" dirty="0"/>
              <a:t> L. Zhang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277321-0660-4FCA-A9B3-73E318678F2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C6AF0-C192-432F-976E-01B47A3561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321-0660-4FCA-A9B3-73E318678F2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6AF0-C192-432F-976E-01B47A3561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321-0660-4FCA-A9B3-73E318678F2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6AF0-C192-432F-976E-01B47A3561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321-0660-4FCA-A9B3-73E318678F2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6AF0-C192-432F-976E-01B47A3561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321-0660-4FCA-A9B3-73E318678F2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6AF0-C192-432F-976E-01B47A3561B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321-0660-4FCA-A9B3-73E318678F2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6AF0-C192-432F-976E-01B47A3561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7321-0660-4FCA-A9B3-73E318678F2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6AF0-C192-432F-976E-01B47A3561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277321-0660-4FCA-A9B3-73E318678F2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C6AF0-C192-432F-976E-01B47A3561B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tif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tutorials/blob/master/intermediate_source/seq2seq_translation_tutorial.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ownload.pytorch.org/tutorial/data.zi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pytorch.org/tutorial/data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853" y="1412776"/>
            <a:ext cx="6858000" cy="576064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rgbClr val="0070C0"/>
                </a:solidFill>
              </a:rPr>
              <a:t>Sequence-to-Sequence Model with RNN in </a:t>
            </a:r>
            <a:r>
              <a:rPr lang="en-US" sz="4000" dirty="0" err="1">
                <a:solidFill>
                  <a:srgbClr val="0070C0"/>
                </a:solidFill>
              </a:rPr>
              <a:t>Pytorch</a:t>
            </a:r>
            <a:br>
              <a:rPr lang="en-US" sz="2400" dirty="0"/>
            </a:br>
            <a:endParaRPr 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414EE7-FA20-4D6C-AA72-95CB2E32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566211"/>
            <a:ext cx="4380166" cy="20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948680"/>
            <a:ext cx="8640960" cy="5909320"/>
          </a:xfrm>
        </p:spPr>
        <p:txBody>
          <a:bodyPr>
            <a:normAutofit/>
          </a:bodyPr>
          <a:lstStyle/>
          <a:p>
            <a:r>
              <a:rPr lang="en-US" dirty="0"/>
              <a:t>Define embedding and GRU operation</a:t>
            </a:r>
            <a:endParaRPr lang="en-US" dirty="0">
              <a:solidFill>
                <a:srgbClr val="0070C0"/>
              </a:solidFill>
              <a:latin typeface="Arial Unicode MS" panose="020B0604020202020204" pitchFamily="34" charset="-128"/>
              <a:ea typeface="Roboto Mono"/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self.embedding</a:t>
            </a:r>
            <a:r>
              <a:rPr lang="en-US" sz="1800" dirty="0">
                <a:solidFill>
                  <a:srgbClr val="0070C0"/>
                </a:solidFill>
              </a:rPr>
              <a:t> = </a:t>
            </a:r>
            <a:r>
              <a:rPr lang="en-US" sz="1800" dirty="0" err="1">
                <a:solidFill>
                  <a:srgbClr val="0070C0"/>
                </a:solidFill>
              </a:rPr>
              <a:t>nn.Embedding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 err="1">
                <a:solidFill>
                  <a:srgbClr val="0070C0"/>
                </a:solidFill>
              </a:rPr>
              <a:t>target_vocabulary_size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hidden_size</a:t>
            </a:r>
            <a:r>
              <a:rPr lang="en-US" sz="18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self.gru</a:t>
            </a:r>
            <a:r>
              <a:rPr lang="en-US" sz="1800" dirty="0">
                <a:solidFill>
                  <a:srgbClr val="0070C0"/>
                </a:solidFill>
              </a:rPr>
              <a:t> = </a:t>
            </a:r>
            <a:r>
              <a:rPr lang="en-US" sz="1800" dirty="0" err="1">
                <a:solidFill>
                  <a:srgbClr val="0070C0"/>
                </a:solidFill>
              </a:rPr>
              <a:t>nn.GRU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 err="1">
                <a:solidFill>
                  <a:srgbClr val="0070C0"/>
                </a:solidFill>
              </a:rPr>
              <a:t>hidden_size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dirty="0" err="1">
                <a:solidFill>
                  <a:srgbClr val="0070C0"/>
                </a:solidFill>
              </a:rPr>
              <a:t>hidden_size</a:t>
            </a:r>
            <a:r>
              <a:rPr lang="en-US" sz="18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146" y="3212976"/>
            <a:ext cx="3750220" cy="32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0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948680"/>
            <a:ext cx="8640960" cy="5909320"/>
          </a:xfrm>
        </p:spPr>
        <p:txBody>
          <a:bodyPr>
            <a:normAutofit/>
          </a:bodyPr>
          <a:lstStyle/>
          <a:p>
            <a:r>
              <a:rPr lang="en-US" altLang="zh-CN" dirty="0"/>
              <a:t>Define output</a:t>
            </a:r>
            <a:r>
              <a:rPr lang="zh-CN" altLang="en-US" dirty="0"/>
              <a:t> </a:t>
            </a:r>
            <a:r>
              <a:rPr lang="en-US" altLang="zh-CN" dirty="0"/>
              <a:t>layer and </a:t>
            </a:r>
            <a:r>
              <a:rPr lang="en-US" altLang="zh-CN" dirty="0" err="1"/>
              <a:t>softmax</a:t>
            </a:r>
            <a:r>
              <a:rPr lang="en-US" dirty="0"/>
              <a:t> for generating target 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Output layer: Transform h(t) to the probability distribution</a:t>
            </a:r>
            <a:endParaRPr lang="en-US" sz="1400" dirty="0">
              <a:solidFill>
                <a:srgbClr val="0070C0"/>
              </a:solidFill>
            </a:endParaRP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self.output_layer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nn.Linear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hidden_size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output_vocabulary_size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self.softmax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nn.LogSoftmax</a:t>
            </a:r>
            <a:r>
              <a:rPr lang="en-US" dirty="0">
                <a:solidFill>
                  <a:srgbClr val="0070C0"/>
                </a:solidFill>
              </a:rPr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" y="1340768"/>
            <a:ext cx="5770984" cy="33652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772816"/>
            <a:ext cx="2381576" cy="216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178" y="4258379"/>
            <a:ext cx="4816310" cy="250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880" y="3098991"/>
            <a:ext cx="1371600" cy="20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BA333C-F005-A84C-934F-F4E9B09216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582" y="1857729"/>
            <a:ext cx="1143000" cy="25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E2E21B-D352-A843-801C-2F32E440EA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1488" y="2162717"/>
            <a:ext cx="1143000" cy="7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32048" y="620688"/>
            <a:ext cx="8388424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def 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__(self, </a:t>
            </a:r>
            <a:r>
              <a:rPr lang="en-US" dirty="0" err="1">
                <a:solidFill>
                  <a:srgbClr val="0070C0"/>
                </a:solidFill>
              </a:rPr>
              <a:t>hidden_size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target_vocabulary_size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self.embedding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nn.Embedding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target_vocabulary_size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hidden_size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self.gru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nn.GRU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hidden_size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hidden_size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self.output_layer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nn.Linear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hidden_size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target_vocabulary_size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self.softmax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nn.LogSoftmax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def forward(self, </a:t>
            </a:r>
            <a:r>
              <a:rPr lang="en-US" dirty="0" err="1">
                <a:solidFill>
                  <a:srgbClr val="0070C0"/>
                </a:solidFill>
              </a:rPr>
              <a:t>decoder_input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decoder_hidden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r>
              <a:rPr lang="en-US" dirty="0">
                <a:solidFill>
                  <a:srgbClr val="0070C0"/>
                </a:solidFill>
              </a:rPr>
              <a:t>        output = </a:t>
            </a:r>
            <a:r>
              <a:rPr lang="en-US" dirty="0" err="1">
                <a:solidFill>
                  <a:srgbClr val="0070C0"/>
                </a:solidFill>
              </a:rPr>
              <a:t>self.embedding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decoder_input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     output, hidden = </a:t>
            </a:r>
            <a:r>
              <a:rPr lang="en-US" dirty="0" err="1">
                <a:solidFill>
                  <a:srgbClr val="0070C0"/>
                </a:solidFill>
              </a:rPr>
              <a:t>self.gru</a:t>
            </a:r>
            <a:r>
              <a:rPr lang="en-US" dirty="0">
                <a:solidFill>
                  <a:srgbClr val="0070C0"/>
                </a:solidFill>
              </a:rPr>
              <a:t>(output, </a:t>
            </a:r>
            <a:r>
              <a:rPr lang="en-US" dirty="0" err="1">
                <a:solidFill>
                  <a:srgbClr val="0070C0"/>
                </a:solidFill>
              </a:rPr>
              <a:t>decoder_hidden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decoder_output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self.softmax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self.output_layer</a:t>
            </a:r>
            <a:r>
              <a:rPr lang="en-US" dirty="0">
                <a:solidFill>
                  <a:srgbClr val="0070C0"/>
                </a:solidFill>
              </a:rPr>
              <a:t>(output))</a:t>
            </a:r>
          </a:p>
          <a:p>
            <a:r>
              <a:rPr lang="en-US" dirty="0">
                <a:solidFill>
                  <a:srgbClr val="0070C0"/>
                </a:solidFill>
              </a:rPr>
              <a:t>        return </a:t>
            </a:r>
            <a:r>
              <a:rPr lang="en-US" dirty="0" err="1">
                <a:solidFill>
                  <a:srgbClr val="0070C0"/>
                </a:solidFill>
              </a:rPr>
              <a:t>decoder_output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decoder_hidden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Decoder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6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51656"/>
            <a:ext cx="8229600" cy="756320"/>
          </a:xfrm>
        </p:spPr>
        <p:txBody>
          <a:bodyPr/>
          <a:lstStyle/>
          <a:p>
            <a:r>
              <a:rPr lang="en-US" dirty="0"/>
              <a:t>Seq2Seq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640960" cy="6192688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# phase1: </a:t>
            </a:r>
            <a:r>
              <a:rPr lang="en-US" sz="1400" dirty="0" err="1">
                <a:solidFill>
                  <a:srgbClr val="0070C0"/>
                </a:solidFill>
              </a:rPr>
              <a:t>build_model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200" dirty="0" err="1">
                <a:solidFill>
                  <a:srgbClr val="FF0000"/>
                </a:solidFill>
              </a:rPr>
              <a:t>model.encoder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=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EncoderRNN</a:t>
            </a:r>
            <a:r>
              <a:rPr lang="en-US" altLang="zh-CN" sz="1200" dirty="0">
                <a:solidFill>
                  <a:srgbClr val="FF0000"/>
                </a:solidFill>
              </a:rPr>
              <a:t>(</a:t>
            </a:r>
            <a:r>
              <a:rPr lang="en-US" altLang="zh-CN" sz="1200" dirty="0" err="1">
                <a:solidFill>
                  <a:srgbClr val="FF0000"/>
                </a:solidFill>
              </a:rPr>
              <a:t>source_vocabulary_size</a:t>
            </a:r>
            <a:r>
              <a:rPr lang="en-US" altLang="zh-CN" sz="1200" dirty="0">
                <a:solidFill>
                  <a:srgbClr val="FF0000"/>
                </a:solidFill>
              </a:rPr>
              <a:t>, </a:t>
            </a:r>
            <a:r>
              <a:rPr lang="en-US" altLang="zh-CN" sz="1200" dirty="0" err="1">
                <a:solidFill>
                  <a:srgbClr val="FF0000"/>
                </a:solidFill>
              </a:rPr>
              <a:t>hidden_size</a:t>
            </a:r>
            <a:r>
              <a:rPr lang="en-US" altLang="zh-CN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rgbClr val="FF0000"/>
                </a:solidFill>
                <a:latin typeface="Arial Unicode MS" panose="020B0604020202020204" pitchFamily="34" charset="-128"/>
                <a:ea typeface="Roboto Mono"/>
              </a:rPr>
              <a:t>model.decoder</a:t>
            </a:r>
            <a:r>
              <a:rPr lang="en-US" altLang="zh-CN" sz="1200" dirty="0">
                <a:solidFill>
                  <a:srgbClr val="FF0000"/>
                </a:solidFill>
                <a:latin typeface="Arial Unicode MS" panose="020B0604020202020204" pitchFamily="34" charset="-128"/>
                <a:ea typeface="Roboto Mono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=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DecoderRNN</a:t>
            </a:r>
            <a:r>
              <a:rPr lang="en-US" altLang="zh-CN" sz="1200" dirty="0">
                <a:solidFill>
                  <a:srgbClr val="FF0000"/>
                </a:solidFill>
              </a:rPr>
              <a:t>(</a:t>
            </a:r>
            <a:r>
              <a:rPr lang="en-US" altLang="zh-CN" sz="1200" dirty="0" err="1">
                <a:solidFill>
                  <a:srgbClr val="FF0000"/>
                </a:solidFill>
              </a:rPr>
              <a:t>hidden_size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target_vocabulary_size</a:t>
            </a:r>
            <a:r>
              <a:rPr lang="en-US" altLang="zh-CN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loss_function</a:t>
            </a:r>
            <a:r>
              <a:rPr lang="en-US" sz="1200" dirty="0">
                <a:solidFill>
                  <a:srgbClr val="0070C0"/>
                </a:solidFill>
              </a:rPr>
              <a:t> = </a:t>
            </a:r>
            <a:r>
              <a:rPr lang="en-US" sz="1200" dirty="0" err="1">
                <a:solidFill>
                  <a:srgbClr val="0070C0"/>
                </a:solidFill>
              </a:rPr>
              <a:t>nn.NLLLoss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model_optimizer</a:t>
            </a:r>
            <a:r>
              <a:rPr lang="en-US" sz="1200" dirty="0">
                <a:solidFill>
                  <a:srgbClr val="0070C0"/>
                </a:solidFill>
              </a:rPr>
              <a:t> = </a:t>
            </a:r>
            <a:r>
              <a:rPr lang="en-US" sz="1200" dirty="0" err="1">
                <a:solidFill>
                  <a:srgbClr val="0070C0"/>
                </a:solidFill>
              </a:rPr>
              <a:t>optim.SGD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model.parameters</a:t>
            </a:r>
            <a:r>
              <a:rPr lang="en-US" sz="1200" dirty="0">
                <a:solidFill>
                  <a:srgbClr val="0070C0"/>
                </a:solidFill>
              </a:rPr>
              <a:t>(), </a:t>
            </a:r>
            <a:r>
              <a:rPr lang="en-US" sz="1200" dirty="0" err="1">
                <a:solidFill>
                  <a:srgbClr val="0070C0"/>
                </a:solidFill>
              </a:rPr>
              <a:t>lr</a:t>
            </a:r>
            <a:r>
              <a:rPr lang="en-US" sz="1200" dirty="0">
                <a:solidFill>
                  <a:srgbClr val="0070C0"/>
                </a:solidFill>
              </a:rPr>
              <a:t>=</a:t>
            </a:r>
            <a:r>
              <a:rPr lang="en-US" sz="1200" dirty="0" err="1">
                <a:solidFill>
                  <a:srgbClr val="0070C0"/>
                </a:solidFill>
              </a:rPr>
              <a:t>learning_rate</a:t>
            </a:r>
            <a:r>
              <a:rPr lang="en-US" sz="1200" dirty="0">
                <a:solidFill>
                  <a:srgbClr val="0070C0"/>
                </a:solidFill>
              </a:rPr>
              <a:t>) </a:t>
            </a:r>
          </a:p>
          <a:p>
            <a:pPr lvl="1"/>
            <a:endParaRPr lang="en-US" sz="9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phase2: train the model</a:t>
            </a:r>
          </a:p>
          <a:p>
            <a:r>
              <a:rPr lang="en-US" sz="1200" dirty="0">
                <a:solidFill>
                  <a:srgbClr val="0070C0"/>
                </a:solidFill>
              </a:rPr>
              <a:t>for source, target in pairs:</a:t>
            </a: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model_optimizer.zero_grad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loss = 0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for </a:t>
            </a:r>
            <a:r>
              <a:rPr lang="en-US" sz="1200" dirty="0" err="1">
                <a:solidFill>
                  <a:srgbClr val="0070C0"/>
                </a:solidFill>
              </a:rPr>
              <a:t>source_word</a:t>
            </a:r>
            <a:r>
              <a:rPr lang="en-US" sz="1200" dirty="0">
                <a:solidFill>
                  <a:srgbClr val="0070C0"/>
                </a:solidFill>
              </a:rPr>
              <a:t> in source:</a:t>
            </a:r>
          </a:p>
          <a:p>
            <a:pPr lvl="2"/>
            <a:r>
              <a:rPr lang="en-US" sz="1100" dirty="0" err="1">
                <a:solidFill>
                  <a:srgbClr val="FF0000"/>
                </a:solidFill>
              </a:rPr>
              <a:t>encoder_output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encoder_hidden</a:t>
            </a:r>
            <a:r>
              <a:rPr lang="en-US" sz="1100" dirty="0">
                <a:solidFill>
                  <a:srgbClr val="FF0000"/>
                </a:solidFill>
              </a:rPr>
              <a:t> = </a:t>
            </a:r>
            <a:r>
              <a:rPr lang="en-US" sz="1100" dirty="0" err="1">
                <a:solidFill>
                  <a:srgbClr val="FF0000"/>
                </a:solidFill>
              </a:rPr>
              <a:t>model.encoder</a:t>
            </a:r>
            <a:r>
              <a:rPr lang="en-US" sz="1100" dirty="0">
                <a:solidFill>
                  <a:srgbClr val="FF0000"/>
                </a:solidFill>
              </a:rPr>
              <a:t>(</a:t>
            </a:r>
            <a:r>
              <a:rPr lang="en-US" sz="1100" dirty="0" err="1">
                <a:solidFill>
                  <a:srgbClr val="FF0000"/>
                </a:solidFill>
              </a:rPr>
              <a:t>source_word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encoder_hidden</a:t>
            </a:r>
            <a:r>
              <a:rPr lang="en-US" sz="11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decoder_input</a:t>
            </a:r>
            <a:r>
              <a:rPr lang="en-US" sz="1200" dirty="0">
                <a:solidFill>
                  <a:srgbClr val="0070C0"/>
                </a:solidFill>
              </a:rPr>
              <a:t> = </a:t>
            </a:r>
            <a:r>
              <a:rPr lang="en-US" sz="1200" dirty="0" err="1">
                <a:solidFill>
                  <a:srgbClr val="0070C0"/>
                </a:solidFill>
              </a:rPr>
              <a:t>torch.tensor</a:t>
            </a:r>
            <a:r>
              <a:rPr lang="en-US" sz="1200" dirty="0">
                <a:solidFill>
                  <a:srgbClr val="0070C0"/>
                </a:solidFill>
              </a:rPr>
              <a:t>([[</a:t>
            </a:r>
            <a:r>
              <a:rPr lang="en-US" sz="1200" dirty="0" err="1">
                <a:solidFill>
                  <a:srgbClr val="0070C0"/>
                </a:solidFill>
              </a:rPr>
              <a:t>SOS_token</a:t>
            </a:r>
            <a:r>
              <a:rPr lang="en-US" sz="1200" dirty="0">
                <a:solidFill>
                  <a:srgbClr val="0070C0"/>
                </a:solidFill>
              </a:rPr>
              <a:t>]])</a:t>
            </a: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decoder_hidden</a:t>
            </a:r>
            <a:r>
              <a:rPr lang="en-US" sz="1200" dirty="0">
                <a:solidFill>
                  <a:srgbClr val="0070C0"/>
                </a:solidFill>
              </a:rPr>
              <a:t> = </a:t>
            </a:r>
            <a:r>
              <a:rPr lang="en-US" sz="1200" dirty="0" err="1">
                <a:solidFill>
                  <a:srgbClr val="0070C0"/>
                </a:solidFill>
              </a:rPr>
              <a:t>encoder_hidden</a:t>
            </a:r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for </a:t>
            </a:r>
            <a:r>
              <a:rPr lang="en-US" sz="1200" dirty="0" err="1">
                <a:solidFill>
                  <a:srgbClr val="0070C0"/>
                </a:solidFill>
              </a:rPr>
              <a:t>target_word</a:t>
            </a:r>
            <a:r>
              <a:rPr lang="en-US" sz="1200" dirty="0">
                <a:solidFill>
                  <a:srgbClr val="0070C0"/>
                </a:solidFill>
              </a:rPr>
              <a:t> in range(target):</a:t>
            </a:r>
          </a:p>
          <a:p>
            <a:pPr lvl="2"/>
            <a:r>
              <a:rPr lang="en-US" sz="1100" dirty="0" err="1">
                <a:solidFill>
                  <a:srgbClr val="FF0000"/>
                </a:solidFill>
              </a:rPr>
              <a:t>decoder_output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decoder_hidden</a:t>
            </a:r>
            <a:r>
              <a:rPr lang="en-US" sz="1100" dirty="0">
                <a:solidFill>
                  <a:srgbClr val="FF0000"/>
                </a:solidFill>
              </a:rPr>
              <a:t> = </a:t>
            </a:r>
            <a:r>
              <a:rPr lang="en-US" sz="1100" dirty="0" err="1">
                <a:solidFill>
                  <a:srgbClr val="FF0000"/>
                </a:solidFill>
              </a:rPr>
              <a:t>model.decoder</a:t>
            </a:r>
            <a:r>
              <a:rPr lang="en-US" sz="1100" dirty="0">
                <a:solidFill>
                  <a:srgbClr val="FF0000"/>
                </a:solidFill>
              </a:rPr>
              <a:t>(</a:t>
            </a:r>
            <a:r>
              <a:rPr lang="en-US" sz="1100" dirty="0" err="1">
                <a:solidFill>
                  <a:srgbClr val="FF0000"/>
                </a:solidFill>
              </a:rPr>
              <a:t>decoder_input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decoder_hidden</a:t>
            </a:r>
            <a:r>
              <a:rPr lang="en-US" sz="11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1100" dirty="0" err="1">
                <a:solidFill>
                  <a:srgbClr val="0070C0"/>
                </a:solidFill>
              </a:rPr>
              <a:t>decoder_input</a:t>
            </a:r>
            <a:r>
              <a:rPr lang="en-US" sz="1100" dirty="0">
                <a:solidFill>
                  <a:srgbClr val="0070C0"/>
                </a:solidFill>
              </a:rPr>
              <a:t> = </a:t>
            </a:r>
            <a:r>
              <a:rPr lang="en-US" sz="1100" dirty="0" err="1">
                <a:solidFill>
                  <a:srgbClr val="0070C0"/>
                </a:solidFill>
              </a:rPr>
              <a:t>target_word</a:t>
            </a:r>
            <a:endParaRPr lang="en-US" sz="1100" dirty="0">
              <a:solidFill>
                <a:srgbClr val="0070C0"/>
              </a:solidFill>
            </a:endParaRPr>
          </a:p>
          <a:p>
            <a:pPr lvl="2"/>
            <a:r>
              <a:rPr lang="en-US" sz="1100" dirty="0">
                <a:solidFill>
                  <a:srgbClr val="0070C0"/>
                </a:solidFill>
              </a:rPr>
              <a:t>loss += </a:t>
            </a:r>
            <a:r>
              <a:rPr lang="en-US" sz="1100" dirty="0" err="1">
                <a:solidFill>
                  <a:srgbClr val="0070C0"/>
                </a:solidFill>
              </a:rPr>
              <a:t>loss_function</a:t>
            </a:r>
            <a:r>
              <a:rPr lang="en-US" sz="1100" dirty="0">
                <a:solidFill>
                  <a:srgbClr val="0070C0"/>
                </a:solidFill>
              </a:rPr>
              <a:t>(</a:t>
            </a:r>
            <a:r>
              <a:rPr lang="en-US" sz="1100" dirty="0" err="1">
                <a:solidFill>
                  <a:srgbClr val="0070C0"/>
                </a:solidFill>
              </a:rPr>
              <a:t>decoder_output</a:t>
            </a:r>
            <a:r>
              <a:rPr lang="en-US" sz="1100" dirty="0">
                <a:solidFill>
                  <a:srgbClr val="0070C0"/>
                </a:solidFill>
              </a:rPr>
              <a:t>, </a:t>
            </a:r>
            <a:r>
              <a:rPr lang="en-US" sz="1100" dirty="0" err="1">
                <a:solidFill>
                  <a:srgbClr val="0070C0"/>
                </a:solidFill>
              </a:rPr>
              <a:t>target_word</a:t>
            </a:r>
            <a:r>
              <a:rPr lang="en-US" sz="11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loss.backward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model_optimizer.step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  <a:p>
            <a:pPr marL="1463040" lvl="5" indent="0">
              <a:buNone/>
            </a:pPr>
            <a:endParaRPr lang="en-US" sz="11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44624"/>
            <a:ext cx="3456788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9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Code</a:t>
            </a:r>
          </a:p>
          <a:p>
            <a:pPr lvl="1"/>
            <a:r>
              <a:rPr lang="en-US" sz="1800" dirty="0">
                <a:hlinkClick r:id="rId3"/>
              </a:rPr>
              <a:t>https://github.com/pytorch/tutorials/blob/master/intermediate_source/seq2seq_translation_tutorial.py</a:t>
            </a:r>
            <a:endParaRPr lang="en-US" sz="1800" dirty="0"/>
          </a:p>
          <a:p>
            <a:r>
              <a:rPr lang="en-US" altLang="zh-CN" sz="1800" dirty="0"/>
              <a:t>Dataset</a:t>
            </a:r>
          </a:p>
          <a:p>
            <a:pPr lvl="1"/>
            <a:r>
              <a:rPr lang="en-US" sz="1800" dirty="0">
                <a:hlinkClick r:id="rId4"/>
              </a:rPr>
              <a:t>https://download.pytorch.org/tutorial/data.zip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altLang="zh-CN" dirty="0"/>
              <a:t>Seq2Seq Model on NMT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3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3888" y="3068960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8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</a:t>
            </a:r>
            <a:r>
              <a:rPr lang="en-US" altLang="zh-CN" dirty="0"/>
              <a:t>uence</a:t>
            </a:r>
            <a:r>
              <a:rPr lang="en-US" dirty="0"/>
              <a:t>-to-Sequence Model on Machine Translation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908720"/>
            <a:ext cx="6181367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Parallel corpora: provides a sentence pair in both source language and target language</a:t>
            </a:r>
          </a:p>
          <a:p>
            <a:r>
              <a:rPr lang="en-US" dirty="0"/>
              <a:t>Example dataset </a:t>
            </a:r>
          </a:p>
          <a:p>
            <a:pPr lvl="1"/>
            <a:r>
              <a:rPr lang="en-US" dirty="0">
                <a:hlinkClick r:id="rId3"/>
              </a:rPr>
              <a:t>https://download.pytorch.org/tutorial/data.zip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Parallel Corpora Acts as Training Set</a:t>
            </a:r>
          </a:p>
          <a:p>
            <a:pPr lvl="1"/>
            <a:r>
              <a:rPr lang="en-US" altLang="zh-CN" dirty="0"/>
              <a:t>Sample: a </a:t>
            </a:r>
            <a:r>
              <a:rPr lang="en-US" altLang="zh-CN" sz="1600" dirty="0">
                <a:solidFill>
                  <a:srgbClr val="0070C0"/>
                </a:solidFill>
              </a:rPr>
              <a:t>&lt;</a:t>
            </a:r>
            <a:r>
              <a:rPr lang="en-US" altLang="zh-CN" sz="1600" dirty="0" err="1">
                <a:solidFill>
                  <a:srgbClr val="0070C0"/>
                </a:solidFill>
              </a:rPr>
              <a:t>source_sentence</a:t>
            </a:r>
            <a:r>
              <a:rPr lang="en-US" altLang="zh-CN" sz="1600" dirty="0">
                <a:solidFill>
                  <a:srgbClr val="0070C0"/>
                </a:solidFill>
              </a:rPr>
              <a:t>, </a:t>
            </a:r>
            <a:r>
              <a:rPr lang="en-US" altLang="zh-CN" sz="1600" dirty="0" err="1">
                <a:solidFill>
                  <a:srgbClr val="0070C0"/>
                </a:solidFill>
              </a:rPr>
              <a:t>target_sentence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en-US" altLang="zh-CN" dirty="0"/>
              <a:t>pair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Parallel </a:t>
            </a:r>
            <a:r>
              <a:rPr lang="en-US" altLang="zh-CN" dirty="0"/>
              <a:t>Corpora</a:t>
            </a:r>
            <a:r>
              <a:rPr lang="zh-CN" altLang="en-US" dirty="0"/>
              <a:t> </a:t>
            </a:r>
            <a:r>
              <a:rPr lang="en-US" dirty="0"/>
              <a:t>for Machine Translation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3E0B55-61A0-924B-828C-C07A590A7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276919"/>
            <a:ext cx="7708900" cy="121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2449DB-C3DA-A449-A38D-0EB2A6A45822}"/>
              </a:ext>
            </a:extLst>
          </p:cNvPr>
          <p:cNvSpPr/>
          <p:nvPr/>
        </p:nvSpPr>
        <p:spPr>
          <a:xfrm>
            <a:off x="1224007" y="2884874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English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D3DEF-BB51-6A4D-99BB-8531FE9E7FA5}"/>
              </a:ext>
            </a:extLst>
          </p:cNvPr>
          <p:cNvSpPr/>
          <p:nvPr/>
        </p:nvSpPr>
        <p:spPr>
          <a:xfrm>
            <a:off x="3923928" y="2880607"/>
            <a:ext cx="883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Franch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58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Code for Data Processing</a:t>
            </a:r>
          </a:p>
          <a:p>
            <a:pPr lvl="1"/>
            <a:r>
              <a:rPr lang="en-US" dirty="0"/>
              <a:t>Load data and build sample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def </a:t>
            </a:r>
            <a:r>
              <a:rPr lang="en-US" sz="1600" dirty="0" err="1">
                <a:solidFill>
                  <a:srgbClr val="0070C0"/>
                </a:solidFill>
              </a:rPr>
              <a:t>load_data</a:t>
            </a:r>
            <a:r>
              <a:rPr lang="en-US" sz="1600" dirty="0">
                <a:solidFill>
                  <a:srgbClr val="0070C0"/>
                </a:solidFill>
              </a:rPr>
              <a:t>():</a:t>
            </a:r>
          </a:p>
          <a:p>
            <a:pPr lvl="3"/>
            <a:r>
              <a:rPr lang="en-US" sz="1400" dirty="0">
                <a:solidFill>
                  <a:srgbClr val="0070C0"/>
                </a:solidFill>
              </a:rPr>
              <a:t>lines = open('data/</a:t>
            </a:r>
            <a:r>
              <a:rPr lang="en-US" sz="1400" dirty="0" err="1">
                <a:solidFill>
                  <a:srgbClr val="0070C0"/>
                </a:solidFill>
              </a:rPr>
              <a:t>eng-fra.txt</a:t>
            </a:r>
            <a:r>
              <a:rPr lang="en-US" sz="1400" dirty="0">
                <a:solidFill>
                  <a:srgbClr val="0070C0"/>
                </a:solidFill>
              </a:rPr>
              <a:t>’, r)</a:t>
            </a:r>
          </a:p>
          <a:p>
            <a:pPr lvl="3"/>
            <a:r>
              <a:rPr lang="en-US" sz="1400" dirty="0">
                <a:solidFill>
                  <a:srgbClr val="0070C0"/>
                </a:solidFill>
              </a:rPr>
              <a:t>pairs = [[</a:t>
            </a:r>
            <a:r>
              <a:rPr lang="en-US" sz="1400" dirty="0" err="1">
                <a:solidFill>
                  <a:srgbClr val="0070C0"/>
                </a:solidFill>
              </a:rPr>
              <a:t>split_sentences</a:t>
            </a:r>
            <a:r>
              <a:rPr lang="en-US" sz="1400" dirty="0">
                <a:solidFill>
                  <a:srgbClr val="0070C0"/>
                </a:solidFill>
              </a:rPr>
              <a:t>(s) for s in </a:t>
            </a:r>
            <a:r>
              <a:rPr lang="en-US" sz="1400" dirty="0" err="1">
                <a:solidFill>
                  <a:srgbClr val="0070C0"/>
                </a:solidFill>
              </a:rPr>
              <a:t>l.split</a:t>
            </a:r>
            <a:r>
              <a:rPr lang="en-US" sz="1400" dirty="0">
                <a:solidFill>
                  <a:srgbClr val="0070C0"/>
                </a:solidFill>
              </a:rPr>
              <a:t>('\t')] for l in lines]</a:t>
            </a:r>
          </a:p>
          <a:p>
            <a:pPr lvl="3"/>
            <a:r>
              <a:rPr lang="fr-FR" sz="1400" dirty="0">
                <a:solidFill>
                  <a:srgbClr val="0070C0"/>
                </a:solidFill>
              </a:rPr>
              <a:t>return </a:t>
            </a:r>
            <a:r>
              <a:rPr lang="en-US" sz="1400" dirty="0">
                <a:solidFill>
                  <a:srgbClr val="0070C0"/>
                </a:solidFill>
              </a:rPr>
              <a:t>pairs</a:t>
            </a:r>
          </a:p>
          <a:p>
            <a:pPr lvl="1"/>
            <a:r>
              <a:rPr lang="en-US" dirty="0"/>
              <a:t>Split sentences to word lists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def </a:t>
            </a:r>
            <a:r>
              <a:rPr lang="en-US" sz="1600" dirty="0" err="1">
                <a:solidFill>
                  <a:srgbClr val="0070C0"/>
                </a:solidFill>
              </a:rPr>
              <a:t>split_sentences</a:t>
            </a:r>
            <a:r>
              <a:rPr lang="en-US" sz="1600" dirty="0">
                <a:solidFill>
                  <a:srgbClr val="0070C0"/>
                </a:solidFill>
              </a:rPr>
              <a:t>(sentences):</a:t>
            </a:r>
          </a:p>
          <a:p>
            <a:pPr lvl="3"/>
            <a:r>
              <a:rPr lang="en-US" sz="1400" dirty="0">
                <a:solidFill>
                  <a:srgbClr val="0070C0"/>
                </a:solidFill>
              </a:rPr>
              <a:t>return [word2index[word] for word in </a:t>
            </a:r>
            <a:r>
              <a:rPr lang="en-US" sz="1400" dirty="0" err="1">
                <a:solidFill>
                  <a:srgbClr val="0070C0"/>
                </a:solidFill>
              </a:rPr>
              <a:t>sentence.split</a:t>
            </a:r>
            <a:r>
              <a:rPr lang="en-US" sz="1400" dirty="0">
                <a:solidFill>
                  <a:srgbClr val="0070C0"/>
                </a:solidFill>
              </a:rPr>
              <a:t>(' ')]</a:t>
            </a:r>
          </a:p>
          <a:p>
            <a:pPr lvl="2"/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51656"/>
            <a:ext cx="8229600" cy="756320"/>
          </a:xfrm>
        </p:spPr>
        <p:txBody>
          <a:bodyPr/>
          <a:lstStyle/>
          <a:p>
            <a:r>
              <a:rPr lang="en-US" dirty="0"/>
              <a:t>Seq2Seq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640960" cy="6192688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# phase1: </a:t>
            </a:r>
            <a:r>
              <a:rPr lang="en-US" sz="1400" dirty="0" err="1">
                <a:solidFill>
                  <a:srgbClr val="0070C0"/>
                </a:solidFill>
              </a:rPr>
              <a:t>build_model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200" dirty="0" err="1">
                <a:solidFill>
                  <a:srgbClr val="0070C0"/>
                </a:solidFill>
              </a:rPr>
              <a:t>model.encoder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>
                <a:solidFill>
                  <a:srgbClr val="0070C0"/>
                </a:solidFill>
              </a:rPr>
              <a:t>=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err="1">
                <a:solidFill>
                  <a:srgbClr val="0070C0"/>
                </a:solidFill>
              </a:rPr>
              <a:t>EncoderRNN</a:t>
            </a:r>
            <a:r>
              <a:rPr lang="en-US" altLang="zh-CN" sz="1200" dirty="0">
                <a:solidFill>
                  <a:srgbClr val="0070C0"/>
                </a:solidFill>
              </a:rPr>
              <a:t>(</a:t>
            </a:r>
            <a:r>
              <a:rPr lang="en-US" altLang="zh-CN" sz="1200" dirty="0" err="1">
                <a:solidFill>
                  <a:srgbClr val="0070C0"/>
                </a:solidFill>
              </a:rPr>
              <a:t>source_vocabulary_size</a:t>
            </a:r>
            <a:r>
              <a:rPr lang="en-US" altLang="zh-CN" sz="1200" dirty="0">
                <a:solidFill>
                  <a:srgbClr val="0070C0"/>
                </a:solidFill>
              </a:rPr>
              <a:t>, </a:t>
            </a:r>
            <a:r>
              <a:rPr lang="en-US" altLang="zh-CN" sz="1200" dirty="0" err="1">
                <a:solidFill>
                  <a:srgbClr val="0070C0"/>
                </a:solidFill>
              </a:rPr>
              <a:t>hidden_size</a:t>
            </a:r>
            <a:r>
              <a:rPr lang="en-US" altLang="zh-CN" sz="12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</a:rPr>
              <a:t>model.decoder</a:t>
            </a:r>
            <a:r>
              <a:rPr lang="en-US" altLang="zh-CN" sz="1200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</a:rPr>
              <a:t> </a:t>
            </a:r>
            <a:r>
              <a:rPr lang="en-US" altLang="zh-CN" sz="1200" dirty="0">
                <a:solidFill>
                  <a:srgbClr val="0070C0"/>
                </a:solidFill>
              </a:rPr>
              <a:t>=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err="1">
                <a:solidFill>
                  <a:srgbClr val="0070C0"/>
                </a:solidFill>
              </a:rPr>
              <a:t>DecoderRNN</a:t>
            </a:r>
            <a:r>
              <a:rPr lang="en-US" altLang="zh-CN" sz="1200" dirty="0">
                <a:solidFill>
                  <a:srgbClr val="0070C0"/>
                </a:solidFill>
              </a:rPr>
              <a:t>(</a:t>
            </a:r>
            <a:r>
              <a:rPr lang="en-US" altLang="zh-CN" sz="1200" dirty="0" err="1">
                <a:solidFill>
                  <a:srgbClr val="0070C0"/>
                </a:solidFill>
              </a:rPr>
              <a:t>hidden_size</a:t>
            </a:r>
            <a:r>
              <a:rPr lang="en-US" altLang="zh-CN" sz="1200" dirty="0">
                <a:solidFill>
                  <a:srgbClr val="0070C0"/>
                </a:solidFill>
              </a:rPr>
              <a:t>,</a:t>
            </a:r>
            <a:r>
              <a:rPr lang="zh-CN" altLang="en-US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err="1">
                <a:solidFill>
                  <a:srgbClr val="0070C0"/>
                </a:solidFill>
              </a:rPr>
              <a:t>target_vocabulary_size</a:t>
            </a:r>
            <a:r>
              <a:rPr lang="en-US" altLang="zh-CN" sz="1200" dirty="0">
                <a:solidFill>
                  <a:srgbClr val="0070C0"/>
                </a:solidFill>
              </a:rPr>
              <a:t>)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loss_function</a:t>
            </a:r>
            <a:r>
              <a:rPr lang="en-US" sz="1200" dirty="0">
                <a:solidFill>
                  <a:srgbClr val="0070C0"/>
                </a:solidFill>
              </a:rPr>
              <a:t> = </a:t>
            </a:r>
            <a:r>
              <a:rPr lang="en-US" sz="1200" dirty="0" err="1">
                <a:solidFill>
                  <a:srgbClr val="0070C0"/>
                </a:solidFill>
              </a:rPr>
              <a:t>nn.NLLLoss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model_optimizer</a:t>
            </a:r>
            <a:r>
              <a:rPr lang="en-US" sz="1200" dirty="0">
                <a:solidFill>
                  <a:srgbClr val="0070C0"/>
                </a:solidFill>
              </a:rPr>
              <a:t> = </a:t>
            </a:r>
            <a:r>
              <a:rPr lang="en-US" sz="1200" dirty="0" err="1">
                <a:solidFill>
                  <a:srgbClr val="0070C0"/>
                </a:solidFill>
              </a:rPr>
              <a:t>optim.SGD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model.parameters</a:t>
            </a:r>
            <a:r>
              <a:rPr lang="en-US" sz="1200" dirty="0">
                <a:solidFill>
                  <a:srgbClr val="0070C0"/>
                </a:solidFill>
              </a:rPr>
              <a:t>(), </a:t>
            </a:r>
            <a:r>
              <a:rPr lang="en-US" sz="1200" dirty="0" err="1">
                <a:solidFill>
                  <a:srgbClr val="0070C0"/>
                </a:solidFill>
              </a:rPr>
              <a:t>lr</a:t>
            </a:r>
            <a:r>
              <a:rPr lang="en-US" sz="1200" dirty="0">
                <a:solidFill>
                  <a:srgbClr val="0070C0"/>
                </a:solidFill>
              </a:rPr>
              <a:t>=</a:t>
            </a:r>
            <a:r>
              <a:rPr lang="en-US" sz="1200" dirty="0" err="1">
                <a:solidFill>
                  <a:srgbClr val="0070C0"/>
                </a:solidFill>
              </a:rPr>
              <a:t>learning_rate</a:t>
            </a:r>
            <a:r>
              <a:rPr lang="en-US" sz="1200" dirty="0">
                <a:solidFill>
                  <a:srgbClr val="0070C0"/>
                </a:solidFill>
              </a:rPr>
              <a:t>) </a:t>
            </a:r>
          </a:p>
          <a:p>
            <a:pPr lvl="1"/>
            <a:endParaRPr lang="en-US" sz="9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phase2: train the model</a:t>
            </a:r>
          </a:p>
          <a:p>
            <a:r>
              <a:rPr lang="en-US" sz="1200" dirty="0">
                <a:solidFill>
                  <a:srgbClr val="0070C0"/>
                </a:solidFill>
              </a:rPr>
              <a:t>for source, target in pairs:</a:t>
            </a: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model_optimizer.zero_grad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loss = 0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for </a:t>
            </a:r>
            <a:r>
              <a:rPr lang="en-US" sz="1200" dirty="0" err="1">
                <a:solidFill>
                  <a:srgbClr val="0070C0"/>
                </a:solidFill>
              </a:rPr>
              <a:t>source_word</a:t>
            </a:r>
            <a:r>
              <a:rPr lang="en-US" sz="1200" dirty="0">
                <a:solidFill>
                  <a:srgbClr val="0070C0"/>
                </a:solidFill>
              </a:rPr>
              <a:t> in source:</a:t>
            </a:r>
          </a:p>
          <a:p>
            <a:pPr lvl="2"/>
            <a:r>
              <a:rPr lang="en-US" sz="1100" dirty="0" err="1">
                <a:solidFill>
                  <a:srgbClr val="0070C0"/>
                </a:solidFill>
              </a:rPr>
              <a:t>encoder_output</a:t>
            </a:r>
            <a:r>
              <a:rPr lang="en-US" sz="1100" dirty="0">
                <a:solidFill>
                  <a:srgbClr val="0070C0"/>
                </a:solidFill>
              </a:rPr>
              <a:t>, </a:t>
            </a:r>
            <a:r>
              <a:rPr lang="en-US" sz="1100" dirty="0" err="1">
                <a:solidFill>
                  <a:srgbClr val="0070C0"/>
                </a:solidFill>
              </a:rPr>
              <a:t>encoder_hidden</a:t>
            </a:r>
            <a:r>
              <a:rPr lang="en-US" sz="1100" dirty="0">
                <a:solidFill>
                  <a:srgbClr val="0070C0"/>
                </a:solidFill>
              </a:rPr>
              <a:t> = </a:t>
            </a:r>
            <a:r>
              <a:rPr lang="en-US" sz="1100" dirty="0" err="1">
                <a:solidFill>
                  <a:srgbClr val="0070C0"/>
                </a:solidFill>
              </a:rPr>
              <a:t>model.encoder</a:t>
            </a:r>
            <a:r>
              <a:rPr lang="en-US" sz="1100" dirty="0">
                <a:solidFill>
                  <a:srgbClr val="0070C0"/>
                </a:solidFill>
              </a:rPr>
              <a:t>(</a:t>
            </a:r>
            <a:r>
              <a:rPr lang="en-US" sz="1100" dirty="0" err="1">
                <a:solidFill>
                  <a:srgbClr val="0070C0"/>
                </a:solidFill>
              </a:rPr>
              <a:t>source_word</a:t>
            </a:r>
            <a:r>
              <a:rPr lang="en-US" sz="1100" dirty="0">
                <a:solidFill>
                  <a:srgbClr val="0070C0"/>
                </a:solidFill>
              </a:rPr>
              <a:t>, </a:t>
            </a:r>
            <a:r>
              <a:rPr lang="en-US" sz="1100" dirty="0" err="1">
                <a:solidFill>
                  <a:srgbClr val="0070C0"/>
                </a:solidFill>
              </a:rPr>
              <a:t>encoder_hidden</a:t>
            </a:r>
            <a:r>
              <a:rPr lang="en-US" sz="11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decoder_input</a:t>
            </a:r>
            <a:r>
              <a:rPr lang="en-US" sz="1200" dirty="0">
                <a:solidFill>
                  <a:srgbClr val="0070C0"/>
                </a:solidFill>
              </a:rPr>
              <a:t> = </a:t>
            </a:r>
            <a:r>
              <a:rPr lang="en-US" sz="1200" dirty="0" err="1">
                <a:solidFill>
                  <a:srgbClr val="0070C0"/>
                </a:solidFill>
              </a:rPr>
              <a:t>torch.tensor</a:t>
            </a:r>
            <a:r>
              <a:rPr lang="en-US" sz="1200" dirty="0">
                <a:solidFill>
                  <a:srgbClr val="0070C0"/>
                </a:solidFill>
              </a:rPr>
              <a:t>([[</a:t>
            </a:r>
            <a:r>
              <a:rPr lang="en-US" sz="1200" dirty="0" err="1">
                <a:solidFill>
                  <a:srgbClr val="0070C0"/>
                </a:solidFill>
              </a:rPr>
              <a:t>SOS_token</a:t>
            </a:r>
            <a:r>
              <a:rPr lang="en-US" sz="1200" dirty="0">
                <a:solidFill>
                  <a:srgbClr val="0070C0"/>
                </a:solidFill>
              </a:rPr>
              <a:t>]])</a:t>
            </a: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decoder_hidden</a:t>
            </a:r>
            <a:r>
              <a:rPr lang="en-US" sz="1200" dirty="0">
                <a:solidFill>
                  <a:srgbClr val="0070C0"/>
                </a:solidFill>
              </a:rPr>
              <a:t> = </a:t>
            </a:r>
            <a:r>
              <a:rPr lang="en-US" sz="1200" dirty="0" err="1">
                <a:solidFill>
                  <a:srgbClr val="0070C0"/>
                </a:solidFill>
              </a:rPr>
              <a:t>encoder_hidden</a:t>
            </a:r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for </a:t>
            </a:r>
            <a:r>
              <a:rPr lang="en-US" sz="1200" dirty="0" err="1">
                <a:solidFill>
                  <a:srgbClr val="0070C0"/>
                </a:solidFill>
              </a:rPr>
              <a:t>target_word</a:t>
            </a:r>
            <a:r>
              <a:rPr lang="en-US" sz="1200" dirty="0">
                <a:solidFill>
                  <a:srgbClr val="0070C0"/>
                </a:solidFill>
              </a:rPr>
              <a:t> in range(target):</a:t>
            </a:r>
          </a:p>
          <a:p>
            <a:pPr lvl="2"/>
            <a:r>
              <a:rPr lang="en-US" sz="1100" dirty="0" err="1">
                <a:solidFill>
                  <a:srgbClr val="0070C0"/>
                </a:solidFill>
              </a:rPr>
              <a:t>decoder_output</a:t>
            </a:r>
            <a:r>
              <a:rPr lang="en-US" sz="1100" dirty="0">
                <a:solidFill>
                  <a:srgbClr val="0070C0"/>
                </a:solidFill>
              </a:rPr>
              <a:t>, </a:t>
            </a:r>
            <a:r>
              <a:rPr lang="en-US" sz="1100" dirty="0" err="1">
                <a:solidFill>
                  <a:srgbClr val="0070C0"/>
                </a:solidFill>
              </a:rPr>
              <a:t>decoder_hidden</a:t>
            </a:r>
            <a:r>
              <a:rPr lang="en-US" sz="1100" dirty="0">
                <a:solidFill>
                  <a:srgbClr val="0070C0"/>
                </a:solidFill>
              </a:rPr>
              <a:t> = </a:t>
            </a:r>
            <a:r>
              <a:rPr lang="en-US" sz="1100" dirty="0" err="1">
                <a:solidFill>
                  <a:srgbClr val="0070C0"/>
                </a:solidFill>
              </a:rPr>
              <a:t>model.decoder</a:t>
            </a:r>
            <a:r>
              <a:rPr lang="en-US" sz="1100" dirty="0">
                <a:solidFill>
                  <a:srgbClr val="0070C0"/>
                </a:solidFill>
              </a:rPr>
              <a:t>(</a:t>
            </a:r>
            <a:r>
              <a:rPr lang="en-US" sz="1100" dirty="0" err="1">
                <a:solidFill>
                  <a:srgbClr val="0070C0"/>
                </a:solidFill>
              </a:rPr>
              <a:t>decoder_input</a:t>
            </a:r>
            <a:r>
              <a:rPr lang="en-US" sz="1100" dirty="0">
                <a:solidFill>
                  <a:srgbClr val="0070C0"/>
                </a:solidFill>
              </a:rPr>
              <a:t>, </a:t>
            </a:r>
            <a:r>
              <a:rPr lang="en-US" sz="1100" dirty="0" err="1">
                <a:solidFill>
                  <a:srgbClr val="0070C0"/>
                </a:solidFill>
              </a:rPr>
              <a:t>decoder_hidden</a:t>
            </a:r>
            <a:r>
              <a:rPr lang="en-US" sz="11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sz="1100" dirty="0" err="1">
                <a:solidFill>
                  <a:srgbClr val="0070C0"/>
                </a:solidFill>
              </a:rPr>
              <a:t>decoder_input</a:t>
            </a:r>
            <a:r>
              <a:rPr lang="en-US" sz="1100" dirty="0">
                <a:solidFill>
                  <a:srgbClr val="0070C0"/>
                </a:solidFill>
              </a:rPr>
              <a:t> = </a:t>
            </a:r>
            <a:r>
              <a:rPr lang="en-US" sz="1100" dirty="0" err="1">
                <a:solidFill>
                  <a:srgbClr val="0070C0"/>
                </a:solidFill>
              </a:rPr>
              <a:t>target_word</a:t>
            </a:r>
            <a:endParaRPr lang="en-US" sz="1100" dirty="0">
              <a:solidFill>
                <a:srgbClr val="0070C0"/>
              </a:solidFill>
            </a:endParaRPr>
          </a:p>
          <a:p>
            <a:pPr lvl="2"/>
            <a:r>
              <a:rPr lang="en-US" sz="1100" dirty="0">
                <a:solidFill>
                  <a:srgbClr val="0070C0"/>
                </a:solidFill>
              </a:rPr>
              <a:t>loss += </a:t>
            </a:r>
            <a:r>
              <a:rPr lang="en-US" sz="1100" dirty="0" err="1">
                <a:solidFill>
                  <a:srgbClr val="0070C0"/>
                </a:solidFill>
              </a:rPr>
              <a:t>loss_function</a:t>
            </a:r>
            <a:r>
              <a:rPr lang="en-US" sz="1100" dirty="0">
                <a:solidFill>
                  <a:srgbClr val="0070C0"/>
                </a:solidFill>
              </a:rPr>
              <a:t>(</a:t>
            </a:r>
            <a:r>
              <a:rPr lang="en-US" sz="1100" dirty="0" err="1">
                <a:solidFill>
                  <a:srgbClr val="0070C0"/>
                </a:solidFill>
              </a:rPr>
              <a:t>decoder_output</a:t>
            </a:r>
            <a:r>
              <a:rPr lang="en-US" sz="1100" dirty="0">
                <a:solidFill>
                  <a:srgbClr val="0070C0"/>
                </a:solidFill>
              </a:rPr>
              <a:t>, </a:t>
            </a:r>
            <a:r>
              <a:rPr lang="en-US" sz="1100" dirty="0" err="1">
                <a:solidFill>
                  <a:srgbClr val="0070C0"/>
                </a:solidFill>
              </a:rPr>
              <a:t>target_word</a:t>
            </a:r>
            <a:r>
              <a:rPr lang="en-US" sz="11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loss.backward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model_optimizer.step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  <a:p>
            <a:pPr marL="1463040" lvl="5" indent="0">
              <a:buNone/>
            </a:pPr>
            <a:endParaRPr lang="en-US" sz="11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44624"/>
            <a:ext cx="3456788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0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948680"/>
            <a:ext cx="8640960" cy="5648672"/>
          </a:xfrm>
        </p:spPr>
        <p:txBody>
          <a:bodyPr>
            <a:normAutofit/>
          </a:bodyPr>
          <a:lstStyle/>
          <a:p>
            <a:r>
              <a:rPr lang="en-US" dirty="0"/>
              <a:t>Word Embedding Layer for Source Sequence</a:t>
            </a:r>
          </a:p>
          <a:p>
            <a:pPr lvl="1"/>
            <a:r>
              <a:rPr lang="en-US" dirty="0"/>
              <a:t>How to feed words list to neural network?</a:t>
            </a:r>
          </a:p>
          <a:p>
            <a:pPr lvl="1"/>
            <a:r>
              <a:rPr lang="en-US" dirty="0"/>
              <a:t>Word Embedding: transform a word to a vector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76872"/>
            <a:ext cx="5976664" cy="4248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640960" cy="5864696"/>
          </a:xfrm>
        </p:spPr>
        <p:txBody>
          <a:bodyPr>
            <a:normAutofit/>
          </a:bodyPr>
          <a:lstStyle/>
          <a:p>
            <a:r>
              <a:rPr lang="en-US" dirty="0"/>
              <a:t>Word Embedding Layer for Source Sequence</a:t>
            </a:r>
          </a:p>
          <a:p>
            <a:pPr lvl="1"/>
            <a:r>
              <a:rPr lang="en-US" dirty="0"/>
              <a:t>Embedding: transform a word to a vector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zh-CN" dirty="0"/>
              <a:t>D</a:t>
            </a:r>
            <a:r>
              <a:rPr lang="en-US" dirty="0"/>
              <a:t>efine embedding operation</a:t>
            </a:r>
          </a:p>
          <a:p>
            <a:pPr lvl="2"/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self.embedding</a:t>
            </a:r>
            <a:r>
              <a:rPr lang="en-US" sz="1600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nn.Embedding</a:t>
            </a:r>
            <a:r>
              <a:rPr lang="en-US" sz="1600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source_vocabulary_size</a:t>
            </a:r>
            <a:r>
              <a:rPr lang="en-US" sz="1600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hidden_size</a:t>
            </a:r>
            <a:r>
              <a:rPr lang="en-US" sz="1600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633" y="3362908"/>
            <a:ext cx="3458732" cy="93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1700808"/>
            <a:ext cx="3433786" cy="24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0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948680"/>
            <a:ext cx="8640960" cy="5576664"/>
          </a:xfrm>
        </p:spPr>
        <p:txBody>
          <a:bodyPr>
            <a:normAutofit/>
          </a:bodyPr>
          <a:lstStyle/>
          <a:p>
            <a:r>
              <a:rPr lang="en-US" dirty="0"/>
              <a:t>Encoding by Recurrent Units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Define GRU operation</a:t>
            </a:r>
          </a:p>
          <a:p>
            <a:pPr lvl="2"/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self.gru</a:t>
            </a:r>
            <a:r>
              <a:rPr lang="en-US" sz="1600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nn.GRU</a:t>
            </a:r>
            <a:r>
              <a:rPr lang="en-US" sz="1600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hidden_size</a:t>
            </a:r>
            <a:r>
              <a:rPr lang="en-US" sz="1600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hidden_size</a:t>
            </a:r>
            <a:r>
              <a:rPr lang="en-US" sz="1600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  <a:cs typeface="+mn-cs"/>
              </a:rPr>
              <a:t>)</a:t>
            </a:r>
          </a:p>
          <a:p>
            <a:pPr marL="594360" lvl="2" indent="0">
              <a:buNone/>
            </a:pPr>
            <a:endParaRPr lang="en-US" sz="1400" dirty="0">
              <a:solidFill>
                <a:srgbClr val="0070C0"/>
              </a:solidFill>
              <a:latin typeface="Arial Unicode MS" panose="020B0604020202020204" pitchFamily="34" charset="-128"/>
              <a:ea typeface="Roboto Mono"/>
              <a:cs typeface="+mn-cs"/>
            </a:endParaRPr>
          </a:p>
          <a:p>
            <a:pPr marL="274320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33B8AC-FBDE-0148-ADA7-610910EE6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1700808"/>
            <a:ext cx="5080620" cy="23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755576" y="620688"/>
            <a:ext cx="7848872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def 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__(self, </a:t>
            </a:r>
            <a:r>
              <a:rPr lang="en-US" dirty="0" err="1">
                <a:solidFill>
                  <a:srgbClr val="0070C0"/>
                </a:solidFill>
              </a:rPr>
              <a:t>source_vocabulary_size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hidden_size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self.embedding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nn.Embedding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source_vocabulary_size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hidden_size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</a:rPr>
              <a:t>self.gru</a:t>
            </a:r>
            <a:r>
              <a:rPr lang="en-US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</a:rPr>
              <a:t>nn.GRU</a:t>
            </a:r>
            <a:r>
              <a:rPr lang="en-US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</a:rPr>
              <a:t>hidden_size</a:t>
            </a:r>
            <a:r>
              <a:rPr lang="en-US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</a:rPr>
              <a:t>hidden_size</a:t>
            </a:r>
            <a:r>
              <a:rPr lang="en-US" dirty="0">
                <a:solidFill>
                  <a:srgbClr val="0070C0"/>
                </a:solidFill>
                <a:latin typeface="Arial Unicode MS" panose="020B0604020202020204" pitchFamily="34" charset="-128"/>
                <a:ea typeface="Roboto Mono"/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def forward(self, </a:t>
            </a:r>
            <a:r>
              <a:rPr lang="en-US" dirty="0" err="1">
                <a:solidFill>
                  <a:srgbClr val="0070C0"/>
                </a:solidFill>
              </a:rPr>
              <a:t>source_word</a:t>
            </a:r>
            <a:r>
              <a:rPr lang="en-US" dirty="0">
                <a:solidFill>
                  <a:srgbClr val="0070C0"/>
                </a:solidFill>
              </a:rPr>
              <a:t>, </a:t>
            </a:r>
            <a:r>
              <a:rPr lang="en-US" dirty="0" err="1">
                <a:solidFill>
                  <a:srgbClr val="0070C0"/>
                </a:solidFill>
              </a:rPr>
              <a:t>encoder_hidden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embedded = </a:t>
            </a:r>
            <a:r>
              <a:rPr lang="en-US" dirty="0" err="1">
                <a:solidFill>
                  <a:srgbClr val="0070C0"/>
                </a:solidFill>
              </a:rPr>
              <a:t>self.embedding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source_word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output = embedded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output, </a:t>
            </a:r>
            <a:r>
              <a:rPr lang="en-US" dirty="0" err="1">
                <a:solidFill>
                  <a:srgbClr val="0070C0"/>
                </a:solidFill>
              </a:rPr>
              <a:t>encoder_hidden</a:t>
            </a:r>
            <a:r>
              <a:rPr lang="en-US" dirty="0">
                <a:solidFill>
                  <a:srgbClr val="0070C0"/>
                </a:solidFill>
              </a:rPr>
              <a:t> = </a:t>
            </a:r>
            <a:r>
              <a:rPr lang="en-US" dirty="0" err="1">
                <a:solidFill>
                  <a:srgbClr val="0070C0"/>
                </a:solidFill>
              </a:rPr>
              <a:t>self.gru</a:t>
            </a:r>
            <a:r>
              <a:rPr lang="en-US" dirty="0">
                <a:solidFill>
                  <a:srgbClr val="0070C0"/>
                </a:solidFill>
              </a:rPr>
              <a:t>(output, </a:t>
            </a:r>
            <a:r>
              <a:rPr lang="en-US" dirty="0" err="1">
                <a:solidFill>
                  <a:srgbClr val="0070C0"/>
                </a:solidFill>
              </a:rPr>
              <a:t>encoder_hidden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return output, </a:t>
            </a:r>
            <a:r>
              <a:rPr lang="en-US" dirty="0" err="1">
                <a:solidFill>
                  <a:srgbClr val="0070C0"/>
                </a:solidFill>
              </a:rPr>
              <a:t>encoder_hidden</a:t>
            </a:r>
            <a:endParaRPr lang="en-US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Encoder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4215165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443" y="6629400"/>
            <a:ext cx="445449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81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14496</TotalTime>
  <Words>1030</Words>
  <Application>Microsoft Macintosh PowerPoint</Application>
  <PresentationFormat>On-screen Show (4:3)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Bookman Old Style</vt:lpstr>
      <vt:lpstr>Calibri</vt:lpstr>
      <vt:lpstr>Gill Sans MT</vt:lpstr>
      <vt:lpstr>Wingdings</vt:lpstr>
      <vt:lpstr>Wingdings 3</vt:lpstr>
      <vt:lpstr>Origin</vt:lpstr>
      <vt:lpstr>Sequence-to-Sequence Model with RNN in Pytorch </vt:lpstr>
      <vt:lpstr>Sequence-to-Sequence Model on Machine Translation</vt:lpstr>
      <vt:lpstr>Dataset: Parallel Corpora for Machine Translation</vt:lpstr>
      <vt:lpstr>Data Processing</vt:lpstr>
      <vt:lpstr>Seq2Seq Model</vt:lpstr>
      <vt:lpstr>Encoder</vt:lpstr>
      <vt:lpstr>Encoder</vt:lpstr>
      <vt:lpstr>Encoder</vt:lpstr>
      <vt:lpstr>Class Encoder</vt:lpstr>
      <vt:lpstr>Decoder</vt:lpstr>
      <vt:lpstr>Decoder</vt:lpstr>
      <vt:lpstr>Class Decoder</vt:lpstr>
      <vt:lpstr>Seq2Seq Model</vt:lpstr>
      <vt:lpstr>Implementation of Seq2Seq Model on NMT</vt:lpstr>
      <vt:lpstr>PowerPoint Presentation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Lian Wen Zhang</dc:creator>
  <cp:lastModifiedBy>tian zhiliang</cp:lastModifiedBy>
  <cp:revision>2094</cp:revision>
  <cp:lastPrinted>2017-01-26T07:52:35Z</cp:lastPrinted>
  <dcterms:created xsi:type="dcterms:W3CDTF">2014-04-25T05:58:47Z</dcterms:created>
  <dcterms:modified xsi:type="dcterms:W3CDTF">2022-03-24T11:42:17Z</dcterms:modified>
</cp:coreProperties>
</file>