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83" r:id="rId2"/>
    <p:sldId id="286" r:id="rId3"/>
    <p:sldId id="291" r:id="rId4"/>
    <p:sldId id="292" r:id="rId5"/>
    <p:sldId id="289" r:id="rId6"/>
    <p:sldId id="297" r:id="rId7"/>
    <p:sldId id="301" r:id="rId8"/>
    <p:sldId id="287" r:id="rId9"/>
    <p:sldId id="288" r:id="rId10"/>
    <p:sldId id="300" r:id="rId11"/>
    <p:sldId id="293" r:id="rId12"/>
    <p:sldId id="299" r:id="rId13"/>
    <p:sldId id="294" r:id="rId14"/>
    <p:sldId id="298" r:id="rId15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48" autoAdjust="0"/>
    <p:restoredTop sz="84776" autoAdjust="0"/>
  </p:normalViewPr>
  <p:slideViewPr>
    <p:cSldViewPr>
      <p:cViewPr varScale="1">
        <p:scale>
          <a:sx n="93" d="100"/>
          <a:sy n="93" d="100"/>
        </p:scale>
        <p:origin x="54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7D6EC3C-A835-41D6-AD1F-A4FC214C56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914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E824FF-E907-4F88-ACEC-E5E88539CB23}" type="slidenum">
              <a:rPr lang="en-US"/>
              <a:pPr/>
              <a:t>1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37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EC3C-A835-41D6-AD1F-A4FC214C567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98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EC3C-A835-41D6-AD1F-A4FC214C567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59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EC3C-A835-41D6-AD1F-A4FC214C567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52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EC3C-A835-41D6-AD1F-A4FC214C567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41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EC3C-A835-41D6-AD1F-A4FC214C56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20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EC3C-A835-41D6-AD1F-A4FC214C56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57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EC3C-A835-41D6-AD1F-A4FC214C567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57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EC3C-A835-41D6-AD1F-A4FC214C567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25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EC3C-A835-41D6-AD1F-A4FC214C56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92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EC3C-A835-41D6-AD1F-A4FC214C567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82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EC3C-A835-41D6-AD1F-A4FC214C567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17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EC3C-A835-41D6-AD1F-A4FC214C567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3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A2F3F0-1D35-439E-AAA7-C9350D850B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507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538557-A35D-45D1-B086-4C40EC8F09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624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78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78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895626-13C6-4A65-9F2A-E01DB83C12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788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1295400"/>
            <a:ext cx="8839200" cy="51355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62000" y="6572250"/>
            <a:ext cx="83820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-39688" y="6572250"/>
            <a:ext cx="604838" cy="304800"/>
          </a:xfrm>
        </p:spPr>
        <p:txBody>
          <a:bodyPr/>
          <a:lstStyle>
            <a:lvl1pPr>
              <a:defRPr/>
            </a:lvl1pPr>
          </a:lstStyle>
          <a:p>
            <a:fld id="{4D41EAA8-23F3-421B-8E24-360CCD8486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306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1E89504-E9A2-4960-B6E9-AA849F475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3449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3A2ADB-794E-4A14-B462-84F708D128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0594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35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35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859EB1-3964-4F0B-AAF2-2D82819755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821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0FC45A-B16E-4BE3-966F-650D166F9B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4348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D88420-11A1-4E9B-8B09-0569A8ABF5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9330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C31316-32B0-47E1-B495-2D5B9A2BB4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1618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794DEE-ADCF-4D48-B69B-5BE36010F7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9675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4663A8-7198-41C4-8C1F-6ACE455AAF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801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3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572250"/>
            <a:ext cx="838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39688" y="6572250"/>
            <a:ext cx="604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latin typeface="+mn-lt"/>
              </a:defRPr>
            </a:lvl1pPr>
          </a:lstStyle>
          <a:p>
            <a:fld id="{1E99FDDE-525F-4C70-A2BE-D92EE485439A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5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et.webgl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.cse.ust.hk/comp445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system.cs.ust.hk/home.php?docbase=UGuides/hkust_only&amp;req_url=UGuides/hkust_only/activation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hreejs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0"/>
            <a:ext cx="7772400" cy="1470025"/>
          </a:xfrm>
        </p:spPr>
        <p:txBody>
          <a:bodyPr anchor="ctr"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76200"/>
            <a:ext cx="6400800" cy="1752600"/>
          </a:xfrm>
        </p:spPr>
        <p:txBody>
          <a:bodyPr/>
          <a:lstStyle/>
          <a:p>
            <a:r>
              <a:rPr lang="en-US" sz="3200" dirty="0" smtClean="0"/>
              <a:t>COMP4451 Game Programming</a:t>
            </a:r>
            <a:endParaRPr lang="en-US" sz="3200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600200"/>
            <a:ext cx="1758950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Resources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Lightweight</a:t>
            </a:r>
            <a:r>
              <a:rPr lang="pt-BR" dirty="0" smtClean="0"/>
              <a:t> </a:t>
            </a:r>
            <a:r>
              <a:rPr lang="pt-BR" dirty="0" err="1" smtClean="0"/>
              <a:t>course</a:t>
            </a:r>
            <a:r>
              <a:rPr lang="pt-BR" dirty="0" smtClean="0"/>
              <a:t> setup</a:t>
            </a:r>
          </a:p>
          <a:p>
            <a:pPr lvl="1"/>
            <a:r>
              <a:rPr lang="pt-BR" dirty="0" smtClean="0"/>
              <a:t>No books</a:t>
            </a:r>
          </a:p>
          <a:p>
            <a:pPr lvl="1"/>
            <a:r>
              <a:rPr lang="pt-BR" dirty="0" smtClean="0"/>
              <a:t>No </a:t>
            </a:r>
            <a:r>
              <a:rPr lang="pt-BR" dirty="0" err="1" smtClean="0"/>
              <a:t>labs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specialized</a:t>
            </a:r>
            <a:r>
              <a:rPr lang="pt-BR" dirty="0" smtClean="0"/>
              <a:t> hardware</a:t>
            </a:r>
          </a:p>
          <a:p>
            <a:r>
              <a:rPr lang="pt-BR" dirty="0" err="1" smtClean="0"/>
              <a:t>You</a:t>
            </a:r>
            <a:r>
              <a:rPr lang="pt-BR" dirty="0" smtClean="0"/>
              <a:t> </a:t>
            </a:r>
            <a:r>
              <a:rPr lang="pt-BR" dirty="0" err="1" smtClean="0"/>
              <a:t>only</a:t>
            </a:r>
            <a:r>
              <a:rPr lang="pt-BR" dirty="0" smtClean="0"/>
              <a:t> </a:t>
            </a:r>
            <a:r>
              <a:rPr lang="pt-BR" dirty="0" err="1" smtClean="0"/>
              <a:t>need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Your own computer (hopefully!)</a:t>
            </a:r>
          </a:p>
          <a:p>
            <a:pPr lvl="1"/>
            <a:r>
              <a:rPr lang="pt-BR" dirty="0" err="1" smtClean="0"/>
              <a:t>Free</a:t>
            </a:r>
            <a:r>
              <a:rPr lang="pt-BR" dirty="0" smtClean="0"/>
              <a:t> online resources (</a:t>
            </a:r>
            <a:r>
              <a:rPr lang="pt-BR" dirty="0" err="1" smtClean="0"/>
              <a:t>on</a:t>
            </a:r>
            <a:r>
              <a:rPr lang="pt-BR" dirty="0" smtClean="0"/>
              <a:t> web </a:t>
            </a:r>
            <a:r>
              <a:rPr lang="pt-BR" dirty="0" err="1" smtClean="0"/>
              <a:t>page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computer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 </a:t>
            </a:r>
            <a:r>
              <a:rPr lang="pt-BR" dirty="0" err="1" smtClean="0"/>
              <a:t>WebGL</a:t>
            </a:r>
            <a:r>
              <a:rPr lang="pt-BR" dirty="0" smtClean="0"/>
              <a:t>?</a:t>
            </a:r>
          </a:p>
          <a:p>
            <a:pPr lvl="1"/>
            <a:r>
              <a:rPr lang="pt-BR" dirty="0" err="1" smtClean="0"/>
              <a:t>Check</a:t>
            </a:r>
            <a:r>
              <a:rPr lang="pt-BR" dirty="0" smtClean="0"/>
              <a:t> </a:t>
            </a:r>
            <a:r>
              <a:rPr lang="pt-BR" dirty="0" err="1" smtClean="0"/>
              <a:t>at</a:t>
            </a:r>
            <a:r>
              <a:rPr lang="pt-BR" dirty="0" smtClean="0"/>
              <a:t>: </a:t>
            </a:r>
            <a:r>
              <a:rPr lang="pt-BR" dirty="0" smtClean="0">
                <a:hlinkClick r:id="rId3"/>
              </a:rPr>
              <a:t>http://get.webgl.org</a:t>
            </a:r>
            <a:endParaRPr lang="pt-BR" dirty="0" smtClean="0"/>
          </a:p>
          <a:p>
            <a:pPr lvl="1"/>
            <a:r>
              <a:rPr lang="pt-BR" dirty="0" smtClean="0"/>
              <a:t>If not, use </a:t>
            </a:r>
            <a:r>
              <a:rPr lang="pt-BR" smtClean="0"/>
              <a:t>school lab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(and borrow a notebook for presentation)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Web </a:t>
            </a:r>
            <a:r>
              <a:rPr lang="pt-BR" dirty="0" err="1" smtClean="0"/>
              <a:t>page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Mainly</a:t>
            </a:r>
            <a:r>
              <a:rPr lang="pt-BR" dirty="0" smtClean="0"/>
              <a:t> </a:t>
            </a:r>
            <a:r>
              <a:rPr lang="pt-BR" dirty="0" err="1" smtClean="0"/>
              <a:t>announcements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to download slides</a:t>
            </a:r>
          </a:p>
          <a:p>
            <a:pPr lvl="1"/>
            <a:r>
              <a:rPr lang="pt-BR" dirty="0" err="1" smtClean="0"/>
              <a:t>Detailed</a:t>
            </a:r>
            <a:r>
              <a:rPr lang="pt-BR" dirty="0" smtClean="0"/>
              <a:t> </a:t>
            </a:r>
            <a:r>
              <a:rPr lang="pt-BR" dirty="0" err="1" smtClean="0"/>
              <a:t>course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project</a:t>
            </a:r>
            <a:r>
              <a:rPr lang="pt-BR" dirty="0" smtClean="0"/>
              <a:t> </a:t>
            </a:r>
            <a:r>
              <a:rPr lang="pt-BR" dirty="0" err="1" smtClean="0"/>
              <a:t>info</a:t>
            </a:r>
            <a:r>
              <a:rPr lang="pt-BR" dirty="0" smtClean="0"/>
              <a:t> </a:t>
            </a:r>
            <a:r>
              <a:rPr lang="pt-BR" dirty="0" err="1" smtClean="0"/>
              <a:t>available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slides</a:t>
            </a:r>
          </a:p>
          <a:p>
            <a:pPr algn="ctr">
              <a:buNone/>
            </a:pPr>
            <a:endParaRPr lang="pt-BR" sz="2800" dirty="0" smtClean="0"/>
          </a:p>
          <a:p>
            <a:pPr algn="ctr">
              <a:buNone/>
            </a:pPr>
            <a:r>
              <a:rPr lang="pt-BR" sz="2800" dirty="0" smtClean="0">
                <a:hlinkClick r:id="rId3"/>
              </a:rPr>
              <a:t>http://course.cse.ust.hk/comp4451</a:t>
            </a:r>
            <a:endParaRPr lang="pt-BR" sz="2800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Use </a:t>
            </a:r>
            <a:r>
              <a:rPr lang="pt-BR" dirty="0" err="1" smtClean="0"/>
              <a:t>your</a:t>
            </a:r>
            <a:r>
              <a:rPr lang="pt-BR" dirty="0" smtClean="0"/>
              <a:t> CSD password to </a:t>
            </a:r>
            <a:r>
              <a:rPr lang="pt-BR" dirty="0" err="1" smtClean="0"/>
              <a:t>login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outside</a:t>
            </a:r>
            <a:r>
              <a:rPr lang="pt-BR" dirty="0" smtClean="0"/>
              <a:t> campus</a:t>
            </a:r>
          </a:p>
          <a:p>
            <a:pPr lvl="1"/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you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have</a:t>
            </a:r>
            <a:r>
              <a:rPr lang="pt-BR" dirty="0" smtClean="0"/>
              <a:t> a CSD </a:t>
            </a:r>
            <a:r>
              <a:rPr lang="pt-BR" dirty="0" err="1" smtClean="0"/>
              <a:t>account</a:t>
            </a:r>
            <a:r>
              <a:rPr lang="pt-BR" dirty="0" smtClean="0"/>
              <a:t>, </a:t>
            </a:r>
            <a:r>
              <a:rPr lang="pt-BR" dirty="0" err="1" smtClean="0"/>
              <a:t>apply</a:t>
            </a:r>
            <a:r>
              <a:rPr lang="pt-BR" dirty="0" smtClean="0"/>
              <a:t> </a:t>
            </a:r>
            <a:r>
              <a:rPr lang="pt-BR" dirty="0" err="1" smtClean="0"/>
              <a:t>here</a:t>
            </a:r>
            <a:r>
              <a:rPr lang="pt-BR" dirty="0" smtClean="0"/>
              <a:t>:</a:t>
            </a:r>
            <a:br>
              <a:rPr lang="pt-BR" dirty="0" smtClean="0"/>
            </a:br>
            <a:r>
              <a:rPr lang="en-US" sz="2400" dirty="0" smtClean="0">
                <a:hlinkClick r:id="rId4"/>
              </a:rPr>
              <a:t>http://cssystem.cs.ust.hk/home.php?docbase=UGuides/hkust_only&amp;req_url=UGuides/hkust_only/activation.html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Online forum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135563"/>
          </a:xfrm>
        </p:spPr>
        <p:txBody>
          <a:bodyPr/>
          <a:lstStyle/>
          <a:p>
            <a:r>
              <a:rPr lang="pt-BR" dirty="0" smtClean="0"/>
              <a:t>Online </a:t>
            </a:r>
            <a:r>
              <a:rPr lang="pt-BR" dirty="0" err="1" smtClean="0"/>
              <a:t>discussion</a:t>
            </a:r>
            <a:r>
              <a:rPr lang="pt-BR" dirty="0" smtClean="0"/>
              <a:t> </a:t>
            </a:r>
            <a:r>
              <a:rPr lang="pt-BR" dirty="0" err="1" smtClean="0"/>
              <a:t>forum</a:t>
            </a:r>
            <a:r>
              <a:rPr lang="pt-BR" dirty="0" smtClean="0"/>
              <a:t> </a:t>
            </a:r>
            <a:r>
              <a:rPr lang="pt-BR" dirty="0" err="1" smtClean="0"/>
              <a:t>using</a:t>
            </a:r>
            <a:r>
              <a:rPr lang="pt-BR" dirty="0" smtClean="0"/>
              <a:t> Google </a:t>
            </a:r>
            <a:r>
              <a:rPr lang="pt-BR" dirty="0" err="1" smtClean="0"/>
              <a:t>Groups</a:t>
            </a:r>
            <a:endParaRPr lang="pt-BR" dirty="0" smtClean="0"/>
          </a:p>
          <a:p>
            <a:pPr lvl="1"/>
            <a:r>
              <a:rPr lang="pt-BR" dirty="0" err="1" smtClean="0"/>
              <a:t>Encourage</a:t>
            </a:r>
            <a:r>
              <a:rPr lang="pt-BR" dirty="0" smtClean="0"/>
              <a:t> </a:t>
            </a:r>
            <a:r>
              <a:rPr lang="pt-BR" dirty="0" err="1" smtClean="0"/>
              <a:t>sharing</a:t>
            </a:r>
            <a:r>
              <a:rPr lang="pt-BR" dirty="0" smtClean="0"/>
              <a:t> of </a:t>
            </a:r>
            <a:r>
              <a:rPr lang="pt-BR" dirty="0" err="1" smtClean="0"/>
              <a:t>ideas</a:t>
            </a:r>
            <a:r>
              <a:rPr lang="pt-BR" dirty="0" smtClean="0"/>
              <a:t> </a:t>
            </a:r>
            <a:r>
              <a:rPr lang="pt-BR" dirty="0" err="1" smtClean="0"/>
              <a:t>among</a:t>
            </a:r>
            <a:r>
              <a:rPr lang="pt-BR" dirty="0" smtClean="0"/>
              <a:t> </a:t>
            </a:r>
            <a:r>
              <a:rPr lang="pt-BR" dirty="0" err="1" smtClean="0"/>
              <a:t>groups</a:t>
            </a:r>
            <a:endParaRPr lang="pt-BR" dirty="0" smtClean="0"/>
          </a:p>
          <a:p>
            <a:pPr lvl="1"/>
            <a:r>
              <a:rPr lang="pt-BR" dirty="0" err="1" smtClean="0"/>
              <a:t>Up</a:t>
            </a:r>
            <a:r>
              <a:rPr lang="pt-BR" dirty="0" smtClean="0"/>
              <a:t> to 5% in </a:t>
            </a:r>
            <a:r>
              <a:rPr lang="pt-BR" dirty="0" err="1" smtClean="0"/>
              <a:t>bonus</a:t>
            </a:r>
            <a:r>
              <a:rPr lang="pt-BR" dirty="0" smtClean="0"/>
              <a:t> </a:t>
            </a:r>
            <a:r>
              <a:rPr lang="pt-BR" dirty="0" err="1" smtClean="0"/>
              <a:t>points</a:t>
            </a:r>
            <a:endParaRPr lang="pt-BR" dirty="0" smtClean="0"/>
          </a:p>
          <a:p>
            <a:pPr lvl="1"/>
            <a:r>
              <a:rPr lang="pt-BR" dirty="0" smtClean="0"/>
              <a:t>Direct “Forum” link from course web page</a:t>
            </a:r>
          </a:p>
          <a:p>
            <a:r>
              <a:rPr lang="pt-BR" dirty="0" smtClean="0"/>
              <a:t>Use a </a:t>
            </a:r>
            <a:r>
              <a:rPr lang="pt-BR" dirty="0" err="1" smtClean="0"/>
              <a:t>gmail</a:t>
            </a:r>
            <a:r>
              <a:rPr lang="pt-BR" dirty="0" smtClean="0"/>
              <a:t> </a:t>
            </a:r>
            <a:r>
              <a:rPr lang="pt-BR" dirty="0" err="1" smtClean="0"/>
              <a:t>account</a:t>
            </a:r>
            <a:r>
              <a:rPr lang="pt-BR" dirty="0" smtClean="0"/>
              <a:t> to </a:t>
            </a:r>
            <a:r>
              <a:rPr lang="pt-BR" dirty="0" err="1" smtClean="0"/>
              <a:t>login</a:t>
            </a:r>
            <a:endParaRPr lang="pt-BR" dirty="0" smtClean="0"/>
          </a:p>
          <a:p>
            <a:pPr lvl="1"/>
            <a:r>
              <a:rPr lang="pt-BR" dirty="0" smtClean="0"/>
              <a:t>If you do not want to sign up for one,</a:t>
            </a:r>
            <a:br>
              <a:rPr lang="pt-BR" dirty="0" smtClean="0"/>
            </a:br>
            <a:r>
              <a:rPr lang="pt-BR" dirty="0" smtClean="0"/>
              <a:t>you can create a login using your current email</a:t>
            </a:r>
          </a:p>
          <a:p>
            <a:pPr lvl="1"/>
            <a:r>
              <a:rPr lang="en-HK" dirty="0" smtClean="0"/>
              <a:t>Go to the forum page and apply for access</a:t>
            </a:r>
            <a:endParaRPr lang="en-US" dirty="0" smtClean="0"/>
          </a:p>
          <a:p>
            <a:r>
              <a:rPr lang="pt-BR" dirty="0" err="1" smtClean="0"/>
              <a:t>Important</a:t>
            </a:r>
            <a:r>
              <a:rPr lang="pt-BR" dirty="0" smtClean="0"/>
              <a:t>: </a:t>
            </a:r>
            <a:r>
              <a:rPr lang="pt-BR" dirty="0" err="1" smtClean="0"/>
              <a:t>Sign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posts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CSD </a:t>
            </a:r>
            <a:r>
              <a:rPr lang="pt-BR" dirty="0" err="1" smtClean="0"/>
              <a:t>login</a:t>
            </a:r>
            <a:r>
              <a:rPr lang="pt-BR" dirty="0" smtClean="0"/>
              <a:t>, e.g., “-Pedro (</a:t>
            </a:r>
            <a:r>
              <a:rPr lang="pt-BR" dirty="0" err="1" smtClean="0"/>
              <a:t>psander</a:t>
            </a:r>
            <a:r>
              <a:rPr lang="pt-BR" dirty="0" smtClean="0"/>
              <a:t>)”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Topics</a:t>
            </a:r>
            <a:r>
              <a:rPr lang="pt-BR" dirty="0" smtClean="0"/>
              <a:t>*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135563"/>
          </a:xfrm>
        </p:spPr>
        <p:txBody>
          <a:bodyPr/>
          <a:lstStyle/>
          <a:p>
            <a:r>
              <a:rPr lang="pt-BR" dirty="0" smtClean="0"/>
              <a:t>Game </a:t>
            </a:r>
            <a:r>
              <a:rPr lang="pt-BR" dirty="0" err="1" smtClean="0"/>
              <a:t>basics</a:t>
            </a:r>
            <a:r>
              <a:rPr lang="pt-BR" dirty="0" smtClean="0"/>
              <a:t> (</a:t>
            </a:r>
            <a:r>
              <a:rPr lang="pt-BR" dirty="0" err="1" smtClean="0"/>
              <a:t>genres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design </a:t>
            </a:r>
            <a:r>
              <a:rPr lang="pt-BR" dirty="0" err="1" smtClean="0"/>
              <a:t>process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Graphics</a:t>
            </a:r>
            <a:r>
              <a:rPr lang="pt-BR" dirty="0" smtClean="0"/>
              <a:t> (</a:t>
            </a:r>
            <a:r>
              <a:rPr lang="pt-BR" dirty="0" err="1" smtClean="0"/>
              <a:t>rendering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modeling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Physics</a:t>
            </a:r>
            <a:endParaRPr lang="pt-BR" dirty="0" smtClean="0"/>
          </a:p>
          <a:p>
            <a:r>
              <a:rPr lang="pt-BR" dirty="0" err="1" smtClean="0"/>
              <a:t>Animation</a:t>
            </a:r>
            <a:endParaRPr lang="pt-BR" dirty="0" smtClean="0"/>
          </a:p>
          <a:p>
            <a:r>
              <a:rPr lang="pt-BR" dirty="0" err="1" smtClean="0"/>
              <a:t>Audio</a:t>
            </a:r>
            <a:endParaRPr lang="pt-BR" dirty="0" smtClean="0"/>
          </a:p>
          <a:p>
            <a:r>
              <a:rPr lang="pt-BR" dirty="0" smtClean="0"/>
              <a:t>Artificial </a:t>
            </a:r>
            <a:r>
              <a:rPr lang="pt-BR" dirty="0" err="1" smtClean="0"/>
              <a:t>Intelligence</a:t>
            </a:r>
            <a:endParaRPr lang="pt-BR" dirty="0" smtClean="0"/>
          </a:p>
          <a:p>
            <a:r>
              <a:rPr lang="pt-BR" dirty="0" smtClean="0"/>
              <a:t>Networking</a:t>
            </a:r>
          </a:p>
          <a:p>
            <a:r>
              <a:rPr lang="pt-BR" dirty="0" smtClean="0"/>
              <a:t>Databases</a:t>
            </a:r>
          </a:p>
          <a:p>
            <a:endParaRPr lang="pt-BR" dirty="0" smtClean="0"/>
          </a:p>
          <a:p>
            <a:pPr>
              <a:buNone/>
            </a:pPr>
            <a:r>
              <a:rPr lang="pt-BR" sz="2000" dirty="0" smtClean="0"/>
              <a:t>*</a:t>
            </a:r>
            <a:r>
              <a:rPr lang="pt-BR" sz="2000" dirty="0" err="1" smtClean="0"/>
              <a:t>Subject</a:t>
            </a:r>
            <a:r>
              <a:rPr lang="pt-BR" sz="2000" dirty="0" smtClean="0"/>
              <a:t> to </a:t>
            </a:r>
            <a:r>
              <a:rPr lang="pt-BR" sz="2000" dirty="0" err="1" smtClean="0"/>
              <a:t>changes</a:t>
            </a:r>
            <a:r>
              <a:rPr lang="pt-BR" sz="2000" dirty="0" smtClean="0"/>
              <a:t>/</a:t>
            </a:r>
            <a:r>
              <a:rPr lang="pt-BR" sz="2000" dirty="0" err="1" smtClean="0"/>
              <a:t>adjustments</a:t>
            </a:r>
            <a:endParaRPr lang="en-US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Classroom ettiquette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Imagem 4" descr="noeat.jpg"/>
          <p:cNvPicPr>
            <a:picLocks noChangeAspect="1"/>
          </p:cNvPicPr>
          <p:nvPr/>
        </p:nvPicPr>
        <p:blipFill>
          <a:blip r:embed="rId3" cstate="print"/>
          <a:srcRect b="19859"/>
          <a:stretch>
            <a:fillRect/>
          </a:stretch>
        </p:blipFill>
        <p:spPr>
          <a:xfrm>
            <a:off x="5334000" y="1425820"/>
            <a:ext cx="3276599" cy="3087565"/>
          </a:xfrm>
          <a:prstGeom prst="rect">
            <a:avLst/>
          </a:prstGeom>
        </p:spPr>
      </p:pic>
      <p:pic>
        <p:nvPicPr>
          <p:cNvPr id="6" name="Imagem 5" descr="nophone.jpg"/>
          <p:cNvPicPr>
            <a:picLocks noChangeAspect="1"/>
          </p:cNvPicPr>
          <p:nvPr/>
        </p:nvPicPr>
        <p:blipFill>
          <a:blip r:embed="rId4" cstate="print"/>
          <a:srcRect b="3297"/>
          <a:stretch>
            <a:fillRect/>
          </a:stretch>
        </p:blipFill>
        <p:spPr>
          <a:xfrm>
            <a:off x="533400" y="1447800"/>
            <a:ext cx="3558607" cy="30480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38200" y="4495800"/>
            <a:ext cx="2971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dirty="0" smtClean="0"/>
              <a:t>No </a:t>
            </a:r>
            <a:r>
              <a:rPr lang="pt-BR" sz="2400" dirty="0" err="1" smtClean="0"/>
              <a:t>phones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562600" y="4495800"/>
            <a:ext cx="2971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dirty="0" smtClean="0"/>
              <a:t>No </a:t>
            </a:r>
            <a:r>
              <a:rPr lang="pt-BR" sz="2400" dirty="0" err="1" smtClean="0"/>
              <a:t>food</a:t>
            </a:r>
            <a:endParaRPr lang="en-US" sz="24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200400" y="6324600"/>
            <a:ext cx="2971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dirty="0" err="1" smtClean="0"/>
              <a:t>Drinks</a:t>
            </a:r>
            <a:r>
              <a:rPr lang="pt-BR" sz="2400" dirty="0" smtClean="0"/>
              <a:t> are ok</a:t>
            </a:r>
            <a:endParaRPr lang="en-US" sz="2400" dirty="0"/>
          </a:p>
        </p:txBody>
      </p:sp>
      <p:pic>
        <p:nvPicPr>
          <p:cNvPr id="10" name="Imagem 9" descr="drinks.jpg"/>
          <p:cNvPicPr>
            <a:picLocks noChangeAspect="1"/>
          </p:cNvPicPr>
          <p:nvPr/>
        </p:nvPicPr>
        <p:blipFill>
          <a:blip r:embed="rId5" cstate="print"/>
          <a:srcRect r="22581"/>
          <a:stretch>
            <a:fillRect/>
          </a:stretch>
        </p:blipFill>
        <p:spPr>
          <a:xfrm>
            <a:off x="3810000" y="5105400"/>
            <a:ext cx="1828800" cy="121889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Prof. Pedro V. Sander (instructor)</a:t>
            </a:r>
          </a:p>
          <a:p>
            <a:pPr lvl="1"/>
            <a:r>
              <a:rPr lang="en-US" dirty="0" smtClean="0"/>
              <a:t>Dept. of Computer Science and Engineering</a:t>
            </a:r>
          </a:p>
          <a:p>
            <a:pPr lvl="1"/>
            <a:r>
              <a:rPr lang="en-HK" dirty="0" smtClean="0"/>
              <a:t>Email: psander@cse.ust.hk</a:t>
            </a:r>
            <a:endParaRPr lang="en-US" dirty="0" smtClean="0"/>
          </a:p>
          <a:p>
            <a:pPr lvl="1"/>
            <a:r>
              <a:rPr lang="en-US" dirty="0" smtClean="0"/>
              <a:t>Office hours: After class or by appointment</a:t>
            </a:r>
          </a:p>
          <a:p>
            <a:pPr lvl="1"/>
            <a:r>
              <a:rPr lang="en-US" dirty="0" smtClean="0"/>
              <a:t>Office: Room 3525</a:t>
            </a:r>
          </a:p>
          <a:p>
            <a:r>
              <a:rPr lang="en-US" dirty="0" smtClean="0"/>
              <a:t>Mr. </a:t>
            </a:r>
            <a:r>
              <a:rPr lang="en-US" dirty="0" err="1" smtClean="0"/>
              <a:t>Ligeng</a:t>
            </a:r>
            <a:r>
              <a:rPr lang="en-US" dirty="0" smtClean="0"/>
              <a:t> Li (teaching assistant)</a:t>
            </a:r>
          </a:p>
          <a:p>
            <a:pPr lvl="1"/>
            <a:r>
              <a:rPr lang="en-US" dirty="0" err="1" smtClean="0"/>
              <a:t>Mphil</a:t>
            </a:r>
            <a:r>
              <a:rPr lang="en-US" dirty="0" smtClean="0"/>
              <a:t> student in Computer Graphics</a:t>
            </a:r>
          </a:p>
          <a:p>
            <a:pPr lvl="1"/>
            <a:r>
              <a:rPr lang="en-HK" dirty="0" smtClean="0"/>
              <a:t>Email: liligeng111@gmail.com</a:t>
            </a:r>
            <a:endParaRPr lang="en-US" dirty="0" smtClean="0"/>
          </a:p>
          <a:p>
            <a:pPr lvl="1"/>
            <a:r>
              <a:rPr lang="en-US" dirty="0" smtClean="0"/>
              <a:t>Office hours: Wednesdays 3PM-4PM</a:t>
            </a:r>
            <a:br>
              <a:rPr lang="en-US" dirty="0" smtClean="0"/>
            </a:br>
            <a:r>
              <a:rPr lang="en-US" dirty="0" smtClean="0"/>
              <a:t>in room 4214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295400"/>
            <a:ext cx="1204943" cy="1515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5289" r="32663" b="47682"/>
          <a:stretch/>
        </p:blipFill>
        <p:spPr>
          <a:xfrm>
            <a:off x="6629400" y="3962400"/>
            <a:ext cx="2057400" cy="2117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35437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computer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135563"/>
          </a:xfrm>
        </p:spPr>
        <p:txBody>
          <a:bodyPr/>
          <a:lstStyle/>
          <a:p>
            <a:r>
              <a:rPr lang="pt-BR" dirty="0" err="1" smtClean="0"/>
              <a:t>Project-based</a:t>
            </a:r>
            <a:r>
              <a:rPr lang="pt-BR" dirty="0" smtClean="0"/>
              <a:t> </a:t>
            </a:r>
            <a:r>
              <a:rPr lang="pt-BR" dirty="0" err="1" smtClean="0"/>
              <a:t>course</a:t>
            </a:r>
            <a:endParaRPr lang="en-US" dirty="0" smtClean="0"/>
          </a:p>
          <a:p>
            <a:r>
              <a:rPr lang="en-US" dirty="0" smtClean="0"/>
              <a:t>You will learn how to write a computer game</a:t>
            </a:r>
          </a:p>
          <a:p>
            <a:r>
              <a:rPr lang="pt-BR" dirty="0" err="1" smtClean="0"/>
              <a:t>Several</a:t>
            </a:r>
            <a:r>
              <a:rPr lang="pt-BR" dirty="0" smtClean="0"/>
              <a:t> </a:t>
            </a:r>
            <a:r>
              <a:rPr lang="pt-BR" dirty="0" err="1" smtClean="0"/>
              <a:t>areas</a:t>
            </a:r>
            <a:r>
              <a:rPr lang="pt-BR" dirty="0" smtClean="0"/>
              <a:t> of computing</a:t>
            </a:r>
          </a:p>
          <a:p>
            <a:pPr lvl="1"/>
            <a:r>
              <a:rPr lang="pt-BR" dirty="0" err="1" smtClean="0"/>
              <a:t>Emphasis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computer</a:t>
            </a:r>
            <a:r>
              <a:rPr lang="pt-BR" dirty="0" smtClean="0"/>
              <a:t> </a:t>
            </a:r>
            <a:r>
              <a:rPr lang="pt-BR" dirty="0" err="1" smtClean="0"/>
              <a:t>graphics</a:t>
            </a:r>
            <a:endParaRPr lang="pt-BR" dirty="0" smtClean="0"/>
          </a:p>
          <a:p>
            <a:pPr lvl="1"/>
            <a:r>
              <a:rPr lang="pt-BR" dirty="0" err="1" smtClean="0"/>
              <a:t>Also</a:t>
            </a:r>
            <a:r>
              <a:rPr lang="pt-BR" dirty="0" smtClean="0"/>
              <a:t> </a:t>
            </a:r>
            <a:r>
              <a:rPr lang="pt-BR" dirty="0" err="1" smtClean="0"/>
              <a:t>touch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AI, Networking, </a:t>
            </a:r>
            <a:r>
              <a:rPr lang="pt-BR" dirty="0" err="1" smtClean="0"/>
              <a:t>Audio</a:t>
            </a:r>
            <a:r>
              <a:rPr lang="pt-BR" dirty="0" smtClean="0"/>
              <a:t>, ...</a:t>
            </a:r>
            <a:endParaRPr lang="en-US" dirty="0" smtClean="0"/>
          </a:p>
          <a:p>
            <a:endParaRPr lang="pt-BR" dirty="0" smtClean="0"/>
          </a:p>
          <a:p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will</a:t>
            </a:r>
            <a:r>
              <a:rPr lang="pt-BR" dirty="0" smtClean="0"/>
              <a:t> use </a:t>
            </a:r>
            <a:r>
              <a:rPr lang="pt-BR" dirty="0" err="1" smtClean="0">
                <a:solidFill>
                  <a:schemeClr val="tx2"/>
                </a:solidFill>
              </a:rPr>
              <a:t>WebGL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>
                <a:solidFill>
                  <a:schemeClr val="tx2"/>
                </a:solidFill>
              </a:rPr>
              <a:t>Three</a:t>
            </a:r>
            <a:r>
              <a:rPr lang="pt-BR" dirty="0" smtClean="0">
                <a:solidFill>
                  <a:schemeClr val="tx2"/>
                </a:solidFill>
              </a:rPr>
              <a:t>.</a:t>
            </a:r>
            <a:r>
              <a:rPr lang="pt-BR" dirty="0" err="1" smtClean="0">
                <a:solidFill>
                  <a:schemeClr val="tx2"/>
                </a:solidFill>
              </a:rPr>
              <a:t>js</a:t>
            </a:r>
            <a:r>
              <a:rPr lang="pt-BR" dirty="0" smtClean="0"/>
              <a:t> </a:t>
            </a:r>
            <a:r>
              <a:rPr lang="pt-BR" dirty="0" err="1" smtClean="0"/>
              <a:t>library</a:t>
            </a:r>
            <a:endParaRPr lang="pt-BR" dirty="0" smtClean="0"/>
          </a:p>
          <a:p>
            <a:pPr lvl="1"/>
            <a:r>
              <a:rPr lang="pt-BR" dirty="0" err="1" smtClean="0"/>
              <a:t>Web-based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multi-platform</a:t>
            </a:r>
            <a:endParaRPr lang="en-US" dirty="0" smtClean="0"/>
          </a:p>
          <a:p>
            <a:r>
              <a:rPr lang="en-US" dirty="0" smtClean="0"/>
              <a:t>For your project, use anything that you like</a:t>
            </a:r>
          </a:p>
          <a:p>
            <a:pPr lvl="1"/>
            <a:r>
              <a:rPr lang="pt-BR" dirty="0" smtClean="0"/>
              <a:t>Unless you are experienced, we suggest WebGL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tângulo de cantos arredondados 4">
            <a:hlinkClick r:id="rId3"/>
          </p:cNvPr>
          <p:cNvSpPr/>
          <p:nvPr/>
        </p:nvSpPr>
        <p:spPr>
          <a:xfrm>
            <a:off x="7543800" y="4648200"/>
            <a:ext cx="1219200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421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Game 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Creativity</a:t>
            </a:r>
            <a:endParaRPr lang="pt-BR" dirty="0" smtClean="0"/>
          </a:p>
          <a:p>
            <a:pPr marL="971550" lvl="1" indent="-514350"/>
            <a:r>
              <a:rPr lang="pt-BR" dirty="0" err="1" smtClean="0"/>
              <a:t>Must</a:t>
            </a:r>
            <a:r>
              <a:rPr lang="pt-BR" dirty="0" smtClean="0"/>
              <a:t> do </a:t>
            </a:r>
            <a:r>
              <a:rPr lang="pt-BR" dirty="0" err="1" smtClean="0"/>
              <a:t>something</a:t>
            </a:r>
            <a:r>
              <a:rPr lang="pt-BR" dirty="0" smtClean="0"/>
              <a:t> </a:t>
            </a:r>
            <a:r>
              <a:rPr lang="pt-BR" dirty="0" err="1" smtClean="0"/>
              <a:t>new</a:t>
            </a:r>
            <a:r>
              <a:rPr lang="pt-BR" dirty="0" smtClean="0"/>
              <a:t>, </a:t>
            </a:r>
            <a:r>
              <a:rPr lang="pt-BR" dirty="0" err="1" smtClean="0"/>
              <a:t>clever</a:t>
            </a:r>
            <a:r>
              <a:rPr lang="pt-BR" dirty="0" smtClean="0"/>
              <a:t>, </a:t>
            </a:r>
            <a:r>
              <a:rPr lang="pt-BR" dirty="0" err="1" smtClean="0"/>
              <a:t>or</a:t>
            </a:r>
            <a:r>
              <a:rPr lang="pt-BR" dirty="0" smtClean="0"/>
              <a:t> </a:t>
            </a:r>
            <a:r>
              <a:rPr lang="pt-BR" dirty="0" err="1" smtClean="0"/>
              <a:t>special</a:t>
            </a:r>
            <a:endParaRPr lang="pt-BR" dirty="0" smtClean="0"/>
          </a:p>
          <a:p>
            <a:pPr marL="971550" lvl="1" indent="-514350"/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present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existing</a:t>
            </a:r>
            <a:r>
              <a:rPr lang="pt-BR" dirty="0" smtClean="0"/>
              <a:t> games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Implementation</a:t>
            </a:r>
            <a:endParaRPr lang="pt-BR" dirty="0" smtClean="0"/>
          </a:p>
          <a:p>
            <a:pPr marL="971550" lvl="1" indent="-514350"/>
            <a:r>
              <a:rPr lang="pt-BR" dirty="0" err="1" smtClean="0"/>
              <a:t>Must</a:t>
            </a:r>
            <a:r>
              <a:rPr lang="pt-BR" dirty="0" smtClean="0"/>
              <a:t> </a:t>
            </a:r>
            <a:r>
              <a:rPr lang="pt-BR" dirty="0" err="1" smtClean="0"/>
              <a:t>involve</a:t>
            </a:r>
            <a:r>
              <a:rPr lang="pt-BR" dirty="0" smtClean="0"/>
              <a:t> </a:t>
            </a:r>
            <a:r>
              <a:rPr lang="pt-BR" dirty="0" err="1" smtClean="0"/>
              <a:t>sophisticated</a:t>
            </a:r>
            <a:r>
              <a:rPr lang="pt-BR" dirty="0" smtClean="0"/>
              <a:t>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Playability</a:t>
            </a:r>
            <a:endParaRPr lang="pt-BR" dirty="0" smtClean="0"/>
          </a:p>
          <a:p>
            <a:pPr marL="971550" lvl="1" indent="-514350"/>
            <a:r>
              <a:rPr lang="pt-BR" dirty="0" err="1" smtClean="0"/>
              <a:t>The</a:t>
            </a:r>
            <a:r>
              <a:rPr lang="pt-BR" dirty="0" smtClean="0"/>
              <a:t> game </a:t>
            </a:r>
            <a:r>
              <a:rPr lang="pt-BR" dirty="0" err="1" smtClean="0"/>
              <a:t>must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playable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(e.g., </a:t>
            </a:r>
            <a:r>
              <a:rPr lang="pt-BR" dirty="0" err="1" smtClean="0"/>
              <a:t>enjoyable</a:t>
            </a:r>
            <a:r>
              <a:rPr lang="pt-BR" dirty="0" smtClean="0"/>
              <a:t>, </a:t>
            </a:r>
            <a:r>
              <a:rPr lang="pt-BR" dirty="0" err="1" smtClean="0"/>
              <a:t>addictive</a:t>
            </a:r>
            <a:r>
              <a:rPr lang="pt-BR" dirty="0" smtClean="0"/>
              <a:t>, </a:t>
            </a:r>
            <a:r>
              <a:rPr lang="pt-BR" dirty="0" err="1" smtClean="0"/>
              <a:t>appealing</a:t>
            </a:r>
            <a:r>
              <a:rPr lang="pt-BR" dirty="0" smtClean="0"/>
              <a:t>)</a:t>
            </a:r>
          </a:p>
          <a:p>
            <a:pPr marL="971550" lvl="1" indent="-514350"/>
            <a:r>
              <a:rPr lang="pt-BR" dirty="0" err="1" smtClean="0"/>
              <a:t>Not</a:t>
            </a:r>
            <a:r>
              <a:rPr lang="pt-BR" dirty="0" smtClean="0"/>
              <a:t> to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played</a:t>
            </a:r>
            <a:r>
              <a:rPr lang="pt-BR" dirty="0" smtClean="0"/>
              <a:t> </a:t>
            </a:r>
            <a:r>
              <a:rPr lang="pt-BR" dirty="0" err="1" smtClean="0"/>
              <a:t>once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then</a:t>
            </a:r>
            <a:r>
              <a:rPr lang="pt-BR" dirty="0" smtClean="0"/>
              <a:t> </a:t>
            </a:r>
            <a:r>
              <a:rPr lang="pt-BR" dirty="0" err="1" smtClean="0"/>
              <a:t>deleted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21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project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 groups of 1-2 students</a:t>
            </a:r>
          </a:p>
          <a:p>
            <a:endParaRPr lang="en-US" dirty="0" smtClean="0"/>
          </a:p>
          <a:p>
            <a:r>
              <a:rPr lang="en-US" dirty="0" smtClean="0"/>
              <a:t>Groups of 3-4 allowed on exceptional basis</a:t>
            </a:r>
          </a:p>
          <a:p>
            <a:pPr lvl="1"/>
            <a:r>
              <a:rPr lang="en-US" dirty="0" smtClean="0"/>
              <a:t>Must be substantially larger project (e.g., 3x larger)</a:t>
            </a:r>
          </a:p>
          <a:p>
            <a:pPr lvl="1"/>
            <a:r>
              <a:rPr lang="en-US" dirty="0" smtClean="0"/>
              <a:t>Each sub-group of 1-2 students present and have their part of the work graded separately</a:t>
            </a:r>
          </a:p>
          <a:p>
            <a:pPr lvl="1"/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485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Important</a:t>
            </a:r>
            <a:r>
              <a:rPr lang="pt-BR" dirty="0" smtClean="0"/>
              <a:t> notes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Project </a:t>
            </a:r>
            <a:r>
              <a:rPr lang="pt-BR" dirty="0" err="1" smtClean="0"/>
              <a:t>must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fully</a:t>
            </a:r>
            <a:r>
              <a:rPr lang="pt-BR" dirty="0" smtClean="0"/>
              <a:t> </a:t>
            </a:r>
            <a:r>
              <a:rPr lang="pt-BR" dirty="0" err="1" smtClean="0"/>
              <a:t>implemented</a:t>
            </a:r>
            <a:r>
              <a:rPr lang="pt-BR" dirty="0" smtClean="0"/>
              <a:t> </a:t>
            </a:r>
            <a:r>
              <a:rPr lang="pt-BR" dirty="0" err="1" smtClean="0"/>
              <a:t>by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group</a:t>
            </a:r>
            <a:r>
              <a:rPr lang="pt-BR" dirty="0" smtClean="0"/>
              <a:t>, </a:t>
            </a:r>
            <a:r>
              <a:rPr lang="pt-BR" dirty="0" err="1" smtClean="0"/>
              <a:t>without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 err="1" smtClean="0"/>
              <a:t>other</a:t>
            </a:r>
            <a:r>
              <a:rPr lang="pt-BR" dirty="0" smtClean="0"/>
              <a:t> </a:t>
            </a:r>
            <a:r>
              <a:rPr lang="pt-BR" dirty="0" err="1" smtClean="0"/>
              <a:t>students</a:t>
            </a:r>
            <a:r>
              <a:rPr lang="pt-BR" dirty="0" smtClean="0"/>
              <a:t> </a:t>
            </a:r>
            <a:r>
              <a:rPr lang="pt-BR" dirty="0" err="1" smtClean="0"/>
              <a:t>or</a:t>
            </a:r>
            <a:r>
              <a:rPr lang="pt-BR" dirty="0" smtClean="0"/>
              <a:t> sources.</a:t>
            </a:r>
          </a:p>
          <a:p>
            <a:r>
              <a:rPr lang="pt-BR" dirty="0" smtClean="0"/>
              <a:t>It is ok to </a:t>
            </a:r>
            <a:r>
              <a:rPr lang="pt-BR" dirty="0" err="1" smtClean="0"/>
              <a:t>discuss</a:t>
            </a:r>
            <a:r>
              <a:rPr lang="pt-BR" dirty="0" smtClean="0"/>
              <a:t> </a:t>
            </a:r>
            <a:r>
              <a:rPr lang="pt-BR" dirty="0" err="1" smtClean="0"/>
              <a:t>ideas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other</a:t>
            </a:r>
            <a:r>
              <a:rPr lang="pt-BR" dirty="0" smtClean="0"/>
              <a:t> </a:t>
            </a:r>
            <a:r>
              <a:rPr lang="pt-BR" dirty="0" err="1" smtClean="0"/>
              <a:t>groups</a:t>
            </a:r>
            <a:r>
              <a:rPr lang="pt-BR" dirty="0" smtClean="0"/>
              <a:t>.</a:t>
            </a:r>
            <a:br>
              <a:rPr lang="pt-BR" dirty="0" smtClean="0"/>
            </a:br>
            <a:r>
              <a:rPr lang="pt-BR" dirty="0" smtClean="0"/>
              <a:t>(in </a:t>
            </a:r>
            <a:r>
              <a:rPr lang="pt-BR" dirty="0" err="1" smtClean="0"/>
              <a:t>fact</a:t>
            </a:r>
            <a:r>
              <a:rPr lang="pt-BR" dirty="0" smtClean="0"/>
              <a:t>, it is </a:t>
            </a:r>
            <a:r>
              <a:rPr lang="pt-BR" dirty="0" err="1" smtClean="0"/>
              <a:t>encouraged</a:t>
            </a:r>
            <a:r>
              <a:rPr lang="pt-BR" dirty="0" smtClean="0"/>
              <a:t>!) </a:t>
            </a:r>
          </a:p>
          <a:p>
            <a:r>
              <a:rPr lang="pt-BR" dirty="0" smtClean="0"/>
              <a:t>It is ok to use </a:t>
            </a:r>
            <a:r>
              <a:rPr lang="pt-BR" dirty="0" err="1" smtClean="0"/>
              <a:t>external</a:t>
            </a:r>
            <a:r>
              <a:rPr lang="pt-BR" dirty="0" smtClean="0"/>
              <a:t> </a:t>
            </a:r>
            <a:r>
              <a:rPr lang="pt-BR" dirty="0" err="1" smtClean="0"/>
              <a:t>libraries</a:t>
            </a:r>
            <a:r>
              <a:rPr lang="pt-BR" dirty="0" smtClean="0"/>
              <a:t> as </a:t>
            </a:r>
            <a:r>
              <a:rPr lang="pt-BR" dirty="0" err="1" smtClean="0"/>
              <a:t>long</a:t>
            </a:r>
            <a:r>
              <a:rPr lang="pt-BR" dirty="0" smtClean="0"/>
              <a:t> as </a:t>
            </a:r>
            <a:r>
              <a:rPr lang="pt-BR" dirty="0" err="1" smtClean="0"/>
              <a:t>proper</a:t>
            </a:r>
            <a:r>
              <a:rPr lang="pt-BR" dirty="0" smtClean="0"/>
              <a:t> </a:t>
            </a:r>
            <a:r>
              <a:rPr lang="pt-BR" dirty="0" err="1" smtClean="0"/>
              <a:t>credit</a:t>
            </a:r>
            <a:r>
              <a:rPr lang="pt-BR" dirty="0" smtClean="0"/>
              <a:t> is </a:t>
            </a:r>
            <a:r>
              <a:rPr lang="pt-BR" dirty="0" err="1" smtClean="0"/>
              <a:t>given</a:t>
            </a:r>
            <a:r>
              <a:rPr lang="pt-BR" dirty="0" smtClean="0"/>
              <a:t>. </a:t>
            </a:r>
          </a:p>
          <a:p>
            <a:r>
              <a:rPr lang="pt-BR" dirty="0" smtClean="0"/>
              <a:t>It should be clear which complex features/effects are from libraries and which are implemented from scratch.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Required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135563"/>
          </a:xfrm>
        </p:spPr>
        <p:txBody>
          <a:bodyPr/>
          <a:lstStyle/>
          <a:p>
            <a:r>
              <a:rPr lang="en-HK" dirty="0" smtClean="0"/>
              <a:t>Removed the Graphics course requirement</a:t>
            </a:r>
          </a:p>
          <a:p>
            <a:endParaRPr lang="en-HK" dirty="0" smtClean="0"/>
          </a:p>
          <a:p>
            <a:r>
              <a:rPr lang="en-HK" dirty="0" smtClean="0"/>
              <a:t>But, require strong programming skills</a:t>
            </a:r>
          </a:p>
          <a:p>
            <a:pPr lvl="1"/>
            <a:r>
              <a:rPr lang="en-HK" dirty="0" smtClean="0"/>
              <a:t>Learn a new language</a:t>
            </a:r>
          </a:p>
          <a:p>
            <a:pPr lvl="2"/>
            <a:r>
              <a:rPr lang="en-HK" dirty="0" smtClean="0"/>
              <a:t>JavaScript, potentially shading languages as well</a:t>
            </a:r>
          </a:p>
          <a:p>
            <a:pPr lvl="1"/>
            <a:r>
              <a:rPr lang="en-HK" dirty="0" smtClean="0"/>
              <a:t>Hacking inclination</a:t>
            </a:r>
          </a:p>
          <a:p>
            <a:pPr lvl="2"/>
            <a:r>
              <a:rPr lang="en-HK" dirty="0" smtClean="0"/>
              <a:t>Figuring things out on your own</a:t>
            </a:r>
          </a:p>
          <a:p>
            <a:pPr lvl="2"/>
            <a:r>
              <a:rPr lang="en-HK" dirty="0" smtClean="0"/>
              <a:t>Experimenting and adding innovative features to games</a:t>
            </a:r>
          </a:p>
          <a:p>
            <a:pPr lvl="1"/>
            <a:endParaRPr lang="en-HK" dirty="0" smtClean="0"/>
          </a:p>
          <a:p>
            <a:pPr lvl="1"/>
            <a:r>
              <a:rPr lang="en-HK" dirty="0" smtClean="0"/>
              <a:t>COMP3711 background is ok</a:t>
            </a:r>
          </a:p>
          <a:p>
            <a:pPr lvl="2"/>
            <a:r>
              <a:rPr lang="en-HK" dirty="0" smtClean="0"/>
              <a:t>Otherwise, please talk to 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830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 and 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135563"/>
          </a:xfrm>
        </p:spPr>
        <p:txBody>
          <a:bodyPr/>
          <a:lstStyle/>
          <a:p>
            <a:r>
              <a:rPr lang="en-US" dirty="0" smtClean="0"/>
              <a:t>Exam (30%)</a:t>
            </a:r>
          </a:p>
          <a:p>
            <a:r>
              <a:rPr lang="en-US" dirty="0" smtClean="0"/>
              <a:t>Game project (70%)</a:t>
            </a:r>
          </a:p>
          <a:p>
            <a:pPr lvl="1"/>
            <a:r>
              <a:rPr lang="en-US" dirty="0" smtClean="0"/>
              <a:t>Proposal (15%)</a:t>
            </a:r>
          </a:p>
          <a:p>
            <a:pPr lvl="2"/>
            <a:r>
              <a:rPr lang="en-US" dirty="0"/>
              <a:t>5</a:t>
            </a:r>
            <a:r>
              <a:rPr lang="en-US" dirty="0" smtClean="0"/>
              <a:t>-min presentation</a:t>
            </a:r>
          </a:p>
          <a:p>
            <a:pPr lvl="2"/>
            <a:r>
              <a:rPr lang="en-US" dirty="0" smtClean="0"/>
              <a:t>single-page proposal</a:t>
            </a:r>
          </a:p>
          <a:p>
            <a:pPr lvl="1"/>
            <a:r>
              <a:rPr lang="en-US" dirty="0" smtClean="0"/>
              <a:t>Progress (10%)</a:t>
            </a:r>
          </a:p>
          <a:p>
            <a:pPr lvl="2"/>
            <a:r>
              <a:rPr lang="en-US" dirty="0"/>
              <a:t>5</a:t>
            </a:r>
            <a:r>
              <a:rPr lang="en-US" dirty="0" smtClean="0"/>
              <a:t>-min presentation or recorded video (should include demo)</a:t>
            </a:r>
          </a:p>
          <a:p>
            <a:pPr lvl="1"/>
            <a:r>
              <a:rPr lang="en-US" dirty="0" smtClean="0"/>
              <a:t>Final (45%)</a:t>
            </a:r>
          </a:p>
          <a:p>
            <a:pPr lvl="2"/>
            <a:r>
              <a:rPr lang="en-US" dirty="0" smtClean="0"/>
              <a:t>5-min recorded video (should include demo)</a:t>
            </a:r>
          </a:p>
          <a:p>
            <a:pPr lvl="2"/>
            <a:r>
              <a:rPr lang="en-US" dirty="0" smtClean="0"/>
              <a:t>Poster for a 2-hour poster &amp; demo session</a:t>
            </a:r>
          </a:p>
          <a:p>
            <a:pPr lvl="2"/>
            <a:r>
              <a:rPr lang="pt-BR" dirty="0" smtClean="0"/>
              <a:t>Game source </a:t>
            </a:r>
            <a:r>
              <a:rPr lang="pt-BR" dirty="0" err="1" smtClean="0"/>
              <a:t>code</a:t>
            </a:r>
            <a:r>
              <a:rPr lang="pt-BR" dirty="0" smtClean="0"/>
              <a:t> (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proper</a:t>
            </a:r>
            <a:r>
              <a:rPr lang="pt-BR" dirty="0" smtClean="0"/>
              <a:t> </a:t>
            </a:r>
            <a:r>
              <a:rPr lang="pt-BR" dirty="0" err="1" smtClean="0"/>
              <a:t>comments</a:t>
            </a:r>
            <a:r>
              <a:rPr lang="pt-BR" dirty="0" smtClean="0"/>
              <a:t>)</a:t>
            </a:r>
          </a:p>
          <a:p>
            <a:r>
              <a:rPr lang="en-US" dirty="0" smtClean="0"/>
              <a:t>Online discussion forum (up to 5% bonus)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44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52400" y="1066800"/>
            <a:ext cx="8839200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Meeting times: </a:t>
            </a:r>
            <a:r>
              <a:rPr lang="en-US" dirty="0" err="1" smtClean="0"/>
              <a:t>TuTh</a:t>
            </a:r>
            <a:r>
              <a:rPr lang="en-US" dirty="0" smtClean="0"/>
              <a:t> 12:00PM - 1:20PM</a:t>
            </a:r>
            <a:br>
              <a:rPr lang="en-US" dirty="0" smtClean="0"/>
            </a:br>
            <a:r>
              <a:rPr lang="en-US" dirty="0" smtClean="0"/>
              <a:t>Venue: Room 4503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en-US" dirty="0" smtClean="0"/>
          </a:p>
          <a:p>
            <a:r>
              <a:rPr lang="en-US" dirty="0"/>
              <a:t>Poster &amp; demo session date: TBD (reading period)</a:t>
            </a:r>
            <a:endParaRPr lang="en-US" sz="3600" dirty="0"/>
          </a:p>
          <a:p>
            <a:r>
              <a:rPr lang="en-US" dirty="0" smtClean="0"/>
              <a:t>Exam date: TBD (finals week)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/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*Proposal and Progress may require a second lecture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**Videos for the final are due on May 6 at 23:59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schedule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668613"/>
              </p:ext>
            </p:extLst>
          </p:nvPr>
        </p:nvGraphicFramePr>
        <p:xfrm>
          <a:off x="152400" y="2209800"/>
          <a:ext cx="883919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371"/>
                <a:gridCol w="631371"/>
                <a:gridCol w="631371"/>
                <a:gridCol w="631371"/>
                <a:gridCol w="631371"/>
                <a:gridCol w="631371"/>
                <a:gridCol w="631371"/>
                <a:gridCol w="631371"/>
                <a:gridCol w="315686"/>
                <a:gridCol w="315686"/>
                <a:gridCol w="631371"/>
                <a:gridCol w="631371"/>
                <a:gridCol w="631371"/>
                <a:gridCol w="631371"/>
                <a:gridCol w="631371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February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March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April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May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89504-E9A2-4960-B6E9-AA849F475C9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4923" y="3352801"/>
            <a:ext cx="2514600" cy="99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Brainstorming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Proposal*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800600" y="3352800"/>
            <a:ext cx="1524000" cy="533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Progress*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001000" y="3352799"/>
            <a:ext cx="1143000" cy="533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Final**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183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310"/>
</p:tagLst>
</file>

<file path=ppt/theme/theme1.xml><?xml version="1.0" encoding="utf-8"?>
<a:theme xmlns:a="http://schemas.openxmlformats.org/drawingml/2006/main" name="Default Design">
  <a:themeElements>
    <a:clrScheme name="Custom 1">
      <a:dk1>
        <a:srgbClr val="808080"/>
      </a:dk1>
      <a:lt1>
        <a:srgbClr val="FFFFFF"/>
      </a:lt1>
      <a:dk2>
        <a:srgbClr val="003366"/>
      </a:dk2>
      <a:lt2>
        <a:srgbClr val="FFCC66"/>
      </a:lt2>
      <a:accent1>
        <a:srgbClr val="BBE0E3"/>
      </a:accent1>
      <a:accent2>
        <a:srgbClr val="333399"/>
      </a:accent2>
      <a:accent3>
        <a:srgbClr val="AAADB8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CC"/>
      </a:hlink>
      <a:folHlink>
        <a:srgbClr val="0099CC"/>
      </a:folHlink>
    </a:clrScheme>
    <a:fontScheme name="Default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808080"/>
        </a:dk1>
        <a:lt1>
          <a:srgbClr val="EAEAEA"/>
        </a:lt1>
        <a:dk2>
          <a:srgbClr val="003366"/>
        </a:dk2>
        <a:lt2>
          <a:srgbClr val="FFFFFF"/>
        </a:lt2>
        <a:accent1>
          <a:srgbClr val="BBE0E3"/>
        </a:accent1>
        <a:accent2>
          <a:srgbClr val="333399"/>
        </a:accent2>
        <a:accent3>
          <a:srgbClr val="AAADB8"/>
        </a:accent3>
        <a:accent4>
          <a:srgbClr val="C8C8C8"/>
        </a:accent4>
        <a:accent5>
          <a:srgbClr val="DAEDEF"/>
        </a:accent5>
        <a:accent6>
          <a:srgbClr val="2D2D8A"/>
        </a:accent6>
        <a:hlink>
          <a:srgbClr val="0099CC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808080"/>
        </a:dk1>
        <a:lt1>
          <a:srgbClr val="FFFFFF"/>
        </a:lt1>
        <a:dk2>
          <a:srgbClr val="003366"/>
        </a:dk2>
        <a:lt2>
          <a:srgbClr val="FFCC66"/>
        </a:lt2>
        <a:accent1>
          <a:srgbClr val="BBE0E3"/>
        </a:accent1>
        <a:accent2>
          <a:srgbClr val="333399"/>
        </a:accent2>
        <a:accent3>
          <a:srgbClr val="AAADB8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CC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6880</TotalTime>
  <Words>582</Words>
  <Application>Microsoft Office PowerPoint</Application>
  <PresentationFormat>On-screen Show (4:3)</PresentationFormat>
  <Paragraphs>181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 Unicode MS</vt:lpstr>
      <vt:lpstr>Arial</vt:lpstr>
      <vt:lpstr>Calibri</vt:lpstr>
      <vt:lpstr>Default Design</vt:lpstr>
      <vt:lpstr>Course Overview</vt:lpstr>
      <vt:lpstr>Course staff</vt:lpstr>
      <vt:lpstr>Creating a computer game</vt:lpstr>
      <vt:lpstr>Game project goals</vt:lpstr>
      <vt:lpstr>Game project groups</vt:lpstr>
      <vt:lpstr>Important notes</vt:lpstr>
      <vt:lpstr>Required background</vt:lpstr>
      <vt:lpstr>Deliverables and grading</vt:lpstr>
      <vt:lpstr>Class schedule</vt:lpstr>
      <vt:lpstr>Resources</vt:lpstr>
      <vt:lpstr>Web page</vt:lpstr>
      <vt:lpstr>Online forum</vt:lpstr>
      <vt:lpstr>Topics*</vt:lpstr>
      <vt:lpstr>Classroom ettiquette</vt:lpstr>
    </vt:vector>
  </TitlesOfParts>
  <Company>HKUST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Visual Introduction to Computer Graphics</dc:title>
  <dc:creator>Pedro Sander</dc:creator>
  <cp:lastModifiedBy>Pedro Sander</cp:lastModifiedBy>
  <cp:revision>439</cp:revision>
  <dcterms:created xsi:type="dcterms:W3CDTF">2003-01-21T19:34:39Z</dcterms:created>
  <dcterms:modified xsi:type="dcterms:W3CDTF">2015-02-03T03:12:51Z</dcterms:modified>
</cp:coreProperties>
</file>