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83" r:id="rId2"/>
    <p:sldId id="285" r:id="rId3"/>
    <p:sldId id="425" r:id="rId4"/>
    <p:sldId id="426" r:id="rId5"/>
    <p:sldId id="427" r:id="rId6"/>
    <p:sldId id="428" r:id="rId7"/>
    <p:sldId id="430" r:id="rId8"/>
    <p:sldId id="431" r:id="rId9"/>
    <p:sldId id="433" r:id="rId10"/>
    <p:sldId id="434" r:id="rId11"/>
    <p:sldId id="435" r:id="rId12"/>
    <p:sldId id="436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9" r:id="rId24"/>
    <p:sldId id="448" r:id="rId25"/>
    <p:sldId id="594" r:id="rId26"/>
    <p:sldId id="455" r:id="rId27"/>
    <p:sldId id="585" r:id="rId28"/>
    <p:sldId id="457" r:id="rId29"/>
    <p:sldId id="458" r:id="rId30"/>
    <p:sldId id="459" r:id="rId31"/>
    <p:sldId id="460" r:id="rId32"/>
    <p:sldId id="461" r:id="rId33"/>
    <p:sldId id="462" r:id="rId34"/>
    <p:sldId id="463" r:id="rId35"/>
    <p:sldId id="464" r:id="rId36"/>
    <p:sldId id="465" r:id="rId37"/>
    <p:sldId id="466" r:id="rId38"/>
    <p:sldId id="467" r:id="rId39"/>
    <p:sldId id="468" r:id="rId40"/>
    <p:sldId id="469" r:id="rId41"/>
    <p:sldId id="470" r:id="rId42"/>
    <p:sldId id="471" r:id="rId43"/>
    <p:sldId id="472" r:id="rId44"/>
    <p:sldId id="473" r:id="rId45"/>
    <p:sldId id="474" r:id="rId46"/>
    <p:sldId id="581" r:id="rId47"/>
    <p:sldId id="593" r:id="rId48"/>
    <p:sldId id="476" r:id="rId49"/>
    <p:sldId id="477" r:id="rId50"/>
  </p:sldIdLst>
  <p:sldSz cx="9144000" cy="6858000" type="screen4x3"/>
  <p:notesSz cx="6858000" cy="9144000"/>
  <p:custDataLst>
    <p:tags r:id="rId5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41" autoAdjust="0"/>
    <p:restoredTop sz="92918" autoAdjust="0"/>
  </p:normalViewPr>
  <p:slideViewPr>
    <p:cSldViewPr>
      <p:cViewPr varScale="1">
        <p:scale>
          <a:sx n="81" d="100"/>
          <a:sy n="81" d="100"/>
        </p:scale>
        <p:origin x="39" y="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SANDER" userId="affd6e74-9f3a-4b29-89c7-35064ff47285" providerId="ADAL" clId="{25386B2C-B0A8-4416-951C-3BBB3B84E586}"/>
    <pc:docChg chg="undo custSel addSld delSld modSld sldOrd">
      <pc:chgData name="Pedro SANDER" userId="affd6e74-9f3a-4b29-89c7-35064ff47285" providerId="ADAL" clId="{25386B2C-B0A8-4416-951C-3BBB3B84E586}" dt="2021-03-08T07:40:21.842" v="153" actId="20577"/>
      <pc:docMkLst>
        <pc:docMk/>
      </pc:docMkLst>
      <pc:sldChg chg="modSp">
        <pc:chgData name="Pedro SANDER" userId="affd6e74-9f3a-4b29-89c7-35064ff47285" providerId="ADAL" clId="{25386B2C-B0A8-4416-951C-3BBB3B84E586}" dt="2021-03-08T07:24:13.914" v="1" actId="27636"/>
        <pc:sldMkLst>
          <pc:docMk/>
          <pc:sldMk cId="2502406659" sldId="285"/>
        </pc:sldMkLst>
        <pc:spChg chg="mod">
          <ac:chgData name="Pedro SANDER" userId="affd6e74-9f3a-4b29-89c7-35064ff47285" providerId="ADAL" clId="{25386B2C-B0A8-4416-951C-3BBB3B84E586}" dt="2021-03-08T07:24:13.914" v="1" actId="27636"/>
          <ac:spMkLst>
            <pc:docMk/>
            <pc:sldMk cId="2502406659" sldId="285"/>
            <ac:spMk id="3" creationId="{00000000-0000-0000-0000-000000000000}"/>
          </ac:spMkLst>
        </pc:spChg>
      </pc:sldChg>
      <pc:sldChg chg="addSp modSp">
        <pc:chgData name="Pedro SANDER" userId="affd6e74-9f3a-4b29-89c7-35064ff47285" providerId="ADAL" clId="{25386B2C-B0A8-4416-951C-3BBB3B84E586}" dt="2021-03-08T07:39:16.514" v="135" actId="20577"/>
        <pc:sldMkLst>
          <pc:docMk/>
          <pc:sldMk cId="1382935861" sldId="434"/>
        </pc:sldMkLst>
        <pc:spChg chg="add mod">
          <ac:chgData name="Pedro SANDER" userId="affd6e74-9f3a-4b29-89c7-35064ff47285" providerId="ADAL" clId="{25386B2C-B0A8-4416-951C-3BBB3B84E586}" dt="2021-03-08T07:39:16.514" v="135" actId="20577"/>
          <ac:spMkLst>
            <pc:docMk/>
            <pc:sldMk cId="1382935861" sldId="434"/>
            <ac:spMk id="5" creationId="{4610EBDC-6E82-4A0D-8351-DC46BEED41E1}"/>
          </ac:spMkLst>
        </pc:spChg>
      </pc:sldChg>
      <pc:sldChg chg="modSp">
        <pc:chgData name="Pedro SANDER" userId="affd6e74-9f3a-4b29-89c7-35064ff47285" providerId="ADAL" clId="{25386B2C-B0A8-4416-951C-3BBB3B84E586}" dt="2021-03-08T07:39:48.634" v="137" actId="20577"/>
        <pc:sldMkLst>
          <pc:docMk/>
          <pc:sldMk cId="2422401501" sldId="435"/>
        </pc:sldMkLst>
        <pc:spChg chg="mod">
          <ac:chgData name="Pedro SANDER" userId="affd6e74-9f3a-4b29-89c7-35064ff47285" providerId="ADAL" clId="{25386B2C-B0A8-4416-951C-3BBB3B84E586}" dt="2021-03-08T07:39:48.634" v="137" actId="20577"/>
          <ac:spMkLst>
            <pc:docMk/>
            <pc:sldMk cId="2422401501" sldId="435"/>
            <ac:spMk id="2" creationId="{00000000-0000-0000-0000-000000000000}"/>
          </ac:spMkLst>
        </pc:spChg>
      </pc:sldChg>
      <pc:sldChg chg="modSp">
        <pc:chgData name="Pedro SANDER" userId="affd6e74-9f3a-4b29-89c7-35064ff47285" providerId="ADAL" clId="{25386B2C-B0A8-4416-951C-3BBB3B84E586}" dt="2021-03-08T07:39:51.274" v="139" actId="20577"/>
        <pc:sldMkLst>
          <pc:docMk/>
          <pc:sldMk cId="3460613349" sldId="436"/>
        </pc:sldMkLst>
        <pc:spChg chg="mod">
          <ac:chgData name="Pedro SANDER" userId="affd6e74-9f3a-4b29-89c7-35064ff47285" providerId="ADAL" clId="{25386B2C-B0A8-4416-951C-3BBB3B84E586}" dt="2021-03-08T07:39:51.274" v="139" actId="20577"/>
          <ac:spMkLst>
            <pc:docMk/>
            <pc:sldMk cId="3460613349" sldId="436"/>
            <ac:spMk id="2" creationId="{00000000-0000-0000-0000-000000000000}"/>
          </ac:spMkLst>
        </pc:spChg>
      </pc:sldChg>
      <pc:sldChg chg="modSp">
        <pc:chgData name="Pedro SANDER" userId="affd6e74-9f3a-4b29-89c7-35064ff47285" providerId="ADAL" clId="{25386B2C-B0A8-4416-951C-3BBB3B84E586}" dt="2021-03-08T07:39:53.930" v="141" actId="20577"/>
        <pc:sldMkLst>
          <pc:docMk/>
          <pc:sldMk cId="465706408" sldId="437"/>
        </pc:sldMkLst>
        <pc:spChg chg="mod">
          <ac:chgData name="Pedro SANDER" userId="affd6e74-9f3a-4b29-89c7-35064ff47285" providerId="ADAL" clId="{25386B2C-B0A8-4416-951C-3BBB3B84E586}" dt="2021-03-08T07:39:53.930" v="141" actId="20577"/>
          <ac:spMkLst>
            <pc:docMk/>
            <pc:sldMk cId="465706408" sldId="437"/>
            <ac:spMk id="2" creationId="{00000000-0000-0000-0000-000000000000}"/>
          </ac:spMkLst>
        </pc:spChg>
      </pc:sldChg>
      <pc:sldChg chg="modSp">
        <pc:chgData name="Pedro SANDER" userId="affd6e74-9f3a-4b29-89c7-35064ff47285" providerId="ADAL" clId="{25386B2C-B0A8-4416-951C-3BBB3B84E586}" dt="2021-03-08T07:39:57.249" v="143" actId="20577"/>
        <pc:sldMkLst>
          <pc:docMk/>
          <pc:sldMk cId="1275987575" sldId="438"/>
        </pc:sldMkLst>
        <pc:spChg chg="mod">
          <ac:chgData name="Pedro SANDER" userId="affd6e74-9f3a-4b29-89c7-35064ff47285" providerId="ADAL" clId="{25386B2C-B0A8-4416-951C-3BBB3B84E586}" dt="2021-03-08T07:39:57.249" v="143" actId="20577"/>
          <ac:spMkLst>
            <pc:docMk/>
            <pc:sldMk cId="1275987575" sldId="438"/>
            <ac:spMk id="2" creationId="{00000000-0000-0000-0000-000000000000}"/>
          </ac:spMkLst>
        </pc:spChg>
      </pc:sldChg>
      <pc:sldChg chg="modSp">
        <pc:chgData name="Pedro SANDER" userId="affd6e74-9f3a-4b29-89c7-35064ff47285" providerId="ADAL" clId="{25386B2C-B0A8-4416-951C-3BBB3B84E586}" dt="2021-03-08T07:31:13.160" v="47" actId="20577"/>
        <pc:sldMkLst>
          <pc:docMk/>
          <pc:sldMk cId="1040305628" sldId="448"/>
        </pc:sldMkLst>
        <pc:spChg chg="mod">
          <ac:chgData name="Pedro SANDER" userId="affd6e74-9f3a-4b29-89c7-35064ff47285" providerId="ADAL" clId="{25386B2C-B0A8-4416-951C-3BBB3B84E586}" dt="2021-03-08T07:31:13.160" v="47" actId="20577"/>
          <ac:spMkLst>
            <pc:docMk/>
            <pc:sldMk cId="1040305628" sldId="448"/>
            <ac:spMk id="414722" creationId="{00000000-0000-0000-0000-000000000000}"/>
          </ac:spMkLst>
        </pc:spChg>
      </pc:sldChg>
      <pc:sldChg chg="modSp ord">
        <pc:chgData name="Pedro SANDER" userId="affd6e74-9f3a-4b29-89c7-35064ff47285" providerId="ADAL" clId="{25386B2C-B0A8-4416-951C-3BBB3B84E586}" dt="2021-03-08T07:31:10.464" v="45" actId="20577"/>
        <pc:sldMkLst>
          <pc:docMk/>
          <pc:sldMk cId="1503954484" sldId="449"/>
        </pc:sldMkLst>
        <pc:spChg chg="mod">
          <ac:chgData name="Pedro SANDER" userId="affd6e74-9f3a-4b29-89c7-35064ff47285" providerId="ADAL" clId="{25386B2C-B0A8-4416-951C-3BBB3B84E586}" dt="2021-03-08T07:31:10.464" v="45" actId="20577"/>
          <ac:spMkLst>
            <pc:docMk/>
            <pc:sldMk cId="1503954484" sldId="449"/>
            <ac:spMk id="413698" creationId="{00000000-0000-0000-0000-000000000000}"/>
          </ac:spMkLst>
        </pc:spChg>
      </pc:sldChg>
      <pc:sldChg chg="modSp">
        <pc:chgData name="Pedro SANDER" userId="affd6e74-9f3a-4b29-89c7-35064ff47285" providerId="ADAL" clId="{25386B2C-B0A8-4416-951C-3BBB3B84E586}" dt="2021-03-08T07:40:07.713" v="145" actId="20577"/>
        <pc:sldMkLst>
          <pc:docMk/>
          <pc:sldMk cId="3907124122" sldId="467"/>
        </pc:sldMkLst>
        <pc:spChg chg="mod">
          <ac:chgData name="Pedro SANDER" userId="affd6e74-9f3a-4b29-89c7-35064ff47285" providerId="ADAL" clId="{25386B2C-B0A8-4416-951C-3BBB3B84E586}" dt="2021-03-08T07:40:07.713" v="145" actId="20577"/>
          <ac:spMkLst>
            <pc:docMk/>
            <pc:sldMk cId="3907124122" sldId="467"/>
            <ac:spMk id="2" creationId="{00000000-0000-0000-0000-000000000000}"/>
          </ac:spMkLst>
        </pc:spChg>
      </pc:sldChg>
      <pc:sldChg chg="modSp">
        <pc:chgData name="Pedro SANDER" userId="affd6e74-9f3a-4b29-89c7-35064ff47285" providerId="ADAL" clId="{25386B2C-B0A8-4416-951C-3BBB3B84E586}" dt="2021-03-08T07:40:10.467" v="147" actId="20577"/>
        <pc:sldMkLst>
          <pc:docMk/>
          <pc:sldMk cId="158048017" sldId="468"/>
        </pc:sldMkLst>
        <pc:spChg chg="mod">
          <ac:chgData name="Pedro SANDER" userId="affd6e74-9f3a-4b29-89c7-35064ff47285" providerId="ADAL" clId="{25386B2C-B0A8-4416-951C-3BBB3B84E586}" dt="2021-03-08T07:40:10.467" v="147" actId="20577"/>
          <ac:spMkLst>
            <pc:docMk/>
            <pc:sldMk cId="158048017" sldId="468"/>
            <ac:spMk id="2" creationId="{00000000-0000-0000-0000-000000000000}"/>
          </ac:spMkLst>
        </pc:spChg>
      </pc:sldChg>
      <pc:sldChg chg="modSp">
        <pc:chgData name="Pedro SANDER" userId="affd6e74-9f3a-4b29-89c7-35064ff47285" providerId="ADAL" clId="{25386B2C-B0A8-4416-951C-3BBB3B84E586}" dt="2021-03-08T07:40:13.233" v="149" actId="20577"/>
        <pc:sldMkLst>
          <pc:docMk/>
          <pc:sldMk cId="4033356401" sldId="469"/>
        </pc:sldMkLst>
        <pc:spChg chg="mod">
          <ac:chgData name="Pedro SANDER" userId="affd6e74-9f3a-4b29-89c7-35064ff47285" providerId="ADAL" clId="{25386B2C-B0A8-4416-951C-3BBB3B84E586}" dt="2021-03-08T07:40:13.233" v="149" actId="20577"/>
          <ac:spMkLst>
            <pc:docMk/>
            <pc:sldMk cId="4033356401" sldId="469"/>
            <ac:spMk id="2" creationId="{00000000-0000-0000-0000-000000000000}"/>
          </ac:spMkLst>
        </pc:spChg>
      </pc:sldChg>
      <pc:sldChg chg="modSp">
        <pc:chgData name="Pedro SANDER" userId="affd6e74-9f3a-4b29-89c7-35064ff47285" providerId="ADAL" clId="{25386B2C-B0A8-4416-951C-3BBB3B84E586}" dt="2021-03-08T07:40:16.897" v="151" actId="20577"/>
        <pc:sldMkLst>
          <pc:docMk/>
          <pc:sldMk cId="3246557507" sldId="470"/>
        </pc:sldMkLst>
        <pc:spChg chg="mod">
          <ac:chgData name="Pedro SANDER" userId="affd6e74-9f3a-4b29-89c7-35064ff47285" providerId="ADAL" clId="{25386B2C-B0A8-4416-951C-3BBB3B84E586}" dt="2021-03-08T07:40:16.897" v="151" actId="20577"/>
          <ac:spMkLst>
            <pc:docMk/>
            <pc:sldMk cId="3246557507" sldId="470"/>
            <ac:spMk id="2" creationId="{00000000-0000-0000-0000-000000000000}"/>
          </ac:spMkLst>
        </pc:spChg>
        <pc:picChg chg="mod">
          <ac:chgData name="Pedro SANDER" userId="affd6e74-9f3a-4b29-89c7-35064ff47285" providerId="ADAL" clId="{25386B2C-B0A8-4416-951C-3BBB3B84E586}" dt="2021-03-08T07:34:01.644" v="57" actId="1076"/>
          <ac:picMkLst>
            <pc:docMk/>
            <pc:sldMk cId="3246557507" sldId="470"/>
            <ac:picMk id="2050" creationId="{00000000-0000-0000-0000-000000000000}"/>
          </ac:picMkLst>
        </pc:picChg>
      </pc:sldChg>
      <pc:sldChg chg="modSp">
        <pc:chgData name="Pedro SANDER" userId="affd6e74-9f3a-4b29-89c7-35064ff47285" providerId="ADAL" clId="{25386B2C-B0A8-4416-951C-3BBB3B84E586}" dt="2021-03-08T07:40:21.842" v="153" actId="20577"/>
        <pc:sldMkLst>
          <pc:docMk/>
          <pc:sldMk cId="2161547202" sldId="473"/>
        </pc:sldMkLst>
        <pc:spChg chg="mod">
          <ac:chgData name="Pedro SANDER" userId="affd6e74-9f3a-4b29-89c7-35064ff47285" providerId="ADAL" clId="{25386B2C-B0A8-4416-951C-3BBB3B84E586}" dt="2021-03-08T07:40:21.842" v="153" actId="20577"/>
          <ac:spMkLst>
            <pc:docMk/>
            <pc:sldMk cId="2161547202" sldId="473"/>
            <ac:spMk id="2" creationId="{00000000-0000-0000-0000-000000000000}"/>
          </ac:spMkLst>
        </pc:spChg>
      </pc:sldChg>
      <pc:sldChg chg="modSp">
        <pc:chgData name="Pedro SANDER" userId="affd6e74-9f3a-4b29-89c7-35064ff47285" providerId="ADAL" clId="{25386B2C-B0A8-4416-951C-3BBB3B84E586}" dt="2021-03-08T07:34:28.376" v="61" actId="403"/>
        <pc:sldMkLst>
          <pc:docMk/>
          <pc:sldMk cId="1147542639" sldId="474"/>
        </pc:sldMkLst>
        <pc:spChg chg="mod">
          <ac:chgData name="Pedro SANDER" userId="affd6e74-9f3a-4b29-89c7-35064ff47285" providerId="ADAL" clId="{25386B2C-B0A8-4416-951C-3BBB3B84E586}" dt="2021-03-08T07:34:28.376" v="61" actId="403"/>
          <ac:spMkLst>
            <pc:docMk/>
            <pc:sldMk cId="1147542639" sldId="474"/>
            <ac:spMk id="3" creationId="{00000000-0000-0000-0000-000000000000}"/>
          </ac:spMkLst>
        </pc:spChg>
      </pc:sldChg>
      <pc:sldChg chg="modSp add">
        <pc:chgData name="Pedro SANDER" userId="affd6e74-9f3a-4b29-89c7-35064ff47285" providerId="ADAL" clId="{25386B2C-B0A8-4416-951C-3BBB3B84E586}" dt="2021-03-08T07:35:51.761" v="63" actId="6549"/>
        <pc:sldMkLst>
          <pc:docMk/>
          <pc:sldMk cId="1709677003" sldId="581"/>
        </pc:sldMkLst>
        <pc:spChg chg="mod">
          <ac:chgData name="Pedro SANDER" userId="affd6e74-9f3a-4b29-89c7-35064ff47285" providerId="ADAL" clId="{25386B2C-B0A8-4416-951C-3BBB3B84E586}" dt="2021-03-08T07:35:51.761" v="63" actId="6549"/>
          <ac:spMkLst>
            <pc:docMk/>
            <pc:sldMk cId="1709677003" sldId="581"/>
            <ac:spMk id="4" creationId="{00000000-0000-0000-0000-000000000000}"/>
          </ac:spMkLst>
        </pc:spChg>
      </pc:sldChg>
      <pc:sldChg chg="delSp modSp add">
        <pc:chgData name="Pedro SANDER" userId="affd6e74-9f3a-4b29-89c7-35064ff47285" providerId="ADAL" clId="{25386B2C-B0A8-4416-951C-3BBB3B84E586}" dt="2021-03-08T07:32:18.695" v="56" actId="478"/>
        <pc:sldMkLst>
          <pc:docMk/>
          <pc:sldMk cId="2671004425" sldId="585"/>
        </pc:sldMkLst>
        <pc:spChg chg="mod">
          <ac:chgData name="Pedro SANDER" userId="affd6e74-9f3a-4b29-89c7-35064ff47285" providerId="ADAL" clId="{25386B2C-B0A8-4416-951C-3BBB3B84E586}" dt="2021-03-08T07:32:13.469" v="55" actId="404"/>
          <ac:spMkLst>
            <pc:docMk/>
            <pc:sldMk cId="2671004425" sldId="585"/>
            <ac:spMk id="2" creationId="{00000000-0000-0000-0000-000000000000}"/>
          </ac:spMkLst>
        </pc:spChg>
        <pc:spChg chg="mod">
          <ac:chgData name="Pedro SANDER" userId="affd6e74-9f3a-4b29-89c7-35064ff47285" providerId="ADAL" clId="{25386B2C-B0A8-4416-951C-3BBB3B84E586}" dt="2021-03-08T07:32:08.738" v="51" actId="14100"/>
          <ac:spMkLst>
            <pc:docMk/>
            <pc:sldMk cId="2671004425" sldId="585"/>
            <ac:spMk id="3" creationId="{00000000-0000-0000-0000-000000000000}"/>
          </ac:spMkLst>
        </pc:spChg>
        <pc:spChg chg="del">
          <ac:chgData name="Pedro SANDER" userId="affd6e74-9f3a-4b29-89c7-35064ff47285" providerId="ADAL" clId="{25386B2C-B0A8-4416-951C-3BBB3B84E586}" dt="2021-03-08T07:32:18.695" v="56" actId="478"/>
          <ac:spMkLst>
            <pc:docMk/>
            <pc:sldMk cId="2671004425" sldId="585"/>
            <ac:spMk id="5" creationId="{00000000-0000-0000-0000-000000000000}"/>
          </ac:spMkLst>
        </pc:spChg>
      </pc:sldChg>
      <pc:sldChg chg="delSp modSp add">
        <pc:chgData name="Pedro SANDER" userId="affd6e74-9f3a-4b29-89c7-35064ff47285" providerId="ADAL" clId="{25386B2C-B0A8-4416-951C-3BBB3B84E586}" dt="2021-03-08T07:36:44.811" v="90" actId="15"/>
        <pc:sldMkLst>
          <pc:docMk/>
          <pc:sldMk cId="2979985011" sldId="593"/>
        </pc:sldMkLst>
        <pc:spChg chg="mod">
          <ac:chgData name="Pedro SANDER" userId="affd6e74-9f3a-4b29-89c7-35064ff47285" providerId="ADAL" clId="{25386B2C-B0A8-4416-951C-3BBB3B84E586}" dt="2021-03-08T07:36:44.811" v="90" actId="15"/>
          <ac:spMkLst>
            <pc:docMk/>
            <pc:sldMk cId="2979985011" sldId="593"/>
            <ac:spMk id="2" creationId="{3C306288-E3FE-4E16-BAB4-F4D7A0ACD3D1}"/>
          </ac:spMkLst>
        </pc:spChg>
        <pc:spChg chg="del mod">
          <ac:chgData name="Pedro SANDER" userId="affd6e74-9f3a-4b29-89c7-35064ff47285" providerId="ADAL" clId="{25386B2C-B0A8-4416-951C-3BBB3B84E586}" dt="2021-03-08T07:36:10.487" v="71" actId="478"/>
          <ac:spMkLst>
            <pc:docMk/>
            <pc:sldMk cId="2979985011" sldId="593"/>
            <ac:spMk id="3" creationId="{491A31E7-F550-4D6B-9231-33B0B5C40FD1}"/>
          </ac:spMkLst>
        </pc:spChg>
        <pc:spChg chg="mod">
          <ac:chgData name="Pedro SANDER" userId="affd6e74-9f3a-4b29-89c7-35064ff47285" providerId="ADAL" clId="{25386B2C-B0A8-4416-951C-3BBB3B84E586}" dt="2021-03-08T07:36:03.935" v="70" actId="404"/>
          <ac:spMkLst>
            <pc:docMk/>
            <pc:sldMk cId="2979985011" sldId="593"/>
            <ac:spMk id="4" creationId="{4DD53250-EF32-4DD8-96A8-94E5B5FAEA40}"/>
          </ac:spMkLst>
        </pc:spChg>
      </pc:sldChg>
      <pc:sldChg chg="delSp modSp add">
        <pc:chgData name="Pedro SANDER" userId="affd6e74-9f3a-4b29-89c7-35064ff47285" providerId="ADAL" clId="{25386B2C-B0A8-4416-951C-3BBB3B84E586}" dt="2021-03-08T07:30:32.579" v="38" actId="20577"/>
        <pc:sldMkLst>
          <pc:docMk/>
          <pc:sldMk cId="3717548644" sldId="594"/>
        </pc:sldMkLst>
        <pc:spChg chg="mod">
          <ac:chgData name="Pedro SANDER" userId="affd6e74-9f3a-4b29-89c7-35064ff47285" providerId="ADAL" clId="{25386B2C-B0A8-4416-951C-3BBB3B84E586}" dt="2021-03-08T07:30:32.579" v="38" actId="20577"/>
          <ac:spMkLst>
            <pc:docMk/>
            <pc:sldMk cId="3717548644" sldId="594"/>
            <ac:spMk id="2" creationId="{00000000-0000-0000-0000-000000000000}"/>
          </ac:spMkLst>
        </pc:spChg>
        <pc:spChg chg="del">
          <ac:chgData name="Pedro SANDER" userId="affd6e74-9f3a-4b29-89c7-35064ff47285" providerId="ADAL" clId="{25386B2C-B0A8-4416-951C-3BBB3B84E586}" dt="2021-03-08T07:27:49.566" v="9" actId="478"/>
          <ac:spMkLst>
            <pc:docMk/>
            <pc:sldMk cId="3717548644" sldId="59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7D6EC3C-A835-41D6-AD1F-A4FC214C56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91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E824FF-E907-4F88-ACEC-E5E88539CB23}" type="slidenum">
              <a:rPr lang="en-US"/>
              <a:pPr/>
              <a:t>1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737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4463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382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075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718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30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125609-E9B4-C04F-BF5D-4B17C9F45FD8}" type="slidenum">
              <a:rPr lang="en-US"/>
              <a:pPr/>
              <a:t>17</a:t>
            </a:fld>
            <a:endParaRPr 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8700" y="741363"/>
            <a:ext cx="4686300" cy="3514725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72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43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80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0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68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038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07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E0E845-9CC2-A043-A7AF-4D0ACF842967}" type="slidenum">
              <a:rPr lang="en-US"/>
              <a:pPr/>
              <a:t>23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8700" y="741363"/>
            <a:ext cx="4686300" cy="3514725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0048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61512-380E-1446-9341-05E1CB00BF1B}" type="slidenum">
              <a:rPr lang="en-US"/>
              <a:pPr/>
              <a:t>24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8700" y="741363"/>
            <a:ext cx="4686300" cy="3514725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8021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351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00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67751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3633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59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8048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6853749-DBEA-6F4C-A359-F603E7575D2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</p:spTree>
    <p:extLst>
      <p:ext uri="{BB962C8B-B14F-4D97-AF65-F5344CB8AC3E}">
        <p14:creationId xmlns:p14="http://schemas.microsoft.com/office/powerpoint/2010/main" val="3977042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6EC3C-A835-41D6-AD1F-A4FC214C567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174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028700" y="741363"/>
            <a:ext cx="4686300" cy="3514725"/>
          </a:xfrm>
          <a:solidFill>
            <a:srgbClr val="FFFFFF"/>
          </a:solidFill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601" y="4695001"/>
            <a:ext cx="4948502" cy="4446270"/>
          </a:xfrm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315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028700" y="741363"/>
            <a:ext cx="4686300" cy="3514725"/>
          </a:xfrm>
          <a:solidFill>
            <a:srgbClr val="FFFFFF"/>
          </a:solidFill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601" y="4695001"/>
            <a:ext cx="4948502" cy="4446270"/>
          </a:xfrm>
          <a:noFill/>
          <a:ln/>
        </p:spPr>
        <p:txBody>
          <a:bodyPr/>
          <a:lstStyle/>
          <a:p>
            <a:r>
              <a:rPr lang="en-US" dirty="0"/>
              <a:t>Material properties describe the color and surface properties of a material (dull, shiny, etc).</a:t>
            </a:r>
            <a:r>
              <a:rPr lang="en-US" baseline="0" dirty="0"/>
              <a:t>  The properties described above are components of the </a:t>
            </a:r>
            <a:r>
              <a:rPr lang="en-US" baseline="0" dirty="0" err="1"/>
              <a:t>Phong</a:t>
            </a:r>
            <a:r>
              <a:rPr lang="en-US" baseline="0" dirty="0"/>
              <a:t> lighting model, a simple model that yields reasonable results with little computation.  Each of the material components would be passed into a vertex shader, for example, to be used in the lighting computation along with the vertex’s position and lighting normal.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651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39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6853749-DBEA-6F4C-A359-F603E7575D2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</p:spTree>
    <p:extLst>
      <p:ext uri="{BB962C8B-B14F-4D97-AF65-F5344CB8AC3E}">
        <p14:creationId xmlns:p14="http://schemas.microsoft.com/office/powerpoint/2010/main" val="716762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600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8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11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6F8D69-B00F-F44E-9B61-4DC184CA17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10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28700" y="741363"/>
            <a:ext cx="4686300" cy="3514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4B346AC-FC04-4864-A078-9EFF419C55C7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01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A2F3F0-1D35-439E-AAA7-C9350D850B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50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538557-A35D-45D1-B086-4C40EC8F09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62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78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78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895626-13C6-4A65-9F2A-E01DB83C12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78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1295400"/>
            <a:ext cx="8839200" cy="51355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62000" y="6572250"/>
            <a:ext cx="83820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-39688" y="6572250"/>
            <a:ext cx="604838" cy="304800"/>
          </a:xfrm>
        </p:spPr>
        <p:txBody>
          <a:bodyPr/>
          <a:lstStyle>
            <a:lvl1pPr>
              <a:defRPr/>
            </a:lvl1pPr>
          </a:lstStyle>
          <a:p>
            <a:fld id="{4D41EAA8-23F3-421B-8E24-360CCD8486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306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1E89504-E9A2-4960-B6E9-AA849F475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3449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A2ADB-794E-4A14-B462-84F708D12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059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43400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343400" cy="5135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859EB1-3964-4F0B-AAF2-2D82819755D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821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0FC45A-B16E-4BE3-966F-650D166F9B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348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D88420-11A1-4E9B-8B09-0569A8ABF5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933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31316-32B0-47E1-B495-2D5B9A2BB4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61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794DEE-ADCF-4D48-B69B-5BE36010F7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675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4663A8-7198-41C4-8C1F-6ACE455AAF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8010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62000" y="6572250"/>
            <a:ext cx="838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39688" y="6572250"/>
            <a:ext cx="604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+mn-lt"/>
              </a:defRPr>
            </a:lvl1pPr>
          </a:lstStyle>
          <a:p>
            <a:fld id="{1E99FDDE-525F-4C70-A2BE-D92EE485439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oronto.edu/~jacobson/phong-demo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cse.ust.hk/~psander/metarenderer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docs/?q=shadermaterial#api/materials/ShaderMaterial" TargetMode="External"/><Relationship Id="rId2" Type="http://schemas.openxmlformats.org/officeDocument/2006/relationships/hyperlink" Target="https://threejs.org/docs/?q=boxgeometry#api/geometries/BoxGeometry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threejs.org/docs/?q=perspectivecamera#api/cameras/PerspectiveCamera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threejs.org/docs/?q=meshphongmaterial#api/materials/MeshPhongMateria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ust.hk/~psander/metarenderer/" TargetMode="External"/><Relationship Id="rId2" Type="http://schemas.openxmlformats.org/officeDocument/2006/relationships/hyperlink" Target="http://buildnewgames.com/webgl-threej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e.ust.hk/~psander/foosball/foosball4.html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altimerendering.com/basics3js/#1" TargetMode="External"/><Relationship Id="rId2" Type="http://schemas.openxmlformats.org/officeDocument/2006/relationships/hyperlink" Target="https://cs.wellesley.edu/~cs307/readings/JavaScript-crash-course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0"/>
            <a:ext cx="7772400" cy="1470025"/>
          </a:xfrm>
        </p:spPr>
        <p:txBody>
          <a:bodyPr anchor="ctr"/>
          <a:lstStyle/>
          <a:p>
            <a:r>
              <a:rPr lang="en-US" dirty="0" err="1"/>
              <a:t>WebGL</a:t>
            </a:r>
            <a:r>
              <a:rPr lang="en-US" dirty="0"/>
              <a:t> Basics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76200"/>
            <a:ext cx="6400800" cy="1752600"/>
          </a:xfrm>
        </p:spPr>
        <p:txBody>
          <a:bodyPr/>
          <a:lstStyle/>
          <a:p>
            <a:r>
              <a:rPr lang="en-US" sz="3200" dirty="0"/>
              <a:t>COMP4451 Game Programming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175895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Really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1"/>
            <a:ext cx="8249715" cy="4167358"/>
          </a:xfrm>
        </p:spPr>
        <p:txBody>
          <a:bodyPr>
            <a:normAutofit/>
          </a:bodyPr>
          <a:lstStyle/>
          <a:p>
            <a:r>
              <a:rPr lang="en-US" sz="2800" dirty="0"/>
              <a:t>Generate one red triangle</a:t>
            </a:r>
          </a:p>
          <a:p>
            <a:r>
              <a:rPr lang="en-US" sz="2800" dirty="0"/>
              <a:t>Has the elements of a more complex application</a:t>
            </a:r>
          </a:p>
          <a:p>
            <a:pPr lvl="2"/>
            <a:r>
              <a:rPr lang="en-US" dirty="0"/>
              <a:t>vertex shader</a:t>
            </a:r>
          </a:p>
          <a:p>
            <a:pPr lvl="2"/>
            <a:r>
              <a:rPr lang="en-US" dirty="0"/>
              <a:t>fragment shader</a:t>
            </a:r>
          </a:p>
          <a:p>
            <a:pPr lvl="2"/>
            <a:r>
              <a:rPr lang="en-US" dirty="0"/>
              <a:t>HTML canvas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 descr="triangle.tiff"/>
          <p:cNvPicPr>
            <a:picLocks noChangeAspect="1"/>
          </p:cNvPicPr>
          <p:nvPr/>
        </p:nvPicPr>
        <p:blipFill>
          <a:blip r:embed="rId3"/>
          <a:srcRect r="7164"/>
          <a:stretch>
            <a:fillRect/>
          </a:stretch>
        </p:blipFill>
        <p:spPr>
          <a:xfrm>
            <a:off x="5029200" y="3581400"/>
            <a:ext cx="2372737" cy="23227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10EBDC-6E82-4A0D-8351-DC46BEED41E1}"/>
              </a:ext>
            </a:extLst>
          </p:cNvPr>
          <p:cNvSpPr/>
          <p:nvPr/>
        </p:nvSpPr>
        <p:spPr>
          <a:xfrm>
            <a:off x="-433250" y="5912839"/>
            <a:ext cx="9577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dirty="0"/>
              <a:t>Note: Examples under</a:t>
            </a:r>
            <a:br>
              <a:rPr lang="en-US" dirty="0"/>
            </a:br>
            <a:r>
              <a:rPr lang="en-US" dirty="0"/>
              <a:t>https://course.cse.ust.hk/comp4451/basics/examples/&lt;filename&gt;</a:t>
            </a:r>
          </a:p>
        </p:txBody>
      </p:sp>
    </p:spTree>
    <p:extLst>
      <p:ext uri="{BB962C8B-B14F-4D97-AF65-F5344CB8AC3E}">
        <p14:creationId xmlns:p14="http://schemas.microsoft.com/office/powerpoint/2010/main" val="138293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triangle3js-shad.html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4283" y="1625025"/>
            <a:ext cx="6459013" cy="369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8361" tIns="44181" rIns="88361" bIns="44181" numCol="1" anchor="t" anchorCtr="0" compatLnSpc="1">
            <a:prstTxWarp prst="textNoShape">
              <a:avLst/>
            </a:prstTxWarp>
            <a:spAutoFit/>
          </a:bodyPr>
          <a:lstStyle>
            <a:lvl1pPr marL="0" indent="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Monotype Sorts"/>
              <a:buNone/>
              <a:defRPr sz="1800">
                <a:solidFill>
                  <a:schemeClr val="tx2"/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cs typeface="+mn-cs"/>
              </a:defRPr>
            </a:lvl1pPr>
            <a:lvl2pPr marL="712788" indent="-2730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Monotype Sorts"/>
              <a:buChar char="n"/>
              <a:defRPr sz="2700"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</a:defRPr>
            </a:lvl2pPr>
            <a:lvl3pPr marL="1150938" indent="-328613" eaLnBrk="0" hangingPunct="0">
              <a:spcBef>
                <a:spcPct val="20000"/>
              </a:spcBef>
              <a:buClr>
                <a:schemeClr val="accent2"/>
              </a:buClr>
              <a:buSzPct val="100000"/>
              <a:buChar char="–"/>
              <a:defRPr sz="2500"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</a:defRPr>
            </a:lvl3pPr>
            <a:lvl4pPr marL="1589088" indent="-273050" eaLnBrk="0" hangingPunct="0">
              <a:buClr>
                <a:schemeClr val="accent2"/>
              </a:buClr>
              <a:buChar char="–"/>
              <a:defRPr sz="2300"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</a:defRPr>
            </a:lvl4pPr>
            <a:lvl5pPr marL="1973263" indent="-219075" eaLnBrk="0" hangingPunct="0">
              <a:buClr>
                <a:schemeClr val="accent2"/>
              </a:buClr>
              <a:buSzPct val="100000"/>
              <a:buChar char="»"/>
              <a:defRPr sz="2100"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</a:defRPr>
            </a:lvl5pPr>
            <a:lvl6pPr marL="2413174" indent="-21938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21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851933" indent="-21938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21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290692" indent="-21938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21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729452" indent="-21938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21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r>
              <a:rPr lang="en-US" dirty="0"/>
              <a:t>&lt;html&gt;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="three.min.js"&gt;&lt;/script&gt;</a:t>
            </a:r>
          </a:p>
          <a:p>
            <a:endParaRPr lang="en-US" dirty="0"/>
          </a:p>
          <a:p>
            <a:r>
              <a:rPr lang="en-US" dirty="0"/>
              <a:t>    &lt;script id="fragment-</a:t>
            </a:r>
            <a:r>
              <a:rPr lang="en-US" dirty="0" err="1"/>
              <a:t>shader</a:t>
            </a:r>
            <a:r>
              <a:rPr lang="en-US" dirty="0"/>
              <a:t>" type="x-</a:t>
            </a:r>
            <a:r>
              <a:rPr lang="en-US" dirty="0" err="1"/>
              <a:t>shader</a:t>
            </a:r>
            <a:r>
              <a:rPr lang="en-US" dirty="0"/>
              <a:t>/x-fragment"&gt;</a:t>
            </a:r>
          </a:p>
          <a:p>
            <a:r>
              <a:rPr lang="en-US" dirty="0"/>
              <a:t>          void main()</a:t>
            </a:r>
          </a:p>
          <a:p>
            <a:r>
              <a:rPr lang="en-US" dirty="0"/>
              <a:t>          {</a:t>
            </a:r>
          </a:p>
          <a:p>
            <a:r>
              <a:rPr lang="en-US" dirty="0"/>
              <a:t>             </a:t>
            </a:r>
            <a:r>
              <a:rPr lang="en-US" dirty="0" err="1"/>
              <a:t>gl_FragColor</a:t>
            </a:r>
            <a:r>
              <a:rPr lang="en-US" dirty="0"/>
              <a:t> = vec4( 1.0, 0.0, 0.0, 1.0 );</a:t>
            </a:r>
          </a:p>
          <a:p>
            <a:r>
              <a:rPr lang="en-US" dirty="0"/>
              <a:t>          }</a:t>
            </a:r>
          </a:p>
          <a:p>
            <a:r>
              <a:rPr lang="en-US" dirty="0"/>
              <a:t>     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0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triangle3js-shad.html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181" y="1139842"/>
            <a:ext cx="7644274" cy="5352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8361" tIns="44181" rIns="88361" bIns="44181" numCol="1" anchor="t" anchorCtr="0" compatLnSpc="1">
            <a:prstTxWarp prst="textNoShape">
              <a:avLst/>
            </a:prstTxWarp>
            <a:spAutoFit/>
          </a:bodyPr>
          <a:lstStyle>
            <a:lvl1pPr marL="0" indent="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Monotype Sorts"/>
              <a:buNone/>
              <a:defRPr sz="1800">
                <a:solidFill>
                  <a:schemeClr val="tx2"/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cs typeface="+mn-cs"/>
              </a:defRPr>
            </a:lvl1pPr>
            <a:lvl2pPr marL="712788" indent="-2730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Monotype Sorts"/>
              <a:buChar char="n"/>
              <a:defRPr sz="2700"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</a:defRPr>
            </a:lvl2pPr>
            <a:lvl3pPr marL="1150938" indent="-328613" eaLnBrk="0" hangingPunct="0">
              <a:spcBef>
                <a:spcPct val="20000"/>
              </a:spcBef>
              <a:buClr>
                <a:schemeClr val="accent2"/>
              </a:buClr>
              <a:buSzPct val="100000"/>
              <a:buChar char="–"/>
              <a:defRPr sz="2500"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</a:defRPr>
            </a:lvl3pPr>
            <a:lvl4pPr marL="1589088" indent="-273050" eaLnBrk="0" hangingPunct="0">
              <a:buClr>
                <a:schemeClr val="accent2"/>
              </a:buClr>
              <a:buChar char="–"/>
              <a:defRPr sz="2300"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</a:defRPr>
            </a:lvl4pPr>
            <a:lvl5pPr marL="1973263" indent="-219075" eaLnBrk="0" hangingPunct="0">
              <a:buClr>
                <a:schemeClr val="accent2"/>
              </a:buClr>
              <a:buSzPct val="100000"/>
              <a:buChar char="»"/>
              <a:defRPr sz="2100"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</a:defRPr>
            </a:lvl5pPr>
            <a:lvl6pPr marL="2413174" indent="-21938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21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851933" indent="-21938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21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290692" indent="-21938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21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729452" indent="-21938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21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r>
              <a:rPr lang="en-US" dirty="0"/>
              <a:t> &lt;script&gt;</a:t>
            </a:r>
          </a:p>
          <a:p>
            <a:r>
              <a:rPr lang="en-US" dirty="0"/>
              <a:t>          </a:t>
            </a:r>
            <a:r>
              <a:rPr lang="en-US" dirty="0" err="1"/>
              <a:t>var</a:t>
            </a:r>
            <a:r>
              <a:rPr lang="en-US" dirty="0"/>
              <a:t> scene = new </a:t>
            </a:r>
            <a:r>
              <a:rPr lang="en-US" dirty="0" err="1"/>
              <a:t>THREE.Scene</a:t>
            </a:r>
            <a:r>
              <a:rPr lang="en-US" dirty="0"/>
              <a:t>();</a:t>
            </a:r>
          </a:p>
          <a:p>
            <a:r>
              <a:rPr lang="en-US" dirty="0"/>
              <a:t>          </a:t>
            </a:r>
            <a:r>
              <a:rPr lang="en-US" dirty="0" err="1"/>
              <a:t>var</a:t>
            </a:r>
            <a:r>
              <a:rPr lang="en-US" dirty="0"/>
              <a:t> camera = new </a:t>
            </a:r>
            <a:r>
              <a:rPr lang="en-US" dirty="0" err="1"/>
              <a:t>THREE.OrthographicCamera</a:t>
            </a:r>
            <a:r>
              <a:rPr lang="en-US" dirty="0"/>
              <a:t>( -1, 1, -1, 1, -1, 1);</a:t>
            </a:r>
          </a:p>
          <a:p>
            <a:endParaRPr lang="en-US" dirty="0"/>
          </a:p>
          <a:p>
            <a:r>
              <a:rPr lang="en-US" dirty="0"/>
              <a:t>          </a:t>
            </a:r>
            <a:r>
              <a:rPr lang="en-US" dirty="0" err="1"/>
              <a:t>var</a:t>
            </a:r>
            <a:r>
              <a:rPr lang="en-US" dirty="0"/>
              <a:t> renderer = new </a:t>
            </a:r>
            <a:r>
              <a:rPr lang="en-US" dirty="0" err="1"/>
              <a:t>THREE.WebGLRenderer</a:t>
            </a:r>
            <a:r>
              <a:rPr lang="en-US" dirty="0"/>
              <a:t>();</a:t>
            </a:r>
          </a:p>
          <a:p>
            <a:r>
              <a:rPr lang="en-US" dirty="0"/>
              <a:t>          </a:t>
            </a:r>
            <a:r>
              <a:rPr lang="en-US" dirty="0" err="1"/>
              <a:t>renderer.setSize</a:t>
            </a:r>
            <a:r>
              <a:rPr lang="en-US" dirty="0"/>
              <a:t>( 512, 512 );</a:t>
            </a:r>
          </a:p>
          <a:p>
            <a:r>
              <a:rPr lang="en-US" dirty="0"/>
              <a:t>          </a:t>
            </a:r>
            <a:r>
              <a:rPr lang="en-US" dirty="0" err="1"/>
              <a:t>renderer.setClearColor</a:t>
            </a:r>
            <a:r>
              <a:rPr lang="en-US" dirty="0"/>
              <a:t>( 0xffffff, 1);</a:t>
            </a:r>
          </a:p>
          <a:p>
            <a:r>
              <a:rPr lang="en-US" dirty="0"/>
              <a:t>          </a:t>
            </a:r>
            <a:r>
              <a:rPr lang="en-US" dirty="0" err="1"/>
              <a:t>document.body.appendChild</a:t>
            </a:r>
            <a:r>
              <a:rPr lang="en-US" dirty="0"/>
              <a:t>( </a:t>
            </a:r>
            <a:r>
              <a:rPr lang="en-US" dirty="0" err="1"/>
              <a:t>renderer.domElement</a:t>
            </a:r>
            <a:r>
              <a:rPr lang="en-US" dirty="0"/>
              <a:t> );</a:t>
            </a:r>
          </a:p>
          <a:p>
            <a:endParaRPr lang="en-US" dirty="0"/>
          </a:p>
          <a:p>
            <a:r>
              <a:rPr lang="en-US" dirty="0"/>
              <a:t>          </a:t>
            </a:r>
            <a:r>
              <a:rPr lang="en-US" dirty="0" err="1"/>
              <a:t>var</a:t>
            </a:r>
            <a:r>
              <a:rPr lang="en-US" dirty="0"/>
              <a:t> triangle = new </a:t>
            </a:r>
            <a:r>
              <a:rPr lang="en-US" dirty="0" err="1"/>
              <a:t>THREE.Geometry</a:t>
            </a:r>
            <a:r>
              <a:rPr lang="en-US" dirty="0"/>
              <a:t>();</a:t>
            </a:r>
          </a:p>
          <a:p>
            <a:r>
              <a:rPr lang="en-US" dirty="0"/>
              <a:t>          </a:t>
            </a:r>
            <a:r>
              <a:rPr lang="en-US" dirty="0" err="1"/>
              <a:t>var</a:t>
            </a:r>
            <a:r>
              <a:rPr lang="en-US" dirty="0"/>
              <a:t> v1 = new THREE.Vector3(1,1,0);</a:t>
            </a:r>
          </a:p>
          <a:p>
            <a:r>
              <a:rPr lang="en-US" dirty="0"/>
              <a:t>          </a:t>
            </a:r>
            <a:r>
              <a:rPr lang="en-US" dirty="0" err="1"/>
              <a:t>var</a:t>
            </a:r>
            <a:r>
              <a:rPr lang="en-US" dirty="0"/>
              <a:t> v2 = new THREE.Vector3(0,-1,0);</a:t>
            </a:r>
          </a:p>
          <a:p>
            <a:r>
              <a:rPr lang="en-US" dirty="0"/>
              <a:t>          </a:t>
            </a:r>
            <a:r>
              <a:rPr lang="en-US" dirty="0" err="1"/>
              <a:t>var</a:t>
            </a:r>
            <a:r>
              <a:rPr lang="en-US" dirty="0"/>
              <a:t> v3 = new THREE.Vector3(-1,1,0);			</a:t>
            </a:r>
          </a:p>
          <a:p>
            <a:r>
              <a:rPr lang="en-US" dirty="0"/>
              <a:t>          </a:t>
            </a:r>
            <a:r>
              <a:rPr lang="en-US" dirty="0" err="1"/>
              <a:t>triangle.vertices.push</a:t>
            </a:r>
            <a:r>
              <a:rPr lang="en-US" dirty="0"/>
              <a:t>( v1 );</a:t>
            </a:r>
          </a:p>
          <a:p>
            <a:r>
              <a:rPr lang="en-US" dirty="0"/>
              <a:t>          </a:t>
            </a:r>
            <a:r>
              <a:rPr lang="en-US" dirty="0" err="1"/>
              <a:t>triangle.vertices.push</a:t>
            </a:r>
            <a:r>
              <a:rPr lang="en-US" dirty="0"/>
              <a:t>( v2 );</a:t>
            </a:r>
          </a:p>
          <a:p>
            <a:r>
              <a:rPr lang="en-US" dirty="0"/>
              <a:t>          </a:t>
            </a:r>
            <a:r>
              <a:rPr lang="en-US" dirty="0" err="1"/>
              <a:t>triangle.vertices.push</a:t>
            </a:r>
            <a:r>
              <a:rPr lang="en-US" dirty="0"/>
              <a:t>( v3 );			</a:t>
            </a:r>
          </a:p>
        </p:txBody>
      </p:sp>
    </p:spTree>
    <p:extLst>
      <p:ext uri="{BB962C8B-B14F-4D97-AF65-F5344CB8AC3E}">
        <p14:creationId xmlns:p14="http://schemas.microsoft.com/office/powerpoint/2010/main" val="3460613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6087"/>
            <a:ext cx="9144000" cy="990600"/>
          </a:xfrm>
        </p:spPr>
        <p:txBody>
          <a:bodyPr/>
          <a:lstStyle/>
          <a:p>
            <a:r>
              <a:rPr lang="en-US" dirty="0"/>
              <a:t>triangle3js-shad.html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826928"/>
            <a:ext cx="7525011" cy="596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8361" tIns="44181" rIns="88361" bIns="44181" numCol="1" anchor="t" anchorCtr="0" compatLnSpc="1">
            <a:prstTxWarp prst="textNoShape">
              <a:avLst/>
            </a:prstTxWarp>
            <a:spAutoFit/>
          </a:bodyPr>
          <a:lstStyle>
            <a:lvl1pPr marL="0" indent="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Monotype Sorts"/>
              <a:buNone/>
              <a:defRPr sz="1800">
                <a:solidFill>
                  <a:schemeClr val="tx2"/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cs typeface="+mn-cs"/>
              </a:defRPr>
            </a:lvl1pPr>
            <a:lvl2pPr marL="712788" indent="-273050" eaLnBrk="0" hangingPunct="0">
              <a:spcBef>
                <a:spcPct val="20000"/>
              </a:spcBef>
              <a:buClr>
                <a:schemeClr val="accent2"/>
              </a:buClr>
              <a:buSzPct val="50000"/>
              <a:buFont typeface="Monotype Sorts"/>
              <a:buChar char="n"/>
              <a:defRPr sz="2700"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</a:defRPr>
            </a:lvl2pPr>
            <a:lvl3pPr marL="1150938" indent="-328613" eaLnBrk="0" hangingPunct="0">
              <a:spcBef>
                <a:spcPct val="20000"/>
              </a:spcBef>
              <a:buClr>
                <a:schemeClr val="accent2"/>
              </a:buClr>
              <a:buSzPct val="100000"/>
              <a:buChar char="–"/>
              <a:defRPr sz="2500"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</a:defRPr>
            </a:lvl3pPr>
            <a:lvl4pPr marL="1589088" indent="-273050" eaLnBrk="0" hangingPunct="0">
              <a:buClr>
                <a:schemeClr val="accent2"/>
              </a:buClr>
              <a:buChar char="–"/>
              <a:defRPr sz="2300"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</a:defRPr>
            </a:lvl4pPr>
            <a:lvl5pPr marL="1973263" indent="-219075" eaLnBrk="0" hangingPunct="0">
              <a:buClr>
                <a:schemeClr val="accent2"/>
              </a:buClr>
              <a:buSzPct val="100000"/>
              <a:buChar char="»"/>
              <a:defRPr sz="2100"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</a:defRPr>
            </a:lvl5pPr>
            <a:lvl6pPr marL="2413174" indent="-21938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21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851933" indent="-21938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21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290692" indent="-21938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21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729452" indent="-21938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100000"/>
              <a:buChar char="»"/>
              <a:defRPr sz="210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r>
              <a:rPr lang="en-US" dirty="0"/>
              <a:t>           </a:t>
            </a:r>
            <a:r>
              <a:rPr lang="en-US" dirty="0" err="1"/>
              <a:t>triangle.faces.push</a:t>
            </a:r>
            <a:r>
              <a:rPr lang="en-US" dirty="0"/>
              <a:t>( new THREE.Face3( 0, 1, 2 ) );	</a:t>
            </a:r>
          </a:p>
          <a:p>
            <a:r>
              <a:rPr lang="en-US" dirty="0"/>
              <a:t>						</a:t>
            </a:r>
          </a:p>
          <a:p>
            <a:r>
              <a:rPr lang="en-US" dirty="0"/>
              <a:t>           </a:t>
            </a:r>
            <a:r>
              <a:rPr lang="en-US" dirty="0" err="1"/>
              <a:t>var</a:t>
            </a:r>
            <a:r>
              <a:rPr lang="en-US" dirty="0"/>
              <a:t> material = new </a:t>
            </a:r>
            <a:r>
              <a:rPr lang="en-US" dirty="0" err="1"/>
              <a:t>THREE.ShaderMaterial</a:t>
            </a:r>
            <a:r>
              <a:rPr lang="en-US" dirty="0"/>
              <a:t>({</a:t>
            </a:r>
          </a:p>
          <a:p>
            <a:r>
              <a:rPr lang="en-US" dirty="0"/>
              <a:t>                 </a:t>
            </a:r>
            <a:r>
              <a:rPr lang="en-US" dirty="0" err="1"/>
              <a:t>fragmentShader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                      </a:t>
            </a:r>
            <a:r>
              <a:rPr lang="en-US" dirty="0" err="1"/>
              <a:t>document.getElementById</a:t>
            </a:r>
            <a:r>
              <a:rPr lang="en-US" dirty="0"/>
              <a:t>( 'fragment-</a:t>
            </a:r>
            <a:r>
              <a:rPr lang="en-US" dirty="0" err="1"/>
              <a:t>shader</a:t>
            </a:r>
            <a:r>
              <a:rPr lang="en-US" dirty="0"/>
              <a:t>' ).</a:t>
            </a:r>
            <a:r>
              <a:rPr lang="en-US" dirty="0" err="1"/>
              <a:t>textContent</a:t>
            </a:r>
            <a:endParaRPr lang="en-US" dirty="0"/>
          </a:p>
          <a:p>
            <a:r>
              <a:rPr lang="en-US" dirty="0"/>
              <a:t>           });</a:t>
            </a:r>
          </a:p>
          <a:p>
            <a:r>
              <a:rPr lang="en-US" dirty="0"/>
              <a:t>   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trimesh</a:t>
            </a:r>
            <a:r>
              <a:rPr lang="en-US" dirty="0"/>
              <a:t> = new </a:t>
            </a:r>
            <a:r>
              <a:rPr lang="en-US" dirty="0" err="1"/>
              <a:t>THREE.Mesh</a:t>
            </a:r>
            <a:r>
              <a:rPr lang="en-US" dirty="0"/>
              <a:t>( triangle, material );</a:t>
            </a:r>
          </a:p>
          <a:p>
            <a:r>
              <a:rPr lang="en-US" dirty="0"/>
              <a:t>           </a:t>
            </a:r>
            <a:r>
              <a:rPr lang="en-US" dirty="0" err="1"/>
              <a:t>scene.add</a:t>
            </a:r>
            <a:r>
              <a:rPr lang="en-US" dirty="0"/>
              <a:t>( </a:t>
            </a:r>
            <a:r>
              <a:rPr lang="en-US" dirty="0" err="1"/>
              <a:t>trimesh</a:t>
            </a:r>
            <a:r>
              <a:rPr lang="en-US" dirty="0"/>
              <a:t> );</a:t>
            </a:r>
          </a:p>
          <a:p>
            <a:endParaRPr lang="en-US" dirty="0"/>
          </a:p>
          <a:p>
            <a:r>
              <a:rPr lang="en-US" dirty="0"/>
              <a:t>           </a:t>
            </a:r>
            <a:r>
              <a:rPr lang="en-US" dirty="0" err="1"/>
              <a:t>var</a:t>
            </a:r>
            <a:r>
              <a:rPr lang="en-US" dirty="0"/>
              <a:t> render = function () {</a:t>
            </a:r>
          </a:p>
          <a:p>
            <a:r>
              <a:rPr lang="en-US" dirty="0"/>
              <a:t>             </a:t>
            </a:r>
            <a:r>
              <a:rPr lang="en-US" dirty="0" err="1"/>
              <a:t>requestAnimationFrame</a:t>
            </a:r>
            <a:r>
              <a:rPr lang="en-US" dirty="0"/>
              <a:t>( render );</a:t>
            </a:r>
          </a:p>
          <a:p>
            <a:r>
              <a:rPr lang="en-US" dirty="0"/>
              <a:t>             </a:t>
            </a:r>
            <a:r>
              <a:rPr lang="en-US" dirty="0" err="1"/>
              <a:t>renderer.render</a:t>
            </a:r>
            <a:r>
              <a:rPr lang="en-US" dirty="0"/>
              <a:t>(scene, camera);</a:t>
            </a:r>
          </a:p>
          <a:p>
            <a:r>
              <a:rPr lang="en-US" dirty="0"/>
              <a:t>           };</a:t>
            </a:r>
          </a:p>
          <a:p>
            <a:endParaRPr lang="en-US" dirty="0"/>
          </a:p>
          <a:p>
            <a:r>
              <a:rPr lang="en-US" dirty="0"/>
              <a:t>           render();</a:t>
            </a:r>
          </a:p>
          <a:p>
            <a:r>
              <a:rPr lang="en-US" dirty="0"/>
              <a:t>       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		</a:t>
            </a:r>
          </a:p>
        </p:txBody>
      </p:sp>
    </p:spTree>
    <p:extLst>
      <p:ext uri="{BB962C8B-B14F-4D97-AF65-F5344CB8AC3E}">
        <p14:creationId xmlns:p14="http://schemas.microsoft.com/office/powerpoint/2010/main" val="465706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triangle3js.html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8376381" cy="650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2800" dirty="0"/>
              <a:t>Three </a:t>
            </a:r>
            <a:r>
              <a:rPr lang="en-HK" sz="2800" dirty="0" err="1"/>
              <a:t>js</a:t>
            </a:r>
            <a:r>
              <a:rPr lang="en-HK" sz="2800" dirty="0"/>
              <a:t> provides built in materials and lighting</a:t>
            </a:r>
          </a:p>
          <a:p>
            <a:endParaRPr lang="en-US" sz="2800" dirty="0"/>
          </a:p>
          <a:p>
            <a:r>
              <a:rPr lang="en-US" sz="2800" dirty="0"/>
              <a:t>Replace:</a:t>
            </a:r>
          </a:p>
          <a:p>
            <a:endParaRPr lang="en-HK" dirty="0">
              <a:solidFill>
                <a:srgbClr val="FFFF00"/>
              </a:solidFill>
            </a:endParaRP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55000"/>
            </a:pPr>
            <a:r>
              <a:rPr lang="en-US" sz="1800" dirty="0" err="1">
                <a:solidFill>
                  <a:schemeClr val="tx2"/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cs typeface="+mn-cs"/>
              </a:rPr>
              <a:t>var</a:t>
            </a:r>
            <a:r>
              <a:rPr lang="en-US" sz="1800" dirty="0">
                <a:solidFill>
                  <a:schemeClr val="tx2"/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cs typeface="+mn-cs"/>
              </a:rPr>
              <a:t> material = new </a:t>
            </a:r>
            <a:r>
              <a:rPr lang="en-US" sz="1800" dirty="0" err="1">
                <a:solidFill>
                  <a:schemeClr val="tx2"/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cs typeface="+mn-cs"/>
              </a:rPr>
              <a:t>THREE.ShaderMaterial</a:t>
            </a:r>
            <a:r>
              <a:rPr lang="en-US" sz="1800" dirty="0">
                <a:solidFill>
                  <a:schemeClr val="tx2"/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cs typeface="+mn-cs"/>
              </a:rPr>
              <a:t>({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55000"/>
            </a:pPr>
            <a:r>
              <a:rPr lang="en-US" sz="1800" dirty="0">
                <a:solidFill>
                  <a:schemeClr val="tx2"/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cs typeface="+mn-cs"/>
              </a:rPr>
              <a:t>                 </a:t>
            </a:r>
            <a:r>
              <a:rPr lang="en-US" sz="1800" dirty="0" err="1">
                <a:solidFill>
                  <a:schemeClr val="tx2"/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cs typeface="+mn-cs"/>
              </a:rPr>
              <a:t>fragmentShader</a:t>
            </a:r>
            <a:r>
              <a:rPr lang="en-US" sz="1800" dirty="0">
                <a:solidFill>
                  <a:schemeClr val="tx2"/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cs typeface="+mn-cs"/>
              </a:rPr>
              <a:t>: </a:t>
            </a:r>
            <a:br>
              <a:rPr lang="en-US" sz="1800" dirty="0">
                <a:solidFill>
                  <a:schemeClr val="tx2"/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cs typeface="+mn-cs"/>
              </a:rPr>
            </a:br>
            <a:r>
              <a:rPr lang="en-US" sz="1800" dirty="0">
                <a:solidFill>
                  <a:schemeClr val="tx2"/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cs typeface="+mn-cs"/>
              </a:rPr>
              <a:t>                      </a:t>
            </a:r>
            <a:r>
              <a:rPr lang="en-US" sz="1800" dirty="0" err="1">
                <a:solidFill>
                  <a:schemeClr val="tx2"/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cs typeface="+mn-cs"/>
              </a:rPr>
              <a:t>document.getElementById</a:t>
            </a:r>
            <a:r>
              <a:rPr lang="en-US" sz="1800" dirty="0">
                <a:solidFill>
                  <a:schemeClr val="tx2"/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cs typeface="+mn-cs"/>
              </a:rPr>
              <a:t>( 'fragment-</a:t>
            </a:r>
            <a:r>
              <a:rPr lang="en-US" sz="1800" dirty="0" err="1">
                <a:solidFill>
                  <a:schemeClr val="tx2"/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cs typeface="+mn-cs"/>
              </a:rPr>
              <a:t>shader</a:t>
            </a:r>
            <a:r>
              <a:rPr lang="en-US" sz="1800" dirty="0">
                <a:solidFill>
                  <a:schemeClr val="tx2"/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cs typeface="+mn-cs"/>
              </a:rPr>
              <a:t>' ).</a:t>
            </a:r>
            <a:r>
              <a:rPr lang="en-US" sz="1800" dirty="0" err="1">
                <a:solidFill>
                  <a:schemeClr val="tx2"/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cs typeface="+mn-cs"/>
              </a:rPr>
              <a:t>textContent</a:t>
            </a:r>
            <a:endParaRPr lang="en-US" sz="1800" dirty="0">
              <a:solidFill>
                <a:schemeClr val="tx2"/>
              </a:solidFill>
              <a:effectLst>
                <a:outerShdw blurRad="50800" dist="25400" dir="2700000" algn="tl" rotWithShape="0">
                  <a:prstClr val="black">
                    <a:alpha val="30000"/>
                  </a:prstClr>
                </a:outerShdw>
              </a:effectLst>
              <a:cs typeface="+mn-cs"/>
            </a:endParaRP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55000"/>
            </a:pPr>
            <a:r>
              <a:rPr lang="en-US" sz="1800" dirty="0">
                <a:solidFill>
                  <a:schemeClr val="tx2"/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cs typeface="+mn-cs"/>
              </a:rPr>
              <a:t>           });</a:t>
            </a:r>
          </a:p>
          <a:p>
            <a:r>
              <a:rPr lang="en-US" dirty="0">
                <a:solidFill>
                  <a:srgbClr val="FFFF00"/>
                </a:solidFill>
              </a:rPr>
              <a:t>	</a:t>
            </a:r>
          </a:p>
          <a:p>
            <a:r>
              <a:rPr lang="en-HK" sz="2800" dirty="0"/>
              <a:t>With:</a:t>
            </a:r>
          </a:p>
          <a:p>
            <a:endParaRPr lang="en-HK" dirty="0">
              <a:solidFill>
                <a:srgbClr val="FFFF00"/>
              </a:solidFill>
            </a:endParaRP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55000"/>
            </a:pPr>
            <a:r>
              <a:rPr lang="en-GB" sz="1800" dirty="0" err="1">
                <a:solidFill>
                  <a:schemeClr val="tx2"/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cs typeface="+mn-cs"/>
              </a:rPr>
              <a:t>var</a:t>
            </a:r>
            <a:r>
              <a:rPr lang="en-GB" sz="1800" dirty="0">
                <a:solidFill>
                  <a:schemeClr val="tx2"/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cs typeface="+mn-cs"/>
              </a:rPr>
              <a:t> material = new </a:t>
            </a:r>
            <a:r>
              <a:rPr lang="en-GB" sz="1800" dirty="0" err="1">
                <a:solidFill>
                  <a:schemeClr val="tx2"/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cs typeface="+mn-cs"/>
              </a:rPr>
              <a:t>THREE.MeshBasicMaterial</a:t>
            </a:r>
            <a:r>
              <a:rPr lang="en-GB" sz="1800" dirty="0">
                <a:solidFill>
                  <a:schemeClr val="tx2"/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cs typeface="+mn-cs"/>
              </a:rPr>
              <a:t>( { </a:t>
            </a:r>
            <a:r>
              <a:rPr lang="en-GB" sz="1800" dirty="0" err="1">
                <a:solidFill>
                  <a:schemeClr val="tx2"/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cs typeface="+mn-cs"/>
              </a:rPr>
              <a:t>color</a:t>
            </a:r>
            <a:r>
              <a:rPr lang="en-GB" sz="1800" dirty="0">
                <a:solidFill>
                  <a:schemeClr val="tx2"/>
                </a:solidFill>
                <a:effectLst>
                  <a:outerShdw blurRad="50800" dist="25400" dir="2700000" algn="tl" rotWithShape="0">
                    <a:prstClr val="black">
                      <a:alpha val="30000"/>
                    </a:prstClr>
                  </a:outerShdw>
                </a:effectLst>
                <a:cs typeface="+mn-cs"/>
              </a:rPr>
              <a:t>: 0xff0000 } );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HK" sz="2800" dirty="0"/>
              <a:t>And remove the </a:t>
            </a:r>
            <a:r>
              <a:rPr lang="en-HK" sz="2800" dirty="0" err="1"/>
              <a:t>shader</a:t>
            </a:r>
            <a:endParaRPr lang="en-HK" sz="2800" dirty="0"/>
          </a:p>
          <a:p>
            <a:endParaRPr lang="en-HK" sz="2800" dirty="0"/>
          </a:p>
          <a:p>
            <a:endParaRPr lang="en-HK" sz="2800" dirty="0"/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987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Shaders and GLSL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8359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GLSL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Open</a:t>
            </a:r>
            <a:r>
              <a:rPr lang="en-US" sz="2800" u="sng" dirty="0"/>
              <a:t>GL</a:t>
            </a:r>
            <a:r>
              <a:rPr lang="en-US" sz="2800" dirty="0"/>
              <a:t> </a:t>
            </a:r>
            <a:r>
              <a:rPr lang="en-US" sz="2800" u="sng" dirty="0"/>
              <a:t>S</a:t>
            </a:r>
            <a:r>
              <a:rPr lang="en-US" sz="2800" dirty="0"/>
              <a:t>hading </a:t>
            </a:r>
            <a:r>
              <a:rPr lang="en-US" sz="2800" u="sng" dirty="0"/>
              <a:t>L</a:t>
            </a:r>
            <a:r>
              <a:rPr lang="en-US" sz="2800" dirty="0"/>
              <a:t>anguage</a:t>
            </a:r>
          </a:p>
          <a:p>
            <a:r>
              <a:rPr lang="en-US" sz="2800" dirty="0"/>
              <a:t>C like language with some C++ features</a:t>
            </a:r>
          </a:p>
          <a:p>
            <a:r>
              <a:rPr lang="en-US" sz="2800" dirty="0"/>
              <a:t>2-4 dimensional matrix and vector types</a:t>
            </a:r>
          </a:p>
          <a:p>
            <a:r>
              <a:rPr lang="en-US" sz="2800" dirty="0"/>
              <a:t>Both vertex and fragment shaders are written in GLSL</a:t>
            </a:r>
          </a:p>
          <a:p>
            <a:r>
              <a:rPr lang="en-US" sz="2800" dirty="0"/>
              <a:t>Each shader has a main()</a:t>
            </a:r>
          </a:p>
        </p:txBody>
      </p:sp>
    </p:spTree>
    <p:extLst>
      <p:ext uri="{BB962C8B-B14F-4D97-AF65-F5344CB8AC3E}">
        <p14:creationId xmlns:p14="http://schemas.microsoft.com/office/powerpoint/2010/main" val="710028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GLSL Data Types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/>
              <a:t>Scalar types:	</a:t>
            </a:r>
            <a:r>
              <a:rPr lang="en-US" sz="11200" dirty="0">
                <a:solidFill>
                  <a:schemeClr val="tx2"/>
                </a:solidFill>
              </a:rPr>
              <a:t>float, </a:t>
            </a:r>
            <a:r>
              <a:rPr lang="en-US" sz="11200" dirty="0" err="1">
                <a:solidFill>
                  <a:schemeClr val="tx2"/>
                </a:solidFill>
              </a:rPr>
              <a:t>int</a:t>
            </a:r>
            <a:r>
              <a:rPr lang="en-US" sz="11200" dirty="0">
                <a:solidFill>
                  <a:schemeClr val="tx2"/>
                </a:solidFill>
              </a:rPr>
              <a:t>, </a:t>
            </a:r>
            <a:r>
              <a:rPr lang="en-US" sz="11200" dirty="0" err="1">
                <a:solidFill>
                  <a:schemeClr val="tx2"/>
                </a:solidFill>
              </a:rPr>
              <a:t>bool</a:t>
            </a:r>
            <a:endParaRPr lang="en-US" sz="11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8000" dirty="0"/>
              <a:t>Vector types:	</a:t>
            </a:r>
            <a:r>
              <a:rPr lang="en-US" sz="9600" dirty="0">
                <a:solidFill>
                  <a:schemeClr val="tx2"/>
                </a:solidFill>
              </a:rPr>
              <a:t>vec2, vec3, vec4</a:t>
            </a:r>
          </a:p>
          <a:p>
            <a:pPr marL="0" indent="0">
              <a:buNone/>
            </a:pPr>
            <a:r>
              <a:rPr lang="en-US" sz="9600" dirty="0">
                <a:solidFill>
                  <a:schemeClr val="tx2"/>
                </a:solidFill>
              </a:rPr>
              <a:t>             		ivec2, ivec3, ivec4</a:t>
            </a:r>
          </a:p>
          <a:p>
            <a:pPr marL="0" indent="0">
              <a:buNone/>
            </a:pPr>
            <a:r>
              <a:rPr lang="en-US" sz="9600" dirty="0">
                <a:solidFill>
                  <a:schemeClr val="tx2"/>
                </a:solidFill>
              </a:rPr>
              <a:t>	             	bvec2, bvec3, bvec4</a:t>
            </a:r>
          </a:p>
          <a:p>
            <a:endParaRPr lang="en-US" sz="8000" dirty="0"/>
          </a:p>
          <a:p>
            <a:pPr marL="0" indent="0">
              <a:buNone/>
            </a:pPr>
            <a:r>
              <a:rPr lang="en-US" sz="8000" dirty="0"/>
              <a:t>Matrix types: 	</a:t>
            </a:r>
            <a:r>
              <a:rPr lang="en-US" sz="9600" dirty="0">
                <a:solidFill>
                  <a:schemeClr val="tx2"/>
                </a:solidFill>
              </a:rPr>
              <a:t>mat2, mat3, mat4</a:t>
            </a:r>
          </a:p>
          <a:p>
            <a:pPr marL="0" indent="0">
              <a:buNone/>
            </a:pPr>
            <a:r>
              <a:rPr lang="en-US" sz="8000" dirty="0"/>
              <a:t>Texture sampling: 	</a:t>
            </a:r>
            <a:r>
              <a:rPr lang="en-US" sz="8000" dirty="0">
                <a:solidFill>
                  <a:schemeClr val="tx2"/>
                </a:solidFill>
              </a:rPr>
              <a:t>sampler1D, sampler2D,</a:t>
            </a:r>
          </a:p>
          <a:p>
            <a:pPr marL="439738" lvl="1" indent="0">
              <a:buNone/>
            </a:pPr>
            <a:r>
              <a:rPr lang="en-US" sz="7800" dirty="0">
                <a:solidFill>
                  <a:schemeClr val="tx2"/>
                </a:solidFill>
              </a:rPr>
              <a:t>			sampler3D, </a:t>
            </a:r>
            <a:r>
              <a:rPr lang="en-US" sz="7800" dirty="0" err="1">
                <a:solidFill>
                  <a:schemeClr val="tx2"/>
                </a:solidFill>
              </a:rPr>
              <a:t>samplerCube</a:t>
            </a:r>
            <a:endParaRPr lang="en-US" sz="7800" dirty="0">
              <a:solidFill>
                <a:schemeClr val="tx2"/>
              </a:solidFill>
            </a:endParaRPr>
          </a:p>
          <a:p>
            <a:pPr marL="439738" lvl="1" indent="0">
              <a:buNone/>
            </a:pPr>
            <a:endParaRPr lang="en-US" sz="14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8000" dirty="0"/>
              <a:t>C++ Style Constructors </a:t>
            </a:r>
          </a:p>
          <a:p>
            <a:pPr marL="0" lvl="1" indent="0">
              <a:buSzPct val="55000"/>
              <a:buNone/>
            </a:pPr>
            <a:r>
              <a:rPr lang="en-US" sz="8000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9600" dirty="0">
                <a:solidFill>
                  <a:schemeClr val="tx2"/>
                </a:solidFill>
                <a:ea typeface="+mn-ea"/>
                <a:cs typeface="+mn-cs"/>
              </a:rPr>
              <a:t>vec3 a = vec3(1.0, 2.0, 3.0)</a:t>
            </a:r>
            <a:r>
              <a:rPr lang="en-US" sz="14400" dirty="0">
                <a:solidFill>
                  <a:schemeClr val="tx2"/>
                </a:solidFill>
                <a:ea typeface="+mn-ea"/>
                <a:cs typeface="+mn-cs"/>
              </a:rPr>
              <a:t>;</a:t>
            </a:r>
          </a:p>
          <a:p>
            <a:endParaRPr lang="en-US" sz="5600" dirty="0"/>
          </a:p>
          <a:p>
            <a:endParaRPr lang="en-US" sz="5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4524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1"/>
            <a:ext cx="8464349" cy="39433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Standard C/C++ arithmetic and logic operators</a:t>
            </a:r>
          </a:p>
          <a:p>
            <a:r>
              <a:rPr lang="en-US" dirty="0"/>
              <a:t>Overloaded operators for matrix and vector</a:t>
            </a:r>
            <a:br>
              <a:rPr lang="en-US" dirty="0"/>
            </a:br>
            <a:r>
              <a:rPr lang="en-US" dirty="0"/>
              <a:t>operations</a:t>
            </a:r>
            <a:br>
              <a:rPr lang="en-US" dirty="0"/>
            </a:br>
            <a:endParaRPr lang="en-US" dirty="0"/>
          </a:p>
          <a:p>
            <a:pPr marL="0" lvl="2" indent="0">
              <a:buSzPct val="55000"/>
              <a:buNone/>
            </a:pPr>
            <a:r>
              <a:rPr lang="en-US" sz="2800" dirty="0">
                <a:solidFill>
                  <a:schemeClr val="tx2"/>
                </a:solidFill>
                <a:ea typeface="+mn-ea"/>
                <a:cs typeface="+mn-cs"/>
              </a:rPr>
              <a:t>	mat4 m;</a:t>
            </a:r>
          </a:p>
          <a:p>
            <a:pPr marL="0" lvl="2" indent="0">
              <a:buSzPct val="55000"/>
              <a:buNone/>
            </a:pPr>
            <a:r>
              <a:rPr lang="en-US" sz="2800" dirty="0">
                <a:solidFill>
                  <a:schemeClr val="tx2"/>
                </a:solidFill>
                <a:ea typeface="+mn-ea"/>
                <a:cs typeface="+mn-cs"/>
              </a:rPr>
              <a:t>	vec4 a, b;</a:t>
            </a:r>
          </a:p>
          <a:p>
            <a:pPr marL="0" lvl="2" indent="0">
              <a:buSzPct val="55000"/>
              <a:buNone/>
            </a:pPr>
            <a:endParaRPr lang="en-US" sz="2800" dirty="0">
              <a:solidFill>
                <a:schemeClr val="tx2"/>
              </a:solidFill>
              <a:ea typeface="+mn-ea"/>
              <a:cs typeface="+mn-cs"/>
            </a:endParaRPr>
          </a:p>
          <a:p>
            <a:pPr marL="0" lvl="2" indent="0">
              <a:buSzPct val="55000"/>
              <a:buNone/>
            </a:pPr>
            <a:r>
              <a:rPr lang="en-US" sz="2800" dirty="0">
                <a:solidFill>
                  <a:schemeClr val="tx2"/>
                </a:solidFill>
                <a:ea typeface="+mn-ea"/>
                <a:cs typeface="+mn-cs"/>
              </a:rPr>
              <a:t>	b = a*m;</a:t>
            </a:r>
          </a:p>
          <a:p>
            <a:endParaRPr lang="en-US" sz="3765" dirty="0"/>
          </a:p>
        </p:txBody>
      </p:sp>
    </p:spTree>
    <p:extLst>
      <p:ext uri="{BB962C8B-B14F-4D97-AF65-F5344CB8AC3E}">
        <p14:creationId xmlns:p14="http://schemas.microsoft.com/office/powerpoint/2010/main" val="26193510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and </a:t>
            </a:r>
            <a:r>
              <a:rPr lang="en-US" dirty="0" err="1"/>
              <a:t>Swizzling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1"/>
            <a:ext cx="8241573" cy="39433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Access vector components using either:</a:t>
            </a:r>
          </a:p>
          <a:p>
            <a:pPr lvl="1"/>
            <a:r>
              <a:rPr lang="en-US" sz="2300" dirty="0">
                <a:solidFill>
                  <a:schemeClr val="tx2"/>
                </a:solidFill>
                <a:ea typeface="+mn-ea"/>
                <a:cs typeface="+mn-cs"/>
              </a:rPr>
              <a:t> [ ] </a:t>
            </a:r>
            <a:r>
              <a:rPr lang="en-US" dirty="0"/>
              <a:t>(C-style array indexing)</a:t>
            </a:r>
          </a:p>
          <a:p>
            <a:pPr lvl="1"/>
            <a:r>
              <a:rPr lang="en-US" dirty="0"/>
              <a:t> </a:t>
            </a:r>
            <a:r>
              <a:rPr lang="en-US" sz="2300" dirty="0" err="1">
                <a:solidFill>
                  <a:schemeClr val="tx2"/>
                </a:solidFill>
                <a:ea typeface="+mn-ea"/>
                <a:cs typeface="+mn-cs"/>
              </a:rPr>
              <a:t>xyzw</a:t>
            </a:r>
            <a:r>
              <a:rPr lang="en-US" sz="2300" dirty="0">
                <a:solidFill>
                  <a:schemeClr val="tx2"/>
                </a:solidFill>
                <a:ea typeface="+mn-ea"/>
                <a:cs typeface="+mn-cs"/>
              </a:rPr>
              <a:t>, </a:t>
            </a:r>
            <a:r>
              <a:rPr lang="en-US" sz="2300" dirty="0" err="1">
                <a:solidFill>
                  <a:schemeClr val="tx2"/>
                </a:solidFill>
                <a:ea typeface="+mn-ea"/>
                <a:cs typeface="+mn-cs"/>
              </a:rPr>
              <a:t>rgba</a:t>
            </a:r>
            <a:r>
              <a:rPr lang="en-US" sz="2300" dirty="0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 dirty="0"/>
              <a:t>or </a:t>
            </a:r>
            <a:r>
              <a:rPr lang="en-US" sz="2300" dirty="0" err="1">
                <a:solidFill>
                  <a:schemeClr val="tx2"/>
                </a:solidFill>
                <a:ea typeface="+mn-ea"/>
                <a:cs typeface="+mn-cs"/>
              </a:rPr>
              <a:t>strq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(named components)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example:</a:t>
            </a:r>
          </a:p>
          <a:p>
            <a:pPr marL="333934" lvl="1" indent="0">
              <a:buNone/>
            </a:pPr>
            <a:r>
              <a:rPr lang="en-US" sz="2400" dirty="0">
                <a:solidFill>
                  <a:srgbClr val="660066"/>
                </a:solidFill>
                <a:latin typeface="Consolas"/>
                <a:cs typeface="Consolas"/>
              </a:rPr>
              <a:t>	</a:t>
            </a:r>
            <a:r>
              <a:rPr lang="en-US" sz="2300" dirty="0">
                <a:solidFill>
                  <a:schemeClr val="tx2"/>
                </a:solidFill>
                <a:ea typeface="+mn-ea"/>
                <a:cs typeface="+mn-cs"/>
              </a:rPr>
              <a:t>vec3 v;</a:t>
            </a:r>
            <a:br>
              <a:rPr lang="en-US" sz="2400" dirty="0">
                <a:solidFill>
                  <a:srgbClr val="FFFF00"/>
                </a:solidFill>
                <a:latin typeface="Consolas"/>
                <a:cs typeface="Consolas"/>
              </a:rPr>
            </a:br>
            <a:r>
              <a:rPr lang="en-US" sz="2400" dirty="0">
                <a:solidFill>
                  <a:srgbClr val="FFFF00"/>
                </a:solidFill>
                <a:latin typeface="Consolas"/>
                <a:cs typeface="Consolas"/>
              </a:rPr>
              <a:t>	</a:t>
            </a:r>
            <a:r>
              <a:rPr lang="en-US" sz="2300" dirty="0">
                <a:solidFill>
                  <a:schemeClr val="tx2"/>
                </a:solidFill>
                <a:ea typeface="+mn-ea"/>
                <a:cs typeface="+mn-cs"/>
              </a:rPr>
              <a:t>v[1], </a:t>
            </a:r>
            <a:r>
              <a:rPr lang="en-US" sz="2300" dirty="0" err="1">
                <a:solidFill>
                  <a:schemeClr val="tx2"/>
                </a:solidFill>
                <a:ea typeface="+mn-ea"/>
                <a:cs typeface="+mn-cs"/>
              </a:rPr>
              <a:t>v.y</a:t>
            </a:r>
            <a:r>
              <a:rPr lang="en-US" sz="2300" dirty="0">
                <a:solidFill>
                  <a:schemeClr val="tx2"/>
                </a:solidFill>
                <a:ea typeface="+mn-ea"/>
                <a:cs typeface="+mn-cs"/>
              </a:rPr>
              <a:t>, </a:t>
            </a:r>
            <a:r>
              <a:rPr lang="en-US" sz="2300" dirty="0" err="1">
                <a:solidFill>
                  <a:schemeClr val="tx2"/>
                </a:solidFill>
                <a:ea typeface="+mn-ea"/>
                <a:cs typeface="+mn-cs"/>
              </a:rPr>
              <a:t>v.g</a:t>
            </a:r>
            <a:r>
              <a:rPr lang="en-US" sz="2300" dirty="0">
                <a:solidFill>
                  <a:schemeClr val="tx2"/>
                </a:solidFill>
                <a:ea typeface="+mn-ea"/>
                <a:cs typeface="+mn-cs"/>
              </a:rPr>
              <a:t>, </a:t>
            </a:r>
            <a:r>
              <a:rPr lang="en-US" sz="2300" dirty="0" err="1">
                <a:solidFill>
                  <a:schemeClr val="tx2"/>
                </a:solidFill>
                <a:ea typeface="+mn-ea"/>
                <a:cs typeface="+mn-cs"/>
              </a:rPr>
              <a:t>v.t</a:t>
            </a:r>
            <a:r>
              <a:rPr lang="en-US" sz="2300" dirty="0">
                <a:solidFill>
                  <a:schemeClr val="tx2"/>
                </a:solidFill>
                <a:ea typeface="+mn-ea"/>
                <a:cs typeface="+mn-cs"/>
              </a:rPr>
              <a:t>  </a:t>
            </a:r>
            <a:r>
              <a:rPr lang="en-US" dirty="0"/>
              <a:t>- all refer to the same element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Component </a:t>
            </a:r>
            <a:r>
              <a:rPr lang="en-US" dirty="0" err="1"/>
              <a:t>swizzling</a:t>
            </a:r>
            <a:r>
              <a:rPr lang="en-US" dirty="0"/>
              <a:t>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sz="2300" dirty="0">
                <a:solidFill>
                  <a:schemeClr val="tx2"/>
                </a:solidFill>
              </a:rPr>
              <a:t>vec3 a, b;</a:t>
            </a:r>
          </a:p>
          <a:p>
            <a:pPr marL="0" lvl="1" indent="0">
              <a:buSzPct val="55000"/>
              <a:buNone/>
            </a:pPr>
            <a:r>
              <a:rPr lang="en-US" sz="2300" dirty="0">
                <a:solidFill>
                  <a:schemeClr val="tx2"/>
                </a:solidFill>
                <a:ea typeface="+mn-ea"/>
                <a:cs typeface="+mn-cs"/>
              </a:rPr>
              <a:t>	</a:t>
            </a:r>
            <a:r>
              <a:rPr lang="en-US" sz="2300" dirty="0" err="1">
                <a:solidFill>
                  <a:schemeClr val="tx2"/>
                </a:solidFill>
                <a:ea typeface="+mn-ea"/>
                <a:cs typeface="+mn-cs"/>
              </a:rPr>
              <a:t>a.xy</a:t>
            </a:r>
            <a:r>
              <a:rPr lang="en-US" sz="2300" dirty="0">
                <a:solidFill>
                  <a:schemeClr val="tx2"/>
                </a:solidFill>
                <a:ea typeface="+mn-ea"/>
                <a:cs typeface="+mn-cs"/>
              </a:rPr>
              <a:t> = </a:t>
            </a:r>
            <a:r>
              <a:rPr lang="en-US" sz="2300" dirty="0" err="1">
                <a:solidFill>
                  <a:schemeClr val="tx2"/>
                </a:solidFill>
                <a:ea typeface="+mn-ea"/>
                <a:cs typeface="+mn-cs"/>
              </a:rPr>
              <a:t>b.yx</a:t>
            </a:r>
            <a:r>
              <a:rPr lang="en-US" sz="2300" dirty="0">
                <a:solidFill>
                  <a:schemeClr val="tx2"/>
                </a:solidFill>
                <a:ea typeface="+mn-ea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5425739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K" dirty="0"/>
              <a:t>Overview of OpenGL and </a:t>
            </a:r>
            <a:r>
              <a:rPr lang="en-HK" dirty="0" err="1"/>
              <a:t>WebGL</a:t>
            </a:r>
            <a:endParaRPr lang="en-US" dirty="0"/>
          </a:p>
          <a:p>
            <a:r>
              <a:rPr lang="en-US" dirty="0"/>
              <a:t>Prototype Applications in </a:t>
            </a:r>
            <a:r>
              <a:rPr lang="en-US" dirty="0" err="1"/>
              <a:t>WebGL</a:t>
            </a:r>
            <a:endParaRPr lang="en-US" dirty="0"/>
          </a:p>
          <a:p>
            <a:r>
              <a:rPr lang="en-US" dirty="0"/>
              <a:t>OpenGL Shading Language (GLSL)</a:t>
            </a:r>
          </a:p>
          <a:p>
            <a:r>
              <a:rPr lang="en-US" dirty="0"/>
              <a:t>Vertex Shaders</a:t>
            </a:r>
          </a:p>
          <a:p>
            <a:r>
              <a:rPr lang="en-US" dirty="0"/>
              <a:t>Fragment Shaders</a:t>
            </a:r>
          </a:p>
          <a:p>
            <a:r>
              <a:rPr lang="en-US" dirty="0"/>
              <a:t>Examples with basic geometry and shading</a:t>
            </a:r>
          </a:p>
          <a:p>
            <a:endParaRPr lang="en-H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0665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71" y="1397265"/>
            <a:ext cx="8488799" cy="4340641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attribute</a:t>
            </a:r>
          </a:p>
          <a:p>
            <a:pPr lvl="1"/>
            <a:r>
              <a:rPr lang="en-US" sz="1800" dirty="0">
                <a:latin typeface="Consolas"/>
                <a:cs typeface="Consolas"/>
              </a:rPr>
              <a:t>vertex attributes from application</a:t>
            </a:r>
            <a:endParaRPr lang="en-US" sz="2000" dirty="0">
              <a:latin typeface="Consolas"/>
              <a:cs typeface="Consolas"/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varying</a:t>
            </a:r>
            <a:r>
              <a:rPr lang="en-US" sz="2000" dirty="0">
                <a:solidFill>
                  <a:srgbClr val="FFFF00"/>
                </a:solidFill>
                <a:latin typeface="Consolas"/>
                <a:cs typeface="Consolas"/>
              </a:rPr>
              <a:t> </a:t>
            </a:r>
          </a:p>
          <a:p>
            <a:pPr lvl="1"/>
            <a:r>
              <a:rPr lang="en-US" sz="1800" dirty="0"/>
              <a:t>copy vertex attributes and other variables from vertex </a:t>
            </a:r>
            <a:r>
              <a:rPr lang="en-US" sz="1800" dirty="0" err="1"/>
              <a:t>shaders</a:t>
            </a:r>
            <a:r>
              <a:rPr lang="en-US" sz="1800" dirty="0"/>
              <a:t> to</a:t>
            </a:r>
            <a:br>
              <a:rPr lang="en-US" sz="1800" dirty="0"/>
            </a:br>
            <a:r>
              <a:rPr lang="en-US" sz="1800" dirty="0"/>
              <a:t>fragment shaders</a:t>
            </a:r>
          </a:p>
          <a:p>
            <a:pPr lvl="1"/>
            <a:r>
              <a:rPr lang="en-US" sz="1800" dirty="0"/>
              <a:t>values are interpolated by </a:t>
            </a:r>
            <a:r>
              <a:rPr lang="en-US" sz="1800" dirty="0" err="1"/>
              <a:t>rasterizer</a:t>
            </a:r>
            <a:endParaRPr lang="en-US" sz="1800" dirty="0"/>
          </a:p>
          <a:p>
            <a:pPr marL="822325" lvl="4" indent="0">
              <a:buSzPct val="55000"/>
              <a:buNone/>
            </a:pPr>
            <a:r>
              <a:rPr lang="en-US" sz="1800" dirty="0">
                <a:solidFill>
                  <a:schemeClr val="tx2"/>
                </a:solidFill>
                <a:ea typeface="+mn-ea"/>
                <a:cs typeface="+mn-cs"/>
              </a:rPr>
              <a:t>varying vec2 </a:t>
            </a:r>
            <a:r>
              <a:rPr lang="en-US" sz="1800" dirty="0" err="1">
                <a:solidFill>
                  <a:schemeClr val="tx2"/>
                </a:solidFill>
                <a:ea typeface="+mn-ea"/>
                <a:cs typeface="+mn-cs"/>
              </a:rPr>
              <a:t>texCoord</a:t>
            </a:r>
            <a:r>
              <a:rPr lang="en-US" sz="1800" dirty="0">
                <a:solidFill>
                  <a:schemeClr val="tx2"/>
                </a:solidFill>
                <a:ea typeface="+mn-ea"/>
                <a:cs typeface="+mn-cs"/>
              </a:rPr>
              <a:t>;</a:t>
            </a:r>
          </a:p>
          <a:p>
            <a:pPr marL="822325" lvl="4" indent="0">
              <a:buSzPct val="55000"/>
              <a:buNone/>
            </a:pPr>
            <a:r>
              <a:rPr lang="en-US" sz="1800" dirty="0">
                <a:solidFill>
                  <a:schemeClr val="tx2"/>
                </a:solidFill>
                <a:ea typeface="+mn-ea"/>
                <a:cs typeface="+mn-cs"/>
              </a:rPr>
              <a:t>varying vec4 color;</a:t>
            </a:r>
            <a:br>
              <a:rPr lang="en-US" sz="1200" dirty="0">
                <a:solidFill>
                  <a:srgbClr val="660066"/>
                </a:solidFill>
                <a:latin typeface="Consolas"/>
                <a:cs typeface="Consolas"/>
              </a:rPr>
            </a:br>
            <a:endParaRPr lang="en-US" sz="1200" dirty="0">
              <a:solidFill>
                <a:srgbClr val="660066"/>
              </a:solidFill>
              <a:latin typeface="Consolas"/>
              <a:cs typeface="Consolas"/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uniform</a:t>
            </a:r>
            <a:r>
              <a:rPr lang="en-US" sz="2000" dirty="0">
                <a:solidFill>
                  <a:srgbClr val="FFFF00"/>
                </a:solidFill>
                <a:latin typeface="Consolas"/>
                <a:cs typeface="Consolas"/>
              </a:rPr>
              <a:t> </a:t>
            </a:r>
            <a:endParaRPr lang="en-US" sz="2000" dirty="0">
              <a:solidFill>
                <a:srgbClr val="FFFF00"/>
              </a:solidFill>
            </a:endParaRPr>
          </a:p>
          <a:p>
            <a:pPr lvl="1"/>
            <a:r>
              <a:rPr lang="en-US" sz="1800" dirty="0"/>
              <a:t>shader-constant variable from application</a:t>
            </a:r>
          </a:p>
          <a:p>
            <a:pPr marL="822325" lvl="4" indent="0">
              <a:buSzPct val="55000"/>
              <a:buNone/>
            </a:pPr>
            <a:r>
              <a:rPr lang="en-US" sz="1800" dirty="0">
                <a:solidFill>
                  <a:schemeClr val="tx2"/>
                </a:solidFill>
                <a:ea typeface="+mn-ea"/>
                <a:cs typeface="+mn-cs"/>
              </a:rPr>
              <a:t>uniform float time;</a:t>
            </a:r>
          </a:p>
          <a:p>
            <a:pPr marL="822325" lvl="4" indent="0">
              <a:buSzPct val="55000"/>
              <a:buNone/>
            </a:pPr>
            <a:r>
              <a:rPr lang="en-US" sz="1800" dirty="0">
                <a:solidFill>
                  <a:schemeClr val="tx2"/>
                </a:solidFill>
                <a:ea typeface="+mn-ea"/>
                <a:cs typeface="+mn-cs"/>
              </a:rPr>
              <a:t>uniform vec4 rotation;</a:t>
            </a:r>
          </a:p>
          <a:p>
            <a:pPr marL="822325" lvl="4" indent="0">
              <a:buSzPct val="55000"/>
              <a:buNone/>
            </a:pPr>
            <a:endParaRPr lang="en-US" sz="1800" dirty="0">
              <a:solidFill>
                <a:schemeClr val="tx2"/>
              </a:solidFill>
              <a:ea typeface="+mn-ea"/>
              <a:cs typeface="+mn-cs"/>
            </a:endParaRPr>
          </a:p>
          <a:p>
            <a:pPr marL="0" lvl="2" indent="-92075">
              <a:buSzPct val="55000"/>
              <a:buNone/>
            </a:pPr>
            <a:r>
              <a:rPr lang="en-US" sz="2200" dirty="0"/>
              <a:t>See usage: </a:t>
            </a:r>
            <a:r>
              <a:rPr lang="en-US" sz="2200" dirty="0">
                <a:hlinkClick r:id="rId3"/>
              </a:rPr>
              <a:t>http://www.cs.toronto.edu/~jacobson/phong-demo/</a:t>
            </a:r>
            <a:endParaRPr lang="en-US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99695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Built in</a:t>
            </a:r>
          </a:p>
          <a:p>
            <a:pPr lvl="1"/>
            <a:r>
              <a:rPr lang="en-US" sz="2400" dirty="0"/>
              <a:t>Arithmetic: </a:t>
            </a:r>
            <a:r>
              <a:rPr lang="en-US" sz="1800" dirty="0" err="1">
                <a:solidFill>
                  <a:schemeClr val="tx2"/>
                </a:solidFill>
                <a:ea typeface="+mn-ea"/>
                <a:cs typeface="+mn-cs"/>
              </a:rPr>
              <a:t>sqrt</a:t>
            </a:r>
            <a:r>
              <a:rPr lang="en-US" sz="1800" dirty="0">
                <a:solidFill>
                  <a:schemeClr val="tx2"/>
                </a:solidFill>
                <a:ea typeface="+mn-ea"/>
                <a:cs typeface="+mn-cs"/>
              </a:rPr>
              <a:t>, power, abs</a:t>
            </a:r>
          </a:p>
          <a:p>
            <a:pPr lvl="1"/>
            <a:r>
              <a:rPr lang="en-US" sz="2400" dirty="0"/>
              <a:t>Trigonometric: </a:t>
            </a:r>
            <a:r>
              <a:rPr lang="en-US" sz="1800" dirty="0">
                <a:solidFill>
                  <a:schemeClr val="tx2"/>
                </a:solidFill>
                <a:ea typeface="+mn-ea"/>
                <a:cs typeface="+mn-cs"/>
              </a:rPr>
              <a:t>sin, </a:t>
            </a:r>
            <a:r>
              <a:rPr lang="en-US" sz="1800" dirty="0" err="1">
                <a:solidFill>
                  <a:schemeClr val="tx2"/>
                </a:solidFill>
                <a:ea typeface="+mn-ea"/>
                <a:cs typeface="+mn-cs"/>
              </a:rPr>
              <a:t>asin</a:t>
            </a:r>
            <a:r>
              <a:rPr lang="en-US" sz="2400" dirty="0">
                <a:solidFill>
                  <a:srgbClr val="FFFF00"/>
                </a:solidFill>
                <a:latin typeface="Consolas"/>
                <a:cs typeface="Consolas"/>
              </a:rPr>
              <a:t> </a:t>
            </a:r>
            <a:endParaRPr lang="en-US" sz="2400" dirty="0">
              <a:solidFill>
                <a:srgbClr val="FFFF00"/>
              </a:solidFill>
            </a:endParaRPr>
          </a:p>
          <a:p>
            <a:pPr lvl="1"/>
            <a:r>
              <a:rPr lang="en-US" sz="2400" dirty="0"/>
              <a:t>Graphical: </a:t>
            </a:r>
            <a:r>
              <a:rPr lang="en-US" sz="1800" dirty="0">
                <a:solidFill>
                  <a:schemeClr val="tx2"/>
                </a:solidFill>
                <a:ea typeface="+mn-ea"/>
                <a:cs typeface="+mn-cs"/>
              </a:rPr>
              <a:t>length, reflect</a:t>
            </a:r>
            <a:r>
              <a:rPr lang="en-US" sz="2400" dirty="0">
                <a:solidFill>
                  <a:srgbClr val="FFFF00"/>
                </a:solidFill>
                <a:latin typeface="Consolas"/>
                <a:cs typeface="Consolas"/>
              </a:rPr>
              <a:t> 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800" dirty="0"/>
              <a:t>User defined</a:t>
            </a:r>
          </a:p>
        </p:txBody>
      </p:sp>
    </p:spTree>
    <p:extLst>
      <p:ext uri="{BB962C8B-B14F-4D97-AF65-F5344CB8AC3E}">
        <p14:creationId xmlns:p14="http://schemas.microsoft.com/office/powerpoint/2010/main" val="14070425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1764"/>
            <a:ext cx="8229600" cy="3394472"/>
          </a:xfrm>
        </p:spPr>
        <p:txBody>
          <a:bodyPr>
            <a:noAutofit/>
          </a:bodyPr>
          <a:lstStyle/>
          <a:p>
            <a:r>
              <a:rPr lang="en-US" sz="1800" dirty="0" err="1">
                <a:solidFill>
                  <a:schemeClr val="tx2"/>
                </a:solidFill>
              </a:rPr>
              <a:t>gl_Position</a:t>
            </a:r>
            <a:r>
              <a:rPr lang="en-US" sz="2400" dirty="0">
                <a:solidFill>
                  <a:srgbClr val="FFFF00"/>
                </a:solidFill>
                <a:latin typeface="Consolas"/>
                <a:cs typeface="Consolas"/>
              </a:rPr>
              <a:t> </a:t>
            </a:r>
            <a:endParaRPr lang="en-US" sz="2400" dirty="0">
              <a:solidFill>
                <a:srgbClr val="FFFF00"/>
              </a:solidFill>
            </a:endParaRPr>
          </a:p>
          <a:p>
            <a:pPr lvl="1"/>
            <a:r>
              <a:rPr lang="en-US" sz="2000" dirty="0"/>
              <a:t>(required) output position from vertex shader</a:t>
            </a:r>
          </a:p>
          <a:p>
            <a:endParaRPr lang="en-US" sz="2400" dirty="0"/>
          </a:p>
          <a:p>
            <a:r>
              <a:rPr lang="en-US" sz="1800" dirty="0" err="1">
                <a:solidFill>
                  <a:schemeClr val="tx2"/>
                </a:solidFill>
              </a:rPr>
              <a:t>gl_FragColor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</a:p>
          <a:p>
            <a:pPr lvl="1"/>
            <a:r>
              <a:rPr lang="en-US" sz="2000" dirty="0"/>
              <a:t>(required) output color from fragment shader</a:t>
            </a:r>
          </a:p>
          <a:p>
            <a:pPr lvl="1"/>
            <a:endParaRPr lang="en-US" sz="2000" dirty="0"/>
          </a:p>
          <a:p>
            <a:r>
              <a:rPr lang="en-US" sz="1800" dirty="0" err="1">
                <a:solidFill>
                  <a:schemeClr val="tx2"/>
                </a:solidFill>
              </a:rPr>
              <a:t>gl_FragCoord</a:t>
            </a:r>
            <a:r>
              <a:rPr lang="en-US" sz="2400" dirty="0">
                <a:solidFill>
                  <a:srgbClr val="FFFF00"/>
                </a:solidFill>
                <a:latin typeface="Consolas"/>
                <a:cs typeface="Consolas"/>
              </a:rPr>
              <a:t> </a:t>
            </a:r>
          </a:p>
          <a:p>
            <a:pPr lvl="1"/>
            <a:r>
              <a:rPr lang="en-US" sz="2000" dirty="0"/>
              <a:t>input fragment position</a:t>
            </a:r>
          </a:p>
          <a:p>
            <a:pPr lvl="1"/>
            <a:endParaRPr lang="en-US" sz="2000" dirty="0">
              <a:solidFill>
                <a:srgbClr val="660066"/>
              </a:solidFill>
              <a:latin typeface="Consolas"/>
              <a:cs typeface="Consolas"/>
            </a:endParaRPr>
          </a:p>
          <a:p>
            <a:r>
              <a:rPr lang="en-US" sz="1800" dirty="0" err="1">
                <a:solidFill>
                  <a:schemeClr val="tx2"/>
                </a:solidFill>
              </a:rPr>
              <a:t>gl_FragDepth</a:t>
            </a:r>
            <a:r>
              <a:rPr lang="en-US" sz="2400" dirty="0">
                <a:solidFill>
                  <a:srgbClr val="FFFF00"/>
                </a:solidFill>
                <a:latin typeface="Consolas"/>
                <a:cs typeface="Consolas"/>
              </a:rPr>
              <a:t> </a:t>
            </a:r>
            <a:endParaRPr lang="en-US" sz="2400" dirty="0">
              <a:solidFill>
                <a:srgbClr val="FFFF00"/>
              </a:solidFill>
            </a:endParaRPr>
          </a:p>
          <a:p>
            <a:pPr lvl="1"/>
            <a:r>
              <a:rPr lang="en-US" sz="2000" dirty="0"/>
              <a:t>input depth value in fragment shader</a:t>
            </a:r>
          </a:p>
        </p:txBody>
      </p:sp>
    </p:spTree>
    <p:extLst>
      <p:ext uri="{BB962C8B-B14F-4D97-AF65-F5344CB8AC3E}">
        <p14:creationId xmlns:p14="http://schemas.microsoft.com/office/powerpoint/2010/main" val="305769300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87572" y="409084"/>
            <a:ext cx="7568855" cy="857250"/>
          </a:xfrm>
          <a:noFill/>
          <a:ln w="9525">
            <a:noFill/>
            <a:miter lim="800000"/>
            <a:headEnd/>
            <a:tailEnd/>
          </a:ln>
          <a:effectLst>
            <a:outerShdw blurRad="38100" dist="12700" dir="2700000">
              <a:srgbClr val="000000">
                <a:alpha val="30000"/>
              </a:srgbClr>
            </a:outerShdw>
          </a:effectLst>
        </p:spPr>
        <p:txBody>
          <a:bodyPr vert="horz" wrap="square" lIns="88361" tIns="44181" rIns="88361" bIns="44181" numCol="1" anchor="ctr" anchorCtr="1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/>
              <a:t>Simple vertex shader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26255"/>
            <a:ext cx="5423794" cy="2172872"/>
          </a:xfrm>
        </p:spPr>
        <p:txBody>
          <a:bodyPr>
            <a:noAutofit/>
          </a:bodyPr>
          <a:lstStyle/>
          <a:p>
            <a:pPr marL="333934" lvl="1" indent="0">
              <a:buNone/>
            </a:pPr>
            <a:endParaRPr lang="en-US" sz="1600" dirty="0">
              <a:solidFill>
                <a:srgbClr val="FFFF00"/>
              </a:solidFill>
              <a:latin typeface="Consolas"/>
              <a:cs typeface="Consolas"/>
            </a:endParaRPr>
          </a:p>
          <a:p>
            <a:pPr marL="333934" lvl="1" indent="0">
              <a:buNone/>
            </a:pPr>
            <a:r>
              <a:rPr lang="en-US" sz="1800" dirty="0">
                <a:solidFill>
                  <a:schemeClr val="tx2"/>
                </a:solidFill>
                <a:ea typeface="+mn-ea"/>
                <a:cs typeface="+mn-cs"/>
              </a:rPr>
              <a:t>attribute  vec4 </a:t>
            </a:r>
            <a:r>
              <a:rPr lang="en-US" sz="1800" dirty="0" err="1">
                <a:solidFill>
                  <a:schemeClr val="tx2"/>
                </a:solidFill>
                <a:ea typeface="+mn-ea"/>
                <a:cs typeface="+mn-cs"/>
              </a:rPr>
              <a:t>vPosition</a:t>
            </a:r>
            <a:r>
              <a:rPr lang="en-US" sz="1800" dirty="0">
                <a:solidFill>
                  <a:schemeClr val="tx2"/>
                </a:solidFill>
                <a:ea typeface="+mn-ea"/>
                <a:cs typeface="+mn-cs"/>
              </a:rPr>
              <a:t>;</a:t>
            </a:r>
          </a:p>
          <a:p>
            <a:pPr marL="333934" lvl="1" indent="0">
              <a:buNone/>
            </a:pPr>
            <a:r>
              <a:rPr lang="en-US" sz="1800" dirty="0">
                <a:solidFill>
                  <a:schemeClr val="tx2"/>
                </a:solidFill>
                <a:ea typeface="+mn-ea"/>
                <a:cs typeface="+mn-cs"/>
              </a:rPr>
              <a:t>attribute  vec4 </a:t>
            </a:r>
            <a:r>
              <a:rPr lang="en-US" sz="1800" dirty="0" err="1">
                <a:solidFill>
                  <a:schemeClr val="tx2"/>
                </a:solidFill>
                <a:ea typeface="+mn-ea"/>
                <a:cs typeface="+mn-cs"/>
              </a:rPr>
              <a:t>vColor</a:t>
            </a:r>
            <a:r>
              <a:rPr lang="en-US" sz="1800" dirty="0">
                <a:solidFill>
                  <a:schemeClr val="tx2"/>
                </a:solidFill>
                <a:ea typeface="+mn-ea"/>
                <a:cs typeface="+mn-cs"/>
              </a:rPr>
              <a:t>;</a:t>
            </a:r>
          </a:p>
          <a:p>
            <a:pPr marL="333934" lvl="1" indent="0">
              <a:buNone/>
            </a:pPr>
            <a:endParaRPr lang="en-US" sz="1800" dirty="0">
              <a:solidFill>
                <a:schemeClr val="tx2"/>
              </a:solidFill>
              <a:ea typeface="+mn-ea"/>
              <a:cs typeface="+mn-cs"/>
            </a:endParaRPr>
          </a:p>
          <a:p>
            <a:pPr marL="333934" lvl="1" indent="0">
              <a:buNone/>
            </a:pPr>
            <a:r>
              <a:rPr lang="en-US" sz="1800" dirty="0">
                <a:solidFill>
                  <a:schemeClr val="tx2"/>
                </a:solidFill>
                <a:ea typeface="+mn-ea"/>
                <a:cs typeface="+mn-cs"/>
              </a:rPr>
              <a:t>varying vec4 </a:t>
            </a:r>
            <a:r>
              <a:rPr lang="en-US" sz="1800" dirty="0" err="1">
                <a:solidFill>
                  <a:schemeClr val="tx2"/>
                </a:solidFill>
                <a:ea typeface="+mn-ea"/>
                <a:cs typeface="+mn-cs"/>
              </a:rPr>
              <a:t>fColor</a:t>
            </a:r>
            <a:r>
              <a:rPr lang="en-US" sz="1800" dirty="0">
                <a:solidFill>
                  <a:schemeClr val="tx2"/>
                </a:solidFill>
                <a:ea typeface="+mn-ea"/>
                <a:cs typeface="+mn-cs"/>
              </a:rPr>
              <a:t>;</a:t>
            </a:r>
          </a:p>
          <a:p>
            <a:pPr marL="333934" lvl="1" indent="0">
              <a:buNone/>
            </a:pPr>
            <a:r>
              <a:rPr lang="en-US" sz="1800" dirty="0">
                <a:solidFill>
                  <a:schemeClr val="tx2"/>
                </a:solidFill>
                <a:ea typeface="+mn-ea"/>
                <a:cs typeface="+mn-cs"/>
              </a:rPr>
              <a:t> </a:t>
            </a:r>
          </a:p>
          <a:p>
            <a:pPr marL="333934" lvl="1" indent="0">
              <a:buNone/>
            </a:pPr>
            <a:r>
              <a:rPr lang="en-US" sz="1800" dirty="0">
                <a:solidFill>
                  <a:schemeClr val="tx2"/>
                </a:solidFill>
                <a:ea typeface="+mn-ea"/>
                <a:cs typeface="+mn-cs"/>
              </a:rPr>
              <a:t>void main() </a:t>
            </a:r>
          </a:p>
          <a:p>
            <a:pPr marL="333934" lvl="1" indent="0">
              <a:buNone/>
            </a:pPr>
            <a:r>
              <a:rPr lang="en-US" sz="1800" dirty="0">
                <a:solidFill>
                  <a:schemeClr val="tx2"/>
                </a:solidFill>
                <a:ea typeface="+mn-ea"/>
                <a:cs typeface="+mn-cs"/>
              </a:rPr>
              <a:t>{    </a:t>
            </a:r>
          </a:p>
          <a:p>
            <a:pPr marL="333934" lvl="1" indent="0">
              <a:buNone/>
            </a:pPr>
            <a:r>
              <a:rPr lang="en-US" sz="1800" dirty="0">
                <a:solidFill>
                  <a:schemeClr val="tx2"/>
                </a:solidFill>
                <a:ea typeface="+mn-ea"/>
                <a:cs typeface="+mn-cs"/>
              </a:rPr>
              <a:t>    </a:t>
            </a:r>
            <a:r>
              <a:rPr lang="en-US" sz="1800" dirty="0" err="1">
                <a:solidFill>
                  <a:schemeClr val="tx2"/>
                </a:solidFill>
                <a:ea typeface="+mn-ea"/>
                <a:cs typeface="+mn-cs"/>
              </a:rPr>
              <a:t>fColor</a:t>
            </a:r>
            <a:r>
              <a:rPr lang="en-US" sz="1800" dirty="0">
                <a:solidFill>
                  <a:schemeClr val="tx2"/>
                </a:solidFill>
                <a:ea typeface="+mn-ea"/>
                <a:cs typeface="+mn-cs"/>
              </a:rPr>
              <a:t> = </a:t>
            </a:r>
            <a:r>
              <a:rPr lang="en-US" sz="1800" dirty="0" err="1">
                <a:solidFill>
                  <a:schemeClr val="tx2"/>
                </a:solidFill>
                <a:ea typeface="+mn-ea"/>
                <a:cs typeface="+mn-cs"/>
              </a:rPr>
              <a:t>vColor</a:t>
            </a:r>
            <a:r>
              <a:rPr lang="en-US" sz="1800" dirty="0">
                <a:solidFill>
                  <a:schemeClr val="tx2"/>
                </a:solidFill>
                <a:ea typeface="+mn-ea"/>
                <a:cs typeface="+mn-cs"/>
              </a:rPr>
              <a:t>;</a:t>
            </a:r>
          </a:p>
          <a:p>
            <a:pPr marL="333934" lvl="1" indent="0">
              <a:buNone/>
            </a:pPr>
            <a:r>
              <a:rPr lang="en-US" sz="1800" dirty="0">
                <a:solidFill>
                  <a:schemeClr val="tx2"/>
                </a:solidFill>
                <a:ea typeface="+mn-ea"/>
                <a:cs typeface="+mn-cs"/>
              </a:rPr>
              <a:t>    </a:t>
            </a:r>
            <a:r>
              <a:rPr lang="en-US" sz="1800" dirty="0" err="1">
                <a:solidFill>
                  <a:schemeClr val="tx2"/>
                </a:solidFill>
                <a:ea typeface="+mn-ea"/>
                <a:cs typeface="+mn-cs"/>
              </a:rPr>
              <a:t>gl_Position</a:t>
            </a:r>
            <a:r>
              <a:rPr lang="en-US" sz="1800" dirty="0">
                <a:solidFill>
                  <a:schemeClr val="tx2"/>
                </a:solidFill>
                <a:ea typeface="+mn-ea"/>
                <a:cs typeface="+mn-cs"/>
              </a:rPr>
              <a:t> = </a:t>
            </a:r>
            <a:r>
              <a:rPr lang="en-US" sz="1800" dirty="0" err="1">
                <a:solidFill>
                  <a:schemeClr val="tx2"/>
                </a:solidFill>
                <a:ea typeface="+mn-ea"/>
                <a:cs typeface="+mn-cs"/>
              </a:rPr>
              <a:t>vPosition</a:t>
            </a:r>
            <a:r>
              <a:rPr lang="en-US" sz="1800" dirty="0">
                <a:solidFill>
                  <a:schemeClr val="tx2"/>
                </a:solidFill>
                <a:ea typeface="+mn-ea"/>
                <a:cs typeface="+mn-cs"/>
              </a:rPr>
              <a:t>;</a:t>
            </a:r>
          </a:p>
          <a:p>
            <a:pPr marL="333934" lvl="1" indent="0">
              <a:buNone/>
            </a:pPr>
            <a:r>
              <a:rPr lang="en-US" sz="1800" dirty="0">
                <a:solidFill>
                  <a:schemeClr val="tx2"/>
                </a:solidFill>
                <a:ea typeface="+mn-ea"/>
                <a:cs typeface="+mn-cs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0395448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731000" cy="857250"/>
          </a:xfrm>
          <a:noFill/>
          <a:ln w="9525">
            <a:noFill/>
            <a:miter lim="800000"/>
            <a:headEnd/>
            <a:tailEnd/>
          </a:ln>
          <a:effectLst>
            <a:outerShdw blurRad="38100" dist="12700" dir="2700000">
              <a:srgbClr val="000000">
                <a:alpha val="30000"/>
              </a:srgbClr>
            </a:outerShdw>
          </a:effectLst>
        </p:spPr>
        <p:txBody>
          <a:bodyPr vert="horz" wrap="square" lIns="88361" tIns="44181" rIns="88361" bIns="44181" numCol="1" anchor="ctr" anchorCtr="1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/>
              <a:t>Simple fragment shader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1" y="1996987"/>
            <a:ext cx="5423794" cy="2172872"/>
          </a:xfrm>
        </p:spPr>
        <p:txBody>
          <a:bodyPr>
            <a:normAutofit fontScale="77500" lnSpcReduction="20000"/>
          </a:bodyPr>
          <a:lstStyle/>
          <a:p>
            <a:pPr marL="333934" lvl="1" indent="0">
              <a:buNone/>
            </a:pPr>
            <a:endParaRPr lang="en-US" dirty="0">
              <a:solidFill>
                <a:srgbClr val="660066"/>
              </a:solidFill>
              <a:latin typeface="Consolas"/>
              <a:cs typeface="Consolas"/>
            </a:endParaRPr>
          </a:p>
          <a:p>
            <a:pPr marL="333934" lvl="1" indent="0">
              <a:buNone/>
            </a:pPr>
            <a:r>
              <a:rPr lang="en-US" sz="2900" dirty="0">
                <a:solidFill>
                  <a:schemeClr val="tx2"/>
                </a:solidFill>
                <a:ea typeface="+mn-ea"/>
                <a:cs typeface="+mn-cs"/>
              </a:rPr>
              <a:t>varying vec4 </a:t>
            </a:r>
            <a:r>
              <a:rPr lang="en-US" sz="2900" dirty="0" err="1">
                <a:solidFill>
                  <a:schemeClr val="tx2"/>
                </a:solidFill>
                <a:ea typeface="+mn-ea"/>
                <a:cs typeface="+mn-cs"/>
              </a:rPr>
              <a:t>fColor</a:t>
            </a:r>
            <a:r>
              <a:rPr lang="en-US" sz="2900" dirty="0">
                <a:solidFill>
                  <a:schemeClr val="tx2"/>
                </a:solidFill>
                <a:ea typeface="+mn-ea"/>
                <a:cs typeface="+mn-cs"/>
              </a:rPr>
              <a:t>;</a:t>
            </a:r>
          </a:p>
          <a:p>
            <a:pPr marL="333934" lvl="1" indent="0">
              <a:buNone/>
            </a:pPr>
            <a:r>
              <a:rPr lang="en-US" sz="2900" dirty="0">
                <a:solidFill>
                  <a:schemeClr val="tx2"/>
                </a:solidFill>
                <a:ea typeface="+mn-ea"/>
                <a:cs typeface="+mn-cs"/>
              </a:rPr>
              <a:t>void main()</a:t>
            </a:r>
          </a:p>
          <a:p>
            <a:pPr marL="333934" lvl="1" indent="0">
              <a:buNone/>
            </a:pPr>
            <a:r>
              <a:rPr lang="en-US" sz="2900" dirty="0">
                <a:solidFill>
                  <a:schemeClr val="tx2"/>
                </a:solidFill>
                <a:ea typeface="+mn-ea"/>
                <a:cs typeface="+mn-cs"/>
              </a:rPr>
              <a:t>{</a:t>
            </a:r>
          </a:p>
          <a:p>
            <a:pPr marL="333934" lvl="1" indent="0">
              <a:buNone/>
            </a:pPr>
            <a:r>
              <a:rPr lang="en-US" sz="2900" dirty="0">
                <a:solidFill>
                  <a:schemeClr val="tx2"/>
                </a:solidFill>
                <a:ea typeface="+mn-ea"/>
                <a:cs typeface="+mn-cs"/>
              </a:rPr>
              <a:t>    </a:t>
            </a:r>
            <a:r>
              <a:rPr lang="en-US" sz="2900" dirty="0" err="1">
                <a:solidFill>
                  <a:schemeClr val="tx2"/>
                </a:solidFill>
                <a:ea typeface="+mn-ea"/>
                <a:cs typeface="+mn-cs"/>
              </a:rPr>
              <a:t>gl_FragColor</a:t>
            </a:r>
            <a:r>
              <a:rPr lang="en-US" sz="2900" dirty="0">
                <a:solidFill>
                  <a:schemeClr val="tx2"/>
                </a:solidFill>
                <a:ea typeface="+mn-ea"/>
                <a:cs typeface="+mn-cs"/>
              </a:rPr>
              <a:t> = </a:t>
            </a:r>
            <a:r>
              <a:rPr lang="en-US" sz="2900" dirty="0" err="1">
                <a:solidFill>
                  <a:schemeClr val="tx2"/>
                </a:solidFill>
                <a:ea typeface="+mn-ea"/>
                <a:cs typeface="+mn-cs"/>
              </a:rPr>
              <a:t>fColor</a:t>
            </a:r>
            <a:r>
              <a:rPr lang="en-US" sz="2900" dirty="0">
                <a:solidFill>
                  <a:schemeClr val="tx2"/>
                </a:solidFill>
                <a:ea typeface="+mn-ea"/>
                <a:cs typeface="+mn-cs"/>
              </a:rPr>
              <a:t>;</a:t>
            </a:r>
          </a:p>
          <a:p>
            <a:pPr marL="333934" lvl="1" indent="0">
              <a:buNone/>
            </a:pPr>
            <a:r>
              <a:rPr lang="en-US" sz="2900" dirty="0">
                <a:solidFill>
                  <a:schemeClr val="tx2"/>
                </a:solidFill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030562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Phong</a:t>
            </a:r>
            <a:r>
              <a:rPr lang="en-US" dirty="0"/>
              <a:t> Illumination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http://www.cse.ust.hk/~psander/metarenderer/</a:t>
            </a:r>
            <a:br>
              <a:rPr lang="en-US" dirty="0"/>
            </a:br>
            <a:r>
              <a:rPr lang="en-US" dirty="0"/>
              <a:t>(see view shaders)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50" y="2664358"/>
            <a:ext cx="3387565" cy="222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4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75"/>
    </mc:Choice>
    <mc:Fallback xmlns="">
      <p:transition spd="slow" advTm="4607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0365"/>
            <a:ext cx="8229600" cy="3394472"/>
          </a:xfrm>
        </p:spPr>
        <p:txBody>
          <a:bodyPr/>
          <a:lstStyle/>
          <a:p>
            <a:pPr algn="ctr">
              <a:buNone/>
            </a:pPr>
            <a:r>
              <a:rPr lang="en-US" sz="4000" dirty="0">
                <a:solidFill>
                  <a:schemeClr val="tx2"/>
                </a:solidFill>
              </a:rPr>
              <a:t>Buffering, Interaction, and Animation</a:t>
            </a:r>
          </a:p>
        </p:txBody>
      </p:sp>
    </p:spTree>
    <p:extLst>
      <p:ext uri="{BB962C8B-B14F-4D97-AF65-F5344CB8AC3E}">
        <p14:creationId xmlns:p14="http://schemas.microsoft.com/office/powerpoint/2010/main" val="1387932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839200" cy="4602163"/>
          </a:xfrm>
        </p:spPr>
        <p:txBody>
          <a:bodyPr>
            <a:normAutofit/>
          </a:bodyPr>
          <a:lstStyle/>
          <a:p>
            <a:r>
              <a:rPr lang="en-US" sz="2270" dirty="0"/>
              <a:t>Render a rotating cube </a:t>
            </a:r>
            <a:br>
              <a:rPr lang="en-US" sz="2270" dirty="0"/>
            </a:br>
            <a:r>
              <a:rPr lang="en-US" sz="2270" dirty="0"/>
              <a:t>with a different color for each face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83823"/>
            <a:ext cx="8839200" cy="990600"/>
          </a:xfrm>
        </p:spPr>
        <p:txBody>
          <a:bodyPr>
            <a:noAutofit/>
          </a:bodyPr>
          <a:lstStyle/>
          <a:p>
            <a:r>
              <a:rPr lang="en-US" sz="4000" dirty="0"/>
              <a:t>Lets add some animation and interaction </a:t>
            </a:r>
          </a:p>
        </p:txBody>
      </p:sp>
      <p:pic>
        <p:nvPicPr>
          <p:cNvPr id="4" name="Picture 3" descr="cub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304" y="2985088"/>
            <a:ext cx="2450321" cy="267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04425"/>
      </p:ext>
    </p:extLst>
  </p:cSld>
  <p:clrMapOvr>
    <a:masterClrMapping/>
  </p:clrMapOvr>
  <p:transition advTm="14387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Event Driven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417325" cy="4651242"/>
          </a:xfrm>
        </p:spPr>
        <p:txBody>
          <a:bodyPr>
            <a:normAutofit/>
          </a:bodyPr>
          <a:lstStyle/>
          <a:p>
            <a:r>
              <a:rPr lang="en-US" dirty="0"/>
              <a:t>Browser executes code sequentially and</a:t>
            </a:r>
            <a:br>
              <a:rPr lang="en-US" dirty="0"/>
            </a:br>
            <a:r>
              <a:rPr lang="en-US" dirty="0"/>
              <a:t>then wait for an event to occur</a:t>
            </a:r>
          </a:p>
          <a:p>
            <a:r>
              <a:rPr lang="en-US" dirty="0"/>
              <a:t>Events can be of many types</a:t>
            </a:r>
          </a:p>
          <a:p>
            <a:pPr lvl="1"/>
            <a:r>
              <a:rPr lang="en-US" dirty="0"/>
              <a:t>mouse and keyboard</a:t>
            </a:r>
          </a:p>
          <a:p>
            <a:pPr lvl="1"/>
            <a:r>
              <a:rPr lang="en-US" dirty="0"/>
              <a:t>menus and buttons</a:t>
            </a:r>
          </a:p>
          <a:p>
            <a:pPr lvl="1"/>
            <a:r>
              <a:rPr lang="en-US" dirty="0"/>
              <a:t>window events</a:t>
            </a:r>
          </a:p>
          <a:p>
            <a:r>
              <a:rPr lang="en-US" dirty="0"/>
              <a:t>Program responds to events through functions called </a:t>
            </a:r>
            <a:r>
              <a:rPr lang="en-US" dirty="0">
                <a:solidFill>
                  <a:schemeClr val="accent1"/>
                </a:solidFill>
              </a:rPr>
              <a:t>listeners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or </a:t>
            </a:r>
            <a:r>
              <a:rPr lang="en-US" dirty="0">
                <a:solidFill>
                  <a:schemeClr val="accent1"/>
                </a:solidFill>
              </a:rPr>
              <a:t>callbacks</a:t>
            </a:r>
          </a:p>
        </p:txBody>
      </p:sp>
    </p:spTree>
    <p:extLst>
      <p:ext uri="{BB962C8B-B14F-4D97-AF65-F5344CB8AC3E}">
        <p14:creationId xmlns:p14="http://schemas.microsoft.com/office/powerpoint/2010/main" val="3571291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990601"/>
            <a:ext cx="7283278" cy="28438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 HTML file</a:t>
            </a:r>
          </a:p>
          <a:p>
            <a:endParaRPr lang="en-US" dirty="0"/>
          </a:p>
          <a:p>
            <a:pPr lvl="1">
              <a:buNone/>
            </a:pPr>
            <a:r>
              <a:rPr lang="en-US" sz="2400" dirty="0">
                <a:solidFill>
                  <a:schemeClr val="accent1"/>
                </a:solidFill>
              </a:rPr>
              <a:t>&lt;button id= "</a:t>
            </a:r>
            <a:r>
              <a:rPr lang="en-US" sz="2400" dirty="0" err="1">
                <a:solidFill>
                  <a:schemeClr val="accent1"/>
                </a:solidFill>
              </a:rPr>
              <a:t>xButton</a:t>
            </a:r>
            <a:r>
              <a:rPr lang="en-US" sz="2400" dirty="0">
                <a:solidFill>
                  <a:schemeClr val="accent1"/>
                </a:solidFill>
              </a:rPr>
              <a:t>"&gt;Rotate X&lt;/button&gt;</a:t>
            </a:r>
          </a:p>
          <a:p>
            <a:pPr lvl="1">
              <a:buNone/>
            </a:pPr>
            <a:r>
              <a:rPr lang="en-US" sz="2400" dirty="0">
                <a:solidFill>
                  <a:schemeClr val="accent1"/>
                </a:solidFill>
              </a:rPr>
              <a:t>&lt;button id= "</a:t>
            </a:r>
            <a:r>
              <a:rPr lang="en-US" sz="2400" dirty="0" err="1">
                <a:solidFill>
                  <a:schemeClr val="accent1"/>
                </a:solidFill>
              </a:rPr>
              <a:t>yButton</a:t>
            </a:r>
            <a:r>
              <a:rPr lang="en-US" sz="2400" dirty="0">
                <a:solidFill>
                  <a:schemeClr val="accent1"/>
                </a:solidFill>
              </a:rPr>
              <a:t>"&gt;Rotate Y&lt;/button&gt;</a:t>
            </a:r>
          </a:p>
          <a:p>
            <a:pPr lvl="1">
              <a:buNone/>
            </a:pPr>
            <a:r>
              <a:rPr lang="en-US" sz="2400" dirty="0">
                <a:solidFill>
                  <a:schemeClr val="accent1"/>
                </a:solidFill>
              </a:rPr>
              <a:t>&lt;button id= "</a:t>
            </a:r>
            <a:r>
              <a:rPr lang="en-US" sz="2400" dirty="0" err="1">
                <a:solidFill>
                  <a:schemeClr val="accent1"/>
                </a:solidFill>
              </a:rPr>
              <a:t>zButton</a:t>
            </a:r>
            <a:r>
              <a:rPr lang="en-US" sz="2400" dirty="0">
                <a:solidFill>
                  <a:schemeClr val="accent1"/>
                </a:solidFill>
              </a:rPr>
              <a:t>"&gt;Rotate Z&lt;/button&gt;</a:t>
            </a:r>
          </a:p>
          <a:p>
            <a:pPr lvl="1">
              <a:buNone/>
            </a:pPr>
            <a:r>
              <a:rPr lang="en-US" sz="2400" dirty="0">
                <a:solidFill>
                  <a:schemeClr val="accent1"/>
                </a:solidFill>
              </a:rPr>
              <a:t>&lt;button id = "</a:t>
            </a:r>
            <a:r>
              <a:rPr lang="en-US" sz="2400" dirty="0" err="1">
                <a:solidFill>
                  <a:schemeClr val="accent1"/>
                </a:solidFill>
              </a:rPr>
              <a:t>ButtonT</a:t>
            </a:r>
            <a:r>
              <a:rPr lang="en-US" sz="2400" dirty="0">
                <a:solidFill>
                  <a:schemeClr val="accent1"/>
                </a:solidFill>
              </a:rPr>
              <a:t>"&gt;Toggle Rotation&lt;/button&gt;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98877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6426"/>
            <a:ext cx="9144000" cy="990600"/>
          </a:xfrm>
        </p:spPr>
        <p:txBody>
          <a:bodyPr/>
          <a:lstStyle/>
          <a:p>
            <a:r>
              <a:rPr lang="en-US" dirty="0"/>
              <a:t>What Is OpenGL?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64641"/>
            <a:ext cx="8310602" cy="3943349"/>
          </a:xfrm>
        </p:spPr>
        <p:txBody>
          <a:bodyPr>
            <a:normAutofit/>
          </a:bodyPr>
          <a:lstStyle/>
          <a:p>
            <a:r>
              <a:rPr lang="en-US" sz="2800" dirty="0"/>
              <a:t>OpenGL is a computer graphics rendering </a:t>
            </a:r>
            <a:br>
              <a:rPr lang="en-US" sz="2800" dirty="0"/>
            </a:br>
            <a:r>
              <a:rPr lang="en-US" sz="2800" i="1" dirty="0"/>
              <a:t>application programming interface,</a:t>
            </a:r>
            <a:br>
              <a:rPr lang="en-US" sz="2800" i="1" dirty="0"/>
            </a:br>
            <a:r>
              <a:rPr lang="en-US" sz="2800" dirty="0"/>
              <a:t>or API (for short)</a:t>
            </a:r>
          </a:p>
          <a:p>
            <a:pPr lvl="1"/>
            <a:r>
              <a:rPr lang="en-HK" sz="2400" dirty="0"/>
              <a:t>Generates high quality images</a:t>
            </a:r>
            <a:br>
              <a:rPr lang="en-HK" sz="2400" dirty="0"/>
            </a:br>
            <a:r>
              <a:rPr lang="en-HK" sz="2400" dirty="0"/>
              <a:t>from geometric and image primitives</a:t>
            </a:r>
            <a:endParaRPr lang="en-US" sz="2400" dirty="0"/>
          </a:p>
          <a:p>
            <a:pPr lvl="1"/>
            <a:r>
              <a:rPr lang="en-US" sz="2400" dirty="0"/>
              <a:t>The basis of many interactive applications</a:t>
            </a:r>
            <a:br>
              <a:rPr lang="en-US" sz="2400" dirty="0"/>
            </a:br>
            <a:r>
              <a:rPr lang="en-US" sz="2400" dirty="0"/>
              <a:t>that include 3D graphics </a:t>
            </a:r>
          </a:p>
          <a:p>
            <a:pPr lvl="1"/>
            <a:r>
              <a:rPr lang="en-US" sz="2400" dirty="0"/>
              <a:t>Operating system independent</a:t>
            </a:r>
          </a:p>
        </p:txBody>
      </p:sp>
    </p:spTree>
    <p:extLst>
      <p:ext uri="{BB962C8B-B14F-4D97-AF65-F5344CB8AC3E}">
        <p14:creationId xmlns:p14="http://schemas.microsoft.com/office/powerpoint/2010/main" val="295714931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3890"/>
            <a:ext cx="8333811" cy="405686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During initialization:</a:t>
            </a:r>
          </a:p>
          <a:p>
            <a:pPr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chemeClr val="accent1"/>
                </a:solidFill>
              </a:rPr>
              <a:t>document.getElementById</a:t>
            </a:r>
            <a:r>
              <a:rPr lang="en-US" dirty="0">
                <a:solidFill>
                  <a:schemeClr val="accent1"/>
                </a:solidFill>
              </a:rPr>
              <a:t>( "</a:t>
            </a:r>
            <a:r>
              <a:rPr lang="en-US" dirty="0" err="1">
                <a:solidFill>
                  <a:schemeClr val="accent1"/>
                </a:solidFill>
              </a:rPr>
              <a:t>xButton</a:t>
            </a:r>
            <a:r>
              <a:rPr lang="en-US" dirty="0">
                <a:solidFill>
                  <a:schemeClr val="accent1"/>
                </a:solidFill>
              </a:rPr>
              <a:t>" ).</a:t>
            </a:r>
            <a:r>
              <a:rPr lang="en-US" dirty="0" err="1">
                <a:solidFill>
                  <a:schemeClr val="accent1"/>
                </a:solidFill>
              </a:rPr>
              <a:t>onclick</a:t>
            </a:r>
            <a:r>
              <a:rPr lang="en-US" dirty="0">
                <a:solidFill>
                  <a:schemeClr val="accent1"/>
                </a:solidFill>
              </a:rPr>
              <a:t> =</a:t>
            </a:r>
          </a:p>
          <a:p>
            <a:pPr lvl="1">
              <a:buNone/>
            </a:pPr>
            <a:r>
              <a:rPr lang="en-US" dirty="0">
                <a:solidFill>
                  <a:schemeClr val="accent1"/>
                </a:solidFill>
              </a:rPr>
              <a:t>        function () { axis = </a:t>
            </a:r>
            <a:r>
              <a:rPr lang="en-US" dirty="0" err="1">
                <a:solidFill>
                  <a:schemeClr val="accent1"/>
                </a:solidFill>
              </a:rPr>
              <a:t>xAxis</a:t>
            </a:r>
            <a:r>
              <a:rPr lang="en-US" dirty="0">
                <a:solidFill>
                  <a:schemeClr val="accent1"/>
                </a:solidFill>
              </a:rPr>
              <a:t>; };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err="1">
                <a:solidFill>
                  <a:schemeClr val="accent1"/>
                </a:solidFill>
              </a:rPr>
              <a:t>document.getElementById</a:t>
            </a:r>
            <a:r>
              <a:rPr lang="en-US" dirty="0">
                <a:solidFill>
                  <a:schemeClr val="accent1"/>
                </a:solidFill>
              </a:rPr>
              <a:t>( "</a:t>
            </a:r>
            <a:r>
              <a:rPr lang="en-US" dirty="0" err="1">
                <a:solidFill>
                  <a:schemeClr val="accent1"/>
                </a:solidFill>
              </a:rPr>
              <a:t>yButton</a:t>
            </a:r>
            <a:r>
              <a:rPr lang="en-US" dirty="0">
                <a:solidFill>
                  <a:schemeClr val="accent1"/>
                </a:solidFill>
              </a:rPr>
              <a:t>" ).</a:t>
            </a:r>
            <a:r>
              <a:rPr lang="en-US" dirty="0" err="1">
                <a:solidFill>
                  <a:schemeClr val="accent1"/>
                </a:solidFill>
              </a:rPr>
              <a:t>onclick</a:t>
            </a:r>
            <a:r>
              <a:rPr lang="en-US" dirty="0">
                <a:solidFill>
                  <a:schemeClr val="accent1"/>
                </a:solidFill>
              </a:rPr>
              <a:t> =</a:t>
            </a:r>
          </a:p>
          <a:p>
            <a:pPr lvl="1">
              <a:buNone/>
            </a:pPr>
            <a:r>
              <a:rPr lang="en-US" dirty="0">
                <a:solidFill>
                  <a:schemeClr val="accent1"/>
                </a:solidFill>
              </a:rPr>
              <a:t>        function () { axis = </a:t>
            </a:r>
            <a:r>
              <a:rPr lang="en-US" dirty="0" err="1">
                <a:solidFill>
                  <a:schemeClr val="accent1"/>
                </a:solidFill>
              </a:rPr>
              <a:t>yAxis</a:t>
            </a:r>
            <a:r>
              <a:rPr lang="en-US" dirty="0">
                <a:solidFill>
                  <a:schemeClr val="accent1"/>
                </a:solidFill>
              </a:rPr>
              <a:t>; };   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err="1">
                <a:solidFill>
                  <a:schemeClr val="accent1"/>
                </a:solidFill>
              </a:rPr>
              <a:t>document.getElementById</a:t>
            </a:r>
            <a:r>
              <a:rPr lang="en-US" dirty="0">
                <a:solidFill>
                  <a:schemeClr val="accent1"/>
                </a:solidFill>
              </a:rPr>
              <a:t>( "</a:t>
            </a:r>
            <a:r>
              <a:rPr lang="en-US" dirty="0" err="1">
                <a:solidFill>
                  <a:schemeClr val="accent1"/>
                </a:solidFill>
              </a:rPr>
              <a:t>zButton</a:t>
            </a:r>
            <a:r>
              <a:rPr lang="en-US" dirty="0">
                <a:solidFill>
                  <a:schemeClr val="accent1"/>
                </a:solidFill>
              </a:rPr>
              <a:t>" ).</a:t>
            </a:r>
            <a:r>
              <a:rPr lang="en-US" dirty="0" err="1">
                <a:solidFill>
                  <a:schemeClr val="accent1"/>
                </a:solidFill>
              </a:rPr>
              <a:t>onclick</a:t>
            </a:r>
            <a:r>
              <a:rPr lang="en-US" dirty="0">
                <a:solidFill>
                  <a:schemeClr val="accent1"/>
                </a:solidFill>
              </a:rPr>
              <a:t> =</a:t>
            </a:r>
          </a:p>
          <a:p>
            <a:pPr lvl="1">
              <a:buNone/>
            </a:pPr>
            <a:r>
              <a:rPr lang="en-US" dirty="0">
                <a:solidFill>
                  <a:schemeClr val="accent1"/>
                </a:solidFill>
              </a:rPr>
              <a:t>        function () { axis = </a:t>
            </a:r>
            <a:r>
              <a:rPr lang="en-US" dirty="0" err="1">
                <a:solidFill>
                  <a:schemeClr val="accent1"/>
                </a:solidFill>
              </a:rPr>
              <a:t>zAxis</a:t>
            </a:r>
            <a:r>
              <a:rPr lang="en-US" dirty="0">
                <a:solidFill>
                  <a:schemeClr val="accent1"/>
                </a:solidFill>
              </a:rPr>
              <a:t>;};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 err="1">
                <a:solidFill>
                  <a:schemeClr val="accent1"/>
                </a:solidFill>
              </a:rPr>
              <a:t>document.getElementById</a:t>
            </a:r>
            <a:r>
              <a:rPr lang="en-US" dirty="0">
                <a:solidFill>
                  <a:schemeClr val="accent1"/>
                </a:solidFill>
              </a:rPr>
              <a:t>("</a:t>
            </a:r>
            <a:r>
              <a:rPr lang="en-US" dirty="0" err="1">
                <a:solidFill>
                  <a:schemeClr val="accent1"/>
                </a:solidFill>
              </a:rPr>
              <a:t>ButtonT</a:t>
            </a:r>
            <a:r>
              <a:rPr lang="en-US" dirty="0">
                <a:solidFill>
                  <a:schemeClr val="accent1"/>
                </a:solidFill>
              </a:rPr>
              <a:t>").</a:t>
            </a:r>
            <a:r>
              <a:rPr lang="en-US" dirty="0" err="1">
                <a:solidFill>
                  <a:schemeClr val="accent1"/>
                </a:solidFill>
              </a:rPr>
              <a:t>onclick</a:t>
            </a:r>
            <a:r>
              <a:rPr lang="en-US" dirty="0">
                <a:solidFill>
                  <a:schemeClr val="accent1"/>
                </a:solidFill>
              </a:rPr>
              <a:t> =</a:t>
            </a:r>
          </a:p>
          <a:p>
            <a:pPr lvl="1">
              <a:buNone/>
            </a:pPr>
            <a:r>
              <a:rPr lang="en-US" dirty="0">
                <a:solidFill>
                  <a:schemeClr val="accent1"/>
                </a:solidFill>
              </a:rPr>
              <a:t>        function(){ flag = !flag; }; </a:t>
            </a:r>
          </a:p>
          <a:p>
            <a:pPr lvl="1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accent1"/>
                </a:solidFill>
              </a:rPr>
              <a:t>     render();</a:t>
            </a:r>
          </a:p>
        </p:txBody>
      </p:sp>
    </p:spTree>
    <p:extLst>
      <p:ext uri="{BB962C8B-B14F-4D97-AF65-F5344CB8AC3E}">
        <p14:creationId xmlns:p14="http://schemas.microsoft.com/office/powerpoint/2010/main" val="1364890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689" y="1453244"/>
            <a:ext cx="8468621" cy="3943349"/>
          </a:xfrm>
        </p:spPr>
        <p:txBody>
          <a:bodyPr>
            <a:normAutofit/>
          </a:bodyPr>
          <a:lstStyle/>
          <a:p>
            <a:r>
              <a:rPr lang="en-US" sz="2800" dirty="0"/>
              <a:t>Suppose we want to change something and</a:t>
            </a:r>
            <a:br>
              <a:rPr lang="en-US" sz="2800" dirty="0"/>
            </a:br>
            <a:r>
              <a:rPr lang="en-US" sz="2800" dirty="0"/>
              <a:t>render again with new values</a:t>
            </a:r>
          </a:p>
          <a:p>
            <a:pPr lvl="1"/>
            <a:r>
              <a:rPr lang="en-US" sz="2400" dirty="0"/>
              <a:t>We can send new values to the shaders using uniform </a:t>
            </a:r>
            <a:br>
              <a:rPr lang="en-US" sz="2400" dirty="0"/>
            </a:br>
            <a:r>
              <a:rPr lang="en-US" sz="2400" dirty="0"/>
              <a:t>qualified variables</a:t>
            </a:r>
          </a:p>
          <a:p>
            <a:pPr lvl="1"/>
            <a:endParaRPr lang="en-US" sz="2400" dirty="0"/>
          </a:p>
          <a:p>
            <a:r>
              <a:rPr lang="en-US" sz="2800" dirty="0"/>
              <a:t>Ask application to </a:t>
            </a:r>
            <a:r>
              <a:rPr lang="en-US" sz="2800" dirty="0" err="1"/>
              <a:t>rerender</a:t>
            </a:r>
            <a:r>
              <a:rPr lang="en-US" sz="2800" dirty="0"/>
              <a:t> with </a:t>
            </a:r>
            <a:r>
              <a:rPr lang="en-US" sz="2800" dirty="0" err="1">
                <a:solidFill>
                  <a:schemeClr val="accent1"/>
                </a:solidFill>
              </a:rPr>
              <a:t>requestAnimFrame</a:t>
            </a:r>
            <a:r>
              <a:rPr lang="en-US" sz="2800" dirty="0">
                <a:solidFill>
                  <a:schemeClr val="accent1"/>
                </a:solidFill>
              </a:rPr>
              <a:t>()</a:t>
            </a:r>
          </a:p>
          <a:p>
            <a:pPr lvl="1"/>
            <a:r>
              <a:rPr lang="en-US" sz="2400" dirty="0"/>
              <a:t>Render function will execute next refresh cycle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4161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9441"/>
            <a:ext cx="8839200" cy="990600"/>
          </a:xfrm>
        </p:spPr>
        <p:txBody>
          <a:bodyPr/>
          <a:lstStyle/>
          <a:p>
            <a:r>
              <a:rPr lang="en-HK" dirty="0"/>
              <a:t>cube3js-shad.html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8097282" cy="6201667"/>
          </a:xfrm>
        </p:spPr>
        <p:txBody>
          <a:bodyPr/>
          <a:lstStyle/>
          <a:p>
            <a:pPr marL="0" indent="0">
              <a:buNone/>
            </a:pPr>
            <a:r>
              <a:rPr lang="en-HK" dirty="0"/>
              <a:t>Initializing geometry and </a:t>
            </a:r>
            <a:r>
              <a:rPr lang="en-HK" dirty="0" err="1"/>
              <a:t>shader</a:t>
            </a:r>
            <a:r>
              <a:rPr lang="en-HK" dirty="0"/>
              <a:t> material:</a:t>
            </a:r>
          </a:p>
          <a:p>
            <a:pPr marL="0" indent="0">
              <a:buNone/>
            </a:pPr>
            <a:br>
              <a:rPr lang="en-HK" sz="1600" dirty="0"/>
            </a:br>
            <a:r>
              <a:rPr lang="en-GB" sz="1600" dirty="0" err="1">
                <a:solidFill>
                  <a:schemeClr val="tx2"/>
                </a:solidFill>
              </a:rPr>
              <a:t>var</a:t>
            </a:r>
            <a:r>
              <a:rPr lang="en-GB" sz="1600" dirty="0">
                <a:solidFill>
                  <a:schemeClr val="tx2"/>
                </a:solidFill>
              </a:rPr>
              <a:t> theta = new THREE.Vector3( 0.0, 0.0, 0.0 );</a:t>
            </a:r>
          </a:p>
          <a:p>
            <a:pPr marL="0" indent="0">
              <a:buNone/>
            </a:pPr>
            <a:r>
              <a:rPr lang="en-HK" sz="1600" dirty="0" err="1">
                <a:solidFill>
                  <a:schemeClr val="tx2"/>
                </a:solidFill>
              </a:rPr>
              <a:t>var</a:t>
            </a:r>
            <a:r>
              <a:rPr lang="en-HK" sz="1600" dirty="0">
                <a:solidFill>
                  <a:schemeClr val="tx2"/>
                </a:solidFill>
              </a:rPr>
              <a:t> cube = new </a:t>
            </a:r>
            <a:r>
              <a:rPr lang="en-HK" sz="1600" dirty="0" err="1">
                <a:solidFill>
                  <a:schemeClr val="tx2"/>
                </a:solidFill>
              </a:rPr>
              <a:t>THREE.BoxGeometry</a:t>
            </a:r>
            <a:r>
              <a:rPr lang="en-HK" sz="1600" dirty="0">
                <a:solidFill>
                  <a:schemeClr val="tx2"/>
                </a:solidFill>
              </a:rPr>
              <a:t>( 1, 1, 1 );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for ( </a:t>
            </a:r>
            <a:r>
              <a:rPr lang="en-HK" sz="1600" dirty="0" err="1">
                <a:solidFill>
                  <a:schemeClr val="tx2"/>
                </a:solidFill>
              </a:rPr>
              <a:t>var</a:t>
            </a:r>
            <a:r>
              <a:rPr lang="en-HK" sz="1600" dirty="0">
                <a:solidFill>
                  <a:schemeClr val="tx2"/>
                </a:solidFill>
              </a:rPr>
              <a:t> </a:t>
            </a:r>
            <a:r>
              <a:rPr lang="en-HK" sz="1600" dirty="0" err="1">
                <a:solidFill>
                  <a:schemeClr val="tx2"/>
                </a:solidFill>
              </a:rPr>
              <a:t>i</a:t>
            </a:r>
            <a:r>
              <a:rPr lang="en-HK" sz="1600" dirty="0">
                <a:solidFill>
                  <a:schemeClr val="tx2"/>
                </a:solidFill>
              </a:rPr>
              <a:t> = 0; </a:t>
            </a:r>
            <a:r>
              <a:rPr lang="en-HK" sz="1600" dirty="0" err="1">
                <a:solidFill>
                  <a:schemeClr val="tx2"/>
                </a:solidFill>
              </a:rPr>
              <a:t>i</a:t>
            </a:r>
            <a:r>
              <a:rPr lang="en-HK" sz="1600" dirty="0">
                <a:solidFill>
                  <a:schemeClr val="tx2"/>
                </a:solidFill>
              </a:rPr>
              <a:t> &lt; </a:t>
            </a:r>
            <a:r>
              <a:rPr lang="en-HK" sz="1600" dirty="0" err="1">
                <a:solidFill>
                  <a:schemeClr val="tx2"/>
                </a:solidFill>
              </a:rPr>
              <a:t>cube.faces.length</a:t>
            </a:r>
            <a:r>
              <a:rPr lang="en-HK" sz="1600" dirty="0">
                <a:solidFill>
                  <a:schemeClr val="tx2"/>
                </a:solidFill>
              </a:rPr>
              <a:t>; </a:t>
            </a:r>
            <a:r>
              <a:rPr lang="en-HK" sz="1600" dirty="0" err="1">
                <a:solidFill>
                  <a:schemeClr val="tx2"/>
                </a:solidFill>
              </a:rPr>
              <a:t>i</a:t>
            </a:r>
            <a:r>
              <a:rPr lang="en-HK" sz="1600" dirty="0">
                <a:solidFill>
                  <a:schemeClr val="tx2"/>
                </a:solidFill>
              </a:rPr>
              <a:t> += 2 ) {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</a:t>
            </a:r>
            <a:r>
              <a:rPr lang="en-HK" sz="1600" dirty="0" err="1">
                <a:solidFill>
                  <a:schemeClr val="tx2"/>
                </a:solidFill>
              </a:rPr>
              <a:t>var</a:t>
            </a:r>
            <a:r>
              <a:rPr lang="en-HK" sz="1600" dirty="0">
                <a:solidFill>
                  <a:schemeClr val="tx2"/>
                </a:solidFill>
              </a:rPr>
              <a:t> col = </a:t>
            </a:r>
            <a:r>
              <a:rPr lang="en-HK" sz="1600" dirty="0" err="1">
                <a:solidFill>
                  <a:schemeClr val="tx2"/>
                </a:solidFill>
              </a:rPr>
              <a:t>Math.random</a:t>
            </a:r>
            <a:r>
              <a:rPr lang="en-HK" sz="1600" dirty="0">
                <a:solidFill>
                  <a:schemeClr val="tx2"/>
                </a:solidFill>
              </a:rPr>
              <a:t>();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</a:t>
            </a:r>
            <a:r>
              <a:rPr lang="en-HK" sz="1600" dirty="0" err="1">
                <a:solidFill>
                  <a:schemeClr val="tx2"/>
                </a:solidFill>
              </a:rPr>
              <a:t>cube.faces</a:t>
            </a:r>
            <a:r>
              <a:rPr lang="en-HK" sz="1600" dirty="0">
                <a:solidFill>
                  <a:schemeClr val="tx2"/>
                </a:solidFill>
              </a:rPr>
              <a:t>[ </a:t>
            </a:r>
            <a:r>
              <a:rPr lang="en-HK" sz="1600" dirty="0" err="1">
                <a:solidFill>
                  <a:schemeClr val="tx2"/>
                </a:solidFill>
              </a:rPr>
              <a:t>i</a:t>
            </a:r>
            <a:r>
              <a:rPr lang="en-HK" sz="1600" dirty="0">
                <a:solidFill>
                  <a:schemeClr val="tx2"/>
                </a:solidFill>
              </a:rPr>
              <a:t> ].</a:t>
            </a:r>
            <a:r>
              <a:rPr lang="en-HK" sz="1600" dirty="0" err="1">
                <a:solidFill>
                  <a:schemeClr val="tx2"/>
                </a:solidFill>
              </a:rPr>
              <a:t>color.setHex</a:t>
            </a:r>
            <a:r>
              <a:rPr lang="en-HK" sz="1600" dirty="0">
                <a:solidFill>
                  <a:schemeClr val="tx2"/>
                </a:solidFill>
              </a:rPr>
              <a:t>( col * 0xffffff );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</a:t>
            </a:r>
            <a:r>
              <a:rPr lang="en-HK" sz="1600" dirty="0" err="1">
                <a:solidFill>
                  <a:schemeClr val="tx2"/>
                </a:solidFill>
              </a:rPr>
              <a:t>cube.faces</a:t>
            </a:r>
            <a:r>
              <a:rPr lang="en-HK" sz="1600" dirty="0">
                <a:solidFill>
                  <a:schemeClr val="tx2"/>
                </a:solidFill>
              </a:rPr>
              <a:t>[ i+1 ].</a:t>
            </a:r>
            <a:r>
              <a:rPr lang="en-HK" sz="1600" dirty="0" err="1">
                <a:solidFill>
                  <a:schemeClr val="tx2"/>
                </a:solidFill>
              </a:rPr>
              <a:t>color.setHex</a:t>
            </a:r>
            <a:r>
              <a:rPr lang="en-HK" sz="1600" dirty="0">
                <a:solidFill>
                  <a:schemeClr val="tx2"/>
                </a:solidFill>
              </a:rPr>
              <a:t>( col * 0xffffff );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}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					</a:t>
            </a:r>
          </a:p>
          <a:p>
            <a:pPr marL="0" indent="0">
              <a:buNone/>
            </a:pPr>
            <a:r>
              <a:rPr lang="en-HK" sz="1600" dirty="0" err="1">
                <a:solidFill>
                  <a:schemeClr val="tx2"/>
                </a:solidFill>
              </a:rPr>
              <a:t>var</a:t>
            </a:r>
            <a:r>
              <a:rPr lang="en-HK" sz="1600" dirty="0">
                <a:solidFill>
                  <a:schemeClr val="tx2"/>
                </a:solidFill>
              </a:rPr>
              <a:t> material = new </a:t>
            </a:r>
            <a:r>
              <a:rPr lang="en-HK" sz="1600" dirty="0" err="1">
                <a:solidFill>
                  <a:schemeClr val="tx2"/>
                </a:solidFill>
              </a:rPr>
              <a:t>THREE.ShaderMaterial</a:t>
            </a:r>
            <a:r>
              <a:rPr lang="en-HK" sz="1600" dirty="0">
                <a:solidFill>
                  <a:schemeClr val="tx2"/>
                </a:solidFill>
              </a:rPr>
              <a:t>({ 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defines: { USE_COLOR: true },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uniforms: { theta: { type: "v3", value: theta }},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</a:t>
            </a:r>
            <a:r>
              <a:rPr lang="en-HK" sz="1600" dirty="0" err="1">
                <a:solidFill>
                  <a:schemeClr val="tx2"/>
                </a:solidFill>
              </a:rPr>
              <a:t>vertexShader</a:t>
            </a:r>
            <a:r>
              <a:rPr lang="en-HK" sz="1600" dirty="0">
                <a:solidFill>
                  <a:schemeClr val="tx2"/>
                </a:solidFill>
              </a:rPr>
              <a:t>: </a:t>
            </a:r>
            <a:r>
              <a:rPr lang="en-HK" sz="1600" dirty="0" err="1">
                <a:solidFill>
                  <a:schemeClr val="tx2"/>
                </a:solidFill>
              </a:rPr>
              <a:t>document.getElementById</a:t>
            </a:r>
            <a:r>
              <a:rPr lang="en-HK" sz="1600" dirty="0">
                <a:solidFill>
                  <a:schemeClr val="tx2"/>
                </a:solidFill>
              </a:rPr>
              <a:t>( 'vertex-</a:t>
            </a:r>
            <a:r>
              <a:rPr lang="en-HK" sz="1600" dirty="0" err="1">
                <a:solidFill>
                  <a:schemeClr val="tx2"/>
                </a:solidFill>
              </a:rPr>
              <a:t>shader</a:t>
            </a:r>
            <a:r>
              <a:rPr lang="en-HK" sz="1600" dirty="0">
                <a:solidFill>
                  <a:schemeClr val="tx2"/>
                </a:solidFill>
              </a:rPr>
              <a:t>' ).</a:t>
            </a:r>
            <a:r>
              <a:rPr lang="en-HK" sz="1600" dirty="0" err="1">
                <a:solidFill>
                  <a:schemeClr val="tx2"/>
                </a:solidFill>
              </a:rPr>
              <a:t>textContent</a:t>
            </a:r>
            <a:r>
              <a:rPr lang="en-HK" sz="1600" dirty="0">
                <a:solidFill>
                  <a:schemeClr val="tx2"/>
                </a:solidFill>
              </a:rPr>
              <a:t>, 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</a:t>
            </a:r>
            <a:r>
              <a:rPr lang="en-HK" sz="1600" dirty="0" err="1">
                <a:solidFill>
                  <a:schemeClr val="tx2"/>
                </a:solidFill>
              </a:rPr>
              <a:t>fragmentShader</a:t>
            </a:r>
            <a:r>
              <a:rPr lang="en-HK" sz="1600" dirty="0">
                <a:solidFill>
                  <a:schemeClr val="tx2"/>
                </a:solidFill>
              </a:rPr>
              <a:t>: </a:t>
            </a:r>
            <a:r>
              <a:rPr lang="en-HK" sz="1600" dirty="0" err="1">
                <a:solidFill>
                  <a:schemeClr val="tx2"/>
                </a:solidFill>
              </a:rPr>
              <a:t>document.getElementById</a:t>
            </a:r>
            <a:r>
              <a:rPr lang="en-HK" sz="1600" dirty="0">
                <a:solidFill>
                  <a:schemeClr val="tx2"/>
                </a:solidFill>
              </a:rPr>
              <a:t>( 'fragment-</a:t>
            </a:r>
            <a:r>
              <a:rPr lang="en-HK" sz="1600" dirty="0" err="1">
                <a:solidFill>
                  <a:schemeClr val="tx2"/>
                </a:solidFill>
              </a:rPr>
              <a:t>shader</a:t>
            </a:r>
            <a:r>
              <a:rPr lang="en-HK" sz="1600" dirty="0">
                <a:solidFill>
                  <a:schemeClr val="tx2"/>
                </a:solidFill>
              </a:rPr>
              <a:t>' ).</a:t>
            </a:r>
            <a:r>
              <a:rPr lang="en-HK" sz="1600" dirty="0" err="1">
                <a:solidFill>
                  <a:schemeClr val="tx2"/>
                </a:solidFill>
              </a:rPr>
              <a:t>textContent</a:t>
            </a:r>
            <a:r>
              <a:rPr lang="en-HK" sz="1600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});</a:t>
            </a:r>
            <a:br>
              <a:rPr lang="en-HK" dirty="0">
                <a:solidFill>
                  <a:schemeClr val="tx2"/>
                </a:solidFill>
              </a:rPr>
            </a:br>
            <a:endParaRPr lang="en-HK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AU" sz="1600" dirty="0" err="1">
                <a:solidFill>
                  <a:schemeClr val="tx2"/>
                </a:solidFill>
              </a:rPr>
              <a:t>var</a:t>
            </a:r>
            <a:r>
              <a:rPr lang="en-AU" sz="1600" dirty="0">
                <a:solidFill>
                  <a:schemeClr val="tx2"/>
                </a:solidFill>
              </a:rPr>
              <a:t> mesh = new </a:t>
            </a:r>
            <a:r>
              <a:rPr lang="en-AU" sz="1600" dirty="0" err="1">
                <a:solidFill>
                  <a:schemeClr val="tx2"/>
                </a:solidFill>
              </a:rPr>
              <a:t>THREE.Mesh</a:t>
            </a:r>
            <a:r>
              <a:rPr lang="en-AU" sz="1600" dirty="0">
                <a:solidFill>
                  <a:schemeClr val="tx2"/>
                </a:solidFill>
              </a:rPr>
              <a:t>( cube, material );</a:t>
            </a:r>
          </a:p>
          <a:p>
            <a:pPr marL="0" indent="0">
              <a:buNone/>
            </a:pPr>
            <a:r>
              <a:rPr lang="en-AU" sz="1600" dirty="0">
                <a:solidFill>
                  <a:schemeClr val="tx2"/>
                </a:solidFill>
              </a:rPr>
              <a:t>			</a:t>
            </a:r>
            <a:r>
              <a:rPr lang="en-AU" sz="1600" dirty="0" err="1">
                <a:solidFill>
                  <a:schemeClr val="tx2"/>
                </a:solidFill>
              </a:rPr>
              <a:t>scene.add</a:t>
            </a:r>
            <a:r>
              <a:rPr lang="en-AU" sz="1600" dirty="0">
                <a:solidFill>
                  <a:schemeClr val="tx2"/>
                </a:solidFill>
              </a:rPr>
              <a:t>( mesh );</a:t>
            </a:r>
            <a:br>
              <a:rPr lang="en-HK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-39688" y="6572250"/>
            <a:ext cx="604838" cy="304800"/>
          </a:xfrm>
          <a:prstGeom prst="rect">
            <a:avLst/>
          </a:prstGeom>
        </p:spPr>
        <p:txBody>
          <a:bodyPr/>
          <a:lstStyle/>
          <a:p>
            <a:fld id="{51E89504-E9A2-4960-B6E9-AA849F475C9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93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Updating angles in application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52601"/>
            <a:ext cx="8447335" cy="424815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	In the rendering loop: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2200" dirty="0">
                <a:solidFill>
                  <a:schemeClr val="accent1"/>
                </a:solidFill>
              </a:rPr>
              <a:t>	if(flag) {</a:t>
            </a:r>
          </a:p>
          <a:p>
            <a:pPr>
              <a:buNone/>
            </a:pPr>
            <a:r>
              <a:rPr lang="en-US" sz="2200" dirty="0">
                <a:solidFill>
                  <a:schemeClr val="accent1"/>
                </a:solidFill>
              </a:rPr>
              <a:t>		if(axis == 0) {</a:t>
            </a:r>
            <a:r>
              <a:rPr lang="en-US" sz="2200" dirty="0" err="1">
                <a:solidFill>
                  <a:schemeClr val="accent1"/>
                </a:solidFill>
              </a:rPr>
              <a:t>theta.x</a:t>
            </a:r>
            <a:r>
              <a:rPr lang="en-US" sz="2200" dirty="0">
                <a:solidFill>
                  <a:schemeClr val="accent1"/>
                </a:solidFill>
              </a:rPr>
              <a:t> += 2.0;}</a:t>
            </a:r>
          </a:p>
          <a:p>
            <a:pPr>
              <a:buNone/>
            </a:pPr>
            <a:r>
              <a:rPr lang="en-US" sz="2200" dirty="0">
                <a:solidFill>
                  <a:schemeClr val="accent1"/>
                </a:solidFill>
              </a:rPr>
              <a:t>		else if(axis == 1) {</a:t>
            </a:r>
            <a:r>
              <a:rPr lang="en-US" sz="2200" dirty="0" err="1">
                <a:solidFill>
                  <a:schemeClr val="accent1"/>
                </a:solidFill>
              </a:rPr>
              <a:t>theta.y</a:t>
            </a:r>
            <a:r>
              <a:rPr lang="en-US" sz="2200" dirty="0">
                <a:solidFill>
                  <a:schemeClr val="accent1"/>
                </a:solidFill>
              </a:rPr>
              <a:t> += 2.0;}</a:t>
            </a:r>
          </a:p>
          <a:p>
            <a:pPr>
              <a:buNone/>
            </a:pPr>
            <a:r>
              <a:rPr lang="en-US" sz="2200" dirty="0">
                <a:solidFill>
                  <a:schemeClr val="accent1"/>
                </a:solidFill>
              </a:rPr>
              <a:t>		else if(axis == 2) {</a:t>
            </a:r>
            <a:r>
              <a:rPr lang="en-US" sz="2200" dirty="0" err="1">
                <a:solidFill>
                  <a:schemeClr val="accent1"/>
                </a:solidFill>
              </a:rPr>
              <a:t>theta.z</a:t>
            </a:r>
            <a:r>
              <a:rPr lang="en-US" sz="2200" dirty="0">
                <a:solidFill>
                  <a:schemeClr val="accent1"/>
                </a:solidFill>
              </a:rPr>
              <a:t> += 2.0;}</a:t>
            </a:r>
          </a:p>
          <a:p>
            <a:pPr>
              <a:buNone/>
            </a:pPr>
            <a:r>
              <a:rPr lang="en-US" sz="2200" dirty="0">
                <a:solidFill>
                  <a:schemeClr val="accent1"/>
                </a:solidFill>
              </a:rPr>
              <a:t>	}</a:t>
            </a:r>
          </a:p>
          <a:p>
            <a:pPr>
              <a:buNone/>
            </a:pPr>
            <a:r>
              <a:rPr lang="en-US" sz="2200" dirty="0">
                <a:solidFill>
                  <a:schemeClr val="accent1"/>
                </a:solidFill>
              </a:rPr>
              <a:t>	</a:t>
            </a:r>
            <a:r>
              <a:rPr lang="en-US" sz="4364" dirty="0">
                <a:solidFill>
                  <a:schemeClr val="accent1"/>
                </a:solidFill>
              </a:rPr>
              <a:t>			</a:t>
            </a:r>
          </a:p>
          <a:p>
            <a:pPr>
              <a:buNone/>
            </a:pPr>
            <a:r>
              <a:rPr lang="en-US" sz="4364" dirty="0">
                <a:solidFill>
                  <a:schemeClr val="accent1"/>
                </a:solidFill>
              </a:rPr>
              <a:t>	</a:t>
            </a:r>
            <a:endParaRPr lang="en-US" sz="3273" dirty="0">
              <a:solidFill>
                <a:schemeClr val="accent1"/>
              </a:solidFill>
            </a:endParaRPr>
          </a:p>
          <a:p>
            <a:pPr marL="333934" lvl="1" indent="0">
              <a:buNone/>
            </a:pPr>
            <a:endParaRPr lang="en-US" dirty="0">
              <a:solidFill>
                <a:schemeClr val="accent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2023494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990601"/>
            <a:ext cx="7462814" cy="1997440"/>
          </a:xfrm>
        </p:spPr>
        <p:txBody>
          <a:bodyPr/>
          <a:lstStyle/>
          <a:p>
            <a:r>
              <a:rPr lang="en-HK" sz="2800" dirty="0" err="1"/>
              <a:t>BoxGeometry</a:t>
            </a:r>
            <a:r>
              <a:rPr lang="en-HK" sz="2800" dirty="0"/>
              <a:t>:</a:t>
            </a:r>
          </a:p>
          <a:p>
            <a:pPr lvl="1"/>
            <a:r>
              <a:rPr lang="en-HK" sz="1600" dirty="0">
                <a:hlinkClick r:id="rId2"/>
              </a:rPr>
              <a:t>https://threejs.org/docs/?q=boxgeometry#api/geometries/BoxGeometry</a:t>
            </a:r>
            <a:endParaRPr lang="en-HK" sz="1600" dirty="0"/>
          </a:p>
          <a:p>
            <a:r>
              <a:rPr lang="en-HK" sz="3000" dirty="0" err="1"/>
              <a:t>ShaderMaterial</a:t>
            </a:r>
            <a:r>
              <a:rPr lang="en-HK" sz="3000" dirty="0"/>
              <a:t>:</a:t>
            </a:r>
          </a:p>
          <a:p>
            <a:pPr lvl="1"/>
            <a:r>
              <a:rPr lang="en-US" sz="1600" dirty="0">
                <a:hlinkClick r:id="rId3"/>
              </a:rPr>
              <a:t>https://threejs.org/docs/?q=shadermaterial#api/materials/ShaderMaterial</a:t>
            </a:r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-39688" y="6572250"/>
            <a:ext cx="604838" cy="304800"/>
          </a:xfrm>
          <a:prstGeom prst="rect">
            <a:avLst/>
          </a:prstGeom>
        </p:spPr>
        <p:txBody>
          <a:bodyPr/>
          <a:lstStyle/>
          <a:p>
            <a:fld id="{51E89504-E9A2-4960-B6E9-AA849F475C9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06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cube3js.html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22" y="990601"/>
            <a:ext cx="9020612" cy="5850802"/>
          </a:xfrm>
        </p:spPr>
        <p:txBody>
          <a:bodyPr/>
          <a:lstStyle/>
          <a:p>
            <a:pPr marL="0" indent="0">
              <a:buNone/>
            </a:pPr>
            <a:r>
              <a:rPr lang="en-HK" dirty="0"/>
              <a:t>Lets remove </a:t>
            </a:r>
            <a:r>
              <a:rPr lang="en-HK" dirty="0" err="1"/>
              <a:t>shaders</a:t>
            </a:r>
            <a:r>
              <a:rPr lang="en-HK" dirty="0"/>
              <a:t> altogether</a:t>
            </a:r>
          </a:p>
          <a:p>
            <a:pPr marL="0" indent="0">
              <a:buNone/>
            </a:pPr>
            <a:br>
              <a:rPr lang="en-HK" sz="1600" dirty="0"/>
            </a:br>
            <a:r>
              <a:rPr lang="en-HK" sz="1600" dirty="0" err="1">
                <a:solidFill>
                  <a:schemeClr val="tx2"/>
                </a:solidFill>
              </a:rPr>
              <a:t>var</a:t>
            </a:r>
            <a:r>
              <a:rPr lang="en-HK" sz="1600" dirty="0">
                <a:solidFill>
                  <a:schemeClr val="tx2"/>
                </a:solidFill>
              </a:rPr>
              <a:t> material = new </a:t>
            </a:r>
            <a:r>
              <a:rPr lang="en-HK" sz="1600" dirty="0" err="1">
                <a:solidFill>
                  <a:schemeClr val="tx2"/>
                </a:solidFill>
              </a:rPr>
              <a:t>THREE.MeshBasicMaterial</a:t>
            </a:r>
            <a:r>
              <a:rPr lang="en-HK" sz="1600" dirty="0">
                <a:solidFill>
                  <a:schemeClr val="tx2"/>
                </a:solidFill>
              </a:rPr>
              <a:t>( </a:t>
            </a:r>
            <a:br>
              <a:rPr lang="en-HK" sz="1600" dirty="0">
                <a:solidFill>
                  <a:schemeClr val="tx2"/>
                </a:solidFill>
              </a:rPr>
            </a:br>
            <a:r>
              <a:rPr lang="en-HK" sz="1600" dirty="0">
                <a:solidFill>
                  <a:schemeClr val="tx2"/>
                </a:solidFill>
              </a:rPr>
              <a:t>	{ </a:t>
            </a:r>
            <a:r>
              <a:rPr lang="en-HK" sz="1600" dirty="0" err="1">
                <a:solidFill>
                  <a:schemeClr val="tx2"/>
                </a:solidFill>
              </a:rPr>
              <a:t>color</a:t>
            </a:r>
            <a:r>
              <a:rPr lang="en-HK" sz="1600" dirty="0">
                <a:solidFill>
                  <a:schemeClr val="tx2"/>
                </a:solidFill>
              </a:rPr>
              <a:t>: 0xffffff, </a:t>
            </a:r>
            <a:r>
              <a:rPr lang="en-HK" sz="1600" dirty="0" err="1">
                <a:solidFill>
                  <a:schemeClr val="tx2"/>
                </a:solidFill>
              </a:rPr>
              <a:t>vertexColors</a:t>
            </a:r>
            <a:r>
              <a:rPr lang="en-HK" sz="1600" dirty="0">
                <a:solidFill>
                  <a:schemeClr val="tx2"/>
                </a:solidFill>
              </a:rPr>
              <a:t>: </a:t>
            </a:r>
            <a:r>
              <a:rPr lang="en-HK" sz="1600" dirty="0" err="1">
                <a:solidFill>
                  <a:schemeClr val="tx2"/>
                </a:solidFill>
              </a:rPr>
              <a:t>THREE.FaceColors</a:t>
            </a:r>
            <a:r>
              <a:rPr lang="en-HK" sz="1600" dirty="0">
                <a:solidFill>
                  <a:schemeClr val="tx2"/>
                </a:solidFill>
              </a:rPr>
              <a:t> } );</a:t>
            </a:r>
          </a:p>
          <a:p>
            <a:pPr marL="0" indent="0">
              <a:buNone/>
            </a:pPr>
            <a:endParaRPr lang="en-HK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HK" sz="1600" dirty="0"/>
              <a:t>Instead of:</a:t>
            </a:r>
          </a:p>
          <a:p>
            <a:pPr marL="0" indent="0">
              <a:buNone/>
            </a:pPr>
            <a:endParaRPr lang="en-HK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/* replaced by above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</a:t>
            </a:r>
            <a:r>
              <a:rPr lang="en-HK" sz="1600" dirty="0" err="1">
                <a:solidFill>
                  <a:schemeClr val="tx2"/>
                </a:solidFill>
              </a:rPr>
              <a:t>var</a:t>
            </a:r>
            <a:r>
              <a:rPr lang="en-HK" sz="1600" dirty="0">
                <a:solidFill>
                  <a:schemeClr val="tx2"/>
                </a:solidFill>
              </a:rPr>
              <a:t> material = new </a:t>
            </a:r>
            <a:r>
              <a:rPr lang="en-HK" sz="1600" dirty="0" err="1">
                <a:solidFill>
                  <a:schemeClr val="tx2"/>
                </a:solidFill>
              </a:rPr>
              <a:t>THREE.ShaderMaterial</a:t>
            </a:r>
            <a:r>
              <a:rPr lang="en-HK" sz="1600" dirty="0">
                <a:solidFill>
                  <a:schemeClr val="tx2"/>
                </a:solidFill>
              </a:rPr>
              <a:t>({ 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	defines: { USE_COLOR: true },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	uniforms: { theta: { type: "v3", value: theta }},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	</a:t>
            </a:r>
            <a:r>
              <a:rPr lang="en-HK" sz="1600" dirty="0" err="1">
                <a:solidFill>
                  <a:schemeClr val="tx2"/>
                </a:solidFill>
              </a:rPr>
              <a:t>vertexShader</a:t>
            </a:r>
            <a:r>
              <a:rPr lang="en-HK" sz="1600" dirty="0">
                <a:solidFill>
                  <a:schemeClr val="tx2"/>
                </a:solidFill>
              </a:rPr>
              <a:t>: </a:t>
            </a:r>
            <a:r>
              <a:rPr lang="en-HK" sz="1600" dirty="0" err="1">
                <a:solidFill>
                  <a:schemeClr val="tx2"/>
                </a:solidFill>
              </a:rPr>
              <a:t>document.getElementById</a:t>
            </a:r>
            <a:r>
              <a:rPr lang="en-HK" sz="1600" dirty="0">
                <a:solidFill>
                  <a:schemeClr val="tx2"/>
                </a:solidFill>
              </a:rPr>
              <a:t>( 'vertex-</a:t>
            </a:r>
            <a:r>
              <a:rPr lang="en-HK" sz="1600" dirty="0" err="1">
                <a:solidFill>
                  <a:schemeClr val="tx2"/>
                </a:solidFill>
              </a:rPr>
              <a:t>shader</a:t>
            </a:r>
            <a:r>
              <a:rPr lang="en-HK" sz="1600" dirty="0">
                <a:solidFill>
                  <a:schemeClr val="tx2"/>
                </a:solidFill>
              </a:rPr>
              <a:t>' ).</a:t>
            </a:r>
            <a:r>
              <a:rPr lang="en-HK" sz="1600" dirty="0" err="1">
                <a:solidFill>
                  <a:schemeClr val="tx2"/>
                </a:solidFill>
              </a:rPr>
              <a:t>textContent</a:t>
            </a:r>
            <a:r>
              <a:rPr lang="en-HK" sz="1600" dirty="0">
                <a:solidFill>
                  <a:schemeClr val="tx2"/>
                </a:solidFill>
              </a:rPr>
              <a:t>, 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	</a:t>
            </a:r>
            <a:r>
              <a:rPr lang="en-HK" sz="1600" dirty="0" err="1">
                <a:solidFill>
                  <a:schemeClr val="tx2"/>
                </a:solidFill>
              </a:rPr>
              <a:t>fragmentShader</a:t>
            </a:r>
            <a:r>
              <a:rPr lang="en-HK" sz="1600" dirty="0">
                <a:solidFill>
                  <a:schemeClr val="tx2"/>
                </a:solidFill>
              </a:rPr>
              <a:t>: </a:t>
            </a:r>
            <a:r>
              <a:rPr lang="en-HK" sz="1600" dirty="0" err="1">
                <a:solidFill>
                  <a:schemeClr val="tx2"/>
                </a:solidFill>
              </a:rPr>
              <a:t>document.getElementById</a:t>
            </a:r>
            <a:r>
              <a:rPr lang="en-HK" sz="1600" dirty="0">
                <a:solidFill>
                  <a:schemeClr val="tx2"/>
                </a:solidFill>
              </a:rPr>
              <a:t>( 'fragment-</a:t>
            </a:r>
            <a:r>
              <a:rPr lang="en-HK" sz="1600" dirty="0" err="1">
                <a:solidFill>
                  <a:schemeClr val="tx2"/>
                </a:solidFill>
              </a:rPr>
              <a:t>shader</a:t>
            </a:r>
            <a:r>
              <a:rPr lang="en-HK" sz="1600" dirty="0">
                <a:solidFill>
                  <a:schemeClr val="tx2"/>
                </a:solidFill>
              </a:rPr>
              <a:t>' ).</a:t>
            </a:r>
            <a:r>
              <a:rPr lang="en-HK" sz="1600" dirty="0" err="1">
                <a:solidFill>
                  <a:schemeClr val="tx2"/>
                </a:solidFill>
              </a:rPr>
              <a:t>textContent</a:t>
            </a:r>
            <a:r>
              <a:rPr lang="en-HK" sz="1600" dirty="0">
                <a:solidFill>
                  <a:schemeClr val="tx2"/>
                </a:solidFill>
              </a:rPr>
              <a:t> 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});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*/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					</a:t>
            </a:r>
          </a:p>
          <a:p>
            <a:pPr marL="0" indent="0">
              <a:buNone/>
            </a:pPr>
            <a:br>
              <a:rPr lang="en-HK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-39688" y="6572250"/>
            <a:ext cx="604838" cy="304800"/>
          </a:xfrm>
          <a:prstGeom prst="rect">
            <a:avLst/>
          </a:prstGeom>
        </p:spPr>
        <p:txBody>
          <a:bodyPr/>
          <a:lstStyle/>
          <a:p>
            <a:fld id="{51E89504-E9A2-4960-B6E9-AA849F475C9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94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cube3js.html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1"/>
            <a:ext cx="8305799" cy="3536322"/>
          </a:xfrm>
        </p:spPr>
        <p:txBody>
          <a:bodyPr/>
          <a:lstStyle/>
          <a:p>
            <a:pPr marL="0" indent="0">
              <a:buNone/>
            </a:pPr>
            <a:r>
              <a:rPr lang="en-HK" dirty="0"/>
              <a:t>Rotate using three.js functions instead of </a:t>
            </a:r>
            <a:r>
              <a:rPr lang="en-HK" dirty="0" err="1"/>
              <a:t>shader</a:t>
            </a:r>
            <a:endParaRPr lang="en-HK" dirty="0"/>
          </a:p>
          <a:p>
            <a:pPr marL="0" indent="0">
              <a:buNone/>
            </a:pPr>
            <a:br>
              <a:rPr lang="en-HK" sz="1600" dirty="0"/>
            </a:br>
            <a:r>
              <a:rPr lang="en-HK" sz="1600" dirty="0">
                <a:solidFill>
                  <a:schemeClr val="tx2"/>
                </a:solidFill>
              </a:rPr>
              <a:t>if(flag) {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if(axis == 0) {</a:t>
            </a:r>
            <a:r>
              <a:rPr lang="en-HK" sz="1600" dirty="0" err="1">
                <a:solidFill>
                  <a:schemeClr val="tx2"/>
                </a:solidFill>
              </a:rPr>
              <a:t>mesh.rotation.x</a:t>
            </a:r>
            <a:r>
              <a:rPr lang="en-HK" sz="1600" dirty="0">
                <a:solidFill>
                  <a:schemeClr val="tx2"/>
                </a:solidFill>
              </a:rPr>
              <a:t> += 0.03;}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else if(axis == 1) {</a:t>
            </a:r>
            <a:r>
              <a:rPr lang="en-HK" sz="1600" dirty="0" err="1">
                <a:solidFill>
                  <a:schemeClr val="tx2"/>
                </a:solidFill>
              </a:rPr>
              <a:t>mesh.rotation.y</a:t>
            </a:r>
            <a:r>
              <a:rPr lang="en-HK" sz="1600" dirty="0">
                <a:solidFill>
                  <a:schemeClr val="tx2"/>
                </a:solidFill>
              </a:rPr>
              <a:t> += 0.03;}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else if(axis == 2) {</a:t>
            </a:r>
            <a:r>
              <a:rPr lang="en-HK" sz="1600" dirty="0" err="1">
                <a:solidFill>
                  <a:schemeClr val="tx2"/>
                </a:solidFill>
              </a:rPr>
              <a:t>mesh.rotation.z</a:t>
            </a:r>
            <a:r>
              <a:rPr lang="en-HK" sz="1600" dirty="0">
                <a:solidFill>
                  <a:schemeClr val="tx2"/>
                </a:solidFill>
              </a:rPr>
              <a:t> += 0.03;}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}</a:t>
            </a:r>
          </a:p>
          <a:p>
            <a:pPr marL="0" indent="0">
              <a:buNone/>
            </a:pPr>
            <a:r>
              <a:rPr lang="en-HK" sz="1600" dirty="0">
                <a:solidFill>
                  <a:schemeClr val="tx2"/>
                </a:solidFill>
              </a:rPr>
              <a:t>						</a:t>
            </a:r>
          </a:p>
          <a:p>
            <a:pPr marL="0" indent="0">
              <a:buNone/>
            </a:pPr>
            <a:br>
              <a:rPr lang="en-HK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-39688" y="6572250"/>
            <a:ext cx="604838" cy="304800"/>
          </a:xfrm>
          <a:prstGeom prst="rect">
            <a:avLst/>
          </a:prstGeom>
        </p:spPr>
        <p:txBody>
          <a:bodyPr/>
          <a:lstStyle/>
          <a:p>
            <a:fld id="{51E89504-E9A2-4960-B6E9-AA849F475C9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51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Cube3js-tex.html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485" y="990601"/>
            <a:ext cx="6968768" cy="2862292"/>
          </a:xfrm>
        </p:spPr>
        <p:txBody>
          <a:bodyPr/>
          <a:lstStyle/>
          <a:p>
            <a:r>
              <a:rPr lang="en-HK" dirty="0"/>
              <a:t>Lets add a wooden texture: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var</a:t>
            </a:r>
            <a:r>
              <a:rPr lang="en-US" sz="1800" dirty="0">
                <a:solidFill>
                  <a:schemeClr val="tx2"/>
                </a:solidFill>
              </a:rPr>
              <a:t> texture1 = </a:t>
            </a:r>
            <a:r>
              <a:rPr lang="en-US" sz="1800" dirty="0" err="1">
                <a:solidFill>
                  <a:schemeClr val="tx2"/>
                </a:solidFill>
              </a:rPr>
              <a:t>THREE.ImageUtils.loadTexture</a:t>
            </a:r>
            <a:r>
              <a:rPr lang="en-US" sz="1800" dirty="0">
                <a:solidFill>
                  <a:schemeClr val="tx2"/>
                </a:solidFill>
              </a:rPr>
              <a:t>( 'crate.gif' 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texture1.anisotropy = </a:t>
            </a:r>
            <a:r>
              <a:rPr lang="en-US" sz="1800" dirty="0" err="1">
                <a:solidFill>
                  <a:schemeClr val="tx2"/>
                </a:solidFill>
              </a:rPr>
              <a:t>renderer.getMaxAnisotropy</a:t>
            </a:r>
            <a:r>
              <a:rPr lang="en-US" sz="1800" dirty="0">
                <a:solidFill>
                  <a:schemeClr val="tx2"/>
                </a:solidFill>
              </a:rPr>
              <a:t>();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var</a:t>
            </a:r>
            <a:r>
              <a:rPr lang="en-US" sz="1800" dirty="0">
                <a:solidFill>
                  <a:schemeClr val="tx2"/>
                </a:solidFill>
              </a:rPr>
              <a:t> material = new </a:t>
            </a:r>
            <a:r>
              <a:rPr lang="en-US" sz="1800" dirty="0" err="1">
                <a:solidFill>
                  <a:schemeClr val="tx2"/>
                </a:solidFill>
              </a:rPr>
              <a:t>THREE.MeshBasicMaterial</a:t>
            </a:r>
            <a:r>
              <a:rPr lang="en-US" sz="1800" dirty="0">
                <a:solidFill>
                  <a:schemeClr val="tx2"/>
                </a:solidFill>
              </a:rPr>
              <a:t>( { map: texture1 } );</a:t>
            </a:r>
          </a:p>
          <a:p>
            <a:pPr marL="0" indent="0">
              <a:buNone/>
            </a:pPr>
            <a:endParaRPr lang="en-HK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HK" sz="18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-39688" y="6572250"/>
            <a:ext cx="604838" cy="304800"/>
          </a:xfrm>
          <a:prstGeom prst="rect">
            <a:avLst/>
          </a:prstGeom>
        </p:spPr>
        <p:txBody>
          <a:bodyPr/>
          <a:lstStyle/>
          <a:p>
            <a:fld id="{51E89504-E9A2-4960-B6E9-AA849F475C95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846" y="378777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29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cube3js-tex-shad.html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608" y="1028478"/>
            <a:ext cx="8895578" cy="4339619"/>
          </a:xfrm>
        </p:spPr>
        <p:txBody>
          <a:bodyPr/>
          <a:lstStyle/>
          <a:p>
            <a:r>
              <a:rPr lang="en-HK" dirty="0"/>
              <a:t>Use </a:t>
            </a:r>
            <a:r>
              <a:rPr lang="en-HK" dirty="0" err="1"/>
              <a:t>shader</a:t>
            </a:r>
            <a:r>
              <a:rPr lang="en-HK" dirty="0"/>
              <a:t> material</a:t>
            </a:r>
          </a:p>
          <a:p>
            <a:r>
              <a:rPr lang="en-HK" dirty="0"/>
              <a:t>Must specify texture as a uniform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var</a:t>
            </a:r>
            <a:r>
              <a:rPr lang="en-US" sz="1800" dirty="0">
                <a:solidFill>
                  <a:schemeClr val="tx2"/>
                </a:solidFill>
              </a:rPr>
              <a:t> uniforms =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texture1: { type: "t", value: texture1 },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time: { type: "f", value: 0.0 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};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var</a:t>
            </a:r>
            <a:r>
              <a:rPr lang="en-US" sz="1800" dirty="0">
                <a:solidFill>
                  <a:schemeClr val="tx2"/>
                </a:solidFill>
              </a:rPr>
              <a:t> material = new </a:t>
            </a:r>
            <a:r>
              <a:rPr lang="en-US" sz="1800" dirty="0" err="1">
                <a:solidFill>
                  <a:schemeClr val="tx2"/>
                </a:solidFill>
              </a:rPr>
              <a:t>THREE.ShaderMaterial</a:t>
            </a:r>
            <a:r>
              <a:rPr lang="en-US" sz="1800" dirty="0">
                <a:solidFill>
                  <a:schemeClr val="tx2"/>
                </a:solidFill>
              </a:rPr>
              <a:t>({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uniforms: uniforms,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dirty="0" err="1">
                <a:solidFill>
                  <a:schemeClr val="tx2"/>
                </a:solidFill>
              </a:rPr>
              <a:t>vertexShader</a:t>
            </a:r>
            <a:r>
              <a:rPr lang="en-US" sz="1800" dirty="0">
                <a:solidFill>
                  <a:schemeClr val="tx2"/>
                </a:solidFill>
              </a:rPr>
              <a:t>: </a:t>
            </a:r>
            <a:r>
              <a:rPr lang="en-US" sz="1800" dirty="0" err="1">
                <a:solidFill>
                  <a:schemeClr val="tx2"/>
                </a:solidFill>
              </a:rPr>
              <a:t>document.getElementById</a:t>
            </a:r>
            <a:r>
              <a:rPr lang="en-US" sz="1800" dirty="0">
                <a:solidFill>
                  <a:schemeClr val="tx2"/>
                </a:solidFill>
              </a:rPr>
              <a:t>( 'vertex-</a:t>
            </a:r>
            <a:r>
              <a:rPr lang="en-US" sz="1800" dirty="0" err="1">
                <a:solidFill>
                  <a:schemeClr val="tx2"/>
                </a:solidFill>
              </a:rPr>
              <a:t>shader</a:t>
            </a:r>
            <a:r>
              <a:rPr lang="en-US" sz="1800" dirty="0">
                <a:solidFill>
                  <a:schemeClr val="tx2"/>
                </a:solidFill>
              </a:rPr>
              <a:t>' ).</a:t>
            </a:r>
            <a:r>
              <a:rPr lang="en-US" sz="1800" dirty="0" err="1">
                <a:solidFill>
                  <a:schemeClr val="tx2"/>
                </a:solidFill>
              </a:rPr>
              <a:t>textContent</a:t>
            </a:r>
            <a:r>
              <a:rPr lang="en-US" sz="1800" dirty="0">
                <a:solidFill>
                  <a:schemeClr val="tx2"/>
                </a:solidFill>
              </a:rPr>
              <a:t>, 	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dirty="0" err="1">
                <a:solidFill>
                  <a:schemeClr val="tx2"/>
                </a:solidFill>
              </a:rPr>
              <a:t>fragmentShader</a:t>
            </a:r>
            <a:r>
              <a:rPr lang="en-US" sz="1800" dirty="0">
                <a:solidFill>
                  <a:schemeClr val="tx2"/>
                </a:solidFill>
              </a:rPr>
              <a:t>: </a:t>
            </a:r>
            <a:r>
              <a:rPr lang="en-US" sz="1800" dirty="0" err="1">
                <a:solidFill>
                  <a:schemeClr val="tx2"/>
                </a:solidFill>
              </a:rPr>
              <a:t>document.getElementById</a:t>
            </a:r>
            <a:r>
              <a:rPr lang="en-US" sz="1800" dirty="0">
                <a:solidFill>
                  <a:schemeClr val="tx2"/>
                </a:solidFill>
              </a:rPr>
              <a:t>( 'fragment-</a:t>
            </a:r>
            <a:r>
              <a:rPr lang="en-US" sz="1800" dirty="0" err="1">
                <a:solidFill>
                  <a:schemeClr val="tx2"/>
                </a:solidFill>
              </a:rPr>
              <a:t>shader</a:t>
            </a:r>
            <a:r>
              <a:rPr lang="en-US" sz="1800" dirty="0">
                <a:solidFill>
                  <a:schemeClr val="tx2"/>
                </a:solidFill>
              </a:rPr>
              <a:t>' ).</a:t>
            </a:r>
            <a:r>
              <a:rPr lang="en-US" sz="1800" dirty="0" err="1">
                <a:solidFill>
                  <a:schemeClr val="tx2"/>
                </a:solidFill>
              </a:rPr>
              <a:t>textContent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-39688" y="6572250"/>
            <a:ext cx="604838" cy="304800"/>
          </a:xfrm>
          <a:prstGeom prst="rect">
            <a:avLst/>
          </a:prstGeom>
        </p:spPr>
        <p:txBody>
          <a:bodyPr/>
          <a:lstStyle/>
          <a:p>
            <a:fld id="{51E89504-E9A2-4960-B6E9-AA849F475C9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24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cube3js-tex-shad.html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&lt;script id="vertex-</a:t>
            </a:r>
            <a:r>
              <a:rPr lang="en-US" sz="1800" dirty="0" err="1">
                <a:solidFill>
                  <a:schemeClr val="tx2"/>
                </a:solidFill>
              </a:rPr>
              <a:t>shader</a:t>
            </a:r>
            <a:r>
              <a:rPr lang="en-US" sz="1800" dirty="0">
                <a:solidFill>
                  <a:schemeClr val="tx2"/>
                </a:solidFill>
              </a:rPr>
              <a:t>" type="x-</a:t>
            </a:r>
            <a:r>
              <a:rPr lang="en-US" sz="1800" dirty="0" err="1">
                <a:solidFill>
                  <a:schemeClr val="tx2"/>
                </a:solidFill>
              </a:rPr>
              <a:t>shader</a:t>
            </a:r>
            <a:r>
              <a:rPr lang="en-US" sz="1800" dirty="0">
                <a:solidFill>
                  <a:schemeClr val="tx2"/>
                </a:solidFill>
              </a:rPr>
              <a:t>/x-vertex"&gt;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varying vec2 </a:t>
            </a:r>
            <a:r>
              <a:rPr lang="en-US" sz="1800" dirty="0" err="1">
                <a:solidFill>
                  <a:schemeClr val="tx2"/>
                </a:solidFill>
              </a:rPr>
              <a:t>vUv</a:t>
            </a:r>
            <a:r>
              <a:rPr lang="en-US" sz="1800" dirty="0">
                <a:solidFill>
                  <a:schemeClr val="tx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void main()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	</a:t>
            </a:r>
            <a:r>
              <a:rPr lang="en-US" sz="1800" dirty="0" err="1">
                <a:solidFill>
                  <a:schemeClr val="tx2"/>
                </a:solidFill>
              </a:rPr>
              <a:t>vUv</a:t>
            </a:r>
            <a:r>
              <a:rPr lang="en-US" sz="1800" dirty="0">
                <a:solidFill>
                  <a:schemeClr val="tx2"/>
                </a:solidFill>
              </a:rPr>
              <a:t> = </a:t>
            </a:r>
            <a:r>
              <a:rPr lang="en-US" sz="1800" dirty="0" err="1">
                <a:solidFill>
                  <a:schemeClr val="tx2"/>
                </a:solidFill>
              </a:rPr>
              <a:t>uv</a:t>
            </a:r>
            <a:r>
              <a:rPr lang="en-US" sz="1800" dirty="0">
                <a:solidFill>
                  <a:schemeClr val="tx2"/>
                </a:solidFill>
              </a:rPr>
              <a:t>;	//pass the UVs to </a:t>
            </a:r>
            <a:r>
              <a:rPr lang="en-US" sz="1800" dirty="0" err="1">
                <a:solidFill>
                  <a:schemeClr val="tx2"/>
                </a:solidFill>
              </a:rPr>
              <a:t>shader</a:t>
            </a: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 		//</a:t>
            </a:r>
            <a:r>
              <a:rPr lang="en-US" sz="1800" dirty="0" err="1">
                <a:solidFill>
                  <a:schemeClr val="tx2"/>
                </a:solidFill>
              </a:rPr>
              <a:t>modelViewMatrix</a:t>
            </a:r>
            <a:r>
              <a:rPr lang="en-US" sz="1800" dirty="0">
                <a:solidFill>
                  <a:schemeClr val="tx2"/>
                </a:solidFill>
              </a:rPr>
              <a:t> applies the rotation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	</a:t>
            </a:r>
            <a:r>
              <a:rPr lang="en-US" sz="1800" dirty="0" err="1">
                <a:solidFill>
                  <a:schemeClr val="tx2"/>
                </a:solidFill>
              </a:rPr>
              <a:t>gl_Position</a:t>
            </a:r>
            <a:r>
              <a:rPr lang="en-US" sz="1800" dirty="0">
                <a:solidFill>
                  <a:schemeClr val="tx2"/>
                </a:solidFill>
              </a:rPr>
              <a:t> = </a:t>
            </a:r>
            <a:r>
              <a:rPr lang="en-US" sz="1800" dirty="0" err="1">
                <a:solidFill>
                  <a:schemeClr val="tx2"/>
                </a:solidFill>
              </a:rPr>
              <a:t>modelViewMatrix</a:t>
            </a:r>
            <a:r>
              <a:rPr lang="en-US" sz="1800" dirty="0">
                <a:solidFill>
                  <a:schemeClr val="tx2"/>
                </a:solidFill>
              </a:rPr>
              <a:t> * vec4(position,1.0);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&lt;script id="fragment-</a:t>
            </a:r>
            <a:r>
              <a:rPr lang="en-US" sz="1800" dirty="0" err="1">
                <a:solidFill>
                  <a:schemeClr val="tx2"/>
                </a:solidFill>
              </a:rPr>
              <a:t>shader</a:t>
            </a:r>
            <a:r>
              <a:rPr lang="en-US" sz="1800" dirty="0">
                <a:solidFill>
                  <a:schemeClr val="tx2"/>
                </a:solidFill>
              </a:rPr>
              <a:t>" type="x-</a:t>
            </a:r>
            <a:r>
              <a:rPr lang="en-US" sz="1800" dirty="0" err="1">
                <a:solidFill>
                  <a:schemeClr val="tx2"/>
                </a:solidFill>
              </a:rPr>
              <a:t>shader</a:t>
            </a:r>
            <a:r>
              <a:rPr lang="en-US" sz="1800" dirty="0">
                <a:solidFill>
                  <a:schemeClr val="tx2"/>
                </a:solidFill>
              </a:rPr>
              <a:t>/x-fragment"&gt;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uniform sampler2D texture1;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varying vec2 </a:t>
            </a:r>
            <a:r>
              <a:rPr lang="en-US" sz="1800" dirty="0" err="1">
                <a:solidFill>
                  <a:schemeClr val="tx2"/>
                </a:solidFill>
              </a:rPr>
              <a:t>vUv</a:t>
            </a:r>
            <a:r>
              <a:rPr lang="en-US" sz="1800" dirty="0">
                <a:solidFill>
                  <a:schemeClr val="tx2"/>
                </a:solidFill>
              </a:rPr>
              <a:t>;   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void main()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	</a:t>
            </a:r>
            <a:r>
              <a:rPr lang="en-US" sz="1800" dirty="0" err="1">
                <a:solidFill>
                  <a:schemeClr val="tx2"/>
                </a:solidFill>
              </a:rPr>
              <a:t>gl_FragColor</a:t>
            </a:r>
            <a:r>
              <a:rPr lang="en-US" sz="1800" dirty="0">
                <a:solidFill>
                  <a:schemeClr val="tx2"/>
                </a:solidFill>
              </a:rPr>
              <a:t> = texture2D(texture1, </a:t>
            </a:r>
            <a:r>
              <a:rPr lang="en-US" sz="1800" dirty="0" err="1">
                <a:solidFill>
                  <a:schemeClr val="tx2"/>
                </a:solidFill>
              </a:rPr>
              <a:t>vUv</a:t>
            </a:r>
            <a:r>
              <a:rPr lang="en-US" sz="1800" dirty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&lt;/script&gt;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-39688" y="6572250"/>
            <a:ext cx="604838" cy="304800"/>
          </a:xfrm>
          <a:prstGeom prst="rect">
            <a:avLst/>
          </a:prstGeom>
        </p:spPr>
        <p:txBody>
          <a:bodyPr/>
          <a:lstStyle/>
          <a:p>
            <a:fld id="{51E89504-E9A2-4960-B6E9-AA849F475C9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WebGL</a:t>
            </a:r>
            <a:r>
              <a:rPr lang="en-US" dirty="0"/>
              <a:t>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97251" y="1848979"/>
            <a:ext cx="8943940" cy="4401879"/>
          </a:xfrm>
        </p:spPr>
        <p:txBody>
          <a:bodyPr>
            <a:normAutofit/>
          </a:bodyPr>
          <a:lstStyle/>
          <a:p>
            <a:r>
              <a:rPr lang="en-US" dirty="0" err="1"/>
              <a:t>WebGL</a:t>
            </a:r>
            <a:r>
              <a:rPr lang="en-US" dirty="0"/>
              <a:t>: JavaScript implementation of OpenGL ES</a:t>
            </a:r>
          </a:p>
          <a:p>
            <a:pPr lvl="1"/>
            <a:r>
              <a:rPr lang="en-US" dirty="0"/>
              <a:t>runs in all recent browsers (Chrome, Firefox, Safari)</a:t>
            </a:r>
          </a:p>
          <a:p>
            <a:pPr lvl="2" rtl="0" eaLnBrk="1" latinLnBrk="0" hangingPunct="1"/>
            <a:r>
              <a:rPr lang="en-US" sz="2118" dirty="0">
                <a:latin typeface="Arial" pitchFamily="34" charset="0"/>
                <a:cs typeface="Arial" pitchFamily="34" charset="0"/>
              </a:rPr>
              <a:t>operating system independent</a:t>
            </a:r>
            <a:endParaRPr lang="en-US" sz="2118" dirty="0"/>
          </a:p>
          <a:p>
            <a:pPr lvl="2"/>
            <a:r>
              <a:rPr lang="en-HK" sz="2200" dirty="0"/>
              <a:t>PC, Mac, Linux, Android, iOS, …</a:t>
            </a:r>
            <a:r>
              <a:rPr lang="en-US" sz="2824" dirty="0"/>
              <a:t> </a:t>
            </a:r>
          </a:p>
          <a:p>
            <a:pPr lvl="1"/>
            <a:r>
              <a:rPr lang="en-US" dirty="0"/>
              <a:t>application can be located on a remote server </a:t>
            </a:r>
          </a:p>
          <a:p>
            <a:pPr lvl="1"/>
            <a:r>
              <a:rPr lang="en-US" dirty="0"/>
              <a:t>rendering is done within browser using local hardware</a:t>
            </a:r>
          </a:p>
          <a:p>
            <a:pPr lvl="1"/>
            <a:r>
              <a:rPr lang="en-US" dirty="0"/>
              <a:t>uses HTML5 canvas element</a:t>
            </a:r>
          </a:p>
        </p:txBody>
      </p:sp>
    </p:spTree>
    <p:extLst>
      <p:ext uri="{BB962C8B-B14F-4D97-AF65-F5344CB8AC3E}">
        <p14:creationId xmlns:p14="http://schemas.microsoft.com/office/powerpoint/2010/main" val="175259478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cube3js-tex-shad.html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731" y="1082582"/>
            <a:ext cx="8192180" cy="2483727"/>
          </a:xfrm>
        </p:spPr>
        <p:txBody>
          <a:bodyPr/>
          <a:lstStyle/>
          <a:p>
            <a:r>
              <a:rPr lang="en-HK" dirty="0"/>
              <a:t>Allows for custom adjustment of texture lookup</a:t>
            </a:r>
          </a:p>
          <a:p>
            <a:pPr lvl="1"/>
            <a:r>
              <a:rPr lang="en-HK" dirty="0" err="1"/>
              <a:t>Eg</a:t>
            </a:r>
            <a:r>
              <a:rPr lang="en-HK" dirty="0"/>
              <a:t>., Sliding textures</a:t>
            </a:r>
          </a:p>
          <a:p>
            <a:r>
              <a:rPr lang="en-HK" dirty="0"/>
              <a:t>Easy to specify standard transformations</a:t>
            </a:r>
          </a:p>
          <a:p>
            <a:pPr lvl="1"/>
            <a:r>
              <a:rPr lang="en-HK" dirty="0"/>
              <a:t>Many built-in variables on GLSL and</a:t>
            </a:r>
            <a:br>
              <a:rPr lang="en-HK" dirty="0"/>
            </a:br>
            <a:r>
              <a:rPr lang="en-HK" dirty="0"/>
              <a:t>provided by basic geometry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-39688" y="6572250"/>
            <a:ext cx="604838" cy="304800"/>
          </a:xfrm>
          <a:prstGeom prst="rect">
            <a:avLst/>
          </a:prstGeom>
        </p:spPr>
        <p:txBody>
          <a:bodyPr/>
          <a:lstStyle/>
          <a:p>
            <a:fld id="{51E89504-E9A2-4960-B6E9-AA849F475C9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56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cube3js-tex-shad-pers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16737" cy="5699992"/>
          </a:xfrm>
        </p:spPr>
        <p:txBody>
          <a:bodyPr/>
          <a:lstStyle/>
          <a:p>
            <a:r>
              <a:rPr lang="en-HK" dirty="0"/>
              <a:t>Perspective camera</a:t>
            </a:r>
          </a:p>
          <a:p>
            <a:endParaRPr lang="en-HK" dirty="0"/>
          </a:p>
          <a:p>
            <a:pPr marL="0" indent="0">
              <a:buNone/>
            </a:pPr>
            <a:r>
              <a:rPr lang="en-US" sz="2400" dirty="0" err="1">
                <a:solidFill>
                  <a:schemeClr val="tx2"/>
                </a:solidFill>
              </a:rPr>
              <a:t>var</a:t>
            </a:r>
            <a:r>
              <a:rPr lang="en-US" sz="2400" dirty="0">
                <a:solidFill>
                  <a:schemeClr val="tx2"/>
                </a:solidFill>
              </a:rPr>
              <a:t> camera = new </a:t>
            </a:r>
            <a:r>
              <a:rPr lang="en-US" sz="2400" dirty="0" err="1">
                <a:solidFill>
                  <a:schemeClr val="tx2"/>
                </a:solidFill>
              </a:rPr>
              <a:t>THREE.PerspectiveCamera</a:t>
            </a:r>
            <a:r>
              <a:rPr lang="en-US" sz="2400" dirty="0">
                <a:solidFill>
                  <a:schemeClr val="tx2"/>
                </a:solidFill>
              </a:rPr>
              <a:t>( 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	60, </a:t>
            </a:r>
            <a:r>
              <a:rPr lang="en-US" sz="2400" dirty="0" err="1">
                <a:solidFill>
                  <a:schemeClr val="tx2"/>
                </a:solidFill>
              </a:rPr>
              <a:t>window.innerWidth</a:t>
            </a:r>
            <a:r>
              <a:rPr lang="en-US" sz="2400" dirty="0">
                <a:solidFill>
                  <a:schemeClr val="tx2"/>
                </a:solidFill>
              </a:rPr>
              <a:t>/</a:t>
            </a:r>
            <a:r>
              <a:rPr lang="en-US" sz="2400" dirty="0" err="1">
                <a:solidFill>
                  <a:schemeClr val="tx2"/>
                </a:solidFill>
              </a:rPr>
              <a:t>window.innerHeight</a:t>
            </a:r>
            <a:r>
              <a:rPr lang="en-US" sz="2400" dirty="0">
                <a:solidFill>
                  <a:schemeClr val="tx2"/>
                </a:solidFill>
              </a:rPr>
              <a:t>, 0.1, 1000 );</a:t>
            </a:r>
          </a:p>
          <a:p>
            <a:pPr marL="0" indent="0">
              <a:buNone/>
            </a:pPr>
            <a:endParaRPr lang="en-HK" sz="2400" dirty="0">
              <a:solidFill>
                <a:schemeClr val="tx2"/>
              </a:solidFill>
            </a:endParaRPr>
          </a:p>
          <a:p>
            <a:r>
              <a:rPr lang="en-HK" dirty="0"/>
              <a:t>Then must use projection matrix on </a:t>
            </a:r>
            <a:r>
              <a:rPr lang="en-HK" dirty="0" err="1"/>
              <a:t>shader</a:t>
            </a:r>
            <a:endParaRPr lang="en-HK" dirty="0"/>
          </a:p>
          <a:p>
            <a:endParaRPr lang="en-HK" sz="2400" dirty="0"/>
          </a:p>
          <a:p>
            <a:pPr marL="0" indent="0">
              <a:buNone/>
            </a:pPr>
            <a:r>
              <a:rPr lang="fr-FR" sz="2000" dirty="0">
                <a:solidFill>
                  <a:schemeClr val="tx2"/>
                </a:solidFill>
              </a:rPr>
              <a:t>//</a:t>
            </a:r>
            <a:r>
              <a:rPr lang="fr-FR" sz="2000" dirty="0" err="1">
                <a:solidFill>
                  <a:schemeClr val="tx2"/>
                </a:solidFill>
              </a:rPr>
              <a:t>modelViewMatrix</a:t>
            </a:r>
            <a:r>
              <a:rPr lang="fr-FR" sz="2000" dirty="0">
                <a:solidFill>
                  <a:schemeClr val="tx2"/>
                </a:solidFill>
              </a:rPr>
              <a:t> </a:t>
            </a:r>
            <a:r>
              <a:rPr lang="fr-FR" sz="2000" dirty="0" err="1">
                <a:solidFill>
                  <a:schemeClr val="tx2"/>
                </a:solidFill>
              </a:rPr>
              <a:t>applies</a:t>
            </a:r>
            <a:r>
              <a:rPr lang="fr-FR" sz="2000" dirty="0">
                <a:solidFill>
                  <a:schemeClr val="tx2"/>
                </a:solidFill>
              </a:rPr>
              <a:t> the rotation, projection matrix </a:t>
            </a:r>
            <a:r>
              <a:rPr lang="fr-FR" sz="2000" dirty="0" err="1">
                <a:solidFill>
                  <a:schemeClr val="tx2"/>
                </a:solidFill>
              </a:rPr>
              <a:t>applies</a:t>
            </a:r>
            <a:r>
              <a:rPr lang="fr-FR" sz="2000" dirty="0">
                <a:solidFill>
                  <a:schemeClr val="tx2"/>
                </a:solidFill>
              </a:rPr>
              <a:t> perspective</a:t>
            </a:r>
            <a:br>
              <a:rPr lang="fr-FR" sz="2000" dirty="0">
                <a:solidFill>
                  <a:schemeClr val="tx2"/>
                </a:solidFill>
              </a:rPr>
            </a:br>
            <a:r>
              <a:rPr lang="fr-FR" sz="2000" dirty="0" err="1">
                <a:solidFill>
                  <a:schemeClr val="tx2"/>
                </a:solidFill>
              </a:rPr>
              <a:t>gl_Position</a:t>
            </a:r>
            <a:r>
              <a:rPr lang="fr-FR" sz="2000" dirty="0">
                <a:solidFill>
                  <a:schemeClr val="tx2"/>
                </a:solidFill>
              </a:rPr>
              <a:t> = </a:t>
            </a:r>
            <a:r>
              <a:rPr lang="fr-FR" sz="2000" dirty="0" err="1">
                <a:solidFill>
                  <a:schemeClr val="tx2"/>
                </a:solidFill>
              </a:rPr>
              <a:t>projectionMatrix</a:t>
            </a:r>
            <a:r>
              <a:rPr lang="fr-FR" sz="2000" dirty="0">
                <a:solidFill>
                  <a:schemeClr val="tx2"/>
                </a:solidFill>
              </a:rPr>
              <a:t> * </a:t>
            </a:r>
            <a:r>
              <a:rPr lang="fr-FR" sz="2000" dirty="0" err="1">
                <a:solidFill>
                  <a:schemeClr val="tx2"/>
                </a:solidFill>
              </a:rPr>
              <a:t>modelViewMatrix</a:t>
            </a:r>
            <a:r>
              <a:rPr lang="fr-FR" sz="2000" dirty="0">
                <a:solidFill>
                  <a:schemeClr val="tx2"/>
                </a:solidFill>
              </a:rPr>
              <a:t> * vec4(position,1.0);</a:t>
            </a: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HK" sz="2400" dirty="0">
              <a:solidFill>
                <a:schemeClr val="tx2"/>
              </a:solidFill>
            </a:endParaRPr>
          </a:p>
          <a:p>
            <a:r>
              <a:rPr lang="en-HK" dirty="0"/>
              <a:t>Changing FOV affects how the objects get mapped</a:t>
            </a:r>
          </a:p>
          <a:p>
            <a:pPr marL="57150" indent="0">
              <a:buNone/>
            </a:pPr>
            <a:r>
              <a:rPr lang="en-US" sz="1600" dirty="0">
                <a:solidFill>
                  <a:schemeClr val="tx2"/>
                </a:solidFill>
                <a:hlinkClick r:id="rId2"/>
              </a:rPr>
              <a:t>https://threejs.org/docs/?q=perspectivecamera#api/cameras/PerspectiveCamera</a:t>
            </a:r>
            <a:endParaRPr lang="en-US" sz="1600" dirty="0">
              <a:solidFill>
                <a:schemeClr val="tx2"/>
              </a:solidFill>
            </a:endParaRPr>
          </a:p>
          <a:p>
            <a:pPr marL="57150" indent="0"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-39688" y="6572250"/>
            <a:ext cx="604838" cy="304800"/>
          </a:xfrm>
          <a:prstGeom prst="rect">
            <a:avLst/>
          </a:prstGeom>
        </p:spPr>
        <p:txBody>
          <a:bodyPr/>
          <a:lstStyle/>
          <a:p>
            <a:fld id="{51E89504-E9A2-4960-B6E9-AA849F475C95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2050" name="Picture 2" descr="https://www.panda3d.org/manual/images/b/b1/Lens_tutorial_perspecti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089348"/>
            <a:ext cx="19050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557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Lighting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229600" cy="4419600"/>
          </a:xfrm>
        </p:spPr>
        <p:txBody>
          <a:bodyPr>
            <a:normAutofit lnSpcReduction="10000"/>
          </a:bodyPr>
          <a:lstStyle/>
          <a:p>
            <a:r>
              <a:rPr lang="en-US" sz="3027" dirty="0"/>
              <a:t>Lighting simulates how objects reflect light</a:t>
            </a:r>
          </a:p>
          <a:p>
            <a:pPr lvl="1"/>
            <a:r>
              <a:rPr lang="en-US" dirty="0"/>
              <a:t>material composition of object</a:t>
            </a:r>
          </a:p>
          <a:p>
            <a:pPr lvl="1"/>
            <a:r>
              <a:rPr lang="en-US" dirty="0"/>
              <a:t>light’s color and position</a:t>
            </a:r>
          </a:p>
          <a:p>
            <a:pPr lvl="1"/>
            <a:r>
              <a:rPr lang="en-US" dirty="0"/>
              <a:t>global lighting parameters</a:t>
            </a:r>
          </a:p>
          <a:p>
            <a:r>
              <a:rPr lang="en-US" sz="3027" dirty="0"/>
              <a:t>Usually implemented in</a:t>
            </a:r>
          </a:p>
          <a:p>
            <a:pPr lvl="1"/>
            <a:r>
              <a:rPr lang="en-US" dirty="0"/>
              <a:t>vertex shader for faster speed</a:t>
            </a:r>
          </a:p>
          <a:p>
            <a:pPr lvl="1"/>
            <a:r>
              <a:rPr lang="en-US" dirty="0"/>
              <a:t>fragment shader for nicer shading</a:t>
            </a:r>
          </a:p>
          <a:p>
            <a:r>
              <a:rPr lang="en-HK" dirty="0" err="1"/>
              <a:t>Phong</a:t>
            </a:r>
            <a:r>
              <a:rPr lang="en-HK" dirty="0"/>
              <a:t> illumination model most widely used</a:t>
            </a:r>
          </a:p>
          <a:p>
            <a:pPr lvl="1"/>
            <a:r>
              <a:rPr lang="en-HK" dirty="0"/>
              <a:t>Discussed earlier in course</a:t>
            </a:r>
            <a:endParaRPr lang="en-US" dirty="0"/>
          </a:p>
          <a:p>
            <a:endParaRPr lang="en-US" dirty="0"/>
          </a:p>
        </p:txBody>
      </p:sp>
      <p:pic>
        <p:nvPicPr>
          <p:cNvPr id="132100" name="Picture 4" descr="litObject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BDC6C6"/>
              </a:clrFrom>
              <a:clrTo>
                <a:srgbClr val="BDC6C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68868" y="4616099"/>
            <a:ext cx="2042787" cy="1661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2101" name="Picture 5" descr="unlitObjects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BDC6C6"/>
              </a:clrFrom>
              <a:clrTo>
                <a:srgbClr val="BDC6C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26295" y="2706326"/>
            <a:ext cx="2060584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143604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Phong</a:t>
            </a:r>
            <a:r>
              <a:rPr lang="en-US" sz="3600" dirty="0"/>
              <a:t> model: Material Properties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1"/>
            <a:ext cx="8369288" cy="39433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Define the surface properties of a primitive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you can have separate materials for front and back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1636714" y="3080148"/>
            <a:ext cx="7938" cy="119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33" tIns="40816" rIns="81633" bIns="40816">
            <a:prstTxWarp prst="textNoShape">
              <a:avLst/>
            </a:prstTxWarp>
          </a:bodyPr>
          <a:lstStyle/>
          <a:p>
            <a:endParaRPr lang="en-US">
              <a:solidFill>
                <a:srgbClr val="483225"/>
              </a:solidFill>
            </a:endParaRP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4378325" y="3080148"/>
            <a:ext cx="7938" cy="119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33" tIns="40816" rIns="81633" bIns="40816">
            <a:prstTxWarp prst="textNoShape">
              <a:avLst/>
            </a:prstTxWarp>
          </a:bodyPr>
          <a:lstStyle/>
          <a:p>
            <a:endParaRPr lang="en-US">
              <a:solidFill>
                <a:srgbClr val="483225"/>
              </a:solidFill>
            </a:endParaRPr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7119939" y="3080148"/>
            <a:ext cx="7938" cy="119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33" tIns="40816" rIns="81633" bIns="40816">
            <a:prstTxWarp prst="textNoShape">
              <a:avLst/>
            </a:prstTxWarp>
          </a:bodyPr>
          <a:lstStyle/>
          <a:p>
            <a:endParaRPr lang="en-US">
              <a:solidFill>
                <a:srgbClr val="483225"/>
              </a:solidFill>
            </a:endParaRPr>
          </a:p>
        </p:txBody>
      </p:sp>
      <p:sp>
        <p:nvSpPr>
          <p:cNvPr id="142343" name="Rectangle 9"/>
          <p:cNvSpPr>
            <a:spLocks noChangeArrowheads="1"/>
          </p:cNvSpPr>
          <p:nvPr/>
        </p:nvSpPr>
        <p:spPr bwMode="auto">
          <a:xfrm>
            <a:off x="7127875" y="3440907"/>
            <a:ext cx="7938" cy="4763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33" tIns="40816" rIns="81633" bIns="40816">
            <a:prstTxWarp prst="textNoShape">
              <a:avLst/>
            </a:prstTxWarp>
          </a:bodyPr>
          <a:lstStyle/>
          <a:p>
            <a:endParaRPr lang="en-US">
              <a:solidFill>
                <a:srgbClr val="483225"/>
              </a:solidFill>
            </a:endParaRPr>
          </a:p>
        </p:txBody>
      </p:sp>
      <p:sp>
        <p:nvSpPr>
          <p:cNvPr id="142344" name="Rectangle 10"/>
          <p:cNvSpPr>
            <a:spLocks noChangeArrowheads="1"/>
          </p:cNvSpPr>
          <p:nvPr/>
        </p:nvSpPr>
        <p:spPr bwMode="auto">
          <a:xfrm>
            <a:off x="7127875" y="4521994"/>
            <a:ext cx="7938" cy="4763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81633" tIns="40816" rIns="81633" bIns="40816">
            <a:prstTxWarp prst="textNoShape">
              <a:avLst/>
            </a:prstTxWarp>
          </a:bodyPr>
          <a:lstStyle/>
          <a:p>
            <a:endParaRPr lang="en-US">
              <a:solidFill>
                <a:srgbClr val="483225"/>
              </a:solidFill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657069"/>
              </p:ext>
            </p:extLst>
          </p:nvPr>
        </p:nvGraphicFramePr>
        <p:xfrm>
          <a:off x="914400" y="2667000"/>
          <a:ext cx="6096000" cy="26455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92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Property</a:t>
                      </a:r>
                    </a:p>
                  </a:txBody>
                  <a:tcPr marL="114300" marR="1143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14300" marR="114300" marT="57150" marB="571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2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Diffuse</a:t>
                      </a:r>
                    </a:p>
                  </a:txBody>
                  <a:tcPr marL="114300" marR="1143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Base object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 color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14300" marR="114300" marT="57150" marB="5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2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Specular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114300" marR="1143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Highlight color</a:t>
                      </a:r>
                    </a:p>
                  </a:txBody>
                  <a:tcPr marL="114300" marR="114300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2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Ambient</a:t>
                      </a:r>
                    </a:p>
                  </a:txBody>
                  <a:tcPr marL="114300" marR="1143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Low-light color</a:t>
                      </a:r>
                    </a:p>
                  </a:txBody>
                  <a:tcPr marL="114300" marR="114300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92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Emission</a:t>
                      </a:r>
                    </a:p>
                  </a:txBody>
                  <a:tcPr marL="114300" marR="1143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Glow color</a:t>
                      </a:r>
                    </a:p>
                  </a:txBody>
                  <a:tcPr marL="114300" marR="114300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2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Shininess</a:t>
                      </a:r>
                    </a:p>
                  </a:txBody>
                  <a:tcPr marL="114300" marR="114300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Surface smoothness</a:t>
                      </a:r>
                    </a:p>
                  </a:txBody>
                  <a:tcPr marL="114300" marR="114300" marT="57150" marB="571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52299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cube3js-light.html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Simple example without face </a:t>
            </a:r>
            <a:r>
              <a:rPr lang="en-HK" dirty="0" err="1"/>
              <a:t>colors</a:t>
            </a:r>
            <a:r>
              <a:rPr lang="en-HK" dirty="0"/>
              <a:t> and textures</a:t>
            </a:r>
          </a:p>
          <a:p>
            <a:r>
              <a:rPr lang="en-HK" dirty="0"/>
              <a:t>Add three types of lights: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var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ambientLight</a:t>
            </a:r>
            <a:r>
              <a:rPr lang="en-US" sz="1800" dirty="0">
                <a:solidFill>
                  <a:schemeClr val="tx2"/>
                </a:solidFill>
              </a:rPr>
              <a:t> = new </a:t>
            </a:r>
            <a:r>
              <a:rPr lang="en-US" sz="1800" dirty="0" err="1">
                <a:solidFill>
                  <a:schemeClr val="tx2"/>
                </a:solidFill>
              </a:rPr>
              <a:t>THREE.AmbientLight</a:t>
            </a:r>
            <a:r>
              <a:rPr lang="en-US" sz="1800" dirty="0">
                <a:solidFill>
                  <a:schemeClr val="tx2"/>
                </a:solidFill>
              </a:rPr>
              <a:t>(0x666666);	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scene.add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 err="1">
                <a:solidFill>
                  <a:schemeClr val="tx2"/>
                </a:solidFill>
              </a:rPr>
              <a:t>ambientLight</a:t>
            </a:r>
            <a:r>
              <a:rPr lang="en-US" sz="1800" dirty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var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directionalLight</a:t>
            </a:r>
            <a:r>
              <a:rPr lang="en-US" sz="1800" dirty="0">
                <a:solidFill>
                  <a:schemeClr val="tx2"/>
                </a:solidFill>
              </a:rPr>
              <a:t> = new </a:t>
            </a:r>
            <a:r>
              <a:rPr lang="en-US" sz="1800" dirty="0" err="1">
                <a:solidFill>
                  <a:schemeClr val="tx2"/>
                </a:solidFill>
              </a:rPr>
              <a:t>THREE.DirectionalLight</a:t>
            </a:r>
            <a:r>
              <a:rPr lang="en-US" sz="1800" dirty="0">
                <a:solidFill>
                  <a:schemeClr val="tx2"/>
                </a:solidFill>
              </a:rPr>
              <a:t>(0x0000ff);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directionalLight.position.set</a:t>
            </a:r>
            <a:r>
              <a:rPr lang="en-US" sz="1800" dirty="0">
                <a:solidFill>
                  <a:schemeClr val="tx2"/>
                </a:solidFill>
              </a:rPr>
              <a:t>(-1, -1, -1).normalize();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scene.add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 err="1">
                <a:solidFill>
                  <a:schemeClr val="tx2"/>
                </a:solidFill>
              </a:rPr>
              <a:t>directionalLight</a:t>
            </a:r>
            <a:r>
              <a:rPr lang="en-US" sz="1800" dirty="0">
                <a:solidFill>
                  <a:schemeClr val="tx2"/>
                </a:solidFill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var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pointLight</a:t>
            </a:r>
            <a:r>
              <a:rPr lang="en-US" sz="1800" dirty="0">
                <a:solidFill>
                  <a:schemeClr val="tx2"/>
                </a:solidFill>
              </a:rPr>
              <a:t> = new </a:t>
            </a:r>
            <a:r>
              <a:rPr lang="en-US" sz="1800" dirty="0" err="1">
                <a:solidFill>
                  <a:schemeClr val="tx2"/>
                </a:solidFill>
              </a:rPr>
              <a:t>THREE.PointLight</a:t>
            </a:r>
            <a:r>
              <a:rPr lang="en-US" sz="1800" dirty="0">
                <a:solidFill>
                  <a:schemeClr val="tx2"/>
                </a:solidFill>
              </a:rPr>
              <a:t>( 0xff0000, 1, 100 );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pointLight.position.set</a:t>
            </a:r>
            <a:r>
              <a:rPr lang="en-US" sz="1800" dirty="0">
                <a:solidFill>
                  <a:schemeClr val="tx2"/>
                </a:solidFill>
              </a:rPr>
              <a:t>( 1, 1, -1 );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</a:rPr>
              <a:t>scene.add</a:t>
            </a:r>
            <a:r>
              <a:rPr lang="en-US" sz="1800" dirty="0">
                <a:solidFill>
                  <a:schemeClr val="tx2"/>
                </a:solidFill>
              </a:rPr>
              <a:t>( </a:t>
            </a:r>
            <a:r>
              <a:rPr lang="en-US" sz="1800" dirty="0" err="1">
                <a:solidFill>
                  <a:schemeClr val="tx2"/>
                </a:solidFill>
              </a:rPr>
              <a:t>pointLight</a:t>
            </a:r>
            <a:r>
              <a:rPr lang="en-US" sz="1800" dirty="0">
                <a:solidFill>
                  <a:schemeClr val="tx2"/>
                </a:solidFill>
              </a:rPr>
              <a:t> 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-39688" y="6572250"/>
            <a:ext cx="604838" cy="304800"/>
          </a:xfrm>
          <a:prstGeom prst="rect">
            <a:avLst/>
          </a:prstGeom>
        </p:spPr>
        <p:txBody>
          <a:bodyPr/>
          <a:lstStyle/>
          <a:p>
            <a:fld id="{51E89504-E9A2-4960-B6E9-AA849F475C9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472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MeshPhongMaterial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990601"/>
            <a:ext cx="7387473" cy="1163365"/>
          </a:xfrm>
        </p:spPr>
        <p:txBody>
          <a:bodyPr/>
          <a:lstStyle/>
          <a:p>
            <a:r>
              <a:rPr lang="en-HK" dirty="0"/>
              <a:t>Detailed example of </a:t>
            </a:r>
            <a:r>
              <a:rPr lang="en-HK" dirty="0" err="1"/>
              <a:t>Phong</a:t>
            </a:r>
            <a:r>
              <a:rPr lang="en-HK" dirty="0"/>
              <a:t> shading in 3js:</a:t>
            </a:r>
          </a:p>
          <a:p>
            <a:endParaRPr lang="en-HK" dirty="0"/>
          </a:p>
          <a:p>
            <a:pPr lvl="1"/>
            <a:r>
              <a:rPr lang="en-US" sz="2400" dirty="0">
                <a:hlinkClick r:id="rId2"/>
              </a:rPr>
              <a:t>https://threejs.org/docs/?q=meshphongmaterial#api/materials/MeshPhongMaterial</a:t>
            </a:r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-39688" y="6572250"/>
            <a:ext cx="604838" cy="304800"/>
          </a:xfrm>
          <a:prstGeom prst="rect">
            <a:avLst/>
          </a:prstGeom>
        </p:spPr>
        <p:txBody>
          <a:bodyPr/>
          <a:lstStyle/>
          <a:p>
            <a:fld id="{51E89504-E9A2-4960-B6E9-AA849F475C9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426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shading in shaders:</a:t>
            </a:r>
          </a:p>
          <a:p>
            <a:pPr lvl="1"/>
            <a:r>
              <a:rPr lang="en-US" dirty="0">
                <a:hlinkClick r:id="rId2"/>
              </a:rPr>
              <a:t>http://www.cs.toronto.edu/~jacobson/phong-demo/</a:t>
            </a:r>
          </a:p>
          <a:p>
            <a:pPr lvl="1"/>
            <a:r>
              <a:rPr lang="en-US" dirty="0">
                <a:hlinkClick r:id="rId3"/>
              </a:rPr>
              <a:t>http://www.cse.ust.hk/~psander/metarenderer/</a:t>
            </a:r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/>
              <a:t>Full game example:</a:t>
            </a:r>
          </a:p>
          <a:p>
            <a:pPr lvl="1"/>
            <a:r>
              <a:rPr lang="en-US" dirty="0">
                <a:hlinkClick r:id="rId2"/>
              </a:rPr>
              <a:t>http://buildnewgames.com/webgl-threejs/</a:t>
            </a:r>
            <a:endParaRPr lang="en-US" dirty="0"/>
          </a:p>
          <a:p>
            <a:endParaRPr lang="en-US" dirty="0"/>
          </a:p>
          <a:p>
            <a:r>
              <a:rPr lang="en-US" dirty="0"/>
              <a:t>My prototype foosball game:</a:t>
            </a:r>
          </a:p>
          <a:p>
            <a:pPr lvl="1"/>
            <a:r>
              <a:rPr lang="en-US" dirty="0">
                <a:hlinkClick r:id="rId4"/>
              </a:rPr>
              <a:t>http://www.cse.ust.hk/~psander/foosball/foosball4.html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Useful additional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67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169"/>
    </mc:Choice>
    <mc:Fallback xmlns="">
      <p:transition spd="slow" advTm="102169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306288-E3FE-4E16-BAB4-F4D7A0AC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30763"/>
          </a:xfrm>
        </p:spPr>
        <p:txBody>
          <a:bodyPr/>
          <a:lstStyle/>
          <a:p>
            <a:r>
              <a:rPr lang="en-HK" dirty="0"/>
              <a:t>JavaScript Crash Course:</a:t>
            </a:r>
          </a:p>
          <a:p>
            <a:pPr lvl="1"/>
            <a:r>
              <a:rPr lang="en-HK" sz="2000" dirty="0">
                <a:hlinkClick r:id="rId2"/>
              </a:rPr>
              <a:t>https://cs.wellesley.edu/~cs307/readings/JavaScript-crash-course.html</a:t>
            </a:r>
            <a:endParaRPr lang="en-HK" dirty="0"/>
          </a:p>
          <a:p>
            <a:endParaRPr lang="en-HK" dirty="0"/>
          </a:p>
          <a:p>
            <a:r>
              <a:rPr lang="en-HK" dirty="0"/>
              <a:t>3js slide set from RTR:</a:t>
            </a:r>
          </a:p>
          <a:p>
            <a:pPr lvl="1"/>
            <a:r>
              <a:rPr lang="en-HK" sz="2000" dirty="0">
                <a:hlinkClick r:id="rId3"/>
              </a:rPr>
              <a:t>http://www.realtimerendering.com/basics3js/#1</a:t>
            </a:r>
            <a:endParaRPr lang="en-HK" sz="4400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D53250-EF32-4DD8-96A8-94E5B5FA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sz="4400" dirty="0"/>
              <a:t>Good additional learning resources</a:t>
            </a:r>
          </a:p>
        </p:txBody>
      </p:sp>
    </p:spTree>
    <p:extLst>
      <p:ext uri="{BB962C8B-B14F-4D97-AF65-F5344CB8AC3E}">
        <p14:creationId xmlns:p14="http://schemas.microsoft.com/office/powerpoint/2010/main" val="297998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584"/>
    </mc:Choice>
    <mc:Fallback xmlns="">
      <p:transition spd="slow" advTm="65584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WebGL</a:t>
            </a:r>
            <a:r>
              <a:rPr lang="en-HK" dirty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GPU and rendering</a:t>
            </a:r>
          </a:p>
          <a:p>
            <a:pPr lvl="1"/>
            <a:r>
              <a:rPr lang="en-HK" dirty="0"/>
              <a:t>Basics and theory</a:t>
            </a:r>
          </a:p>
          <a:p>
            <a:r>
              <a:rPr lang="en-HK" dirty="0"/>
              <a:t>Introduction to </a:t>
            </a:r>
            <a:r>
              <a:rPr lang="en-HK" dirty="0" err="1"/>
              <a:t>WebGL</a:t>
            </a:r>
            <a:endParaRPr lang="en-HK" dirty="0"/>
          </a:p>
          <a:p>
            <a:pPr lvl="1"/>
            <a:r>
              <a:rPr lang="en-HK" dirty="0"/>
              <a:t>Examples to demonstrate flexibility</a:t>
            </a:r>
          </a:p>
          <a:p>
            <a:r>
              <a:rPr lang="en-HK" dirty="0"/>
              <a:t>Introduction to Three.js</a:t>
            </a:r>
          </a:p>
          <a:p>
            <a:pPr lvl="1"/>
            <a:r>
              <a:rPr lang="en-HK" dirty="0"/>
              <a:t>Examples to </a:t>
            </a:r>
            <a:r>
              <a:rPr lang="en-HK"/>
              <a:t>demonstrate ease of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-39688" y="6572250"/>
            <a:ext cx="604838" cy="304800"/>
          </a:xfrm>
          <a:prstGeom prst="rect">
            <a:avLst/>
          </a:prstGeom>
        </p:spPr>
        <p:txBody>
          <a:bodyPr/>
          <a:lstStyle/>
          <a:p>
            <a:fld id="{51E89504-E9A2-4960-B6E9-AA849F475C95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301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of the material in the slides and some</a:t>
            </a:r>
            <a:br>
              <a:rPr lang="en-US" dirty="0"/>
            </a:br>
            <a:r>
              <a:rPr lang="en-US" dirty="0"/>
              <a:t>of the demos adapted from SIGGRAPH 2014</a:t>
            </a:r>
            <a:br>
              <a:rPr lang="en-US" dirty="0"/>
            </a:br>
            <a:r>
              <a:rPr lang="en-US" dirty="0" err="1"/>
              <a:t>WebGL</a:t>
            </a:r>
            <a:r>
              <a:rPr lang="en-US" dirty="0"/>
              <a:t> introduction by Ed Angel</a:t>
            </a:r>
            <a:br>
              <a:rPr lang="en-US" dirty="0"/>
            </a:br>
            <a:r>
              <a:rPr lang="en-US" dirty="0"/>
              <a:t>and Dave </a:t>
            </a:r>
            <a:r>
              <a:rPr lang="en-US" dirty="0" err="1"/>
              <a:t>Shreiner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6260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0600"/>
          </a:xfrm>
        </p:spPr>
        <p:txBody>
          <a:bodyPr>
            <a:normAutofit/>
          </a:bodyPr>
          <a:lstStyle/>
          <a:p>
            <a:r>
              <a:rPr lang="en-US" dirty="0"/>
              <a:t>Needed to get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458279" cy="5632281"/>
          </a:xfrm>
        </p:spPr>
        <p:txBody>
          <a:bodyPr/>
          <a:lstStyle/>
          <a:p>
            <a:r>
              <a:rPr lang="en-HK" dirty="0"/>
              <a:t>Basic </a:t>
            </a:r>
            <a:r>
              <a:rPr lang="en-HK" dirty="0" err="1"/>
              <a:t>Javascript</a:t>
            </a:r>
            <a:r>
              <a:rPr lang="en-HK" dirty="0"/>
              <a:t> (JS)</a:t>
            </a:r>
          </a:p>
          <a:p>
            <a:pPr lvl="1"/>
            <a:r>
              <a:rPr lang="en-HK" dirty="0"/>
              <a:t>Embedded into HTML</a:t>
            </a:r>
          </a:p>
          <a:p>
            <a:pPr lvl="1"/>
            <a:r>
              <a:rPr lang="en-HK" dirty="0"/>
              <a:t>Very similar to C</a:t>
            </a:r>
          </a:p>
          <a:p>
            <a:pPr lvl="1"/>
            <a:r>
              <a:rPr lang="en-HK" dirty="0"/>
              <a:t>Demonstrate through examples</a:t>
            </a:r>
          </a:p>
          <a:p>
            <a:r>
              <a:rPr lang="en-HK" dirty="0"/>
              <a:t>Setting up an HTML page using JS and </a:t>
            </a:r>
            <a:r>
              <a:rPr lang="en-HK" dirty="0" err="1"/>
              <a:t>WebGL</a:t>
            </a:r>
            <a:endParaRPr lang="en-HK" dirty="0"/>
          </a:p>
          <a:p>
            <a:r>
              <a:rPr lang="en-HK" dirty="0"/>
              <a:t>OpenGL Shading Language (GLSL)</a:t>
            </a:r>
          </a:p>
          <a:p>
            <a:pPr lvl="1"/>
            <a:r>
              <a:rPr lang="en-HK" dirty="0"/>
              <a:t>Write vertex and fragment </a:t>
            </a:r>
            <a:r>
              <a:rPr lang="en-HK" dirty="0" err="1"/>
              <a:t>shaders</a:t>
            </a:r>
            <a:endParaRPr lang="en-HK" dirty="0"/>
          </a:p>
          <a:p>
            <a:r>
              <a:rPr lang="en-HK" dirty="0"/>
              <a:t>Every project has set of requirements</a:t>
            </a:r>
          </a:p>
          <a:p>
            <a:pPr lvl="1"/>
            <a:r>
              <a:rPr lang="en-HK" dirty="0"/>
              <a:t>Can’t go over background required for all</a:t>
            </a:r>
          </a:p>
          <a:p>
            <a:pPr lvl="1"/>
            <a:r>
              <a:rPr lang="en-HK" dirty="0"/>
              <a:t>Concentrate on important algorithms and aspects</a:t>
            </a:r>
          </a:p>
          <a:p>
            <a:pPr lvl="1"/>
            <a:r>
              <a:rPr lang="en-HK" dirty="0"/>
              <a:t>Point to directions to learn by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872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WebGL</a:t>
            </a:r>
            <a:r>
              <a:rPr lang="en-US" dirty="0"/>
              <a:t>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36115958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685821" cy="620461"/>
          </a:xfrm>
        </p:spPr>
        <p:txBody>
          <a:bodyPr>
            <a:normAutofit/>
          </a:bodyPr>
          <a:lstStyle/>
          <a:p>
            <a:r>
              <a:rPr lang="en-US" sz="3200" dirty="0" err="1"/>
              <a:t>WebGL</a:t>
            </a:r>
            <a:r>
              <a:rPr lang="en-US" sz="3200" dirty="0"/>
              <a:t> Programming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44" y="2057401"/>
            <a:ext cx="8408457" cy="33944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</a:t>
            </a:r>
            <a:r>
              <a:rPr lang="en-US" dirty="0" err="1"/>
              <a:t>WebGL</a:t>
            </a:r>
            <a:r>
              <a:rPr lang="en-US" dirty="0"/>
              <a:t> programs must do the following:</a:t>
            </a:r>
          </a:p>
          <a:p>
            <a:pPr lvl="1"/>
            <a:r>
              <a:rPr lang="en-US" dirty="0"/>
              <a:t>Set up canvas to render onto</a:t>
            </a:r>
          </a:p>
          <a:p>
            <a:pPr lvl="1"/>
            <a:r>
              <a:rPr lang="en-US" dirty="0"/>
              <a:t>Generate data in application</a:t>
            </a:r>
          </a:p>
          <a:p>
            <a:pPr lvl="1"/>
            <a:r>
              <a:rPr lang="en-US" dirty="0"/>
              <a:t>Create shader programs</a:t>
            </a:r>
          </a:p>
          <a:p>
            <a:pPr lvl="1"/>
            <a:r>
              <a:rPr lang="en-US" dirty="0"/>
              <a:t>Create buffer objects and load data into them</a:t>
            </a:r>
          </a:p>
          <a:p>
            <a:pPr lvl="1"/>
            <a:r>
              <a:rPr lang="en-US" dirty="0"/>
              <a:t>“Connect” data locations with shader variables</a:t>
            </a:r>
          </a:p>
          <a:p>
            <a:pPr lvl="1"/>
            <a:r>
              <a:rPr lang="en-US" dirty="0"/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384326575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343469" cy="857250"/>
          </a:xfrm>
        </p:spPr>
        <p:txBody>
          <a:bodyPr>
            <a:noAutofit/>
          </a:bodyPr>
          <a:lstStyle/>
          <a:p>
            <a:r>
              <a:rPr lang="en-US" sz="3200" dirty="0"/>
              <a:t>Application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550" y="2057401"/>
            <a:ext cx="8568764" cy="3699355"/>
          </a:xfrm>
        </p:spPr>
        <p:txBody>
          <a:bodyPr>
            <a:normAutofit/>
          </a:bodyPr>
          <a:lstStyle/>
          <a:p>
            <a:r>
              <a:rPr lang="en-US" dirty="0" err="1"/>
              <a:t>WebGL</a:t>
            </a:r>
            <a:r>
              <a:rPr lang="en-US" dirty="0"/>
              <a:t> applications need a place to render into</a:t>
            </a:r>
          </a:p>
          <a:p>
            <a:pPr lvl="1"/>
            <a:r>
              <a:rPr lang="en-US" dirty="0"/>
              <a:t>HTML5 Canvas element</a:t>
            </a:r>
          </a:p>
          <a:p>
            <a:r>
              <a:rPr lang="en-US" dirty="0"/>
              <a:t>We can put all code into a single HTML file</a:t>
            </a:r>
          </a:p>
          <a:p>
            <a:r>
              <a:rPr lang="en-US" dirty="0"/>
              <a:t>With </a:t>
            </a:r>
            <a:r>
              <a:rPr lang="en-US" dirty="0" err="1"/>
              <a:t>WebGL</a:t>
            </a:r>
            <a:r>
              <a:rPr lang="en-US" dirty="0"/>
              <a:t>, it is easier to put setup in an HTML file and application in a separate JavaScript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0254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three.js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984545"/>
            <a:ext cx="5423794" cy="2172872"/>
          </a:xfrm>
        </p:spPr>
        <p:txBody>
          <a:bodyPr/>
          <a:lstStyle/>
          <a:p>
            <a:r>
              <a:rPr lang="en-US" dirty="0"/>
              <a:t>Library for higher-level capabilities</a:t>
            </a:r>
          </a:p>
          <a:p>
            <a:pPr lvl="1"/>
            <a:r>
              <a:rPr lang="en-US" dirty="0"/>
              <a:t>Models</a:t>
            </a:r>
          </a:p>
          <a:p>
            <a:pPr lvl="1"/>
            <a:r>
              <a:rPr lang="en-US" dirty="0"/>
              <a:t>Scenes</a:t>
            </a:r>
          </a:p>
          <a:p>
            <a:pPr lvl="1"/>
            <a:r>
              <a:rPr lang="en-HK" dirty="0"/>
              <a:t>Cameras</a:t>
            </a:r>
          </a:p>
          <a:p>
            <a:pPr lvl="1"/>
            <a:r>
              <a:rPr lang="en-HK" dirty="0"/>
              <a:t>Lighting, …</a:t>
            </a:r>
            <a:endParaRPr lang="en-US" dirty="0"/>
          </a:p>
          <a:p>
            <a:pPr lvl="1"/>
            <a:endParaRPr lang="en-US" dirty="0"/>
          </a:p>
          <a:p>
            <a:r>
              <a:rPr lang="en-HK" dirty="0"/>
              <a:t>Simplifies development considerably</a:t>
            </a:r>
          </a:p>
          <a:p>
            <a:r>
              <a:rPr lang="en-HK" dirty="0"/>
              <a:t>Hides a lot of the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-39688" y="6572250"/>
            <a:ext cx="604838" cy="304800"/>
          </a:xfrm>
          <a:prstGeom prst="rect">
            <a:avLst/>
          </a:prstGeom>
        </p:spPr>
        <p:txBody>
          <a:bodyPr/>
          <a:lstStyle/>
          <a:p>
            <a:fld id="{51E89504-E9A2-4960-B6E9-AA849F475C9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80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310"/>
</p:tagLst>
</file>

<file path=ppt/theme/theme1.xml><?xml version="1.0" encoding="utf-8"?>
<a:theme xmlns:a="http://schemas.openxmlformats.org/drawingml/2006/main" name="Default Design">
  <a:themeElements>
    <a:clrScheme name="Custom 1">
      <a:dk1>
        <a:srgbClr val="808080"/>
      </a:dk1>
      <a:lt1>
        <a:srgbClr val="FFFFFF"/>
      </a:lt1>
      <a:dk2>
        <a:srgbClr val="003366"/>
      </a:dk2>
      <a:lt2>
        <a:srgbClr val="FFCC66"/>
      </a:lt2>
      <a:accent1>
        <a:srgbClr val="BBE0E3"/>
      </a:accent1>
      <a:accent2>
        <a:srgbClr val="333399"/>
      </a:accent2>
      <a:accent3>
        <a:srgbClr val="AAADB8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CC"/>
      </a:hlink>
      <a:folHlink>
        <a:srgbClr val="0099CC"/>
      </a:folHlink>
    </a:clrScheme>
    <a:fontScheme name="Default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808080"/>
        </a:dk1>
        <a:lt1>
          <a:srgbClr val="EAEAEA"/>
        </a:lt1>
        <a:dk2>
          <a:srgbClr val="003366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C8C8C8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08080"/>
        </a:dk1>
        <a:lt1>
          <a:srgbClr val="FFFFFF"/>
        </a:lt1>
        <a:dk2>
          <a:srgbClr val="003366"/>
        </a:dk2>
        <a:lt2>
          <a:srgbClr val="FFCC66"/>
        </a:lt2>
        <a:accent1>
          <a:srgbClr val="BBE0E3"/>
        </a:accent1>
        <a:accent2>
          <a:srgbClr val="333399"/>
        </a:accent2>
        <a:accent3>
          <a:srgbClr val="AAADB8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2727</Words>
  <Application>Microsoft Office PowerPoint</Application>
  <PresentationFormat>On-screen Show (4:3)</PresentationFormat>
  <Paragraphs>487</Paragraphs>
  <Slides>49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Arial Unicode MS</vt:lpstr>
      <vt:lpstr>Calibri</vt:lpstr>
      <vt:lpstr>Consolas</vt:lpstr>
      <vt:lpstr>Monotype Sorts</vt:lpstr>
      <vt:lpstr>Default Design</vt:lpstr>
      <vt:lpstr>WebGL Basics</vt:lpstr>
      <vt:lpstr>Agenda</vt:lpstr>
      <vt:lpstr>What Is OpenGL?</vt:lpstr>
      <vt:lpstr>What Is WebGL?</vt:lpstr>
      <vt:lpstr>Needed to get started</vt:lpstr>
      <vt:lpstr>WebGL Application Development</vt:lpstr>
      <vt:lpstr>WebGL Programming in a Nutshell</vt:lpstr>
      <vt:lpstr>Application Framework</vt:lpstr>
      <vt:lpstr>three.js library</vt:lpstr>
      <vt:lpstr>A Really Simple Example</vt:lpstr>
      <vt:lpstr>triangle3js-shad.html</vt:lpstr>
      <vt:lpstr>triangle3js-shad.html</vt:lpstr>
      <vt:lpstr>triangle3js-shad.html</vt:lpstr>
      <vt:lpstr>triangle3js.html</vt:lpstr>
      <vt:lpstr>Shaders and GLSL</vt:lpstr>
      <vt:lpstr>GLSL</vt:lpstr>
      <vt:lpstr>GLSL Data Types</vt:lpstr>
      <vt:lpstr>Operators</vt:lpstr>
      <vt:lpstr>Components and Swizzling</vt:lpstr>
      <vt:lpstr>Qualifiers</vt:lpstr>
      <vt:lpstr>Functions</vt:lpstr>
      <vt:lpstr>Built-in Variables</vt:lpstr>
      <vt:lpstr>Simple vertex shader</vt:lpstr>
      <vt:lpstr>Simple fragment shader</vt:lpstr>
      <vt:lpstr>More complex example</vt:lpstr>
      <vt:lpstr>PowerPoint Presentation</vt:lpstr>
      <vt:lpstr>Lets add some animation and interaction </vt:lpstr>
      <vt:lpstr>Event Driven Input</vt:lpstr>
      <vt:lpstr>Adding Buttons</vt:lpstr>
      <vt:lpstr>Event Listeners</vt:lpstr>
      <vt:lpstr>Animation</vt:lpstr>
      <vt:lpstr>cube3js-shad.html</vt:lpstr>
      <vt:lpstr>Updating angles in application</vt:lpstr>
      <vt:lpstr>Resources</vt:lpstr>
      <vt:lpstr>cube3js.html</vt:lpstr>
      <vt:lpstr>cube3js.html</vt:lpstr>
      <vt:lpstr>Cube3js-tex.html</vt:lpstr>
      <vt:lpstr>cube3js-tex-shad.html</vt:lpstr>
      <vt:lpstr>cube3js-tex-shad.html</vt:lpstr>
      <vt:lpstr>cube3js-tex-shad.html</vt:lpstr>
      <vt:lpstr>cube3js-tex-shad-pers</vt:lpstr>
      <vt:lpstr>Lighting</vt:lpstr>
      <vt:lpstr>Phong model: Material Properties</vt:lpstr>
      <vt:lpstr>cube3js-light.html</vt:lpstr>
      <vt:lpstr>MeshPhongMaterial</vt:lpstr>
      <vt:lpstr>Useful additional examples</vt:lpstr>
      <vt:lpstr>Good additional learning resources</vt:lpstr>
      <vt:lpstr>WebGL summary</vt:lpstr>
      <vt:lpstr>Acknowledgment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Visual Introduction to Computer Graphics</dc:title>
  <dc:creator>Pedro Sander</dc:creator>
  <cp:lastModifiedBy>Pedro SANDER</cp:lastModifiedBy>
  <cp:revision>560</cp:revision>
  <dcterms:created xsi:type="dcterms:W3CDTF">2003-01-21T19:34:39Z</dcterms:created>
  <dcterms:modified xsi:type="dcterms:W3CDTF">2022-03-15T03:57:36Z</dcterms:modified>
</cp:coreProperties>
</file>